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2.xml" ContentType="application/vnd.openxmlformats-officedocument.drawingml.chartshapes+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3.xml" ContentType="application/vnd.openxmlformats-officedocument.drawingml.chartshapes+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4.xml" ContentType="application/vnd.openxmlformats-officedocument.drawingml.chartshapes+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2" r:id="rId6"/>
    <p:sldId id="264" r:id="rId7"/>
    <p:sldId id="261" r:id="rId8"/>
    <p:sldId id="263" r:id="rId9"/>
    <p:sldId id="265" r:id="rId10"/>
    <p:sldId id="266" r:id="rId11"/>
    <p:sldId id="268" r:id="rId12"/>
    <p:sldId id="290" r:id="rId13"/>
    <p:sldId id="269" r:id="rId14"/>
    <p:sldId id="271" r:id="rId15"/>
    <p:sldId id="272" r:id="rId16"/>
    <p:sldId id="288" r:id="rId17"/>
    <p:sldId id="274" r:id="rId18"/>
    <p:sldId id="275" r:id="rId19"/>
    <p:sldId id="276" r:id="rId20"/>
    <p:sldId id="277" r:id="rId21"/>
    <p:sldId id="278" r:id="rId22"/>
    <p:sldId id="287" r:id="rId23"/>
    <p:sldId id="292" r:id="rId24"/>
    <p:sldId id="279" r:id="rId25"/>
    <p:sldId id="293" r:id="rId26"/>
    <p:sldId id="280" r:id="rId27"/>
    <p:sldId id="282" r:id="rId28"/>
    <p:sldId id="283" r:id="rId29"/>
    <p:sldId id="284" r:id="rId30"/>
    <p:sldId id="285" r:id="rId31"/>
    <p:sldId id="289" r:id="rId32"/>
    <p:sldId id="286" r:id="rId33"/>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3" d="100"/>
          <a:sy n="73" d="100"/>
        </p:scale>
        <p:origin x="5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Gr&#225;fico%20en%20Microsoft%20PowerPoint"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12.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Hoja_de_c_lculo_de_Microsoft_Excel10.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Hoja_de_c_lculo_de_Microsoft_Excel11.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Hoja_de_c_lculo_de_Microsoft_Excel12.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Hoja_de_c_lculo_de_Microsoft_Excel13.xlsx"/><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2.xml"/></Relationships>
</file>

<file path=ppt/charts/_rels/chart17.xml.rels><?xml version="1.0" encoding="UTF-8" standalone="yes"?>
<Relationships xmlns="http://schemas.openxmlformats.org/package/2006/relationships"><Relationship Id="rId3" Type="http://schemas.openxmlformats.org/officeDocument/2006/relationships/package" Target="../embeddings/Hoja_de_c_lculo_de_Microsoft_Excel14.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Hoja_de_c_lculo_de_Microsoft_Excel15.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Hoja_de_c_lculo_de_Microsoft_Excel16.xlsx"/><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3.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Hoja_de_c_lculo_de_Microsoft_Excel17.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Hoja_de_c_lculo_de_Microsoft_Excel18.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Hoja_de_c_lculo_de_Microsoft_Excel19.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Hoja_de_c_lculo_de_Microsoft_Excel20.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4.xml"/></Relationships>
</file>

<file path=ppt/charts/_rels/chart24.xml.rels><?xml version="1.0" encoding="UTF-8" standalone="yes"?>
<Relationships xmlns="http://schemas.openxmlformats.org/package/2006/relationships"><Relationship Id="rId3" Type="http://schemas.openxmlformats.org/officeDocument/2006/relationships/package" Target="../embeddings/Hoja_de_c_lculo_de_Microsoft_Excel21.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Hoja_de_c_lculo_de_Microsoft_Excel22.xlsx"/><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Gr&#225;fico%20en%20Microsoft%20PowerPoint"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a:t>Perdidas en MF % caña</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barChart>
        <c:barDir val="col"/>
        <c:grouping val="clustered"/>
        <c:varyColors val="0"/>
        <c:ser>
          <c:idx val="0"/>
          <c:order val="0"/>
          <c:tx>
            <c:v>perdidas en MF % caña</c:v>
          </c:tx>
          <c:spPr>
            <a:solidFill>
              <a:schemeClr val="accent1"/>
            </a:solidFill>
            <a:ln w="12700">
              <a:solidFill>
                <a:schemeClr val="accent5">
                  <a:lumMod val="75000"/>
                </a:schemeClr>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Hoja1!$F$4:$I$4</c:f>
              <c:strCache>
                <c:ptCount val="4"/>
                <c:pt idx="0">
                  <c:v>zafra 11/12</c:v>
                </c:pt>
                <c:pt idx="1">
                  <c:v>zafra 12/13</c:v>
                </c:pt>
                <c:pt idx="2">
                  <c:v>zafra 13/14</c:v>
                </c:pt>
                <c:pt idx="3">
                  <c:v>zafra 14/15</c:v>
                </c:pt>
              </c:strCache>
            </c:strRef>
          </c:cat>
          <c:val>
            <c:numRef>
              <c:f>Hoja1!$F$5:$I$5</c:f>
              <c:numCache>
                <c:formatCode>General</c:formatCode>
                <c:ptCount val="4"/>
                <c:pt idx="0">
                  <c:v>1.28</c:v>
                </c:pt>
                <c:pt idx="1">
                  <c:v>1.27</c:v>
                </c:pt>
                <c:pt idx="2">
                  <c:v>1.48</c:v>
                </c:pt>
                <c:pt idx="3">
                  <c:v>1.55</c:v>
                </c:pt>
              </c:numCache>
            </c:numRef>
          </c:val>
          <c:extLst>
            <c:ext xmlns:c16="http://schemas.microsoft.com/office/drawing/2014/chart" uri="{C3380CC4-5D6E-409C-BE32-E72D297353CC}">
              <c16:uniqueId val="{00000000-79B4-424F-BAC9-906D821816F8}"/>
            </c:ext>
          </c:extLst>
        </c:ser>
        <c:dLbls>
          <c:showLegendKey val="0"/>
          <c:showVal val="0"/>
          <c:showCatName val="0"/>
          <c:showSerName val="0"/>
          <c:showPercent val="0"/>
          <c:showBubbleSize val="0"/>
        </c:dLbls>
        <c:gapWidth val="219"/>
        <c:overlap val="-27"/>
        <c:axId val="845464640"/>
        <c:axId val="845465184"/>
      </c:barChart>
      <c:catAx>
        <c:axId val="845464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50" b="0" i="0" u="none" strike="noStrike" kern="1200" baseline="0">
                <a:solidFill>
                  <a:schemeClr val="tx1">
                    <a:lumMod val="65000"/>
                    <a:lumOff val="35000"/>
                  </a:schemeClr>
                </a:solidFill>
                <a:latin typeface="+mn-lt"/>
                <a:ea typeface="+mn-ea"/>
                <a:cs typeface="+mn-cs"/>
              </a:defRPr>
            </a:pPr>
            <a:endParaRPr lang="es-SV"/>
          </a:p>
        </c:txPr>
        <c:crossAx val="845465184"/>
        <c:crosses val="autoZero"/>
        <c:auto val="1"/>
        <c:lblAlgn val="ctr"/>
        <c:lblOffset val="100"/>
        <c:noMultiLvlLbl val="0"/>
      </c:catAx>
      <c:valAx>
        <c:axId val="845465184"/>
        <c:scaling>
          <c:orientation val="minMax"/>
          <c:max val="2"/>
          <c:min val="0.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SV"/>
          </a:p>
        </c:txPr>
        <c:crossAx val="845464640"/>
        <c:crosses val="autoZero"/>
        <c:crossBetween val="between"/>
        <c:majorUnit val="0.5"/>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legend>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MX" b="1"/>
              <a:t>%</a:t>
            </a:r>
            <a:r>
              <a:rPr lang="es-MX" b="1" baseline="0"/>
              <a:t> Cristales MCC zafra 15/16</a:t>
            </a:r>
            <a:endParaRPr lang="es-MX" b="1"/>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manualLayout>
          <c:layoutTarget val="inner"/>
          <c:xMode val="edge"/>
          <c:yMode val="edge"/>
          <c:x val="0.14893873312564901"/>
          <c:y val="0.15764491298527444"/>
          <c:w val="0.76881204569055039"/>
          <c:h val="0.67727208835341368"/>
        </c:manualLayout>
      </c:layout>
      <c:scatterChart>
        <c:scatterStyle val="lineMarker"/>
        <c:varyColors val="0"/>
        <c:ser>
          <c:idx val="0"/>
          <c:order val="0"/>
          <c:tx>
            <c:v>%CC sin VKT</c:v>
          </c:tx>
          <c:spPr>
            <a:ln w="19050" cap="rnd">
              <a:noFill/>
              <a:round/>
            </a:ln>
            <a:effectLst>
              <a:outerShdw blurRad="50800" dist="38100" dir="2700000" algn="tl" rotWithShape="0">
                <a:prstClr val="black">
                  <a:alpha val="40000"/>
                </a:prstClr>
              </a:outerShdw>
            </a:effectLst>
          </c:spPr>
          <c:marker>
            <c:symbol val="circle"/>
            <c:size val="5"/>
            <c:spPr>
              <a:solidFill>
                <a:schemeClr val="accent1"/>
              </a:solidFill>
              <a:ln w="9525">
                <a:solidFill>
                  <a:srgbClr val="0070C0"/>
                </a:solidFill>
              </a:ln>
              <a:effectLst>
                <a:outerShdw blurRad="50800" dist="38100" dir="2700000" algn="tl" rotWithShape="0">
                  <a:prstClr val="black">
                    <a:alpha val="40000"/>
                  </a:prstClr>
                </a:outerShdw>
              </a:effectLst>
            </c:spPr>
          </c:marker>
          <c:xVal>
            <c:numRef>
              <c:f>'[Gráfico en Microsoft PowerPoint]Hoja1'!$A$2:$A$144</c:f>
              <c:numCache>
                <c:formatCode>m/d/yyyy</c:formatCode>
                <c:ptCount val="143"/>
                <c:pt idx="0">
                  <c:v>42336</c:v>
                </c:pt>
                <c:pt idx="1">
                  <c:v>42337</c:v>
                </c:pt>
                <c:pt idx="2">
                  <c:v>42338</c:v>
                </c:pt>
                <c:pt idx="3">
                  <c:v>42339</c:v>
                </c:pt>
                <c:pt idx="4">
                  <c:v>42340</c:v>
                </c:pt>
                <c:pt idx="5">
                  <c:v>42341</c:v>
                </c:pt>
                <c:pt idx="6">
                  <c:v>42342</c:v>
                </c:pt>
                <c:pt idx="7">
                  <c:v>42343</c:v>
                </c:pt>
                <c:pt idx="8">
                  <c:v>42344</c:v>
                </c:pt>
                <c:pt idx="9">
                  <c:v>42345</c:v>
                </c:pt>
                <c:pt idx="10">
                  <c:v>42346</c:v>
                </c:pt>
                <c:pt idx="11">
                  <c:v>42347</c:v>
                </c:pt>
                <c:pt idx="12">
                  <c:v>42348</c:v>
                </c:pt>
                <c:pt idx="13">
                  <c:v>42349</c:v>
                </c:pt>
                <c:pt idx="14">
                  <c:v>42350</c:v>
                </c:pt>
                <c:pt idx="15">
                  <c:v>42351</c:v>
                </c:pt>
                <c:pt idx="16">
                  <c:v>42352</c:v>
                </c:pt>
                <c:pt idx="17">
                  <c:v>42353</c:v>
                </c:pt>
                <c:pt idx="18">
                  <c:v>42354</c:v>
                </c:pt>
                <c:pt idx="19">
                  <c:v>42355</c:v>
                </c:pt>
                <c:pt idx="20">
                  <c:v>42356</c:v>
                </c:pt>
                <c:pt idx="21">
                  <c:v>42357</c:v>
                </c:pt>
                <c:pt idx="22">
                  <c:v>42358</c:v>
                </c:pt>
                <c:pt idx="23">
                  <c:v>42359</c:v>
                </c:pt>
                <c:pt idx="24">
                  <c:v>42360</c:v>
                </c:pt>
                <c:pt idx="25">
                  <c:v>42361</c:v>
                </c:pt>
                <c:pt idx="26">
                  <c:v>42362</c:v>
                </c:pt>
                <c:pt idx="27">
                  <c:v>42363</c:v>
                </c:pt>
                <c:pt idx="28">
                  <c:v>42364</c:v>
                </c:pt>
                <c:pt idx="29">
                  <c:v>42365</c:v>
                </c:pt>
                <c:pt idx="30">
                  <c:v>42366</c:v>
                </c:pt>
                <c:pt idx="31">
                  <c:v>42367</c:v>
                </c:pt>
                <c:pt idx="32">
                  <c:v>42368</c:v>
                </c:pt>
                <c:pt idx="33">
                  <c:v>42369</c:v>
                </c:pt>
                <c:pt idx="34">
                  <c:v>42370</c:v>
                </c:pt>
                <c:pt idx="35">
                  <c:v>42371</c:v>
                </c:pt>
                <c:pt idx="36">
                  <c:v>42372</c:v>
                </c:pt>
                <c:pt idx="37">
                  <c:v>42373</c:v>
                </c:pt>
                <c:pt idx="38">
                  <c:v>42374</c:v>
                </c:pt>
                <c:pt idx="39">
                  <c:v>42375</c:v>
                </c:pt>
                <c:pt idx="40">
                  <c:v>42376</c:v>
                </c:pt>
                <c:pt idx="41">
                  <c:v>42377</c:v>
                </c:pt>
                <c:pt idx="42">
                  <c:v>42378</c:v>
                </c:pt>
                <c:pt idx="43">
                  <c:v>42379</c:v>
                </c:pt>
                <c:pt idx="44">
                  <c:v>42380</c:v>
                </c:pt>
                <c:pt idx="45">
                  <c:v>42381</c:v>
                </c:pt>
                <c:pt idx="46">
                  <c:v>42382</c:v>
                </c:pt>
                <c:pt idx="47">
                  <c:v>42383</c:v>
                </c:pt>
                <c:pt idx="48">
                  <c:v>42384</c:v>
                </c:pt>
                <c:pt idx="49">
                  <c:v>42385</c:v>
                </c:pt>
                <c:pt idx="50">
                  <c:v>42386</c:v>
                </c:pt>
                <c:pt idx="51">
                  <c:v>42387</c:v>
                </c:pt>
                <c:pt idx="52">
                  <c:v>42388</c:v>
                </c:pt>
                <c:pt idx="53">
                  <c:v>42389</c:v>
                </c:pt>
                <c:pt idx="54">
                  <c:v>42390</c:v>
                </c:pt>
                <c:pt idx="55">
                  <c:v>42391</c:v>
                </c:pt>
                <c:pt idx="56">
                  <c:v>42392</c:v>
                </c:pt>
                <c:pt idx="57">
                  <c:v>42393</c:v>
                </c:pt>
                <c:pt idx="58">
                  <c:v>42394</c:v>
                </c:pt>
                <c:pt idx="59">
                  <c:v>42395</c:v>
                </c:pt>
                <c:pt idx="60">
                  <c:v>42396</c:v>
                </c:pt>
                <c:pt idx="61">
                  <c:v>42397</c:v>
                </c:pt>
                <c:pt idx="62">
                  <c:v>42398</c:v>
                </c:pt>
                <c:pt idx="63">
                  <c:v>42399</c:v>
                </c:pt>
                <c:pt idx="64">
                  <c:v>42400</c:v>
                </c:pt>
                <c:pt idx="65">
                  <c:v>42401</c:v>
                </c:pt>
                <c:pt idx="66">
                  <c:v>42402</c:v>
                </c:pt>
                <c:pt idx="67">
                  <c:v>42403</c:v>
                </c:pt>
                <c:pt idx="68">
                  <c:v>42404</c:v>
                </c:pt>
                <c:pt idx="69">
                  <c:v>42405</c:v>
                </c:pt>
                <c:pt idx="70">
                  <c:v>42406</c:v>
                </c:pt>
                <c:pt idx="71">
                  <c:v>42407</c:v>
                </c:pt>
                <c:pt idx="72">
                  <c:v>42408</c:v>
                </c:pt>
                <c:pt idx="73">
                  <c:v>42409</c:v>
                </c:pt>
                <c:pt idx="74">
                  <c:v>42410</c:v>
                </c:pt>
                <c:pt idx="75">
                  <c:v>42411</c:v>
                </c:pt>
                <c:pt idx="76">
                  <c:v>42412</c:v>
                </c:pt>
                <c:pt idx="77">
                  <c:v>42413</c:v>
                </c:pt>
                <c:pt idx="78">
                  <c:v>42414</c:v>
                </c:pt>
                <c:pt idx="79">
                  <c:v>42415</c:v>
                </c:pt>
                <c:pt idx="80">
                  <c:v>42416</c:v>
                </c:pt>
                <c:pt idx="81">
                  <c:v>42417</c:v>
                </c:pt>
                <c:pt idx="82">
                  <c:v>42418</c:v>
                </c:pt>
                <c:pt idx="83">
                  <c:v>42419</c:v>
                </c:pt>
                <c:pt idx="84">
                  <c:v>42420</c:v>
                </c:pt>
                <c:pt idx="85">
                  <c:v>42421</c:v>
                </c:pt>
                <c:pt idx="86">
                  <c:v>42422</c:v>
                </c:pt>
                <c:pt idx="87">
                  <c:v>42423</c:v>
                </c:pt>
                <c:pt idx="88">
                  <c:v>42424</c:v>
                </c:pt>
                <c:pt idx="89">
                  <c:v>42425</c:v>
                </c:pt>
                <c:pt idx="90">
                  <c:v>42426</c:v>
                </c:pt>
                <c:pt idx="91">
                  <c:v>42427</c:v>
                </c:pt>
                <c:pt idx="92">
                  <c:v>42428</c:v>
                </c:pt>
                <c:pt idx="93">
                  <c:v>42429</c:v>
                </c:pt>
                <c:pt idx="94">
                  <c:v>42430</c:v>
                </c:pt>
                <c:pt idx="95">
                  <c:v>42431</c:v>
                </c:pt>
                <c:pt idx="96">
                  <c:v>42432</c:v>
                </c:pt>
                <c:pt idx="97">
                  <c:v>42433</c:v>
                </c:pt>
                <c:pt idx="98">
                  <c:v>42434</c:v>
                </c:pt>
                <c:pt idx="99">
                  <c:v>42435</c:v>
                </c:pt>
                <c:pt idx="100">
                  <c:v>42436</c:v>
                </c:pt>
                <c:pt idx="101">
                  <c:v>42437</c:v>
                </c:pt>
                <c:pt idx="102">
                  <c:v>42438</c:v>
                </c:pt>
                <c:pt idx="103">
                  <c:v>42439</c:v>
                </c:pt>
                <c:pt idx="104">
                  <c:v>42440</c:v>
                </c:pt>
                <c:pt idx="105">
                  <c:v>42441</c:v>
                </c:pt>
                <c:pt idx="106">
                  <c:v>42442</c:v>
                </c:pt>
                <c:pt idx="107">
                  <c:v>42443</c:v>
                </c:pt>
                <c:pt idx="108">
                  <c:v>42444</c:v>
                </c:pt>
                <c:pt idx="109">
                  <c:v>42445</c:v>
                </c:pt>
                <c:pt idx="110">
                  <c:v>42446</c:v>
                </c:pt>
                <c:pt idx="111">
                  <c:v>42447</c:v>
                </c:pt>
                <c:pt idx="112">
                  <c:v>42448</c:v>
                </c:pt>
                <c:pt idx="113">
                  <c:v>42449</c:v>
                </c:pt>
                <c:pt idx="114">
                  <c:v>42450</c:v>
                </c:pt>
                <c:pt idx="115">
                  <c:v>42451</c:v>
                </c:pt>
                <c:pt idx="116">
                  <c:v>42452</c:v>
                </c:pt>
                <c:pt idx="117">
                  <c:v>42453</c:v>
                </c:pt>
                <c:pt idx="118">
                  <c:v>42454</c:v>
                </c:pt>
                <c:pt idx="119">
                  <c:v>42455</c:v>
                </c:pt>
                <c:pt idx="120">
                  <c:v>42456</c:v>
                </c:pt>
                <c:pt idx="121">
                  <c:v>42457</c:v>
                </c:pt>
                <c:pt idx="122">
                  <c:v>42458</c:v>
                </c:pt>
                <c:pt idx="123">
                  <c:v>42459</c:v>
                </c:pt>
                <c:pt idx="124">
                  <c:v>42460</c:v>
                </c:pt>
                <c:pt idx="125">
                  <c:v>42461</c:v>
                </c:pt>
                <c:pt idx="126">
                  <c:v>42462</c:v>
                </c:pt>
                <c:pt idx="127">
                  <c:v>42463</c:v>
                </c:pt>
                <c:pt idx="128">
                  <c:v>42464</c:v>
                </c:pt>
                <c:pt idx="129">
                  <c:v>42465</c:v>
                </c:pt>
                <c:pt idx="130">
                  <c:v>42466</c:v>
                </c:pt>
                <c:pt idx="131">
                  <c:v>42467</c:v>
                </c:pt>
                <c:pt idx="132">
                  <c:v>42468</c:v>
                </c:pt>
                <c:pt idx="133">
                  <c:v>42469</c:v>
                </c:pt>
                <c:pt idx="134">
                  <c:v>42470</c:v>
                </c:pt>
                <c:pt idx="135">
                  <c:v>42471</c:v>
                </c:pt>
                <c:pt idx="136">
                  <c:v>42472</c:v>
                </c:pt>
                <c:pt idx="137">
                  <c:v>42473</c:v>
                </c:pt>
                <c:pt idx="138">
                  <c:v>42474</c:v>
                </c:pt>
                <c:pt idx="139">
                  <c:v>42475</c:v>
                </c:pt>
                <c:pt idx="140">
                  <c:v>42476</c:v>
                </c:pt>
                <c:pt idx="141">
                  <c:v>42477</c:v>
                </c:pt>
                <c:pt idx="142">
                  <c:v>42478</c:v>
                </c:pt>
              </c:numCache>
            </c:numRef>
          </c:xVal>
          <c:yVal>
            <c:numRef>
              <c:f>'[Gráfico en Microsoft PowerPoint]Hoja1'!$B$2:$B$144</c:f>
              <c:numCache>
                <c:formatCode>General</c:formatCode>
                <c:ptCount val="143"/>
                <c:pt idx="2" formatCode="#,##0.00">
                  <c:v>32.31</c:v>
                </c:pt>
                <c:pt idx="3" formatCode="#,##0.00">
                  <c:v>36.18</c:v>
                </c:pt>
                <c:pt idx="4" formatCode="#,##0.00">
                  <c:v>31.75</c:v>
                </c:pt>
                <c:pt idx="5" formatCode="#,##0.00">
                  <c:v>30.69</c:v>
                </c:pt>
                <c:pt idx="6" formatCode="#,##0.00">
                  <c:v>32.869999999999997</c:v>
                </c:pt>
                <c:pt idx="7" formatCode="#,##0.00">
                  <c:v>35.86</c:v>
                </c:pt>
                <c:pt idx="8" formatCode="#,##0.00">
                  <c:v>30.88</c:v>
                </c:pt>
                <c:pt idx="9" formatCode="#,##0.00">
                  <c:v>30.74</c:v>
                </c:pt>
                <c:pt idx="10" formatCode="#,##0.00">
                  <c:v>30.88</c:v>
                </c:pt>
                <c:pt idx="11" formatCode="#,##0.00">
                  <c:v>30.97</c:v>
                </c:pt>
                <c:pt idx="12" formatCode="#,##0.00">
                  <c:v>32.15</c:v>
                </c:pt>
                <c:pt idx="13" formatCode="#,##0.00">
                  <c:v>32.39</c:v>
                </c:pt>
                <c:pt idx="14" formatCode="#,##0.00">
                  <c:v>31.44</c:v>
                </c:pt>
                <c:pt idx="15" formatCode="#,##0.00">
                  <c:v>32.03</c:v>
                </c:pt>
                <c:pt idx="16" formatCode="#,##0.00">
                  <c:v>32.69</c:v>
                </c:pt>
                <c:pt idx="17" formatCode="#,##0.00">
                  <c:v>32.799999999999997</c:v>
                </c:pt>
                <c:pt idx="18" formatCode="#,##0.00">
                  <c:v>32.85</c:v>
                </c:pt>
                <c:pt idx="19" formatCode="#,##0.00">
                  <c:v>32.200000000000003</c:v>
                </c:pt>
                <c:pt idx="20" formatCode="#,##0.00">
                  <c:v>33.01</c:v>
                </c:pt>
                <c:pt idx="21" formatCode="#,##0.00">
                  <c:v>32.33</c:v>
                </c:pt>
                <c:pt idx="22" formatCode="#,##0.00">
                  <c:v>31.68</c:v>
                </c:pt>
                <c:pt idx="23" formatCode="#,##0.00">
                  <c:v>31.47</c:v>
                </c:pt>
                <c:pt idx="24" formatCode="#,##0.00">
                  <c:v>32.229999999999997</c:v>
                </c:pt>
                <c:pt idx="25" formatCode="#,##0.00">
                  <c:v>32.11</c:v>
                </c:pt>
                <c:pt idx="26" formatCode="#,##0.00">
                  <c:v>31.71</c:v>
                </c:pt>
                <c:pt idx="27" formatCode="#,##0.00">
                  <c:v>32.9</c:v>
                </c:pt>
                <c:pt idx="28" formatCode="#,##0.00">
                  <c:v>31.64</c:v>
                </c:pt>
                <c:pt idx="29" formatCode="#,##0.00">
                  <c:v>31.92</c:v>
                </c:pt>
                <c:pt idx="30" formatCode="#,##0.00">
                  <c:v>31.86</c:v>
                </c:pt>
                <c:pt idx="31" formatCode="#,##0.00">
                  <c:v>32.29</c:v>
                </c:pt>
                <c:pt idx="32" formatCode="#,##0.00">
                  <c:v>30.78</c:v>
                </c:pt>
                <c:pt idx="33" formatCode="#,##0.00">
                  <c:v>29.51</c:v>
                </c:pt>
                <c:pt idx="34" formatCode="#,##0.00">
                  <c:v>29.46</c:v>
                </c:pt>
                <c:pt idx="35" formatCode="#,##0.00">
                  <c:v>32.369999999999997</c:v>
                </c:pt>
                <c:pt idx="36" formatCode="#,##0.00">
                  <c:v>32</c:v>
                </c:pt>
                <c:pt idx="37" formatCode="#,##0.00">
                  <c:v>32.9</c:v>
                </c:pt>
                <c:pt idx="38" formatCode="#,##0.00">
                  <c:v>33.880000000000003</c:v>
                </c:pt>
                <c:pt idx="39" formatCode="#,##0.00">
                  <c:v>32.85</c:v>
                </c:pt>
                <c:pt idx="40" formatCode="#,##0.00">
                  <c:v>31.24</c:v>
                </c:pt>
                <c:pt idx="41" formatCode="#,##0.00">
                  <c:v>32.43</c:v>
                </c:pt>
                <c:pt idx="42" formatCode="#,##0.00">
                  <c:v>30.82</c:v>
                </c:pt>
                <c:pt idx="43" formatCode="#,##0.00">
                  <c:v>31.1</c:v>
                </c:pt>
                <c:pt idx="44" formatCode="#,##0.00">
                  <c:v>32.229999999999997</c:v>
                </c:pt>
                <c:pt idx="45" formatCode="#,##0.00">
                  <c:v>31.73</c:v>
                </c:pt>
                <c:pt idx="46" formatCode="#,##0.00">
                  <c:v>31.08</c:v>
                </c:pt>
                <c:pt idx="47" formatCode="#,##0.00">
                  <c:v>32.4</c:v>
                </c:pt>
                <c:pt idx="48" formatCode="#,##0.00">
                  <c:v>32.74</c:v>
                </c:pt>
                <c:pt idx="49" formatCode="#,##0.00">
                  <c:v>33.229999999999997</c:v>
                </c:pt>
                <c:pt idx="50" formatCode="#,##0.00">
                  <c:v>32.94</c:v>
                </c:pt>
                <c:pt idx="51" formatCode="#,##0.00">
                  <c:v>33.47</c:v>
                </c:pt>
                <c:pt idx="52" formatCode="#,##0.00">
                  <c:v>33.270000000000003</c:v>
                </c:pt>
                <c:pt idx="53" formatCode="#,##0.00">
                  <c:v>33.64</c:v>
                </c:pt>
                <c:pt idx="54" formatCode="#,##0.00">
                  <c:v>33.32</c:v>
                </c:pt>
                <c:pt idx="55" formatCode="#,##0.00">
                  <c:v>32.35</c:v>
                </c:pt>
                <c:pt idx="56" formatCode="#,##0.00">
                  <c:v>33.31</c:v>
                </c:pt>
                <c:pt idx="57" formatCode="#,##0.00">
                  <c:v>34.299999999999997</c:v>
                </c:pt>
                <c:pt idx="58" formatCode="#,##0.00">
                  <c:v>33.64</c:v>
                </c:pt>
                <c:pt idx="59" formatCode="#,##0.00">
                  <c:v>33.08</c:v>
                </c:pt>
                <c:pt idx="60" formatCode="#,##0.00">
                  <c:v>34.29</c:v>
                </c:pt>
                <c:pt idx="61" formatCode="#,##0.00">
                  <c:v>33.049999999999997</c:v>
                </c:pt>
                <c:pt idx="62" formatCode="#,##0.00">
                  <c:v>33.82</c:v>
                </c:pt>
                <c:pt idx="63" formatCode="#,##0.00">
                  <c:v>32.64</c:v>
                </c:pt>
                <c:pt idx="64" formatCode="#,##0.00">
                  <c:v>33.869999999999997</c:v>
                </c:pt>
                <c:pt idx="65" formatCode="#,##0.00">
                  <c:v>34</c:v>
                </c:pt>
                <c:pt idx="66" formatCode="#,##0.00">
                  <c:v>32.89</c:v>
                </c:pt>
                <c:pt idx="67" formatCode="#,##0.00">
                  <c:v>32.5</c:v>
                </c:pt>
                <c:pt idx="68" formatCode="#,##0.00">
                  <c:v>32.94</c:v>
                </c:pt>
                <c:pt idx="69" formatCode="#,##0.00">
                  <c:v>32.18</c:v>
                </c:pt>
                <c:pt idx="70" formatCode="#,##0.00">
                  <c:v>32.86</c:v>
                </c:pt>
                <c:pt idx="71" formatCode="#,##0.00">
                  <c:v>32.64</c:v>
                </c:pt>
                <c:pt idx="72" formatCode="#,##0.00">
                  <c:v>24.02</c:v>
                </c:pt>
                <c:pt idx="73" formatCode="#,##0.00">
                  <c:v>33.79</c:v>
                </c:pt>
                <c:pt idx="74" formatCode="#,##0.00">
                  <c:v>35.68</c:v>
                </c:pt>
                <c:pt idx="75" formatCode="#,##0.00">
                  <c:v>36.49</c:v>
                </c:pt>
                <c:pt idx="76" formatCode="#,##0.00">
                  <c:v>30.74</c:v>
                </c:pt>
                <c:pt idx="77" formatCode="#,##0.00">
                  <c:v>30.66</c:v>
                </c:pt>
                <c:pt idx="78" formatCode="#,##0.00">
                  <c:v>33.53</c:v>
                </c:pt>
                <c:pt idx="79" formatCode="#,##0.00">
                  <c:v>33.65</c:v>
                </c:pt>
                <c:pt idx="80" formatCode="#,##0.00">
                  <c:v>33.369999999999997</c:v>
                </c:pt>
                <c:pt idx="81" formatCode="#,##0.00">
                  <c:v>33.49</c:v>
                </c:pt>
                <c:pt idx="82" formatCode="#,##0.00">
                  <c:v>35.39</c:v>
                </c:pt>
                <c:pt idx="83" formatCode="#,##0.00">
                  <c:v>35.299999999999997</c:v>
                </c:pt>
                <c:pt idx="84" formatCode="#,##0.00">
                  <c:v>34.6</c:v>
                </c:pt>
                <c:pt idx="85" formatCode="#,##0.00">
                  <c:v>33.549999999999997</c:v>
                </c:pt>
                <c:pt idx="86" formatCode="#,##0.00">
                  <c:v>33.56</c:v>
                </c:pt>
                <c:pt idx="87" formatCode="#,##0.00">
                  <c:v>33.6</c:v>
                </c:pt>
                <c:pt idx="88" formatCode="#,##0.00">
                  <c:v>34.85</c:v>
                </c:pt>
                <c:pt idx="89" formatCode="#,##0.00">
                  <c:v>35.619999999999997</c:v>
                </c:pt>
                <c:pt idx="90" formatCode="#,##0.00">
                  <c:v>34.380000000000003</c:v>
                </c:pt>
                <c:pt idx="91" formatCode="#,##0.00">
                  <c:v>34.090000000000003</c:v>
                </c:pt>
                <c:pt idx="92" formatCode="#,##0.00">
                  <c:v>31.36</c:v>
                </c:pt>
                <c:pt idx="93" formatCode="#,##0.00">
                  <c:v>31.81</c:v>
                </c:pt>
              </c:numCache>
            </c:numRef>
          </c:yVal>
          <c:smooth val="0"/>
          <c:extLst>
            <c:ext xmlns:c16="http://schemas.microsoft.com/office/drawing/2014/chart" uri="{C3380CC4-5D6E-409C-BE32-E72D297353CC}">
              <c16:uniqueId val="{00000000-B2F1-4885-853B-632E6ED698BF}"/>
            </c:ext>
          </c:extLst>
        </c:ser>
        <c:ser>
          <c:idx val="1"/>
          <c:order val="1"/>
          <c:tx>
            <c:v>%CC VKT</c:v>
          </c:tx>
          <c:spPr>
            <a:ln w="25400" cap="rnd">
              <a:noFill/>
              <a:round/>
            </a:ln>
            <a:effectLst>
              <a:outerShdw blurRad="50800" dist="38100" dir="2700000" algn="tl" rotWithShape="0">
                <a:prstClr val="black">
                  <a:alpha val="40000"/>
                </a:prstClr>
              </a:outerShdw>
            </a:effectLst>
          </c:spPr>
          <c:marker>
            <c:symbol val="circle"/>
            <c:size val="5"/>
            <c:spPr>
              <a:solidFill>
                <a:schemeClr val="accent2"/>
              </a:solidFill>
              <a:ln w="9525">
                <a:solidFill>
                  <a:schemeClr val="accent2">
                    <a:lumMod val="75000"/>
                  </a:schemeClr>
                </a:solidFill>
              </a:ln>
              <a:effectLst>
                <a:outerShdw blurRad="50800" dist="38100" dir="2700000" algn="tl" rotWithShape="0">
                  <a:prstClr val="black">
                    <a:alpha val="40000"/>
                  </a:prstClr>
                </a:outerShdw>
              </a:effectLst>
            </c:spPr>
          </c:marker>
          <c:xVal>
            <c:numRef>
              <c:f>'[Gráfico en Microsoft PowerPoint]Hoja1'!$A$2:$A$145</c:f>
              <c:numCache>
                <c:formatCode>m/d/yyyy</c:formatCode>
                <c:ptCount val="144"/>
                <c:pt idx="0">
                  <c:v>42336</c:v>
                </c:pt>
                <c:pt idx="1">
                  <c:v>42337</c:v>
                </c:pt>
                <c:pt idx="2">
                  <c:v>42338</c:v>
                </c:pt>
                <c:pt idx="3">
                  <c:v>42339</c:v>
                </c:pt>
                <c:pt idx="4">
                  <c:v>42340</c:v>
                </c:pt>
                <c:pt idx="5">
                  <c:v>42341</c:v>
                </c:pt>
                <c:pt idx="6">
                  <c:v>42342</c:v>
                </c:pt>
                <c:pt idx="7">
                  <c:v>42343</c:v>
                </c:pt>
                <c:pt idx="8">
                  <c:v>42344</c:v>
                </c:pt>
                <c:pt idx="9">
                  <c:v>42345</c:v>
                </c:pt>
                <c:pt idx="10">
                  <c:v>42346</c:v>
                </c:pt>
                <c:pt idx="11">
                  <c:v>42347</c:v>
                </c:pt>
                <c:pt idx="12">
                  <c:v>42348</c:v>
                </c:pt>
                <c:pt idx="13">
                  <c:v>42349</c:v>
                </c:pt>
                <c:pt idx="14">
                  <c:v>42350</c:v>
                </c:pt>
                <c:pt idx="15">
                  <c:v>42351</c:v>
                </c:pt>
                <c:pt idx="16">
                  <c:v>42352</c:v>
                </c:pt>
                <c:pt idx="17">
                  <c:v>42353</c:v>
                </c:pt>
                <c:pt idx="18">
                  <c:v>42354</c:v>
                </c:pt>
                <c:pt idx="19">
                  <c:v>42355</c:v>
                </c:pt>
                <c:pt idx="20">
                  <c:v>42356</c:v>
                </c:pt>
                <c:pt idx="21">
                  <c:v>42357</c:v>
                </c:pt>
                <c:pt idx="22">
                  <c:v>42358</c:v>
                </c:pt>
                <c:pt idx="23">
                  <c:v>42359</c:v>
                </c:pt>
                <c:pt idx="24">
                  <c:v>42360</c:v>
                </c:pt>
                <c:pt idx="25">
                  <c:v>42361</c:v>
                </c:pt>
                <c:pt idx="26">
                  <c:v>42362</c:v>
                </c:pt>
                <c:pt idx="27">
                  <c:v>42363</c:v>
                </c:pt>
                <c:pt idx="28">
                  <c:v>42364</c:v>
                </c:pt>
                <c:pt idx="29">
                  <c:v>42365</c:v>
                </c:pt>
                <c:pt idx="30">
                  <c:v>42366</c:v>
                </c:pt>
                <c:pt idx="31">
                  <c:v>42367</c:v>
                </c:pt>
                <c:pt idx="32">
                  <c:v>42368</c:v>
                </c:pt>
                <c:pt idx="33">
                  <c:v>42369</c:v>
                </c:pt>
                <c:pt idx="34">
                  <c:v>42370</c:v>
                </c:pt>
                <c:pt idx="35">
                  <c:v>42371</c:v>
                </c:pt>
                <c:pt idx="36">
                  <c:v>42372</c:v>
                </c:pt>
                <c:pt idx="37">
                  <c:v>42373</c:v>
                </c:pt>
                <c:pt idx="38">
                  <c:v>42374</c:v>
                </c:pt>
                <c:pt idx="39">
                  <c:v>42375</c:v>
                </c:pt>
                <c:pt idx="40">
                  <c:v>42376</c:v>
                </c:pt>
                <c:pt idx="41">
                  <c:v>42377</c:v>
                </c:pt>
                <c:pt idx="42">
                  <c:v>42378</c:v>
                </c:pt>
                <c:pt idx="43">
                  <c:v>42379</c:v>
                </c:pt>
                <c:pt idx="44">
                  <c:v>42380</c:v>
                </c:pt>
                <c:pt idx="45">
                  <c:v>42381</c:v>
                </c:pt>
                <c:pt idx="46">
                  <c:v>42382</c:v>
                </c:pt>
                <c:pt idx="47">
                  <c:v>42383</c:v>
                </c:pt>
                <c:pt idx="48">
                  <c:v>42384</c:v>
                </c:pt>
                <c:pt idx="49">
                  <c:v>42385</c:v>
                </c:pt>
                <c:pt idx="50">
                  <c:v>42386</c:v>
                </c:pt>
                <c:pt idx="51">
                  <c:v>42387</c:v>
                </c:pt>
                <c:pt idx="52">
                  <c:v>42388</c:v>
                </c:pt>
                <c:pt idx="53">
                  <c:v>42389</c:v>
                </c:pt>
                <c:pt idx="54">
                  <c:v>42390</c:v>
                </c:pt>
                <c:pt idx="55">
                  <c:v>42391</c:v>
                </c:pt>
                <c:pt idx="56">
                  <c:v>42392</c:v>
                </c:pt>
                <c:pt idx="57">
                  <c:v>42393</c:v>
                </c:pt>
                <c:pt idx="58">
                  <c:v>42394</c:v>
                </c:pt>
                <c:pt idx="59">
                  <c:v>42395</c:v>
                </c:pt>
                <c:pt idx="60">
                  <c:v>42396</c:v>
                </c:pt>
                <c:pt idx="61">
                  <c:v>42397</c:v>
                </c:pt>
                <c:pt idx="62">
                  <c:v>42398</c:v>
                </c:pt>
                <c:pt idx="63">
                  <c:v>42399</c:v>
                </c:pt>
                <c:pt idx="64">
                  <c:v>42400</c:v>
                </c:pt>
                <c:pt idx="65">
                  <c:v>42401</c:v>
                </c:pt>
                <c:pt idx="66">
                  <c:v>42402</c:v>
                </c:pt>
                <c:pt idx="67">
                  <c:v>42403</c:v>
                </c:pt>
                <c:pt idx="68">
                  <c:v>42404</c:v>
                </c:pt>
                <c:pt idx="69">
                  <c:v>42405</c:v>
                </c:pt>
                <c:pt idx="70">
                  <c:v>42406</c:v>
                </c:pt>
                <c:pt idx="71">
                  <c:v>42407</c:v>
                </c:pt>
                <c:pt idx="72">
                  <c:v>42408</c:v>
                </c:pt>
                <c:pt idx="73">
                  <c:v>42409</c:v>
                </c:pt>
                <c:pt idx="74">
                  <c:v>42410</c:v>
                </c:pt>
                <c:pt idx="75">
                  <c:v>42411</c:v>
                </c:pt>
                <c:pt idx="76">
                  <c:v>42412</c:v>
                </c:pt>
                <c:pt idx="77">
                  <c:v>42413</c:v>
                </c:pt>
                <c:pt idx="78">
                  <c:v>42414</c:v>
                </c:pt>
                <c:pt idx="79">
                  <c:v>42415</c:v>
                </c:pt>
                <c:pt idx="80">
                  <c:v>42416</c:v>
                </c:pt>
                <c:pt idx="81">
                  <c:v>42417</c:v>
                </c:pt>
                <c:pt idx="82">
                  <c:v>42418</c:v>
                </c:pt>
                <c:pt idx="83">
                  <c:v>42419</c:v>
                </c:pt>
                <c:pt idx="84">
                  <c:v>42420</c:v>
                </c:pt>
                <c:pt idx="85">
                  <c:v>42421</c:v>
                </c:pt>
                <c:pt idx="86">
                  <c:v>42422</c:v>
                </c:pt>
                <c:pt idx="87">
                  <c:v>42423</c:v>
                </c:pt>
                <c:pt idx="88">
                  <c:v>42424</c:v>
                </c:pt>
                <c:pt idx="89">
                  <c:v>42425</c:v>
                </c:pt>
                <c:pt idx="90">
                  <c:v>42426</c:v>
                </c:pt>
                <c:pt idx="91">
                  <c:v>42427</c:v>
                </c:pt>
                <c:pt idx="92">
                  <c:v>42428</c:v>
                </c:pt>
                <c:pt idx="93">
                  <c:v>42429</c:v>
                </c:pt>
                <c:pt idx="94">
                  <c:v>42430</c:v>
                </c:pt>
                <c:pt idx="95">
                  <c:v>42431</c:v>
                </c:pt>
                <c:pt idx="96">
                  <c:v>42432</c:v>
                </c:pt>
                <c:pt idx="97">
                  <c:v>42433</c:v>
                </c:pt>
                <c:pt idx="98">
                  <c:v>42434</c:v>
                </c:pt>
                <c:pt idx="99">
                  <c:v>42435</c:v>
                </c:pt>
                <c:pt idx="100">
                  <c:v>42436</c:v>
                </c:pt>
                <c:pt idx="101">
                  <c:v>42437</c:v>
                </c:pt>
                <c:pt idx="102">
                  <c:v>42438</c:v>
                </c:pt>
                <c:pt idx="103">
                  <c:v>42439</c:v>
                </c:pt>
                <c:pt idx="104">
                  <c:v>42440</c:v>
                </c:pt>
                <c:pt idx="105">
                  <c:v>42441</c:v>
                </c:pt>
                <c:pt idx="106">
                  <c:v>42442</c:v>
                </c:pt>
                <c:pt idx="107">
                  <c:v>42443</c:v>
                </c:pt>
                <c:pt idx="108">
                  <c:v>42444</c:v>
                </c:pt>
                <c:pt idx="109">
                  <c:v>42445</c:v>
                </c:pt>
                <c:pt idx="110">
                  <c:v>42446</c:v>
                </c:pt>
                <c:pt idx="111">
                  <c:v>42447</c:v>
                </c:pt>
                <c:pt idx="112">
                  <c:v>42448</c:v>
                </c:pt>
                <c:pt idx="113">
                  <c:v>42449</c:v>
                </c:pt>
                <c:pt idx="114">
                  <c:v>42450</c:v>
                </c:pt>
                <c:pt idx="115">
                  <c:v>42451</c:v>
                </c:pt>
                <c:pt idx="116">
                  <c:v>42452</c:v>
                </c:pt>
                <c:pt idx="117">
                  <c:v>42453</c:v>
                </c:pt>
                <c:pt idx="118">
                  <c:v>42454</c:v>
                </c:pt>
                <c:pt idx="119">
                  <c:v>42455</c:v>
                </c:pt>
                <c:pt idx="120">
                  <c:v>42456</c:v>
                </c:pt>
                <c:pt idx="121">
                  <c:v>42457</c:v>
                </c:pt>
                <c:pt idx="122">
                  <c:v>42458</c:v>
                </c:pt>
                <c:pt idx="123">
                  <c:v>42459</c:v>
                </c:pt>
                <c:pt idx="124">
                  <c:v>42460</c:v>
                </c:pt>
                <c:pt idx="125">
                  <c:v>42461</c:v>
                </c:pt>
                <c:pt idx="126">
                  <c:v>42462</c:v>
                </c:pt>
                <c:pt idx="127">
                  <c:v>42463</c:v>
                </c:pt>
                <c:pt idx="128">
                  <c:v>42464</c:v>
                </c:pt>
                <c:pt idx="129">
                  <c:v>42465</c:v>
                </c:pt>
                <c:pt idx="130">
                  <c:v>42466</c:v>
                </c:pt>
                <c:pt idx="131">
                  <c:v>42467</c:v>
                </c:pt>
                <c:pt idx="132">
                  <c:v>42468</c:v>
                </c:pt>
                <c:pt idx="133">
                  <c:v>42469</c:v>
                </c:pt>
                <c:pt idx="134">
                  <c:v>42470</c:v>
                </c:pt>
                <c:pt idx="135">
                  <c:v>42471</c:v>
                </c:pt>
                <c:pt idx="136">
                  <c:v>42472</c:v>
                </c:pt>
                <c:pt idx="137">
                  <c:v>42473</c:v>
                </c:pt>
                <c:pt idx="138">
                  <c:v>42474</c:v>
                </c:pt>
                <c:pt idx="139">
                  <c:v>42475</c:v>
                </c:pt>
                <c:pt idx="140">
                  <c:v>42476</c:v>
                </c:pt>
                <c:pt idx="141">
                  <c:v>42477</c:v>
                </c:pt>
                <c:pt idx="142">
                  <c:v>42478</c:v>
                </c:pt>
                <c:pt idx="143">
                  <c:v>42479</c:v>
                </c:pt>
              </c:numCache>
            </c:numRef>
          </c:xVal>
          <c:yVal>
            <c:numRef>
              <c:f>'[Gráfico en Microsoft PowerPoint]Hoja1'!$C$2:$C$145</c:f>
              <c:numCache>
                <c:formatCode>General</c:formatCode>
                <c:ptCount val="144"/>
                <c:pt idx="94" formatCode="#,##0.00">
                  <c:v>32.32</c:v>
                </c:pt>
                <c:pt idx="95" formatCode="#,##0.00">
                  <c:v>31.26</c:v>
                </c:pt>
                <c:pt idx="96" formatCode="#,##0.00">
                  <c:v>31.32</c:v>
                </c:pt>
                <c:pt idx="97" formatCode="#,##0.00">
                  <c:v>33.82</c:v>
                </c:pt>
                <c:pt idx="98" formatCode="#,##0.00">
                  <c:v>36.380000000000003</c:v>
                </c:pt>
                <c:pt idx="99" formatCode="#,##0.00">
                  <c:v>35.299999999999997</c:v>
                </c:pt>
                <c:pt idx="100" formatCode="#,##0.00">
                  <c:v>35.75</c:v>
                </c:pt>
                <c:pt idx="101" formatCode="#,##0.00">
                  <c:v>34.39</c:v>
                </c:pt>
                <c:pt idx="102" formatCode="#,##0.00">
                  <c:v>33.82</c:v>
                </c:pt>
                <c:pt idx="103" formatCode="#,##0.00">
                  <c:v>35.86</c:v>
                </c:pt>
                <c:pt idx="104" formatCode="#,##0.00">
                  <c:v>35.5</c:v>
                </c:pt>
                <c:pt idx="105" formatCode="#,##0.00">
                  <c:v>34.21</c:v>
                </c:pt>
                <c:pt idx="106" formatCode="#,##0.00">
                  <c:v>33.93</c:v>
                </c:pt>
                <c:pt idx="108" formatCode="#,##0.00">
                  <c:v>35.92</c:v>
                </c:pt>
                <c:pt idx="109" formatCode="#,##0.00">
                  <c:v>37.03</c:v>
                </c:pt>
                <c:pt idx="110" formatCode="#,##0.00">
                  <c:v>36.380000000000003</c:v>
                </c:pt>
                <c:pt idx="111" formatCode="#,##0.00">
                  <c:v>35.69</c:v>
                </c:pt>
                <c:pt idx="112" formatCode="#,##0.00">
                  <c:v>34.29</c:v>
                </c:pt>
                <c:pt idx="113" formatCode="#,##0.00">
                  <c:v>33.950000000000003</c:v>
                </c:pt>
                <c:pt idx="114" formatCode="#,##0.00">
                  <c:v>33.85</c:v>
                </c:pt>
                <c:pt idx="115" formatCode="#,##0.00">
                  <c:v>34.1</c:v>
                </c:pt>
                <c:pt idx="116" formatCode="#,##0.00">
                  <c:v>34</c:v>
                </c:pt>
                <c:pt idx="117" formatCode="#,##0.00">
                  <c:v>34.25</c:v>
                </c:pt>
                <c:pt idx="118" formatCode="#,##0.00">
                  <c:v>33.51</c:v>
                </c:pt>
                <c:pt idx="119" formatCode="#,##0.00">
                  <c:v>35.67</c:v>
                </c:pt>
                <c:pt idx="120" formatCode="#,##0.00">
                  <c:v>38.299999999999997</c:v>
                </c:pt>
                <c:pt idx="121" formatCode="#,##0.00">
                  <c:v>36.46</c:v>
                </c:pt>
                <c:pt idx="122" formatCode="#,##0.00">
                  <c:v>34.479999999999997</c:v>
                </c:pt>
                <c:pt idx="123" formatCode="#,##0.00">
                  <c:v>34.58</c:v>
                </c:pt>
                <c:pt idx="124" formatCode="#,##0.00">
                  <c:v>34.49</c:v>
                </c:pt>
                <c:pt idx="125" formatCode="#,##0.00">
                  <c:v>35.04</c:v>
                </c:pt>
                <c:pt idx="126" formatCode="#,##0.00">
                  <c:v>35.799999999999997</c:v>
                </c:pt>
                <c:pt idx="127" formatCode="#,##0.00">
                  <c:v>35.659999999999997</c:v>
                </c:pt>
                <c:pt idx="128" formatCode="#,##0.00">
                  <c:v>35.159999999999997</c:v>
                </c:pt>
                <c:pt idx="129" formatCode="#,##0.00">
                  <c:v>34.71</c:v>
                </c:pt>
                <c:pt idx="130" formatCode="#,##0.00">
                  <c:v>35.01</c:v>
                </c:pt>
                <c:pt idx="131" formatCode="#,##0.00">
                  <c:v>35.42</c:v>
                </c:pt>
                <c:pt idx="132" formatCode="#,##0.00">
                  <c:v>34.5</c:v>
                </c:pt>
                <c:pt idx="134" formatCode="#,##0.00">
                  <c:v>33.11</c:v>
                </c:pt>
                <c:pt idx="135" formatCode="#,##0.00">
                  <c:v>33.200000000000003</c:v>
                </c:pt>
                <c:pt idx="136" formatCode="#,##0.00">
                  <c:v>31.27</c:v>
                </c:pt>
                <c:pt idx="138" formatCode="#,##0.00">
                  <c:v>25.4</c:v>
                </c:pt>
                <c:pt idx="139" formatCode="#,##0.00">
                  <c:v>27.17</c:v>
                </c:pt>
                <c:pt idx="140" formatCode="#,##0.00">
                  <c:v>27.8</c:v>
                </c:pt>
                <c:pt idx="141" formatCode="#,##0.00">
                  <c:v>34.020000000000003</c:v>
                </c:pt>
                <c:pt idx="142" formatCode="#,##0.00">
                  <c:v>35.6</c:v>
                </c:pt>
                <c:pt idx="143" formatCode="#,##0.00">
                  <c:v>35.950000000000003</c:v>
                </c:pt>
              </c:numCache>
            </c:numRef>
          </c:yVal>
          <c:smooth val="0"/>
          <c:extLst>
            <c:ext xmlns:c16="http://schemas.microsoft.com/office/drawing/2014/chart" uri="{C3380CC4-5D6E-409C-BE32-E72D297353CC}">
              <c16:uniqueId val="{00000001-B2F1-4885-853B-632E6ED698BF}"/>
            </c:ext>
          </c:extLst>
        </c:ser>
        <c:dLbls>
          <c:showLegendKey val="0"/>
          <c:showVal val="0"/>
          <c:showCatName val="0"/>
          <c:showSerName val="0"/>
          <c:showPercent val="0"/>
          <c:showBubbleSize val="0"/>
        </c:dLbls>
        <c:axId val="813892704"/>
        <c:axId val="813894880"/>
      </c:scatterChart>
      <c:valAx>
        <c:axId val="8138927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a:t>Fecha</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SV"/>
            </a:p>
          </c:tx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SV"/>
          </a:p>
        </c:txPr>
        <c:crossAx val="813894880"/>
        <c:crosses val="autoZero"/>
        <c:crossBetween val="midCat"/>
        <c:majorUnit val="40"/>
      </c:valAx>
      <c:valAx>
        <c:axId val="813894880"/>
        <c:scaling>
          <c:orientation val="minMax"/>
          <c:max val="40"/>
          <c:min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a:t>%</a:t>
                </a:r>
                <a:r>
                  <a:rPr lang="es-MX" baseline="0"/>
                  <a:t> Cristales MCC </a:t>
                </a:r>
                <a:endParaRPr lang="es-MX"/>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SV"/>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813892704"/>
        <c:crosses val="autoZero"/>
        <c:crossBetween val="midCat"/>
      </c:valAx>
      <c:spPr>
        <a:noFill/>
        <a:ln>
          <a:noFill/>
        </a:ln>
        <a:effectLst/>
      </c:spPr>
    </c:plotArea>
    <c:legend>
      <c:legendPos val="r"/>
      <c:layout>
        <c:manualLayout>
          <c:xMode val="edge"/>
          <c:yMode val="edge"/>
          <c:x val="0"/>
          <c:y val="0.88325200803212855"/>
          <c:w val="0.53896469366562816"/>
          <c:h val="0.1136974564926372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legend>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a:t>% Cristales MCC zafra 16/17  </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manualLayout>
          <c:layoutTarget val="inner"/>
          <c:xMode val="edge"/>
          <c:yMode val="edge"/>
          <c:x val="0.16105374282089277"/>
          <c:y val="0.18667518958654153"/>
          <c:w val="0.73820844350175785"/>
          <c:h val="0.62144289159427024"/>
        </c:manualLayout>
      </c:layout>
      <c:scatterChart>
        <c:scatterStyle val="lineMarker"/>
        <c:varyColors val="0"/>
        <c:ser>
          <c:idx val="0"/>
          <c:order val="0"/>
          <c:tx>
            <c:v>% Cristales MCC </c:v>
          </c:tx>
          <c:spPr>
            <a:ln w="25400" cap="rnd">
              <a:noFill/>
              <a:round/>
            </a:ln>
            <a:effectLst>
              <a:outerShdw blurRad="50800" dist="38100" dir="2700000" algn="tl" rotWithShape="0">
                <a:prstClr val="black">
                  <a:alpha val="40000"/>
                </a:prstClr>
              </a:outerShdw>
            </a:effectLst>
          </c:spPr>
          <c:marker>
            <c:symbol val="circle"/>
            <c:size val="5"/>
            <c:spPr>
              <a:solidFill>
                <a:schemeClr val="accent2"/>
              </a:solidFill>
              <a:ln w="9525">
                <a:solidFill>
                  <a:schemeClr val="accent2">
                    <a:lumMod val="75000"/>
                  </a:schemeClr>
                </a:solidFill>
              </a:ln>
              <a:effectLst>
                <a:outerShdw blurRad="50800" dist="38100" dir="2700000" algn="tl" rotWithShape="0">
                  <a:prstClr val="black">
                    <a:alpha val="40000"/>
                  </a:prstClr>
                </a:outerShdw>
              </a:effectLst>
            </c:spPr>
          </c:marker>
          <c:xVal>
            <c:numRef>
              <c:f>Hoja1!$A$2:$A$159</c:f>
              <c:numCache>
                <c:formatCode>m/d/yyyy</c:formatCode>
                <c:ptCount val="158"/>
                <c:pt idx="0">
                  <c:v>42685</c:v>
                </c:pt>
                <c:pt idx="1">
                  <c:v>42686</c:v>
                </c:pt>
                <c:pt idx="2">
                  <c:v>42687</c:v>
                </c:pt>
                <c:pt idx="3">
                  <c:v>42688</c:v>
                </c:pt>
                <c:pt idx="4">
                  <c:v>42689</c:v>
                </c:pt>
                <c:pt idx="5">
                  <c:v>42690</c:v>
                </c:pt>
                <c:pt idx="6">
                  <c:v>42691</c:v>
                </c:pt>
                <c:pt idx="7">
                  <c:v>42692</c:v>
                </c:pt>
                <c:pt idx="8">
                  <c:v>42693</c:v>
                </c:pt>
                <c:pt idx="9">
                  <c:v>42694</c:v>
                </c:pt>
                <c:pt idx="10">
                  <c:v>42695</c:v>
                </c:pt>
                <c:pt idx="11">
                  <c:v>42696</c:v>
                </c:pt>
                <c:pt idx="12">
                  <c:v>42697</c:v>
                </c:pt>
                <c:pt idx="13">
                  <c:v>42698</c:v>
                </c:pt>
                <c:pt idx="14">
                  <c:v>42699</c:v>
                </c:pt>
                <c:pt idx="15">
                  <c:v>42700</c:v>
                </c:pt>
                <c:pt idx="16">
                  <c:v>42701</c:v>
                </c:pt>
                <c:pt idx="17">
                  <c:v>42702</c:v>
                </c:pt>
                <c:pt idx="18">
                  <c:v>42703</c:v>
                </c:pt>
                <c:pt idx="19">
                  <c:v>42704</c:v>
                </c:pt>
                <c:pt idx="20">
                  <c:v>42705</c:v>
                </c:pt>
                <c:pt idx="21">
                  <c:v>42706</c:v>
                </c:pt>
                <c:pt idx="22">
                  <c:v>42707</c:v>
                </c:pt>
                <c:pt idx="23">
                  <c:v>42708</c:v>
                </c:pt>
                <c:pt idx="24">
                  <c:v>42709</c:v>
                </c:pt>
                <c:pt idx="25">
                  <c:v>42710</c:v>
                </c:pt>
                <c:pt idx="26">
                  <c:v>42711</c:v>
                </c:pt>
                <c:pt idx="27">
                  <c:v>42712</c:v>
                </c:pt>
                <c:pt idx="28">
                  <c:v>42713</c:v>
                </c:pt>
                <c:pt idx="29">
                  <c:v>42714</c:v>
                </c:pt>
                <c:pt idx="30">
                  <c:v>42715</c:v>
                </c:pt>
                <c:pt idx="31">
                  <c:v>42716</c:v>
                </c:pt>
                <c:pt idx="32">
                  <c:v>42717</c:v>
                </c:pt>
                <c:pt idx="33">
                  <c:v>42718</c:v>
                </c:pt>
                <c:pt idx="34">
                  <c:v>42719</c:v>
                </c:pt>
                <c:pt idx="35">
                  <c:v>42720</c:v>
                </c:pt>
                <c:pt idx="36">
                  <c:v>42721</c:v>
                </c:pt>
                <c:pt idx="37">
                  <c:v>42722</c:v>
                </c:pt>
                <c:pt idx="38">
                  <c:v>42723</c:v>
                </c:pt>
                <c:pt idx="39">
                  <c:v>42724</c:v>
                </c:pt>
                <c:pt idx="40">
                  <c:v>42725</c:v>
                </c:pt>
                <c:pt idx="41">
                  <c:v>42726</c:v>
                </c:pt>
                <c:pt idx="42">
                  <c:v>42727</c:v>
                </c:pt>
                <c:pt idx="43">
                  <c:v>42728</c:v>
                </c:pt>
                <c:pt idx="44">
                  <c:v>42729</c:v>
                </c:pt>
                <c:pt idx="45">
                  <c:v>42730</c:v>
                </c:pt>
                <c:pt idx="46">
                  <c:v>42731</c:v>
                </c:pt>
                <c:pt idx="47">
                  <c:v>42732</c:v>
                </c:pt>
                <c:pt idx="48">
                  <c:v>42733</c:v>
                </c:pt>
                <c:pt idx="49">
                  <c:v>42734</c:v>
                </c:pt>
                <c:pt idx="50">
                  <c:v>42735</c:v>
                </c:pt>
                <c:pt idx="51">
                  <c:v>42736</c:v>
                </c:pt>
                <c:pt idx="52">
                  <c:v>42737</c:v>
                </c:pt>
                <c:pt idx="53">
                  <c:v>42738</c:v>
                </c:pt>
                <c:pt idx="54">
                  <c:v>42739</c:v>
                </c:pt>
                <c:pt idx="55">
                  <c:v>42740</c:v>
                </c:pt>
                <c:pt idx="56">
                  <c:v>42741</c:v>
                </c:pt>
                <c:pt idx="57">
                  <c:v>42742</c:v>
                </c:pt>
                <c:pt idx="58">
                  <c:v>42743</c:v>
                </c:pt>
                <c:pt idx="59">
                  <c:v>42744</c:v>
                </c:pt>
                <c:pt idx="60">
                  <c:v>42745</c:v>
                </c:pt>
                <c:pt idx="61">
                  <c:v>42746</c:v>
                </c:pt>
                <c:pt idx="62">
                  <c:v>42747</c:v>
                </c:pt>
                <c:pt idx="63">
                  <c:v>42748</c:v>
                </c:pt>
                <c:pt idx="64">
                  <c:v>42749</c:v>
                </c:pt>
                <c:pt idx="65">
                  <c:v>42750</c:v>
                </c:pt>
                <c:pt idx="66">
                  <c:v>42751</c:v>
                </c:pt>
                <c:pt idx="67">
                  <c:v>42752</c:v>
                </c:pt>
                <c:pt idx="68">
                  <c:v>42753</c:v>
                </c:pt>
                <c:pt idx="69">
                  <c:v>42754</c:v>
                </c:pt>
                <c:pt idx="70">
                  <c:v>42755</c:v>
                </c:pt>
                <c:pt idx="71">
                  <c:v>42756</c:v>
                </c:pt>
                <c:pt idx="72">
                  <c:v>42757</c:v>
                </c:pt>
                <c:pt idx="73">
                  <c:v>42758</c:v>
                </c:pt>
                <c:pt idx="74">
                  <c:v>42759</c:v>
                </c:pt>
                <c:pt idx="75">
                  <c:v>42760</c:v>
                </c:pt>
                <c:pt idx="76">
                  <c:v>42761</c:v>
                </c:pt>
                <c:pt idx="77">
                  <c:v>42762</c:v>
                </c:pt>
                <c:pt idx="78">
                  <c:v>42763</c:v>
                </c:pt>
                <c:pt idx="79">
                  <c:v>42764</c:v>
                </c:pt>
                <c:pt idx="80">
                  <c:v>42765</c:v>
                </c:pt>
                <c:pt idx="81">
                  <c:v>42766</c:v>
                </c:pt>
                <c:pt idx="82">
                  <c:v>42767</c:v>
                </c:pt>
                <c:pt idx="83">
                  <c:v>42768</c:v>
                </c:pt>
                <c:pt idx="84">
                  <c:v>42769</c:v>
                </c:pt>
                <c:pt idx="85">
                  <c:v>42770</c:v>
                </c:pt>
                <c:pt idx="86">
                  <c:v>42771</c:v>
                </c:pt>
                <c:pt idx="87">
                  <c:v>42772</c:v>
                </c:pt>
                <c:pt idx="88">
                  <c:v>42773</c:v>
                </c:pt>
                <c:pt idx="89">
                  <c:v>42774</c:v>
                </c:pt>
                <c:pt idx="90">
                  <c:v>42775</c:v>
                </c:pt>
                <c:pt idx="91">
                  <c:v>42776</c:v>
                </c:pt>
                <c:pt idx="92">
                  <c:v>42777</c:v>
                </c:pt>
                <c:pt idx="93">
                  <c:v>42778</c:v>
                </c:pt>
                <c:pt idx="94">
                  <c:v>42779</c:v>
                </c:pt>
                <c:pt idx="95">
                  <c:v>42780</c:v>
                </c:pt>
                <c:pt idx="96">
                  <c:v>42781</c:v>
                </c:pt>
                <c:pt idx="97">
                  <c:v>42782</c:v>
                </c:pt>
                <c:pt idx="98">
                  <c:v>42783</c:v>
                </c:pt>
                <c:pt idx="99">
                  <c:v>42784</c:v>
                </c:pt>
                <c:pt idx="100">
                  <c:v>42785</c:v>
                </c:pt>
                <c:pt idx="101">
                  <c:v>42786</c:v>
                </c:pt>
                <c:pt idx="102">
                  <c:v>42787</c:v>
                </c:pt>
                <c:pt idx="103">
                  <c:v>42788</c:v>
                </c:pt>
                <c:pt idx="104">
                  <c:v>42789</c:v>
                </c:pt>
                <c:pt idx="105">
                  <c:v>42790</c:v>
                </c:pt>
                <c:pt idx="106">
                  <c:v>42791</c:v>
                </c:pt>
                <c:pt idx="107">
                  <c:v>42792</c:v>
                </c:pt>
                <c:pt idx="108">
                  <c:v>42793</c:v>
                </c:pt>
                <c:pt idx="109">
                  <c:v>42794</c:v>
                </c:pt>
                <c:pt idx="110">
                  <c:v>42795</c:v>
                </c:pt>
                <c:pt idx="111">
                  <c:v>42796</c:v>
                </c:pt>
                <c:pt idx="112">
                  <c:v>42797</c:v>
                </c:pt>
                <c:pt idx="113">
                  <c:v>42798</c:v>
                </c:pt>
                <c:pt idx="114">
                  <c:v>42799</c:v>
                </c:pt>
                <c:pt idx="115">
                  <c:v>42800</c:v>
                </c:pt>
                <c:pt idx="116">
                  <c:v>42801</c:v>
                </c:pt>
                <c:pt idx="117">
                  <c:v>42802</c:v>
                </c:pt>
                <c:pt idx="118">
                  <c:v>42803</c:v>
                </c:pt>
                <c:pt idx="119">
                  <c:v>42804</c:v>
                </c:pt>
                <c:pt idx="120">
                  <c:v>42805</c:v>
                </c:pt>
                <c:pt idx="121">
                  <c:v>42806</c:v>
                </c:pt>
                <c:pt idx="122">
                  <c:v>42807</c:v>
                </c:pt>
                <c:pt idx="123">
                  <c:v>42808</c:v>
                </c:pt>
                <c:pt idx="124">
                  <c:v>42809</c:v>
                </c:pt>
                <c:pt idx="125">
                  <c:v>42810</c:v>
                </c:pt>
                <c:pt idx="126">
                  <c:v>42811</c:v>
                </c:pt>
                <c:pt idx="127">
                  <c:v>42812</c:v>
                </c:pt>
                <c:pt idx="128">
                  <c:v>42813</c:v>
                </c:pt>
                <c:pt idx="129">
                  <c:v>42814</c:v>
                </c:pt>
                <c:pt idx="130">
                  <c:v>42815</c:v>
                </c:pt>
                <c:pt idx="131">
                  <c:v>42816</c:v>
                </c:pt>
                <c:pt idx="132">
                  <c:v>42817</c:v>
                </c:pt>
                <c:pt idx="133">
                  <c:v>42818</c:v>
                </c:pt>
                <c:pt idx="134">
                  <c:v>42819</c:v>
                </c:pt>
                <c:pt idx="135">
                  <c:v>42820</c:v>
                </c:pt>
                <c:pt idx="136">
                  <c:v>42821</c:v>
                </c:pt>
                <c:pt idx="137">
                  <c:v>42822</c:v>
                </c:pt>
                <c:pt idx="138">
                  <c:v>42823</c:v>
                </c:pt>
                <c:pt idx="139">
                  <c:v>42824</c:v>
                </c:pt>
                <c:pt idx="140">
                  <c:v>42825</c:v>
                </c:pt>
                <c:pt idx="141">
                  <c:v>42826</c:v>
                </c:pt>
                <c:pt idx="142">
                  <c:v>42827</c:v>
                </c:pt>
                <c:pt idx="143">
                  <c:v>42828</c:v>
                </c:pt>
                <c:pt idx="144">
                  <c:v>42829</c:v>
                </c:pt>
                <c:pt idx="145">
                  <c:v>42830</c:v>
                </c:pt>
                <c:pt idx="146">
                  <c:v>42831</c:v>
                </c:pt>
                <c:pt idx="147">
                  <c:v>42832</c:v>
                </c:pt>
                <c:pt idx="148">
                  <c:v>42833</c:v>
                </c:pt>
                <c:pt idx="149">
                  <c:v>42834</c:v>
                </c:pt>
                <c:pt idx="150">
                  <c:v>42835</c:v>
                </c:pt>
                <c:pt idx="151">
                  <c:v>42836</c:v>
                </c:pt>
                <c:pt idx="152">
                  <c:v>42837</c:v>
                </c:pt>
                <c:pt idx="153">
                  <c:v>42838</c:v>
                </c:pt>
                <c:pt idx="154">
                  <c:v>42839</c:v>
                </c:pt>
                <c:pt idx="155">
                  <c:v>42840</c:v>
                </c:pt>
                <c:pt idx="156">
                  <c:v>42841</c:v>
                </c:pt>
                <c:pt idx="157">
                  <c:v>42842</c:v>
                </c:pt>
              </c:numCache>
            </c:numRef>
          </c:xVal>
          <c:yVal>
            <c:numRef>
              <c:f>Hoja1!$B$2:$B$159</c:f>
              <c:numCache>
                <c:formatCode>General</c:formatCode>
                <c:ptCount val="158"/>
                <c:pt idx="4" formatCode="#,##0.00">
                  <c:v>21.7</c:v>
                </c:pt>
                <c:pt idx="5" formatCode="#,##0.00">
                  <c:v>25.33</c:v>
                </c:pt>
                <c:pt idx="6" formatCode="#,##0.00">
                  <c:v>28.27</c:v>
                </c:pt>
                <c:pt idx="7" formatCode="#,##0.00">
                  <c:v>32.03</c:v>
                </c:pt>
                <c:pt idx="9" formatCode="#,##0.00">
                  <c:v>30.26</c:v>
                </c:pt>
                <c:pt idx="10" formatCode="#,##0.00">
                  <c:v>30.9</c:v>
                </c:pt>
                <c:pt idx="11" formatCode="#,##0.00">
                  <c:v>31.79</c:v>
                </c:pt>
                <c:pt idx="12" formatCode="#,##0.00">
                  <c:v>32.840000000000003</c:v>
                </c:pt>
                <c:pt idx="13" formatCode="#,##0.00">
                  <c:v>32.479999999999997</c:v>
                </c:pt>
                <c:pt idx="14" formatCode="#,##0.00">
                  <c:v>28.64</c:v>
                </c:pt>
                <c:pt idx="15" formatCode="#,##0.00">
                  <c:v>29.54</c:v>
                </c:pt>
                <c:pt idx="16" formatCode="#,##0.00">
                  <c:v>30.74</c:v>
                </c:pt>
                <c:pt idx="17" formatCode="#,##0.00">
                  <c:v>27.24</c:v>
                </c:pt>
                <c:pt idx="18" formatCode="#,##0.00">
                  <c:v>26.21</c:v>
                </c:pt>
                <c:pt idx="19" formatCode="#,##0.00">
                  <c:v>27.54</c:v>
                </c:pt>
                <c:pt idx="20" formatCode="#,##0.00">
                  <c:v>29.26</c:v>
                </c:pt>
                <c:pt idx="21" formatCode="#,##0.00">
                  <c:v>25.97</c:v>
                </c:pt>
                <c:pt idx="22" formatCode="#,##0.00">
                  <c:v>25.14</c:v>
                </c:pt>
                <c:pt idx="23" formatCode="#,##0.00">
                  <c:v>26.64</c:v>
                </c:pt>
                <c:pt idx="24" formatCode="#,##0.00">
                  <c:v>26.14</c:v>
                </c:pt>
                <c:pt idx="25" formatCode="#,##0.00">
                  <c:v>27.68</c:v>
                </c:pt>
                <c:pt idx="26" formatCode="#,##0.00">
                  <c:v>27.95</c:v>
                </c:pt>
                <c:pt idx="27" formatCode="#,##0.00">
                  <c:v>27.33</c:v>
                </c:pt>
                <c:pt idx="28" formatCode="#,##0.00">
                  <c:v>29.05</c:v>
                </c:pt>
                <c:pt idx="29" formatCode="#,##0.00">
                  <c:v>28.46</c:v>
                </c:pt>
                <c:pt idx="30" formatCode="#,##0.00">
                  <c:v>27.62</c:v>
                </c:pt>
                <c:pt idx="31" formatCode="#,##0.00">
                  <c:v>29.34</c:v>
                </c:pt>
                <c:pt idx="32" formatCode="#,##0.00">
                  <c:v>29.92</c:v>
                </c:pt>
                <c:pt idx="33" formatCode="#,##0.00">
                  <c:v>28.03</c:v>
                </c:pt>
                <c:pt idx="34" formatCode="#,##0.00">
                  <c:v>28.28</c:v>
                </c:pt>
                <c:pt idx="35" formatCode="#,##0.00">
                  <c:v>27.25</c:v>
                </c:pt>
                <c:pt idx="36" formatCode="#,##0.00">
                  <c:v>29.07</c:v>
                </c:pt>
                <c:pt idx="37" formatCode="#,##0.00">
                  <c:v>29.74</c:v>
                </c:pt>
                <c:pt idx="38" formatCode="#,##0.00">
                  <c:v>27.37</c:v>
                </c:pt>
                <c:pt idx="39" formatCode="#,##0.00">
                  <c:v>27.17</c:v>
                </c:pt>
                <c:pt idx="40" formatCode="#,##0.00">
                  <c:v>29.66</c:v>
                </c:pt>
                <c:pt idx="41" formatCode="#,##0.00">
                  <c:v>29.2</c:v>
                </c:pt>
                <c:pt idx="42" formatCode="#,##0.00">
                  <c:v>31.44</c:v>
                </c:pt>
                <c:pt idx="43" formatCode="#,##0.00">
                  <c:v>31.26</c:v>
                </c:pt>
                <c:pt idx="44" formatCode="#,##0.00">
                  <c:v>29.88</c:v>
                </c:pt>
                <c:pt idx="45" formatCode="#,##0.00">
                  <c:v>30.22</c:v>
                </c:pt>
                <c:pt idx="46" formatCode="#,##0.00">
                  <c:v>30.37</c:v>
                </c:pt>
                <c:pt idx="47" formatCode="#,##0.00">
                  <c:v>30.69</c:v>
                </c:pt>
                <c:pt idx="48" formatCode="#,##0.00">
                  <c:v>30.03</c:v>
                </c:pt>
                <c:pt idx="49" formatCode="#,##0.00">
                  <c:v>30.37</c:v>
                </c:pt>
                <c:pt idx="50" formatCode="#,##0.00">
                  <c:v>30.36</c:v>
                </c:pt>
                <c:pt idx="51" formatCode="#,##0.00">
                  <c:v>31.54</c:v>
                </c:pt>
                <c:pt idx="52" formatCode="#,##0.00">
                  <c:v>30.35</c:v>
                </c:pt>
                <c:pt idx="53" formatCode="#,##0.00">
                  <c:v>28.42</c:v>
                </c:pt>
                <c:pt idx="54" formatCode="#,##0.00">
                  <c:v>30.15</c:v>
                </c:pt>
                <c:pt idx="55" formatCode="#,##0.00">
                  <c:v>28.84</c:v>
                </c:pt>
                <c:pt idx="56" formatCode="#,##0.00">
                  <c:v>30.83</c:v>
                </c:pt>
                <c:pt idx="57" formatCode="#,##0.00">
                  <c:v>29.36</c:v>
                </c:pt>
                <c:pt idx="58" formatCode="#,##0.00">
                  <c:v>31.43</c:v>
                </c:pt>
                <c:pt idx="59" formatCode="#,##0.00">
                  <c:v>31.6</c:v>
                </c:pt>
                <c:pt idx="60" formatCode="#,##0.00">
                  <c:v>29.5</c:v>
                </c:pt>
                <c:pt idx="61" formatCode="#,##0.00">
                  <c:v>29.33</c:v>
                </c:pt>
                <c:pt idx="62" formatCode="#,##0.00">
                  <c:v>32.49</c:v>
                </c:pt>
                <c:pt idx="63" formatCode="#,##0.00">
                  <c:v>31.61</c:v>
                </c:pt>
                <c:pt idx="64" formatCode="#,##0.00">
                  <c:v>31.49</c:v>
                </c:pt>
                <c:pt idx="65" formatCode="#,##0.00">
                  <c:v>31.19</c:v>
                </c:pt>
                <c:pt idx="66" formatCode="#,##0.00">
                  <c:v>32.19</c:v>
                </c:pt>
                <c:pt idx="67" formatCode="#,##0.00">
                  <c:v>31.94</c:v>
                </c:pt>
                <c:pt idx="68" formatCode="#,##0.00">
                  <c:v>32.369999999999997</c:v>
                </c:pt>
                <c:pt idx="69" formatCode="#,##0.00">
                  <c:v>31.71</c:v>
                </c:pt>
                <c:pt idx="70" formatCode="#,##0.00">
                  <c:v>30.55</c:v>
                </c:pt>
                <c:pt idx="71" formatCode="#,##0.00">
                  <c:v>31.38</c:v>
                </c:pt>
                <c:pt idx="72" formatCode="#,##0.00">
                  <c:v>32.35</c:v>
                </c:pt>
                <c:pt idx="73" formatCode="#,##0.00">
                  <c:v>30.65</c:v>
                </c:pt>
                <c:pt idx="74" formatCode="#,##0.00">
                  <c:v>31.52</c:v>
                </c:pt>
                <c:pt idx="75" formatCode="#,##0.00">
                  <c:v>32.44</c:v>
                </c:pt>
                <c:pt idx="76" formatCode="#,##0.00">
                  <c:v>34.1</c:v>
                </c:pt>
                <c:pt idx="77" formatCode="#,##0.00">
                  <c:v>34.270000000000003</c:v>
                </c:pt>
                <c:pt idx="78" formatCode="#,##0.00">
                  <c:v>34.020000000000003</c:v>
                </c:pt>
                <c:pt idx="79" formatCode="#,##0.00">
                  <c:v>34.25</c:v>
                </c:pt>
                <c:pt idx="80" formatCode="#,##0.00">
                  <c:v>33.06</c:v>
                </c:pt>
                <c:pt idx="81" formatCode="#,##0.00">
                  <c:v>32.26</c:v>
                </c:pt>
                <c:pt idx="82" formatCode="#,##0.00">
                  <c:v>32.08</c:v>
                </c:pt>
                <c:pt idx="83" formatCode="#,##0.00">
                  <c:v>33.39</c:v>
                </c:pt>
                <c:pt idx="84" formatCode="#,##0.00">
                  <c:v>34.06</c:v>
                </c:pt>
                <c:pt idx="85" formatCode="#,##0.00">
                  <c:v>33.6</c:v>
                </c:pt>
                <c:pt idx="86" formatCode="#,##0.00">
                  <c:v>33.79</c:v>
                </c:pt>
                <c:pt idx="87" formatCode="#,##0.00">
                  <c:v>32.450000000000003</c:v>
                </c:pt>
                <c:pt idx="88" formatCode="#,##0.00">
                  <c:v>31.78</c:v>
                </c:pt>
                <c:pt idx="89" formatCode="#,##0.00">
                  <c:v>32.619999999999997</c:v>
                </c:pt>
                <c:pt idx="90" formatCode="#,##0.00">
                  <c:v>32.130000000000003</c:v>
                </c:pt>
                <c:pt idx="91" formatCode="#,##0.00">
                  <c:v>31.85</c:v>
                </c:pt>
                <c:pt idx="92" formatCode="#,##0.00">
                  <c:v>31.3</c:v>
                </c:pt>
                <c:pt idx="93" formatCode="#,##0.00">
                  <c:v>32.11</c:v>
                </c:pt>
                <c:pt idx="94" formatCode="#,##0.00">
                  <c:v>33.119999999999997</c:v>
                </c:pt>
                <c:pt idx="95" formatCode="#,##0.00">
                  <c:v>33.29</c:v>
                </c:pt>
                <c:pt idx="96" formatCode="#,##0.00">
                  <c:v>33.29</c:v>
                </c:pt>
                <c:pt idx="97" formatCode="#,##0.00">
                  <c:v>32.33</c:v>
                </c:pt>
                <c:pt idx="98" formatCode="#,##0.00">
                  <c:v>32.479999999999997</c:v>
                </c:pt>
                <c:pt idx="99" formatCode="#,##0.00">
                  <c:v>33.49</c:v>
                </c:pt>
                <c:pt idx="100" formatCode="#,##0.00">
                  <c:v>33.11</c:v>
                </c:pt>
                <c:pt idx="101" formatCode="#,##0.00">
                  <c:v>33.36</c:v>
                </c:pt>
                <c:pt idx="102" formatCode="#,##0.00">
                  <c:v>32.78</c:v>
                </c:pt>
                <c:pt idx="103" formatCode="#,##0.00">
                  <c:v>33.94</c:v>
                </c:pt>
                <c:pt idx="104" formatCode="#,##0.00">
                  <c:v>33.82</c:v>
                </c:pt>
                <c:pt idx="105" formatCode="#,##0.00">
                  <c:v>31.83</c:v>
                </c:pt>
                <c:pt idx="106" formatCode="#,##0.00">
                  <c:v>32.82</c:v>
                </c:pt>
                <c:pt idx="107" formatCode="#,##0.00">
                  <c:v>32.979999999999997</c:v>
                </c:pt>
                <c:pt idx="108" formatCode="#,##0.00">
                  <c:v>33</c:v>
                </c:pt>
                <c:pt idx="109" formatCode="#,##0.00">
                  <c:v>31.62</c:v>
                </c:pt>
                <c:pt idx="110" formatCode="#,##0.00">
                  <c:v>32.36</c:v>
                </c:pt>
                <c:pt idx="111" formatCode="#,##0.00">
                  <c:v>32.590000000000003</c:v>
                </c:pt>
                <c:pt idx="112" formatCode="#,##0.00">
                  <c:v>32.19</c:v>
                </c:pt>
                <c:pt idx="113" formatCode="#,##0.00">
                  <c:v>33.369999999999997</c:v>
                </c:pt>
                <c:pt idx="114" formatCode="#,##0.00">
                  <c:v>34.06</c:v>
                </c:pt>
                <c:pt idx="116" formatCode="#,##0.00">
                  <c:v>32.76</c:v>
                </c:pt>
                <c:pt idx="117" formatCode="#,##0.00">
                  <c:v>31.67</c:v>
                </c:pt>
                <c:pt idx="118" formatCode="#,##0.00">
                  <c:v>32.25</c:v>
                </c:pt>
                <c:pt idx="119" formatCode="#,##0.00">
                  <c:v>32.590000000000003</c:v>
                </c:pt>
                <c:pt idx="121" formatCode="#,##0.00">
                  <c:v>32.79</c:v>
                </c:pt>
                <c:pt idx="122" formatCode="#,##0.00">
                  <c:v>30.61</c:v>
                </c:pt>
                <c:pt idx="123" formatCode="#,##0.00">
                  <c:v>28.33</c:v>
                </c:pt>
                <c:pt idx="124" formatCode="#,##0.00">
                  <c:v>31.04</c:v>
                </c:pt>
                <c:pt idx="125" formatCode="#,##0.00">
                  <c:v>31.18</c:v>
                </c:pt>
                <c:pt idx="126" formatCode="#,##0.00">
                  <c:v>31.4</c:v>
                </c:pt>
                <c:pt idx="127" formatCode="#,##0.00">
                  <c:v>31.92</c:v>
                </c:pt>
                <c:pt idx="128" formatCode="#,##0.00">
                  <c:v>31.32</c:v>
                </c:pt>
                <c:pt idx="129" formatCode="#,##0.00">
                  <c:v>30.95</c:v>
                </c:pt>
                <c:pt idx="130" formatCode="#,##0.00">
                  <c:v>30.64</c:v>
                </c:pt>
                <c:pt idx="131" formatCode="#,##0.00">
                  <c:v>33.14</c:v>
                </c:pt>
                <c:pt idx="132" formatCode="#,##0.00">
                  <c:v>33.14</c:v>
                </c:pt>
                <c:pt idx="133" formatCode="#,##0.00">
                  <c:v>34.049999999999997</c:v>
                </c:pt>
                <c:pt idx="134" formatCode="#,##0.00">
                  <c:v>36.54</c:v>
                </c:pt>
                <c:pt idx="135" formatCode="#,##0.00">
                  <c:v>48.46</c:v>
                </c:pt>
                <c:pt idx="136" formatCode="#,##0.00">
                  <c:v>35.82</c:v>
                </c:pt>
                <c:pt idx="137" formatCode="#,##0.00">
                  <c:v>36.619999999999997</c:v>
                </c:pt>
                <c:pt idx="138" formatCode="#,##0.00">
                  <c:v>37.909999999999997</c:v>
                </c:pt>
                <c:pt idx="139" formatCode="#,##0.00">
                  <c:v>37.39</c:v>
                </c:pt>
                <c:pt idx="140" formatCode="#,##0.00">
                  <c:v>37.17</c:v>
                </c:pt>
                <c:pt idx="141" formatCode="#,##0.00">
                  <c:v>35.409999999999997</c:v>
                </c:pt>
                <c:pt idx="142" formatCode="#,##0.00">
                  <c:v>33.85</c:v>
                </c:pt>
                <c:pt idx="143" formatCode="#,##0.00">
                  <c:v>34.35</c:v>
                </c:pt>
                <c:pt idx="144" formatCode="#,##0.00">
                  <c:v>30.97</c:v>
                </c:pt>
                <c:pt idx="145" formatCode="#,##0.00">
                  <c:v>30.99</c:v>
                </c:pt>
                <c:pt idx="146" formatCode="#,##0.00">
                  <c:v>31.27</c:v>
                </c:pt>
                <c:pt idx="147" formatCode="#,##0.00">
                  <c:v>32.03</c:v>
                </c:pt>
                <c:pt idx="148" formatCode="#,##0.00">
                  <c:v>30.68</c:v>
                </c:pt>
                <c:pt idx="149" formatCode="#,##0.00">
                  <c:v>30.87</c:v>
                </c:pt>
                <c:pt idx="150" formatCode="#,##0.00">
                  <c:v>28.74</c:v>
                </c:pt>
                <c:pt idx="151" formatCode="#,##0.00">
                  <c:v>27.48</c:v>
                </c:pt>
                <c:pt idx="152" formatCode="#,##0.00">
                  <c:v>26.37</c:v>
                </c:pt>
                <c:pt idx="153" formatCode="#,##0.00">
                  <c:v>26.3</c:v>
                </c:pt>
                <c:pt idx="154" formatCode="#,##0.00">
                  <c:v>30</c:v>
                </c:pt>
                <c:pt idx="155" formatCode="#,##0.00">
                  <c:v>29.95</c:v>
                </c:pt>
                <c:pt idx="156" formatCode="#,##0.00">
                  <c:v>29.7</c:v>
                </c:pt>
                <c:pt idx="157" formatCode="#,##0.00">
                  <c:v>30.47</c:v>
                </c:pt>
              </c:numCache>
            </c:numRef>
          </c:yVal>
          <c:smooth val="0"/>
          <c:extLst>
            <c:ext xmlns:c16="http://schemas.microsoft.com/office/drawing/2014/chart" uri="{C3380CC4-5D6E-409C-BE32-E72D297353CC}">
              <c16:uniqueId val="{00000000-7E45-4BDC-AF92-7690839BB2D9}"/>
            </c:ext>
          </c:extLst>
        </c:ser>
        <c:dLbls>
          <c:showLegendKey val="0"/>
          <c:showVal val="0"/>
          <c:showCatName val="0"/>
          <c:showSerName val="0"/>
          <c:showPercent val="0"/>
          <c:showBubbleSize val="0"/>
        </c:dLbls>
        <c:axId val="813889440"/>
        <c:axId val="849780352"/>
      </c:scatterChart>
      <c:valAx>
        <c:axId val="813889440"/>
        <c:scaling>
          <c:orientation val="minMax"/>
          <c:max val="42865"/>
          <c:min val="42675"/>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s-MX" sz="800"/>
                  <a:t>Fecha</a:t>
                </a:r>
                <a:r>
                  <a:rPr lang="es-MX" sz="800" baseline="0"/>
                  <a:t> </a:t>
                </a:r>
                <a:endParaRPr lang="es-MX" sz="800"/>
              </a:p>
            </c:rich>
          </c:tx>
          <c:layout>
            <c:manualLayout>
              <c:xMode val="edge"/>
              <c:yMode val="edge"/>
              <c:x val="0.45125257866751889"/>
              <c:y val="0.87072538441919867"/>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SV"/>
            </a:p>
          </c:tx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SV"/>
          </a:p>
        </c:txPr>
        <c:crossAx val="849780352"/>
        <c:crosses val="autoZero"/>
        <c:crossBetween val="midCat"/>
        <c:majorUnit val="40"/>
      </c:valAx>
      <c:valAx>
        <c:axId val="849780352"/>
        <c:scaling>
          <c:orientation val="minMax"/>
          <c:max val="40"/>
          <c:min val="2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sz="1000"/>
                  <a:t>%</a:t>
                </a:r>
                <a:r>
                  <a:rPr lang="es-MX" sz="1000" baseline="0"/>
                  <a:t> Cristales MCC </a:t>
                </a:r>
                <a:endParaRPr lang="es-MX" sz="1000"/>
              </a:p>
            </c:rich>
          </c:tx>
          <c:layout>
            <c:manualLayout>
              <c:xMode val="edge"/>
              <c:yMode val="edge"/>
              <c:x val="9.8400984009840101E-3"/>
              <c:y val="0.2795407954079541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SV"/>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813889440"/>
        <c:crosses val="autoZero"/>
        <c:crossBetween val="midCat"/>
        <c:majorUnit val="2"/>
      </c:valAx>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MX" b="1"/>
              <a:t>%</a:t>
            </a:r>
            <a:r>
              <a:rPr lang="es-MX" b="1" baseline="0"/>
              <a:t> Cristales en MCC </a:t>
            </a:r>
            <a:r>
              <a:rPr lang="es-MX" b="1"/>
              <a:t> </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barChart>
        <c:barDir val="col"/>
        <c:grouping val="clustered"/>
        <c:varyColors val="0"/>
        <c:ser>
          <c:idx val="0"/>
          <c:order val="0"/>
          <c:tx>
            <c:strRef>
              <c:f>Hoja1!$F$25</c:f>
              <c:strCache>
                <c:ptCount val="1"/>
                <c:pt idx="0">
                  <c:v>%CC tachos </c:v>
                </c:pt>
              </c:strCache>
            </c:strRef>
          </c:tx>
          <c:spPr>
            <a:solidFill>
              <a:schemeClr val="accent1"/>
            </a:solidFill>
            <a:ln w="12700">
              <a:solidFill>
                <a:schemeClr val="accent5">
                  <a:lumMod val="75000"/>
                </a:schemeClr>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Hoja1!$E$20:$E$23</c:f>
              <c:strCache>
                <c:ptCount val="4"/>
                <c:pt idx="0">
                  <c:v>14/15</c:v>
                </c:pt>
                <c:pt idx="1">
                  <c:v>15/16 (sin VKT)</c:v>
                </c:pt>
                <c:pt idx="2">
                  <c:v>15/16 (con VKT)</c:v>
                </c:pt>
                <c:pt idx="3">
                  <c:v>16/17</c:v>
                </c:pt>
              </c:strCache>
            </c:strRef>
          </c:cat>
          <c:val>
            <c:numRef>
              <c:f>Hoja1!$F$26:$F$29</c:f>
              <c:numCache>
                <c:formatCode>General</c:formatCode>
                <c:ptCount val="4"/>
                <c:pt idx="0">
                  <c:v>32.270000000000003</c:v>
                </c:pt>
                <c:pt idx="1">
                  <c:v>32.65</c:v>
                </c:pt>
                <c:pt idx="2">
                  <c:v>34.83</c:v>
                </c:pt>
                <c:pt idx="3">
                  <c:v>31.3</c:v>
                </c:pt>
              </c:numCache>
            </c:numRef>
          </c:val>
          <c:extLst>
            <c:ext xmlns:c16="http://schemas.microsoft.com/office/drawing/2014/chart" uri="{C3380CC4-5D6E-409C-BE32-E72D297353CC}">
              <c16:uniqueId val="{00000000-B4EC-4492-8BDC-540A74BAD3C5}"/>
            </c:ext>
          </c:extLst>
        </c:ser>
        <c:dLbls>
          <c:showLegendKey val="0"/>
          <c:showVal val="0"/>
          <c:showCatName val="0"/>
          <c:showSerName val="0"/>
          <c:showPercent val="0"/>
          <c:showBubbleSize val="0"/>
        </c:dLbls>
        <c:gapWidth val="219"/>
        <c:overlap val="-27"/>
        <c:axId val="849779808"/>
        <c:axId val="849783072"/>
      </c:barChart>
      <c:catAx>
        <c:axId val="849779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849783072"/>
        <c:crosses val="autoZero"/>
        <c:auto val="1"/>
        <c:lblAlgn val="ctr"/>
        <c:lblOffset val="100"/>
        <c:noMultiLvlLbl val="0"/>
      </c:catAx>
      <c:valAx>
        <c:axId val="849783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849779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200" b="1" baseline="0"/>
              <a:t>AM MCC en micrones  </a:t>
            </a:r>
            <a:endParaRPr lang="en-US" sz="1200" b="1"/>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barChart>
        <c:barDir val="col"/>
        <c:grouping val="clustered"/>
        <c:varyColors val="0"/>
        <c:ser>
          <c:idx val="0"/>
          <c:order val="0"/>
          <c:tx>
            <c:strRef>
              <c:f>Hoja1!$B$1</c:f>
              <c:strCache>
                <c:ptCount val="1"/>
                <c:pt idx="0">
                  <c:v>Serie 1</c:v>
                </c:pt>
              </c:strCache>
            </c:strRef>
          </c:tx>
          <c:spPr>
            <a:solidFill>
              <a:schemeClr val="accent1"/>
            </a:solidFill>
            <a:ln w="12700">
              <a:solidFill>
                <a:schemeClr val="accent5">
                  <a:lumMod val="75000"/>
                </a:schemeClr>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2014/2015</c:v>
                </c:pt>
                <c:pt idx="1">
                  <c:v>2015/2016 (sin VKT)</c:v>
                </c:pt>
                <c:pt idx="2">
                  <c:v>2015/2016 (con VKT)</c:v>
                </c:pt>
                <c:pt idx="3">
                  <c:v>2016/2017</c:v>
                </c:pt>
              </c:strCache>
            </c:strRef>
          </c:cat>
          <c:val>
            <c:numRef>
              <c:f>Hoja1!$B$2:$B$5</c:f>
              <c:numCache>
                <c:formatCode>General</c:formatCode>
                <c:ptCount val="4"/>
                <c:pt idx="0">
                  <c:v>204</c:v>
                </c:pt>
                <c:pt idx="1">
                  <c:v>195</c:v>
                </c:pt>
                <c:pt idx="2">
                  <c:v>296.7</c:v>
                </c:pt>
                <c:pt idx="3">
                  <c:v>245.3</c:v>
                </c:pt>
              </c:numCache>
            </c:numRef>
          </c:val>
          <c:extLst>
            <c:ext xmlns:c16="http://schemas.microsoft.com/office/drawing/2014/chart" uri="{C3380CC4-5D6E-409C-BE32-E72D297353CC}">
              <c16:uniqueId val="{00000000-D261-44F9-80E1-1B3D71C789D9}"/>
            </c:ext>
          </c:extLst>
        </c:ser>
        <c:dLbls>
          <c:showLegendKey val="0"/>
          <c:showVal val="0"/>
          <c:showCatName val="0"/>
          <c:showSerName val="0"/>
          <c:showPercent val="0"/>
          <c:showBubbleSize val="0"/>
        </c:dLbls>
        <c:gapWidth val="219"/>
        <c:overlap val="-27"/>
        <c:axId val="1034074352"/>
        <c:axId val="1034074896"/>
      </c:barChart>
      <c:catAx>
        <c:axId val="1034074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SV"/>
          </a:p>
        </c:txPr>
        <c:crossAx val="1034074896"/>
        <c:crosses val="autoZero"/>
        <c:auto val="1"/>
        <c:lblAlgn val="ctr"/>
        <c:lblOffset val="100"/>
        <c:noMultiLvlLbl val="0"/>
      </c:catAx>
      <c:valAx>
        <c:axId val="1034074896"/>
        <c:scaling>
          <c:orientation val="minMax"/>
          <c:max val="3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1034074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MX" b="1"/>
              <a:t>AM</a:t>
            </a:r>
            <a:r>
              <a:rPr lang="es-MX" b="1" baseline="0"/>
              <a:t> MCC durante zafra 15/16</a:t>
            </a:r>
            <a:endParaRPr lang="es-MX" b="1"/>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manualLayout>
          <c:layoutTarget val="inner"/>
          <c:xMode val="edge"/>
          <c:yMode val="edge"/>
          <c:x val="0.13002398229633061"/>
          <c:y val="0.17171296296296296"/>
          <c:w val="0.78016715557614125"/>
          <c:h val="0.59493839311752694"/>
        </c:manualLayout>
      </c:layout>
      <c:scatterChart>
        <c:scatterStyle val="lineMarker"/>
        <c:varyColors val="0"/>
        <c:ser>
          <c:idx val="0"/>
          <c:order val="0"/>
          <c:tx>
            <c:v>AM MCC sin VKT</c:v>
          </c:tx>
          <c:spPr>
            <a:ln w="19050" cap="rnd">
              <a:noFill/>
              <a:round/>
            </a:ln>
            <a:effectLst>
              <a:outerShdw blurRad="50800" dist="38100" dir="2700000" algn="tl" rotWithShape="0">
                <a:prstClr val="black">
                  <a:alpha val="40000"/>
                </a:prstClr>
              </a:outerShdw>
            </a:effectLst>
          </c:spPr>
          <c:marker>
            <c:symbol val="circle"/>
            <c:size val="5"/>
            <c:spPr>
              <a:solidFill>
                <a:schemeClr val="accent1"/>
              </a:solidFill>
              <a:ln w="9525">
                <a:solidFill>
                  <a:srgbClr val="0070C0"/>
                </a:solidFill>
              </a:ln>
              <a:effectLst>
                <a:outerShdw blurRad="50800" dist="38100" dir="2700000" algn="tl" rotWithShape="0">
                  <a:prstClr val="black">
                    <a:alpha val="40000"/>
                  </a:prstClr>
                </a:outerShdw>
              </a:effectLst>
            </c:spPr>
          </c:marker>
          <c:xVal>
            <c:numRef>
              <c:f>Hoja1!$A$2:$A$150</c:f>
              <c:numCache>
                <c:formatCode>m/d/yyyy</c:formatCode>
                <c:ptCount val="149"/>
                <c:pt idx="0">
                  <c:v>42336</c:v>
                </c:pt>
                <c:pt idx="1">
                  <c:v>42337</c:v>
                </c:pt>
                <c:pt idx="2">
                  <c:v>42338</c:v>
                </c:pt>
                <c:pt idx="3">
                  <c:v>42339</c:v>
                </c:pt>
                <c:pt idx="4">
                  <c:v>42340</c:v>
                </c:pt>
                <c:pt idx="5">
                  <c:v>42341</c:v>
                </c:pt>
                <c:pt idx="6">
                  <c:v>42342</c:v>
                </c:pt>
                <c:pt idx="7">
                  <c:v>42343</c:v>
                </c:pt>
                <c:pt idx="8">
                  <c:v>42344</c:v>
                </c:pt>
                <c:pt idx="9">
                  <c:v>42345</c:v>
                </c:pt>
                <c:pt idx="10">
                  <c:v>42346</c:v>
                </c:pt>
                <c:pt idx="11">
                  <c:v>42347</c:v>
                </c:pt>
                <c:pt idx="12">
                  <c:v>42348</c:v>
                </c:pt>
                <c:pt idx="13">
                  <c:v>42349</c:v>
                </c:pt>
                <c:pt idx="14">
                  <c:v>42350</c:v>
                </c:pt>
                <c:pt idx="15">
                  <c:v>42351</c:v>
                </c:pt>
                <c:pt idx="16">
                  <c:v>42352</c:v>
                </c:pt>
                <c:pt idx="17">
                  <c:v>42353</c:v>
                </c:pt>
                <c:pt idx="18">
                  <c:v>42354</c:v>
                </c:pt>
                <c:pt idx="19">
                  <c:v>42355</c:v>
                </c:pt>
                <c:pt idx="20">
                  <c:v>42356</c:v>
                </c:pt>
                <c:pt idx="21">
                  <c:v>42357</c:v>
                </c:pt>
                <c:pt idx="22">
                  <c:v>42358</c:v>
                </c:pt>
                <c:pt idx="23">
                  <c:v>42359</c:v>
                </c:pt>
                <c:pt idx="24">
                  <c:v>42360</c:v>
                </c:pt>
                <c:pt idx="25">
                  <c:v>42361</c:v>
                </c:pt>
                <c:pt idx="26">
                  <c:v>42362</c:v>
                </c:pt>
                <c:pt idx="27">
                  <c:v>42363</c:v>
                </c:pt>
                <c:pt idx="28">
                  <c:v>42364</c:v>
                </c:pt>
                <c:pt idx="29">
                  <c:v>42365</c:v>
                </c:pt>
                <c:pt idx="30">
                  <c:v>42366</c:v>
                </c:pt>
                <c:pt idx="31">
                  <c:v>42367</c:v>
                </c:pt>
                <c:pt idx="32">
                  <c:v>42368</c:v>
                </c:pt>
                <c:pt idx="33">
                  <c:v>42369</c:v>
                </c:pt>
                <c:pt idx="34">
                  <c:v>42370</c:v>
                </c:pt>
                <c:pt idx="35">
                  <c:v>42371</c:v>
                </c:pt>
                <c:pt idx="36">
                  <c:v>42372</c:v>
                </c:pt>
                <c:pt idx="37">
                  <c:v>42373</c:v>
                </c:pt>
                <c:pt idx="38">
                  <c:v>42374</c:v>
                </c:pt>
                <c:pt idx="39">
                  <c:v>42375</c:v>
                </c:pt>
                <c:pt idx="40">
                  <c:v>42376</c:v>
                </c:pt>
                <c:pt idx="41">
                  <c:v>42377</c:v>
                </c:pt>
                <c:pt idx="42">
                  <c:v>42378</c:v>
                </c:pt>
                <c:pt idx="43">
                  <c:v>42379</c:v>
                </c:pt>
                <c:pt idx="44">
                  <c:v>42380</c:v>
                </c:pt>
                <c:pt idx="45">
                  <c:v>42381</c:v>
                </c:pt>
                <c:pt idx="46">
                  <c:v>42382</c:v>
                </c:pt>
                <c:pt idx="47">
                  <c:v>42383</c:v>
                </c:pt>
                <c:pt idx="48">
                  <c:v>42384</c:v>
                </c:pt>
                <c:pt idx="49">
                  <c:v>42385</c:v>
                </c:pt>
                <c:pt idx="50">
                  <c:v>42386</c:v>
                </c:pt>
                <c:pt idx="51">
                  <c:v>42387</c:v>
                </c:pt>
                <c:pt idx="52">
                  <c:v>42388</c:v>
                </c:pt>
                <c:pt idx="53">
                  <c:v>42389</c:v>
                </c:pt>
                <c:pt idx="54">
                  <c:v>42390</c:v>
                </c:pt>
                <c:pt idx="55">
                  <c:v>42391</c:v>
                </c:pt>
                <c:pt idx="56">
                  <c:v>42392</c:v>
                </c:pt>
                <c:pt idx="57">
                  <c:v>42393</c:v>
                </c:pt>
                <c:pt idx="58">
                  <c:v>42394</c:v>
                </c:pt>
                <c:pt idx="59">
                  <c:v>42395</c:v>
                </c:pt>
                <c:pt idx="60">
                  <c:v>42396</c:v>
                </c:pt>
                <c:pt idx="61">
                  <c:v>42397</c:v>
                </c:pt>
                <c:pt idx="62">
                  <c:v>42398</c:v>
                </c:pt>
                <c:pt idx="63">
                  <c:v>42399</c:v>
                </c:pt>
                <c:pt idx="64">
                  <c:v>42400</c:v>
                </c:pt>
                <c:pt idx="65">
                  <c:v>42401</c:v>
                </c:pt>
                <c:pt idx="66">
                  <c:v>42402</c:v>
                </c:pt>
                <c:pt idx="67">
                  <c:v>42403</c:v>
                </c:pt>
                <c:pt idx="68">
                  <c:v>42404</c:v>
                </c:pt>
                <c:pt idx="69">
                  <c:v>42405</c:v>
                </c:pt>
                <c:pt idx="70">
                  <c:v>42406</c:v>
                </c:pt>
                <c:pt idx="71">
                  <c:v>42407</c:v>
                </c:pt>
                <c:pt idx="72">
                  <c:v>42408</c:v>
                </c:pt>
                <c:pt idx="73">
                  <c:v>42409</c:v>
                </c:pt>
                <c:pt idx="74">
                  <c:v>42410</c:v>
                </c:pt>
                <c:pt idx="75">
                  <c:v>42411</c:v>
                </c:pt>
                <c:pt idx="76">
                  <c:v>42412</c:v>
                </c:pt>
                <c:pt idx="77">
                  <c:v>42413</c:v>
                </c:pt>
                <c:pt idx="78">
                  <c:v>42414</c:v>
                </c:pt>
                <c:pt idx="79">
                  <c:v>42415</c:v>
                </c:pt>
                <c:pt idx="80">
                  <c:v>42416</c:v>
                </c:pt>
                <c:pt idx="81">
                  <c:v>42417</c:v>
                </c:pt>
                <c:pt idx="82">
                  <c:v>42418</c:v>
                </c:pt>
                <c:pt idx="83">
                  <c:v>42419</c:v>
                </c:pt>
                <c:pt idx="84">
                  <c:v>42420</c:v>
                </c:pt>
                <c:pt idx="85">
                  <c:v>42421</c:v>
                </c:pt>
                <c:pt idx="86">
                  <c:v>42422</c:v>
                </c:pt>
                <c:pt idx="87">
                  <c:v>42423</c:v>
                </c:pt>
                <c:pt idx="88">
                  <c:v>42424</c:v>
                </c:pt>
                <c:pt idx="89">
                  <c:v>42425</c:v>
                </c:pt>
                <c:pt idx="90">
                  <c:v>42426</c:v>
                </c:pt>
                <c:pt idx="91">
                  <c:v>42427</c:v>
                </c:pt>
                <c:pt idx="92">
                  <c:v>42428</c:v>
                </c:pt>
                <c:pt idx="93">
                  <c:v>42429</c:v>
                </c:pt>
                <c:pt idx="94">
                  <c:v>42430</c:v>
                </c:pt>
                <c:pt idx="95">
                  <c:v>42431</c:v>
                </c:pt>
                <c:pt idx="96">
                  <c:v>42432</c:v>
                </c:pt>
                <c:pt idx="97">
                  <c:v>42433</c:v>
                </c:pt>
                <c:pt idx="98">
                  <c:v>42434</c:v>
                </c:pt>
                <c:pt idx="99">
                  <c:v>42435</c:v>
                </c:pt>
                <c:pt idx="100">
                  <c:v>42436</c:v>
                </c:pt>
                <c:pt idx="101">
                  <c:v>42437</c:v>
                </c:pt>
                <c:pt idx="102">
                  <c:v>42438</c:v>
                </c:pt>
                <c:pt idx="103">
                  <c:v>42439</c:v>
                </c:pt>
                <c:pt idx="104">
                  <c:v>42440</c:v>
                </c:pt>
                <c:pt idx="105">
                  <c:v>42441</c:v>
                </c:pt>
                <c:pt idx="106">
                  <c:v>42442</c:v>
                </c:pt>
                <c:pt idx="107">
                  <c:v>42443</c:v>
                </c:pt>
                <c:pt idx="108">
                  <c:v>42444</c:v>
                </c:pt>
                <c:pt idx="109">
                  <c:v>42445</c:v>
                </c:pt>
                <c:pt idx="110">
                  <c:v>42446</c:v>
                </c:pt>
                <c:pt idx="111">
                  <c:v>42447</c:v>
                </c:pt>
                <c:pt idx="112">
                  <c:v>42448</c:v>
                </c:pt>
                <c:pt idx="113">
                  <c:v>42449</c:v>
                </c:pt>
                <c:pt idx="114">
                  <c:v>42450</c:v>
                </c:pt>
                <c:pt idx="115">
                  <c:v>42451</c:v>
                </c:pt>
                <c:pt idx="116">
                  <c:v>42452</c:v>
                </c:pt>
                <c:pt idx="117">
                  <c:v>42453</c:v>
                </c:pt>
                <c:pt idx="118">
                  <c:v>42454</c:v>
                </c:pt>
                <c:pt idx="119">
                  <c:v>42455</c:v>
                </c:pt>
                <c:pt idx="120">
                  <c:v>42456</c:v>
                </c:pt>
                <c:pt idx="121">
                  <c:v>42457</c:v>
                </c:pt>
                <c:pt idx="122">
                  <c:v>42458</c:v>
                </c:pt>
                <c:pt idx="123">
                  <c:v>42459</c:v>
                </c:pt>
                <c:pt idx="124">
                  <c:v>42460</c:v>
                </c:pt>
                <c:pt idx="125">
                  <c:v>42461</c:v>
                </c:pt>
                <c:pt idx="126">
                  <c:v>42462</c:v>
                </c:pt>
                <c:pt idx="127">
                  <c:v>42463</c:v>
                </c:pt>
                <c:pt idx="128">
                  <c:v>42464</c:v>
                </c:pt>
                <c:pt idx="129">
                  <c:v>42465</c:v>
                </c:pt>
                <c:pt idx="130">
                  <c:v>42466</c:v>
                </c:pt>
                <c:pt idx="131">
                  <c:v>42467</c:v>
                </c:pt>
                <c:pt idx="132">
                  <c:v>42468</c:v>
                </c:pt>
                <c:pt idx="133">
                  <c:v>42469</c:v>
                </c:pt>
                <c:pt idx="134">
                  <c:v>42470</c:v>
                </c:pt>
                <c:pt idx="135">
                  <c:v>42471</c:v>
                </c:pt>
                <c:pt idx="136">
                  <c:v>42472</c:v>
                </c:pt>
                <c:pt idx="137">
                  <c:v>42473</c:v>
                </c:pt>
                <c:pt idx="138">
                  <c:v>42474</c:v>
                </c:pt>
                <c:pt idx="139">
                  <c:v>42475</c:v>
                </c:pt>
                <c:pt idx="140">
                  <c:v>42476</c:v>
                </c:pt>
                <c:pt idx="141">
                  <c:v>42477</c:v>
                </c:pt>
                <c:pt idx="142">
                  <c:v>42478</c:v>
                </c:pt>
                <c:pt idx="143">
                  <c:v>42479</c:v>
                </c:pt>
                <c:pt idx="144">
                  <c:v>42480</c:v>
                </c:pt>
                <c:pt idx="145">
                  <c:v>42481</c:v>
                </c:pt>
                <c:pt idx="146">
                  <c:v>42482</c:v>
                </c:pt>
                <c:pt idx="147">
                  <c:v>42483</c:v>
                </c:pt>
                <c:pt idx="148">
                  <c:v>42484</c:v>
                </c:pt>
              </c:numCache>
            </c:numRef>
          </c:xVal>
          <c:yVal>
            <c:numRef>
              <c:f>Hoja1!$B$2:$B$150</c:f>
              <c:numCache>
                <c:formatCode>General</c:formatCode>
                <c:ptCount val="149"/>
                <c:pt idx="2" formatCode="#,##0.00">
                  <c:v>196.96</c:v>
                </c:pt>
                <c:pt idx="3" formatCode="#,##0.00">
                  <c:v>165.52</c:v>
                </c:pt>
                <c:pt idx="4" formatCode="#,##0.00">
                  <c:v>191.54</c:v>
                </c:pt>
                <c:pt idx="5" formatCode="#,##0.00">
                  <c:v>199.53</c:v>
                </c:pt>
                <c:pt idx="6" formatCode="#,##0.00">
                  <c:v>194.79</c:v>
                </c:pt>
                <c:pt idx="7" formatCode="#,##0.00">
                  <c:v>185.73</c:v>
                </c:pt>
                <c:pt idx="8" formatCode="#,##0.00">
                  <c:v>192.65</c:v>
                </c:pt>
                <c:pt idx="9" formatCode="#,##0.00">
                  <c:v>198.1</c:v>
                </c:pt>
                <c:pt idx="10" formatCode="#,##0.00">
                  <c:v>194.51</c:v>
                </c:pt>
                <c:pt idx="11" formatCode="#,##0.00">
                  <c:v>201.32</c:v>
                </c:pt>
                <c:pt idx="12" formatCode="#,##0.00">
                  <c:v>196.8</c:v>
                </c:pt>
                <c:pt idx="13" formatCode="#,##0.00">
                  <c:v>199.73</c:v>
                </c:pt>
                <c:pt idx="14" formatCode="#,##0.00">
                  <c:v>199.33</c:v>
                </c:pt>
                <c:pt idx="15" formatCode="#,##0.00">
                  <c:v>198.07</c:v>
                </c:pt>
                <c:pt idx="16" formatCode="#,##0.00">
                  <c:v>190.54</c:v>
                </c:pt>
                <c:pt idx="17" formatCode="#,##0.00">
                  <c:v>195.84</c:v>
                </c:pt>
                <c:pt idx="18" formatCode="#,##0.00">
                  <c:v>185.08</c:v>
                </c:pt>
                <c:pt idx="19" formatCode="#,##0.00">
                  <c:v>200</c:v>
                </c:pt>
                <c:pt idx="20" formatCode="#,##0.00">
                  <c:v>201.98</c:v>
                </c:pt>
                <c:pt idx="21" formatCode="#,##0.00">
                  <c:v>200.78</c:v>
                </c:pt>
                <c:pt idx="22" formatCode="#,##0.00">
                  <c:v>204.01</c:v>
                </c:pt>
                <c:pt idx="23" formatCode="#,##0.00">
                  <c:v>210.71</c:v>
                </c:pt>
                <c:pt idx="25" formatCode="#,##0.00">
                  <c:v>215.09</c:v>
                </c:pt>
                <c:pt idx="26" formatCode="#,##0.00">
                  <c:v>209.02</c:v>
                </c:pt>
                <c:pt idx="27" formatCode="#,##0.00">
                  <c:v>207.99</c:v>
                </c:pt>
                <c:pt idx="28" formatCode="#,##0.00">
                  <c:v>199.74</c:v>
                </c:pt>
                <c:pt idx="29" formatCode="#,##0.00">
                  <c:v>211.37</c:v>
                </c:pt>
                <c:pt idx="30" formatCode="#,##0.00">
                  <c:v>211.85</c:v>
                </c:pt>
                <c:pt idx="31" formatCode="#,##0.00">
                  <c:v>210.23</c:v>
                </c:pt>
                <c:pt idx="32" formatCode="#,##0.00">
                  <c:v>202.17</c:v>
                </c:pt>
                <c:pt idx="33" formatCode="#,##0.00">
                  <c:v>198.52</c:v>
                </c:pt>
                <c:pt idx="34" formatCode="#,##0.00">
                  <c:v>213.96</c:v>
                </c:pt>
                <c:pt idx="35" formatCode="#,##0.00">
                  <c:v>210.14</c:v>
                </c:pt>
                <c:pt idx="36" formatCode="#,##0.00">
                  <c:v>203.52</c:v>
                </c:pt>
                <c:pt idx="37" formatCode="#,##0.00">
                  <c:v>212.57</c:v>
                </c:pt>
                <c:pt idx="38" formatCode="#,##0.00">
                  <c:v>200.27</c:v>
                </c:pt>
                <c:pt idx="39" formatCode="#,##0.00">
                  <c:v>206.06</c:v>
                </c:pt>
                <c:pt idx="40" formatCode="#,##0.00">
                  <c:v>209.77</c:v>
                </c:pt>
                <c:pt idx="41" formatCode="#,##0.00">
                  <c:v>210.68</c:v>
                </c:pt>
                <c:pt idx="42" formatCode="#,##0.00">
                  <c:v>199.2</c:v>
                </c:pt>
                <c:pt idx="43" formatCode="#,##0.00">
                  <c:v>205.13</c:v>
                </c:pt>
                <c:pt idx="44" formatCode="#,##0.00">
                  <c:v>201.46</c:v>
                </c:pt>
                <c:pt idx="45" formatCode="#,##0.00">
                  <c:v>204.22</c:v>
                </c:pt>
                <c:pt idx="46" formatCode="#,##0.00">
                  <c:v>204.91</c:v>
                </c:pt>
                <c:pt idx="47" formatCode="#,##0.00">
                  <c:v>202</c:v>
                </c:pt>
                <c:pt idx="48" formatCode="#,##0.00">
                  <c:v>200.78</c:v>
                </c:pt>
                <c:pt idx="49" formatCode="#,##0.00">
                  <c:v>204.13</c:v>
                </c:pt>
                <c:pt idx="50" formatCode="#,##0.00">
                  <c:v>206.67</c:v>
                </c:pt>
                <c:pt idx="51" formatCode="#,##0.00">
                  <c:v>207.96</c:v>
                </c:pt>
                <c:pt idx="52" formatCode="#,##0.00">
                  <c:v>196.79</c:v>
                </c:pt>
                <c:pt idx="53" formatCode="#,##0.00">
                  <c:v>185.57</c:v>
                </c:pt>
                <c:pt idx="54" formatCode="#,##0.00">
                  <c:v>186.07</c:v>
                </c:pt>
                <c:pt idx="55" formatCode="#,##0.00">
                  <c:v>164.42</c:v>
                </c:pt>
                <c:pt idx="58" formatCode="#,##0.00">
                  <c:v>192.92</c:v>
                </c:pt>
                <c:pt idx="59" formatCode="#,##0.00">
                  <c:v>189.71</c:v>
                </c:pt>
                <c:pt idx="60" formatCode="#,##0.00">
                  <c:v>194.47</c:v>
                </c:pt>
                <c:pt idx="61" formatCode="#,##0.00">
                  <c:v>188.97</c:v>
                </c:pt>
                <c:pt idx="62" formatCode="#,##0.00">
                  <c:v>187.15</c:v>
                </c:pt>
                <c:pt idx="63" formatCode="#,##0.00">
                  <c:v>184.82</c:v>
                </c:pt>
                <c:pt idx="64" formatCode="#,##0.00">
                  <c:v>193.97</c:v>
                </c:pt>
                <c:pt idx="65" formatCode="#,##0.00">
                  <c:v>160.71</c:v>
                </c:pt>
                <c:pt idx="66" formatCode="#,##0.00">
                  <c:v>198.42</c:v>
                </c:pt>
                <c:pt idx="67" formatCode="#,##0.00">
                  <c:v>192.94</c:v>
                </c:pt>
                <c:pt idx="68" formatCode="#,##0.00">
                  <c:v>195.31</c:v>
                </c:pt>
                <c:pt idx="69" formatCode="#,##0.00">
                  <c:v>183.99</c:v>
                </c:pt>
                <c:pt idx="70" formatCode="#,##0.00">
                  <c:v>187.71</c:v>
                </c:pt>
                <c:pt idx="71" formatCode="#,##0.00">
                  <c:v>189.09</c:v>
                </c:pt>
                <c:pt idx="72" formatCode="#,##0.00">
                  <c:v>199.29</c:v>
                </c:pt>
                <c:pt idx="73" formatCode="#,##0.00">
                  <c:v>199.82</c:v>
                </c:pt>
                <c:pt idx="74" formatCode="#,##0.00">
                  <c:v>198.65</c:v>
                </c:pt>
                <c:pt idx="75" formatCode="#,##0.00">
                  <c:v>194.42</c:v>
                </c:pt>
                <c:pt idx="76" formatCode="#,##0.00">
                  <c:v>184.15</c:v>
                </c:pt>
                <c:pt idx="77" formatCode="#,##0.00">
                  <c:v>146.88</c:v>
                </c:pt>
                <c:pt idx="78" formatCode="#,##0.00">
                  <c:v>195.49</c:v>
                </c:pt>
                <c:pt idx="79" formatCode="#,##0.00">
                  <c:v>190.11</c:v>
                </c:pt>
                <c:pt idx="80" formatCode="#,##0.00">
                  <c:v>188.37</c:v>
                </c:pt>
                <c:pt idx="81" formatCode="#,##0.00">
                  <c:v>192.45</c:v>
                </c:pt>
                <c:pt idx="82" formatCode="#,##0.00">
                  <c:v>192.31</c:v>
                </c:pt>
                <c:pt idx="83" formatCode="#,##0.00">
                  <c:v>192.46</c:v>
                </c:pt>
                <c:pt idx="84" formatCode="#,##0.00">
                  <c:v>194.56</c:v>
                </c:pt>
                <c:pt idx="85" formatCode="#,##0.00">
                  <c:v>189.65</c:v>
                </c:pt>
                <c:pt idx="86" formatCode="#,##0.00">
                  <c:v>194.9</c:v>
                </c:pt>
                <c:pt idx="87" formatCode="#,##0.00">
                  <c:v>188.62</c:v>
                </c:pt>
                <c:pt idx="88" formatCode="#,##0.00">
                  <c:v>194.84</c:v>
                </c:pt>
                <c:pt idx="89" formatCode="#,##0.00">
                  <c:v>193.51</c:v>
                </c:pt>
                <c:pt idx="90" formatCode="#,##0.00">
                  <c:v>190.56</c:v>
                </c:pt>
                <c:pt idx="91" formatCode="#,##0.00">
                  <c:v>196.02</c:v>
                </c:pt>
                <c:pt idx="92" formatCode="#,##0.00">
                  <c:v>188.6</c:v>
                </c:pt>
                <c:pt idx="93" formatCode="#,##0.00">
                  <c:v>191.37</c:v>
                </c:pt>
              </c:numCache>
            </c:numRef>
          </c:yVal>
          <c:smooth val="0"/>
          <c:extLst>
            <c:ext xmlns:c16="http://schemas.microsoft.com/office/drawing/2014/chart" uri="{C3380CC4-5D6E-409C-BE32-E72D297353CC}">
              <c16:uniqueId val="{00000000-01BA-4EFA-9DB0-8EC0629D8071}"/>
            </c:ext>
          </c:extLst>
        </c:ser>
        <c:ser>
          <c:idx val="1"/>
          <c:order val="1"/>
          <c:tx>
            <c:v>AM MCC con VKT</c:v>
          </c:tx>
          <c:spPr>
            <a:ln w="25400" cap="rnd">
              <a:noFill/>
              <a:round/>
            </a:ln>
            <a:effectLst>
              <a:outerShdw blurRad="50800" dist="38100" dir="2700000" algn="tl" rotWithShape="0">
                <a:prstClr val="black">
                  <a:alpha val="40000"/>
                </a:prstClr>
              </a:outerShdw>
            </a:effectLst>
          </c:spPr>
          <c:marker>
            <c:symbol val="circle"/>
            <c:size val="5"/>
            <c:spPr>
              <a:solidFill>
                <a:schemeClr val="accent2"/>
              </a:solidFill>
              <a:ln w="9525">
                <a:solidFill>
                  <a:schemeClr val="accent2">
                    <a:lumMod val="75000"/>
                  </a:schemeClr>
                </a:solidFill>
              </a:ln>
              <a:effectLst>
                <a:outerShdw blurRad="50800" dist="38100" dir="2700000" algn="tl" rotWithShape="0">
                  <a:prstClr val="black">
                    <a:alpha val="40000"/>
                  </a:prstClr>
                </a:outerShdw>
              </a:effectLst>
            </c:spPr>
          </c:marker>
          <c:xVal>
            <c:numRef>
              <c:f>Hoja1!$A$2:$A$150</c:f>
              <c:numCache>
                <c:formatCode>m/d/yyyy</c:formatCode>
                <c:ptCount val="149"/>
                <c:pt idx="0">
                  <c:v>42336</c:v>
                </c:pt>
                <c:pt idx="1">
                  <c:v>42337</c:v>
                </c:pt>
                <c:pt idx="2">
                  <c:v>42338</c:v>
                </c:pt>
                <c:pt idx="3">
                  <c:v>42339</c:v>
                </c:pt>
                <c:pt idx="4">
                  <c:v>42340</c:v>
                </c:pt>
                <c:pt idx="5">
                  <c:v>42341</c:v>
                </c:pt>
                <c:pt idx="6">
                  <c:v>42342</c:v>
                </c:pt>
                <c:pt idx="7">
                  <c:v>42343</c:v>
                </c:pt>
                <c:pt idx="8">
                  <c:v>42344</c:v>
                </c:pt>
                <c:pt idx="9">
                  <c:v>42345</c:v>
                </c:pt>
                <c:pt idx="10">
                  <c:v>42346</c:v>
                </c:pt>
                <c:pt idx="11">
                  <c:v>42347</c:v>
                </c:pt>
                <c:pt idx="12">
                  <c:v>42348</c:v>
                </c:pt>
                <c:pt idx="13">
                  <c:v>42349</c:v>
                </c:pt>
                <c:pt idx="14">
                  <c:v>42350</c:v>
                </c:pt>
                <c:pt idx="15">
                  <c:v>42351</c:v>
                </c:pt>
                <c:pt idx="16">
                  <c:v>42352</c:v>
                </c:pt>
                <c:pt idx="17">
                  <c:v>42353</c:v>
                </c:pt>
                <c:pt idx="18">
                  <c:v>42354</c:v>
                </c:pt>
                <c:pt idx="19">
                  <c:v>42355</c:v>
                </c:pt>
                <c:pt idx="20">
                  <c:v>42356</c:v>
                </c:pt>
                <c:pt idx="21">
                  <c:v>42357</c:v>
                </c:pt>
                <c:pt idx="22">
                  <c:v>42358</c:v>
                </c:pt>
                <c:pt idx="23">
                  <c:v>42359</c:v>
                </c:pt>
                <c:pt idx="24">
                  <c:v>42360</c:v>
                </c:pt>
                <c:pt idx="25">
                  <c:v>42361</c:v>
                </c:pt>
                <c:pt idx="26">
                  <c:v>42362</c:v>
                </c:pt>
                <c:pt idx="27">
                  <c:v>42363</c:v>
                </c:pt>
                <c:pt idx="28">
                  <c:v>42364</c:v>
                </c:pt>
                <c:pt idx="29">
                  <c:v>42365</c:v>
                </c:pt>
                <c:pt idx="30">
                  <c:v>42366</c:v>
                </c:pt>
                <c:pt idx="31">
                  <c:v>42367</c:v>
                </c:pt>
                <c:pt idx="32">
                  <c:v>42368</c:v>
                </c:pt>
                <c:pt idx="33">
                  <c:v>42369</c:v>
                </c:pt>
                <c:pt idx="34">
                  <c:v>42370</c:v>
                </c:pt>
                <c:pt idx="35">
                  <c:v>42371</c:v>
                </c:pt>
                <c:pt idx="36">
                  <c:v>42372</c:v>
                </c:pt>
                <c:pt idx="37">
                  <c:v>42373</c:v>
                </c:pt>
                <c:pt idx="38">
                  <c:v>42374</c:v>
                </c:pt>
                <c:pt idx="39">
                  <c:v>42375</c:v>
                </c:pt>
                <c:pt idx="40">
                  <c:v>42376</c:v>
                </c:pt>
                <c:pt idx="41">
                  <c:v>42377</c:v>
                </c:pt>
                <c:pt idx="42">
                  <c:v>42378</c:v>
                </c:pt>
                <c:pt idx="43">
                  <c:v>42379</c:v>
                </c:pt>
                <c:pt idx="44">
                  <c:v>42380</c:v>
                </c:pt>
                <c:pt idx="45">
                  <c:v>42381</c:v>
                </c:pt>
                <c:pt idx="46">
                  <c:v>42382</c:v>
                </c:pt>
                <c:pt idx="47">
                  <c:v>42383</c:v>
                </c:pt>
                <c:pt idx="48">
                  <c:v>42384</c:v>
                </c:pt>
                <c:pt idx="49">
                  <c:v>42385</c:v>
                </c:pt>
                <c:pt idx="50">
                  <c:v>42386</c:v>
                </c:pt>
                <c:pt idx="51">
                  <c:v>42387</c:v>
                </c:pt>
                <c:pt idx="52">
                  <c:v>42388</c:v>
                </c:pt>
                <c:pt idx="53">
                  <c:v>42389</c:v>
                </c:pt>
                <c:pt idx="54">
                  <c:v>42390</c:v>
                </c:pt>
                <c:pt idx="55">
                  <c:v>42391</c:v>
                </c:pt>
                <c:pt idx="56">
                  <c:v>42392</c:v>
                </c:pt>
                <c:pt idx="57">
                  <c:v>42393</c:v>
                </c:pt>
                <c:pt idx="58">
                  <c:v>42394</c:v>
                </c:pt>
                <c:pt idx="59">
                  <c:v>42395</c:v>
                </c:pt>
                <c:pt idx="60">
                  <c:v>42396</c:v>
                </c:pt>
                <c:pt idx="61">
                  <c:v>42397</c:v>
                </c:pt>
                <c:pt idx="62">
                  <c:v>42398</c:v>
                </c:pt>
                <c:pt idx="63">
                  <c:v>42399</c:v>
                </c:pt>
                <c:pt idx="64">
                  <c:v>42400</c:v>
                </c:pt>
                <c:pt idx="65">
                  <c:v>42401</c:v>
                </c:pt>
                <c:pt idx="66">
                  <c:v>42402</c:v>
                </c:pt>
                <c:pt idx="67">
                  <c:v>42403</c:v>
                </c:pt>
                <c:pt idx="68">
                  <c:v>42404</c:v>
                </c:pt>
                <c:pt idx="69">
                  <c:v>42405</c:v>
                </c:pt>
                <c:pt idx="70">
                  <c:v>42406</c:v>
                </c:pt>
                <c:pt idx="71">
                  <c:v>42407</c:v>
                </c:pt>
                <c:pt idx="72">
                  <c:v>42408</c:v>
                </c:pt>
                <c:pt idx="73">
                  <c:v>42409</c:v>
                </c:pt>
                <c:pt idx="74">
                  <c:v>42410</c:v>
                </c:pt>
                <c:pt idx="75">
                  <c:v>42411</c:v>
                </c:pt>
                <c:pt idx="76">
                  <c:v>42412</c:v>
                </c:pt>
                <c:pt idx="77">
                  <c:v>42413</c:v>
                </c:pt>
                <c:pt idx="78">
                  <c:v>42414</c:v>
                </c:pt>
                <c:pt idx="79">
                  <c:v>42415</c:v>
                </c:pt>
                <c:pt idx="80">
                  <c:v>42416</c:v>
                </c:pt>
                <c:pt idx="81">
                  <c:v>42417</c:v>
                </c:pt>
                <c:pt idx="82">
                  <c:v>42418</c:v>
                </c:pt>
                <c:pt idx="83">
                  <c:v>42419</c:v>
                </c:pt>
                <c:pt idx="84">
                  <c:v>42420</c:v>
                </c:pt>
                <c:pt idx="85">
                  <c:v>42421</c:v>
                </c:pt>
                <c:pt idx="86">
                  <c:v>42422</c:v>
                </c:pt>
                <c:pt idx="87">
                  <c:v>42423</c:v>
                </c:pt>
                <c:pt idx="88">
                  <c:v>42424</c:v>
                </c:pt>
                <c:pt idx="89">
                  <c:v>42425</c:v>
                </c:pt>
                <c:pt idx="90">
                  <c:v>42426</c:v>
                </c:pt>
                <c:pt idx="91">
                  <c:v>42427</c:v>
                </c:pt>
                <c:pt idx="92">
                  <c:v>42428</c:v>
                </c:pt>
                <c:pt idx="93">
                  <c:v>42429</c:v>
                </c:pt>
                <c:pt idx="94">
                  <c:v>42430</c:v>
                </c:pt>
                <c:pt idx="95">
                  <c:v>42431</c:v>
                </c:pt>
                <c:pt idx="96">
                  <c:v>42432</c:v>
                </c:pt>
                <c:pt idx="97">
                  <c:v>42433</c:v>
                </c:pt>
                <c:pt idx="98">
                  <c:v>42434</c:v>
                </c:pt>
                <c:pt idx="99">
                  <c:v>42435</c:v>
                </c:pt>
                <c:pt idx="100">
                  <c:v>42436</c:v>
                </c:pt>
                <c:pt idx="101">
                  <c:v>42437</c:v>
                </c:pt>
                <c:pt idx="102">
                  <c:v>42438</c:v>
                </c:pt>
                <c:pt idx="103">
                  <c:v>42439</c:v>
                </c:pt>
                <c:pt idx="104">
                  <c:v>42440</c:v>
                </c:pt>
                <c:pt idx="105">
                  <c:v>42441</c:v>
                </c:pt>
                <c:pt idx="106">
                  <c:v>42442</c:v>
                </c:pt>
                <c:pt idx="107">
                  <c:v>42443</c:v>
                </c:pt>
                <c:pt idx="108">
                  <c:v>42444</c:v>
                </c:pt>
                <c:pt idx="109">
                  <c:v>42445</c:v>
                </c:pt>
                <c:pt idx="110">
                  <c:v>42446</c:v>
                </c:pt>
                <c:pt idx="111">
                  <c:v>42447</c:v>
                </c:pt>
                <c:pt idx="112">
                  <c:v>42448</c:v>
                </c:pt>
                <c:pt idx="113">
                  <c:v>42449</c:v>
                </c:pt>
                <c:pt idx="114">
                  <c:v>42450</c:v>
                </c:pt>
                <c:pt idx="115">
                  <c:v>42451</c:v>
                </c:pt>
                <c:pt idx="116">
                  <c:v>42452</c:v>
                </c:pt>
                <c:pt idx="117">
                  <c:v>42453</c:v>
                </c:pt>
                <c:pt idx="118">
                  <c:v>42454</c:v>
                </c:pt>
                <c:pt idx="119">
                  <c:v>42455</c:v>
                </c:pt>
                <c:pt idx="120">
                  <c:v>42456</c:v>
                </c:pt>
                <c:pt idx="121">
                  <c:v>42457</c:v>
                </c:pt>
                <c:pt idx="122">
                  <c:v>42458</c:v>
                </c:pt>
                <c:pt idx="123">
                  <c:v>42459</c:v>
                </c:pt>
                <c:pt idx="124">
                  <c:v>42460</c:v>
                </c:pt>
                <c:pt idx="125">
                  <c:v>42461</c:v>
                </c:pt>
                <c:pt idx="126">
                  <c:v>42462</c:v>
                </c:pt>
                <c:pt idx="127">
                  <c:v>42463</c:v>
                </c:pt>
                <c:pt idx="128">
                  <c:v>42464</c:v>
                </c:pt>
                <c:pt idx="129">
                  <c:v>42465</c:v>
                </c:pt>
                <c:pt idx="130">
                  <c:v>42466</c:v>
                </c:pt>
                <c:pt idx="131">
                  <c:v>42467</c:v>
                </c:pt>
                <c:pt idx="132">
                  <c:v>42468</c:v>
                </c:pt>
                <c:pt idx="133">
                  <c:v>42469</c:v>
                </c:pt>
                <c:pt idx="134">
                  <c:v>42470</c:v>
                </c:pt>
                <c:pt idx="135">
                  <c:v>42471</c:v>
                </c:pt>
                <c:pt idx="136">
                  <c:v>42472</c:v>
                </c:pt>
                <c:pt idx="137">
                  <c:v>42473</c:v>
                </c:pt>
                <c:pt idx="138">
                  <c:v>42474</c:v>
                </c:pt>
                <c:pt idx="139">
                  <c:v>42475</c:v>
                </c:pt>
                <c:pt idx="140">
                  <c:v>42476</c:v>
                </c:pt>
                <c:pt idx="141">
                  <c:v>42477</c:v>
                </c:pt>
                <c:pt idx="142">
                  <c:v>42478</c:v>
                </c:pt>
                <c:pt idx="143">
                  <c:v>42479</c:v>
                </c:pt>
                <c:pt idx="144">
                  <c:v>42480</c:v>
                </c:pt>
                <c:pt idx="145">
                  <c:v>42481</c:v>
                </c:pt>
                <c:pt idx="146">
                  <c:v>42482</c:v>
                </c:pt>
                <c:pt idx="147">
                  <c:v>42483</c:v>
                </c:pt>
                <c:pt idx="148">
                  <c:v>42484</c:v>
                </c:pt>
              </c:numCache>
            </c:numRef>
          </c:xVal>
          <c:yVal>
            <c:numRef>
              <c:f>Hoja1!$C$2:$C$150</c:f>
              <c:numCache>
                <c:formatCode>General</c:formatCode>
                <c:ptCount val="149"/>
                <c:pt idx="94" formatCode="#,##0.00">
                  <c:v>200.06</c:v>
                </c:pt>
                <c:pt idx="95" formatCode="#,##0.00">
                  <c:v>197.45</c:v>
                </c:pt>
                <c:pt idx="96" formatCode="#,##0.00">
                  <c:v>200.5</c:v>
                </c:pt>
                <c:pt idx="97" formatCode="#,##0.00">
                  <c:v>206</c:v>
                </c:pt>
                <c:pt idx="98" formatCode="#,##0.00">
                  <c:v>209.45</c:v>
                </c:pt>
                <c:pt idx="99" formatCode="#,##0.00">
                  <c:v>210.9</c:v>
                </c:pt>
                <c:pt idx="100" formatCode="#,##0.00">
                  <c:v>211.75</c:v>
                </c:pt>
                <c:pt idx="101" formatCode="#,##0.00">
                  <c:v>214.82</c:v>
                </c:pt>
                <c:pt idx="102" formatCode="#,##0.00">
                  <c:v>208.47</c:v>
                </c:pt>
                <c:pt idx="103" formatCode="#,##0.00">
                  <c:v>213.36</c:v>
                </c:pt>
                <c:pt idx="104" formatCode="#,##0.00">
                  <c:v>216.09</c:v>
                </c:pt>
                <c:pt idx="105" formatCode="#,##0.00">
                  <c:v>209.46</c:v>
                </c:pt>
                <c:pt idx="106" formatCode="#,##0.00">
                  <c:v>209.92</c:v>
                </c:pt>
                <c:pt idx="107" formatCode="#,##0.00">
                  <c:v>213.71</c:v>
                </c:pt>
                <c:pt idx="108" formatCode="#,##0.00">
                  <c:v>210.4</c:v>
                </c:pt>
                <c:pt idx="109" formatCode="#,##0.00">
                  <c:v>213.2</c:v>
                </c:pt>
                <c:pt idx="110" formatCode="#,##0.00">
                  <c:v>351.23</c:v>
                </c:pt>
                <c:pt idx="111" formatCode="#,##0.00">
                  <c:v>357.89</c:v>
                </c:pt>
                <c:pt idx="112" formatCode="#,##0.00">
                  <c:v>355.93</c:v>
                </c:pt>
                <c:pt idx="113" formatCode="#,##0.00">
                  <c:v>357.54</c:v>
                </c:pt>
                <c:pt idx="114" formatCode="#,##0.00">
                  <c:v>371.37</c:v>
                </c:pt>
                <c:pt idx="115" formatCode="#,##0.00">
                  <c:v>367.47</c:v>
                </c:pt>
                <c:pt idx="116" formatCode="#,##0.00">
                  <c:v>360.45</c:v>
                </c:pt>
                <c:pt idx="117" formatCode="#,##0.00">
                  <c:v>357.81</c:v>
                </c:pt>
                <c:pt idx="118" formatCode="#,##0.00">
                  <c:v>358.2</c:v>
                </c:pt>
                <c:pt idx="119" formatCode="#,##0.00">
                  <c:v>369.29</c:v>
                </c:pt>
                <c:pt idx="120" formatCode="#,##0.00">
                  <c:v>376.09</c:v>
                </c:pt>
                <c:pt idx="121" formatCode="#,##0.00">
                  <c:v>358.71</c:v>
                </c:pt>
                <c:pt idx="122" formatCode="#,##0.00">
                  <c:v>353.85</c:v>
                </c:pt>
                <c:pt idx="123" formatCode="#,##0.00">
                  <c:v>356.63</c:v>
                </c:pt>
                <c:pt idx="124" formatCode="#,##0.00">
                  <c:v>356.67</c:v>
                </c:pt>
                <c:pt idx="125" formatCode="#,##0.00">
                  <c:v>352.09</c:v>
                </c:pt>
                <c:pt idx="126" formatCode="#,##0.00">
                  <c:v>290.04000000000002</c:v>
                </c:pt>
                <c:pt idx="127" formatCode="#,##0.00">
                  <c:v>357.02</c:v>
                </c:pt>
                <c:pt idx="128" formatCode="#,##0.00">
                  <c:v>344.51</c:v>
                </c:pt>
                <c:pt idx="129" formatCode="#,##0.00">
                  <c:v>360.71</c:v>
                </c:pt>
                <c:pt idx="130" formatCode="#,##0.00">
                  <c:v>359.11</c:v>
                </c:pt>
                <c:pt idx="131" formatCode="#,##0.00">
                  <c:v>346.91</c:v>
                </c:pt>
                <c:pt idx="132" formatCode="#,##0.00">
                  <c:v>351.12</c:v>
                </c:pt>
                <c:pt idx="133" formatCode="#,##0.00">
                  <c:v>341.42</c:v>
                </c:pt>
                <c:pt idx="135" formatCode="#,##0.00">
                  <c:v>208.11</c:v>
                </c:pt>
                <c:pt idx="136" formatCode="#,##0.00">
                  <c:v>331.56</c:v>
                </c:pt>
                <c:pt idx="137" formatCode="#,##0.00">
                  <c:v>207.62</c:v>
                </c:pt>
                <c:pt idx="139" formatCode="#,##0.00">
                  <c:v>346.92</c:v>
                </c:pt>
                <c:pt idx="140" formatCode="#,##0.00">
                  <c:v>340.89</c:v>
                </c:pt>
                <c:pt idx="141" formatCode="#,##0.00">
                  <c:v>355.55</c:v>
                </c:pt>
              </c:numCache>
            </c:numRef>
          </c:yVal>
          <c:smooth val="0"/>
          <c:extLst>
            <c:ext xmlns:c16="http://schemas.microsoft.com/office/drawing/2014/chart" uri="{C3380CC4-5D6E-409C-BE32-E72D297353CC}">
              <c16:uniqueId val="{00000001-01BA-4EFA-9DB0-8EC0629D8071}"/>
            </c:ext>
          </c:extLst>
        </c:ser>
        <c:dLbls>
          <c:showLegendKey val="0"/>
          <c:showVal val="0"/>
          <c:showCatName val="0"/>
          <c:showSerName val="0"/>
          <c:showPercent val="0"/>
          <c:showBubbleSize val="0"/>
        </c:dLbls>
        <c:axId val="961632128"/>
        <c:axId val="961626144"/>
      </c:scatterChart>
      <c:valAx>
        <c:axId val="961632128"/>
        <c:scaling>
          <c:orientation val="minMax"/>
        </c:scaling>
        <c:delete val="0"/>
        <c:axPos val="b"/>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961626144"/>
        <c:crosses val="autoZero"/>
        <c:crossBetween val="midCat"/>
        <c:majorUnit val="40"/>
      </c:valAx>
      <c:valAx>
        <c:axId val="961626144"/>
        <c:scaling>
          <c:orientation val="minMax"/>
          <c:min val="1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a:t>Micrones MCC</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SV"/>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961632128"/>
        <c:crosses val="autoZero"/>
        <c:crossBetween val="midCat"/>
      </c:valAx>
      <c:spPr>
        <a:noFill/>
        <a:ln>
          <a:noFill/>
        </a:ln>
        <a:effectLst/>
      </c:spPr>
    </c:plotArea>
    <c:legend>
      <c:legendPos val="r"/>
      <c:layout>
        <c:manualLayout>
          <c:xMode val="edge"/>
          <c:yMode val="edge"/>
          <c:x val="0.22222222222222221"/>
          <c:y val="0.87578630796150481"/>
          <c:w val="0.55591354021923733"/>
          <c:h val="9.143627879848349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legend>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MX" b="1" dirty="0" smtClean="0"/>
              <a:t>A</a:t>
            </a:r>
            <a:r>
              <a:rPr lang="es-MX" b="1" baseline="0" dirty="0" smtClean="0"/>
              <a:t>M MCC durante zafra 16/17</a:t>
            </a:r>
            <a:endParaRPr lang="es-MX" b="1" dirty="0"/>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manualLayout>
          <c:layoutTarget val="inner"/>
          <c:xMode val="edge"/>
          <c:yMode val="edge"/>
          <c:x val="0.16397300103842161"/>
          <c:y val="0.15764491298527444"/>
          <c:w val="0.7360952751817238"/>
          <c:h val="0.6708892235609103"/>
        </c:manualLayout>
      </c:layout>
      <c:scatterChart>
        <c:scatterStyle val="lineMarker"/>
        <c:varyColors val="0"/>
        <c:ser>
          <c:idx val="0"/>
          <c:order val="0"/>
          <c:spPr>
            <a:ln w="19050" cap="rnd">
              <a:noFill/>
              <a:round/>
            </a:ln>
            <a:effectLst>
              <a:outerShdw blurRad="50800" dist="38100" dir="2700000" algn="tl" rotWithShape="0">
                <a:prstClr val="black">
                  <a:alpha val="40000"/>
                </a:prstClr>
              </a:outerShdw>
            </a:effectLst>
          </c:spPr>
          <c:marker>
            <c:symbol val="circle"/>
            <c:size val="5"/>
            <c:spPr>
              <a:solidFill>
                <a:schemeClr val="accent2"/>
              </a:solidFill>
              <a:ln w="9525">
                <a:solidFill>
                  <a:schemeClr val="accent2">
                    <a:lumMod val="75000"/>
                  </a:schemeClr>
                </a:solidFill>
              </a:ln>
              <a:effectLst>
                <a:outerShdw blurRad="50800" dist="38100" dir="2700000" algn="tl" rotWithShape="0">
                  <a:prstClr val="black">
                    <a:alpha val="40000"/>
                  </a:prstClr>
                </a:outerShdw>
              </a:effectLst>
            </c:spPr>
          </c:marker>
          <c:xVal>
            <c:numRef>
              <c:f>Hoja1!$A$2:$A$165</c:f>
              <c:numCache>
                <c:formatCode>m/d/yyyy</c:formatCode>
                <c:ptCount val="164"/>
                <c:pt idx="0">
                  <c:v>42685</c:v>
                </c:pt>
                <c:pt idx="1">
                  <c:v>42686</c:v>
                </c:pt>
                <c:pt idx="2">
                  <c:v>42687</c:v>
                </c:pt>
                <c:pt idx="3">
                  <c:v>42688</c:v>
                </c:pt>
                <c:pt idx="4">
                  <c:v>42689</c:v>
                </c:pt>
                <c:pt idx="5">
                  <c:v>42690</c:v>
                </c:pt>
                <c:pt idx="6">
                  <c:v>42691</c:v>
                </c:pt>
                <c:pt idx="7">
                  <c:v>42692</c:v>
                </c:pt>
                <c:pt idx="8">
                  <c:v>42693</c:v>
                </c:pt>
                <c:pt idx="9">
                  <c:v>42694</c:v>
                </c:pt>
                <c:pt idx="10">
                  <c:v>42695</c:v>
                </c:pt>
                <c:pt idx="11">
                  <c:v>42696</c:v>
                </c:pt>
                <c:pt idx="12">
                  <c:v>42697</c:v>
                </c:pt>
                <c:pt idx="13">
                  <c:v>42698</c:v>
                </c:pt>
                <c:pt idx="14">
                  <c:v>42699</c:v>
                </c:pt>
                <c:pt idx="15">
                  <c:v>42700</c:v>
                </c:pt>
                <c:pt idx="16">
                  <c:v>42701</c:v>
                </c:pt>
                <c:pt idx="17">
                  <c:v>42702</c:v>
                </c:pt>
                <c:pt idx="18">
                  <c:v>42703</c:v>
                </c:pt>
                <c:pt idx="19">
                  <c:v>42704</c:v>
                </c:pt>
                <c:pt idx="20">
                  <c:v>42705</c:v>
                </c:pt>
                <c:pt idx="21">
                  <c:v>42706</c:v>
                </c:pt>
                <c:pt idx="22">
                  <c:v>42707</c:v>
                </c:pt>
                <c:pt idx="23">
                  <c:v>42708</c:v>
                </c:pt>
                <c:pt idx="24">
                  <c:v>42709</c:v>
                </c:pt>
                <c:pt idx="25">
                  <c:v>42710</c:v>
                </c:pt>
                <c:pt idx="26">
                  <c:v>42711</c:v>
                </c:pt>
                <c:pt idx="27">
                  <c:v>42712</c:v>
                </c:pt>
                <c:pt idx="28">
                  <c:v>42713</c:v>
                </c:pt>
                <c:pt idx="29">
                  <c:v>42714</c:v>
                </c:pt>
                <c:pt idx="30">
                  <c:v>42715</c:v>
                </c:pt>
                <c:pt idx="31">
                  <c:v>42716</c:v>
                </c:pt>
                <c:pt idx="32">
                  <c:v>42717</c:v>
                </c:pt>
                <c:pt idx="33">
                  <c:v>42718</c:v>
                </c:pt>
                <c:pt idx="34">
                  <c:v>42719</c:v>
                </c:pt>
                <c:pt idx="35">
                  <c:v>42720</c:v>
                </c:pt>
                <c:pt idx="36">
                  <c:v>42721</c:v>
                </c:pt>
                <c:pt idx="37">
                  <c:v>42722</c:v>
                </c:pt>
                <c:pt idx="38">
                  <c:v>42723</c:v>
                </c:pt>
                <c:pt idx="39">
                  <c:v>42724</c:v>
                </c:pt>
                <c:pt idx="40">
                  <c:v>42725</c:v>
                </c:pt>
                <c:pt idx="41">
                  <c:v>42726</c:v>
                </c:pt>
                <c:pt idx="42">
                  <c:v>42727</c:v>
                </c:pt>
                <c:pt idx="43">
                  <c:v>42728</c:v>
                </c:pt>
                <c:pt idx="44">
                  <c:v>42729</c:v>
                </c:pt>
                <c:pt idx="45">
                  <c:v>42730</c:v>
                </c:pt>
                <c:pt idx="46">
                  <c:v>42731</c:v>
                </c:pt>
                <c:pt idx="47">
                  <c:v>42732</c:v>
                </c:pt>
                <c:pt idx="48">
                  <c:v>42733</c:v>
                </c:pt>
                <c:pt idx="49">
                  <c:v>42734</c:v>
                </c:pt>
                <c:pt idx="50">
                  <c:v>42735</c:v>
                </c:pt>
                <c:pt idx="51">
                  <c:v>42736</c:v>
                </c:pt>
                <c:pt idx="52">
                  <c:v>42737</c:v>
                </c:pt>
                <c:pt idx="53">
                  <c:v>42738</c:v>
                </c:pt>
                <c:pt idx="54">
                  <c:v>42739</c:v>
                </c:pt>
                <c:pt idx="55">
                  <c:v>42740</c:v>
                </c:pt>
                <c:pt idx="56">
                  <c:v>42741</c:v>
                </c:pt>
                <c:pt idx="57">
                  <c:v>42742</c:v>
                </c:pt>
                <c:pt idx="58">
                  <c:v>42743</c:v>
                </c:pt>
                <c:pt idx="59">
                  <c:v>42744</c:v>
                </c:pt>
                <c:pt idx="60">
                  <c:v>42745</c:v>
                </c:pt>
                <c:pt idx="61">
                  <c:v>42746</c:v>
                </c:pt>
                <c:pt idx="62">
                  <c:v>42747</c:v>
                </c:pt>
                <c:pt idx="63">
                  <c:v>42748</c:v>
                </c:pt>
                <c:pt idx="64">
                  <c:v>42749</c:v>
                </c:pt>
                <c:pt idx="65">
                  <c:v>42750</c:v>
                </c:pt>
                <c:pt idx="66">
                  <c:v>42751</c:v>
                </c:pt>
                <c:pt idx="67">
                  <c:v>42752</c:v>
                </c:pt>
                <c:pt idx="68">
                  <c:v>42753</c:v>
                </c:pt>
                <c:pt idx="69">
                  <c:v>42754</c:v>
                </c:pt>
                <c:pt idx="70">
                  <c:v>42755</c:v>
                </c:pt>
                <c:pt idx="71">
                  <c:v>42756</c:v>
                </c:pt>
                <c:pt idx="72">
                  <c:v>42757</c:v>
                </c:pt>
                <c:pt idx="73">
                  <c:v>42758</c:v>
                </c:pt>
                <c:pt idx="74">
                  <c:v>42759</c:v>
                </c:pt>
                <c:pt idx="75">
                  <c:v>42760</c:v>
                </c:pt>
                <c:pt idx="76">
                  <c:v>42761</c:v>
                </c:pt>
                <c:pt idx="77">
                  <c:v>42762</c:v>
                </c:pt>
                <c:pt idx="78">
                  <c:v>42763</c:v>
                </c:pt>
                <c:pt idx="79">
                  <c:v>42764</c:v>
                </c:pt>
                <c:pt idx="80">
                  <c:v>42765</c:v>
                </c:pt>
                <c:pt idx="81">
                  <c:v>42766</c:v>
                </c:pt>
                <c:pt idx="82">
                  <c:v>42767</c:v>
                </c:pt>
                <c:pt idx="83">
                  <c:v>42768</c:v>
                </c:pt>
                <c:pt idx="84">
                  <c:v>42769</c:v>
                </c:pt>
                <c:pt idx="85">
                  <c:v>42770</c:v>
                </c:pt>
                <c:pt idx="86">
                  <c:v>42771</c:v>
                </c:pt>
                <c:pt idx="87">
                  <c:v>42772</c:v>
                </c:pt>
                <c:pt idx="88">
                  <c:v>42773</c:v>
                </c:pt>
                <c:pt idx="89">
                  <c:v>42774</c:v>
                </c:pt>
                <c:pt idx="90">
                  <c:v>42775</c:v>
                </c:pt>
                <c:pt idx="91">
                  <c:v>42776</c:v>
                </c:pt>
                <c:pt idx="92">
                  <c:v>42777</c:v>
                </c:pt>
                <c:pt idx="93">
                  <c:v>42778</c:v>
                </c:pt>
                <c:pt idx="94">
                  <c:v>42779</c:v>
                </c:pt>
                <c:pt idx="95">
                  <c:v>42780</c:v>
                </c:pt>
                <c:pt idx="96">
                  <c:v>42781</c:v>
                </c:pt>
                <c:pt idx="97">
                  <c:v>42782</c:v>
                </c:pt>
                <c:pt idx="98">
                  <c:v>42783</c:v>
                </c:pt>
                <c:pt idx="99">
                  <c:v>42784</c:v>
                </c:pt>
                <c:pt idx="100">
                  <c:v>42785</c:v>
                </c:pt>
                <c:pt idx="101">
                  <c:v>42786</c:v>
                </c:pt>
                <c:pt idx="102">
                  <c:v>42787</c:v>
                </c:pt>
                <c:pt idx="103">
                  <c:v>42788</c:v>
                </c:pt>
                <c:pt idx="104">
                  <c:v>42789</c:v>
                </c:pt>
                <c:pt idx="105">
                  <c:v>42790</c:v>
                </c:pt>
                <c:pt idx="106">
                  <c:v>42791</c:v>
                </c:pt>
                <c:pt idx="107">
                  <c:v>42792</c:v>
                </c:pt>
                <c:pt idx="108">
                  <c:v>42793</c:v>
                </c:pt>
                <c:pt idx="109">
                  <c:v>42794</c:v>
                </c:pt>
                <c:pt idx="110">
                  <c:v>42795</c:v>
                </c:pt>
                <c:pt idx="111">
                  <c:v>42796</c:v>
                </c:pt>
                <c:pt idx="112">
                  <c:v>42797</c:v>
                </c:pt>
                <c:pt idx="113">
                  <c:v>42798</c:v>
                </c:pt>
                <c:pt idx="114">
                  <c:v>42799</c:v>
                </c:pt>
                <c:pt idx="115">
                  <c:v>42800</c:v>
                </c:pt>
                <c:pt idx="116">
                  <c:v>42801</c:v>
                </c:pt>
                <c:pt idx="117">
                  <c:v>42802</c:v>
                </c:pt>
                <c:pt idx="118">
                  <c:v>42803</c:v>
                </c:pt>
                <c:pt idx="119">
                  <c:v>42804</c:v>
                </c:pt>
                <c:pt idx="120">
                  <c:v>42805</c:v>
                </c:pt>
                <c:pt idx="121">
                  <c:v>42806</c:v>
                </c:pt>
                <c:pt idx="122">
                  <c:v>42807</c:v>
                </c:pt>
                <c:pt idx="123">
                  <c:v>42808</c:v>
                </c:pt>
                <c:pt idx="124">
                  <c:v>42809</c:v>
                </c:pt>
                <c:pt idx="125">
                  <c:v>42810</c:v>
                </c:pt>
                <c:pt idx="126">
                  <c:v>42811</c:v>
                </c:pt>
                <c:pt idx="127">
                  <c:v>42812</c:v>
                </c:pt>
                <c:pt idx="128">
                  <c:v>42813</c:v>
                </c:pt>
                <c:pt idx="129">
                  <c:v>42814</c:v>
                </c:pt>
                <c:pt idx="130">
                  <c:v>42815</c:v>
                </c:pt>
                <c:pt idx="131">
                  <c:v>42816</c:v>
                </c:pt>
                <c:pt idx="132">
                  <c:v>42817</c:v>
                </c:pt>
                <c:pt idx="133">
                  <c:v>42818</c:v>
                </c:pt>
                <c:pt idx="134">
                  <c:v>42819</c:v>
                </c:pt>
                <c:pt idx="135">
                  <c:v>42820</c:v>
                </c:pt>
                <c:pt idx="136">
                  <c:v>42821</c:v>
                </c:pt>
                <c:pt idx="137">
                  <c:v>42822</c:v>
                </c:pt>
                <c:pt idx="138">
                  <c:v>42823</c:v>
                </c:pt>
                <c:pt idx="139">
                  <c:v>42824</c:v>
                </c:pt>
                <c:pt idx="140">
                  <c:v>42825</c:v>
                </c:pt>
                <c:pt idx="141">
                  <c:v>42826</c:v>
                </c:pt>
                <c:pt idx="142">
                  <c:v>42827</c:v>
                </c:pt>
                <c:pt idx="143">
                  <c:v>42828</c:v>
                </c:pt>
                <c:pt idx="144">
                  <c:v>42829</c:v>
                </c:pt>
                <c:pt idx="145">
                  <c:v>42830</c:v>
                </c:pt>
                <c:pt idx="146">
                  <c:v>42831</c:v>
                </c:pt>
                <c:pt idx="147">
                  <c:v>42832</c:v>
                </c:pt>
                <c:pt idx="148">
                  <c:v>42833</c:v>
                </c:pt>
                <c:pt idx="149">
                  <c:v>42834</c:v>
                </c:pt>
                <c:pt idx="150">
                  <c:v>42835</c:v>
                </c:pt>
                <c:pt idx="151">
                  <c:v>42836</c:v>
                </c:pt>
                <c:pt idx="152">
                  <c:v>42837</c:v>
                </c:pt>
                <c:pt idx="153">
                  <c:v>42838</c:v>
                </c:pt>
                <c:pt idx="154">
                  <c:v>42839</c:v>
                </c:pt>
                <c:pt idx="155">
                  <c:v>42840</c:v>
                </c:pt>
                <c:pt idx="156">
                  <c:v>42841</c:v>
                </c:pt>
                <c:pt idx="157">
                  <c:v>42842</c:v>
                </c:pt>
                <c:pt idx="158">
                  <c:v>42843</c:v>
                </c:pt>
                <c:pt idx="159">
                  <c:v>42844</c:v>
                </c:pt>
                <c:pt idx="160">
                  <c:v>42845</c:v>
                </c:pt>
                <c:pt idx="161">
                  <c:v>42846</c:v>
                </c:pt>
                <c:pt idx="162">
                  <c:v>42847</c:v>
                </c:pt>
                <c:pt idx="163">
                  <c:v>42848</c:v>
                </c:pt>
              </c:numCache>
            </c:numRef>
          </c:xVal>
          <c:yVal>
            <c:numRef>
              <c:f>Hoja1!$B$2:$B$165</c:f>
              <c:numCache>
                <c:formatCode>General</c:formatCode>
                <c:ptCount val="164"/>
                <c:pt idx="4" formatCode="#,##0.00">
                  <c:v>250.05</c:v>
                </c:pt>
                <c:pt idx="5" formatCode="#,##0.00">
                  <c:v>207.75</c:v>
                </c:pt>
                <c:pt idx="6" formatCode="#,##0.00">
                  <c:v>239.41</c:v>
                </c:pt>
                <c:pt idx="7" formatCode="#,##0.00">
                  <c:v>208.65</c:v>
                </c:pt>
                <c:pt idx="9" formatCode="#,##0.00">
                  <c:v>206.49</c:v>
                </c:pt>
                <c:pt idx="10" formatCode="#,##0.00">
                  <c:v>197.89</c:v>
                </c:pt>
                <c:pt idx="11" formatCode="#,##0.00">
                  <c:v>206.22</c:v>
                </c:pt>
                <c:pt idx="12" formatCode="#,##0.00">
                  <c:v>211.35</c:v>
                </c:pt>
                <c:pt idx="13" formatCode="#,##0.00">
                  <c:v>207.22</c:v>
                </c:pt>
                <c:pt idx="14" formatCode="#,##0.00">
                  <c:v>194.4</c:v>
                </c:pt>
                <c:pt idx="15" formatCode="#,##0.00">
                  <c:v>204.35</c:v>
                </c:pt>
                <c:pt idx="16" formatCode="#,##0.00">
                  <c:v>194.29</c:v>
                </c:pt>
                <c:pt idx="17" formatCode="#,##0.00">
                  <c:v>208.83</c:v>
                </c:pt>
                <c:pt idx="18" formatCode="#,##0.00">
                  <c:v>208.46</c:v>
                </c:pt>
                <c:pt idx="19" formatCode="#,##0.00">
                  <c:v>208.9</c:v>
                </c:pt>
                <c:pt idx="20" formatCode="#,##0.00">
                  <c:v>210.22</c:v>
                </c:pt>
                <c:pt idx="21" formatCode="#,##0.00">
                  <c:v>202.78</c:v>
                </c:pt>
                <c:pt idx="22" formatCode="#,##0.00">
                  <c:v>204.48</c:v>
                </c:pt>
                <c:pt idx="23" formatCode="#,##0.00">
                  <c:v>191.84</c:v>
                </c:pt>
                <c:pt idx="24" formatCode="#,##0.00">
                  <c:v>203.65</c:v>
                </c:pt>
                <c:pt idx="25" formatCode="#,##0.00">
                  <c:v>222.37</c:v>
                </c:pt>
                <c:pt idx="26" formatCode="#,##0.00">
                  <c:v>208.37</c:v>
                </c:pt>
                <c:pt idx="27" formatCode="#,##0.00">
                  <c:v>210.33</c:v>
                </c:pt>
                <c:pt idx="28" formatCode="#,##0.00">
                  <c:v>206.49</c:v>
                </c:pt>
                <c:pt idx="29" formatCode="#,##0.00">
                  <c:v>195.98</c:v>
                </c:pt>
                <c:pt idx="30" formatCode="#,##0.00">
                  <c:v>254.94</c:v>
                </c:pt>
                <c:pt idx="31" formatCode="#,##0.00">
                  <c:v>350.23</c:v>
                </c:pt>
                <c:pt idx="32" formatCode="#,##0.00">
                  <c:v>336.45</c:v>
                </c:pt>
                <c:pt idx="33" formatCode="#,##0.00">
                  <c:v>256.52</c:v>
                </c:pt>
                <c:pt idx="34" formatCode="#,##0.00">
                  <c:v>223.4</c:v>
                </c:pt>
                <c:pt idx="35" formatCode="#,##0.00">
                  <c:v>284.19</c:v>
                </c:pt>
                <c:pt idx="36" formatCode="#,##0.00">
                  <c:v>344.72</c:v>
                </c:pt>
                <c:pt idx="37" formatCode="#,##0.00">
                  <c:v>333.68</c:v>
                </c:pt>
                <c:pt idx="38" formatCode="#,##0.00">
                  <c:v>207.88</c:v>
                </c:pt>
                <c:pt idx="39" formatCode="#,##0.00">
                  <c:v>196.57</c:v>
                </c:pt>
                <c:pt idx="40" formatCode="#,##0.00">
                  <c:v>191.48</c:v>
                </c:pt>
                <c:pt idx="41" formatCode="#,##0.00">
                  <c:v>199.63</c:v>
                </c:pt>
                <c:pt idx="42" formatCode="#,##0.00">
                  <c:v>184.99</c:v>
                </c:pt>
                <c:pt idx="43" formatCode="#,##0.00">
                  <c:v>202.1</c:v>
                </c:pt>
                <c:pt idx="44" formatCode="#,##0.00">
                  <c:v>229.13</c:v>
                </c:pt>
                <c:pt idx="45" formatCode="#,##0.00">
                  <c:v>211.11</c:v>
                </c:pt>
                <c:pt idx="46" formatCode="#,##0.00">
                  <c:v>219.8</c:v>
                </c:pt>
                <c:pt idx="47" formatCode="#,##0.00">
                  <c:v>248.1</c:v>
                </c:pt>
                <c:pt idx="48" formatCode="#,##0.00">
                  <c:v>215.88</c:v>
                </c:pt>
                <c:pt idx="49" formatCode="#,##0.00">
                  <c:v>223.53</c:v>
                </c:pt>
                <c:pt idx="50" formatCode="#,##0.00">
                  <c:v>186.94</c:v>
                </c:pt>
                <c:pt idx="51" formatCode="#,##0.00">
                  <c:v>205.94</c:v>
                </c:pt>
                <c:pt idx="52" formatCode="#,##0.00">
                  <c:v>209.9</c:v>
                </c:pt>
                <c:pt idx="53" formatCode="#,##0.00">
                  <c:v>203.81</c:v>
                </c:pt>
                <c:pt idx="54" formatCode="#,##0.00">
                  <c:v>255.1</c:v>
                </c:pt>
                <c:pt idx="55" formatCode="#,##0.00">
                  <c:v>215.21</c:v>
                </c:pt>
                <c:pt idx="56" formatCode="#,##0.00">
                  <c:v>218.52</c:v>
                </c:pt>
                <c:pt idx="57" formatCode="#,##0.00">
                  <c:v>196.87</c:v>
                </c:pt>
                <c:pt idx="58" formatCode="#,##0.00">
                  <c:v>210.33</c:v>
                </c:pt>
                <c:pt idx="61" formatCode="#,##0.00">
                  <c:v>275.13</c:v>
                </c:pt>
                <c:pt idx="62" formatCode="#,##0.00">
                  <c:v>336.23</c:v>
                </c:pt>
                <c:pt idx="63" formatCode="#,##0.00">
                  <c:v>281.05</c:v>
                </c:pt>
                <c:pt idx="64" formatCode="#,##0.00">
                  <c:v>340.86</c:v>
                </c:pt>
                <c:pt idx="65" formatCode="#,##0.00">
                  <c:v>282.45</c:v>
                </c:pt>
                <c:pt idx="66" formatCode="#,##0.00">
                  <c:v>358.13</c:v>
                </c:pt>
                <c:pt idx="67" formatCode="#,##0.00">
                  <c:v>296.97000000000003</c:v>
                </c:pt>
                <c:pt idx="68" formatCode="#,##0.00">
                  <c:v>222.66</c:v>
                </c:pt>
                <c:pt idx="69" formatCode="#,##0.00">
                  <c:v>225.5</c:v>
                </c:pt>
                <c:pt idx="70" formatCode="#,##0.00">
                  <c:v>201.33</c:v>
                </c:pt>
                <c:pt idx="71" formatCode="#,##0.00">
                  <c:v>196.34</c:v>
                </c:pt>
                <c:pt idx="72" formatCode="#,##0.00">
                  <c:v>221.95</c:v>
                </c:pt>
                <c:pt idx="73" formatCode="#,##0.00">
                  <c:v>303.95999999999998</c:v>
                </c:pt>
                <c:pt idx="74" formatCode="#,##0.00">
                  <c:v>339.98</c:v>
                </c:pt>
                <c:pt idx="75" formatCode="#,##0.00">
                  <c:v>264.12</c:v>
                </c:pt>
                <c:pt idx="76" formatCode="#,##0.00">
                  <c:v>338.23</c:v>
                </c:pt>
                <c:pt idx="77" formatCode="#,##0.00">
                  <c:v>268.58</c:v>
                </c:pt>
                <c:pt idx="78" formatCode="#,##0.00">
                  <c:v>329.34</c:v>
                </c:pt>
                <c:pt idx="79" formatCode="#,##0.00">
                  <c:v>222.9</c:v>
                </c:pt>
                <c:pt idx="80" formatCode="#,##0.00">
                  <c:v>226.78</c:v>
                </c:pt>
                <c:pt idx="81" formatCode="#,##0.00">
                  <c:v>258.36</c:v>
                </c:pt>
                <c:pt idx="82" formatCode="#,##0.00">
                  <c:v>293.19</c:v>
                </c:pt>
                <c:pt idx="83" formatCode="#,##0.00">
                  <c:v>221.64</c:v>
                </c:pt>
                <c:pt idx="84" formatCode="#,##0.00">
                  <c:v>230.93</c:v>
                </c:pt>
                <c:pt idx="85" formatCode="#,##0.00">
                  <c:v>214.05</c:v>
                </c:pt>
                <c:pt idx="86" formatCode="#,##0.00">
                  <c:v>226.3</c:v>
                </c:pt>
                <c:pt idx="87" formatCode="#,##0.00">
                  <c:v>232.88</c:v>
                </c:pt>
                <c:pt idx="88" formatCode="#,##0.00">
                  <c:v>220.38</c:v>
                </c:pt>
                <c:pt idx="89" formatCode="#,##0.00">
                  <c:v>225.75</c:v>
                </c:pt>
                <c:pt idx="90" formatCode="#,##0.00">
                  <c:v>230.88</c:v>
                </c:pt>
                <c:pt idx="91" formatCode="#,##0.00">
                  <c:v>232.12</c:v>
                </c:pt>
                <c:pt idx="92" formatCode="#,##0.00">
                  <c:v>225.71</c:v>
                </c:pt>
                <c:pt idx="93" formatCode="#,##0.00">
                  <c:v>270.56</c:v>
                </c:pt>
                <c:pt idx="94" formatCode="#,##0.00">
                  <c:v>223.46</c:v>
                </c:pt>
                <c:pt idx="95" formatCode="#,##0.00">
                  <c:v>252.52</c:v>
                </c:pt>
                <c:pt idx="96" formatCode="#,##0.00">
                  <c:v>336.7</c:v>
                </c:pt>
                <c:pt idx="97" formatCode="#,##0.00">
                  <c:v>329.4</c:v>
                </c:pt>
                <c:pt idx="98" formatCode="#,##0.00">
                  <c:v>331.18</c:v>
                </c:pt>
                <c:pt idx="99" formatCode="#,##0.00">
                  <c:v>341.19</c:v>
                </c:pt>
                <c:pt idx="100" formatCode="#,##0.00">
                  <c:v>320.81</c:v>
                </c:pt>
                <c:pt idx="101" formatCode="#,##0.00">
                  <c:v>289.27999999999997</c:v>
                </c:pt>
                <c:pt idx="102" formatCode="#,##0.00">
                  <c:v>325.24</c:v>
                </c:pt>
                <c:pt idx="103" formatCode="#,##0.00">
                  <c:v>343.63</c:v>
                </c:pt>
                <c:pt idx="104" formatCode="#,##0.00">
                  <c:v>290.61</c:v>
                </c:pt>
                <c:pt idx="105" formatCode="#,##0.00">
                  <c:v>273.72000000000003</c:v>
                </c:pt>
                <c:pt idx="106" formatCode="#,##0.00">
                  <c:v>199.45</c:v>
                </c:pt>
                <c:pt idx="107" formatCode="#,##0.00">
                  <c:v>228.18</c:v>
                </c:pt>
                <c:pt idx="108" formatCode="#,##0.00">
                  <c:v>220.75</c:v>
                </c:pt>
                <c:pt idx="109" formatCode="#,##0.00">
                  <c:v>218.38</c:v>
                </c:pt>
                <c:pt idx="110" formatCode="#,##0.00">
                  <c:v>244.43</c:v>
                </c:pt>
                <c:pt idx="111" formatCode="#,##0.00">
                  <c:v>318.94</c:v>
                </c:pt>
                <c:pt idx="112" formatCode="#,##0.00">
                  <c:v>311.93</c:v>
                </c:pt>
                <c:pt idx="146" formatCode="#,##0.00">
                  <c:v>309.95</c:v>
                </c:pt>
                <c:pt idx="147" formatCode="#,##0.00">
                  <c:v>206.58</c:v>
                </c:pt>
                <c:pt idx="148" formatCode="#,##0.00">
                  <c:v>203.74</c:v>
                </c:pt>
                <c:pt idx="149" formatCode="#,##0.00">
                  <c:v>233.45</c:v>
                </c:pt>
                <c:pt idx="150" formatCode="#,##0.00">
                  <c:v>231.54</c:v>
                </c:pt>
              </c:numCache>
            </c:numRef>
          </c:yVal>
          <c:smooth val="0"/>
          <c:extLst>
            <c:ext xmlns:c16="http://schemas.microsoft.com/office/drawing/2014/chart" uri="{C3380CC4-5D6E-409C-BE32-E72D297353CC}">
              <c16:uniqueId val="{00000000-46E4-4C3A-9D5D-8AFBB9CB36A9}"/>
            </c:ext>
          </c:extLst>
        </c:ser>
        <c:dLbls>
          <c:showLegendKey val="0"/>
          <c:showVal val="0"/>
          <c:showCatName val="0"/>
          <c:showSerName val="0"/>
          <c:showPercent val="0"/>
          <c:showBubbleSize val="0"/>
        </c:dLbls>
        <c:axId val="961639744"/>
        <c:axId val="961625600"/>
      </c:scatterChart>
      <c:valAx>
        <c:axId val="961639744"/>
        <c:scaling>
          <c:orientation val="minMax"/>
        </c:scaling>
        <c:delete val="0"/>
        <c:axPos val="b"/>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SV"/>
          </a:p>
        </c:txPr>
        <c:crossAx val="961625600"/>
        <c:crosses val="autoZero"/>
        <c:crossBetween val="midCat"/>
        <c:majorUnit val="50"/>
      </c:valAx>
      <c:valAx>
        <c:axId val="961625600"/>
        <c:scaling>
          <c:orientation val="minMax"/>
          <c:min val="14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a:t>Micrones</a:t>
                </a:r>
                <a:r>
                  <a:rPr lang="es-MX" baseline="0"/>
                  <a:t> de MCC</a:t>
                </a:r>
                <a:endParaRPr lang="es-MX"/>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SV"/>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96163974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dirty="0" smtClean="0"/>
              <a:t>CV</a:t>
            </a:r>
            <a:r>
              <a:rPr lang="es-MX" baseline="0" dirty="0" smtClean="0"/>
              <a:t> Cristales en MCC zafra 15/16</a:t>
            </a:r>
            <a:endParaRPr lang="es-MX"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manualLayout>
          <c:layoutTarget val="inner"/>
          <c:xMode val="edge"/>
          <c:yMode val="edge"/>
          <c:x val="0.10717478820485518"/>
          <c:y val="0.17171296296296296"/>
          <c:w val="0.82707204304088322"/>
          <c:h val="0.66533209390492853"/>
        </c:manualLayout>
      </c:layout>
      <c:scatterChart>
        <c:scatterStyle val="lineMarker"/>
        <c:varyColors val="0"/>
        <c:ser>
          <c:idx val="0"/>
          <c:order val="0"/>
          <c:tx>
            <c:v>CV MCC sin VKT</c:v>
          </c:tx>
          <c:spPr>
            <a:ln w="19050" cap="rnd">
              <a:noFill/>
              <a:round/>
            </a:ln>
            <a:effectLst>
              <a:outerShdw blurRad="50800" dist="38100" dir="2700000" algn="tl" rotWithShape="0">
                <a:prstClr val="black">
                  <a:alpha val="40000"/>
                </a:prstClr>
              </a:outerShdw>
            </a:effectLst>
          </c:spPr>
          <c:marker>
            <c:symbol val="circle"/>
            <c:size val="5"/>
            <c:spPr>
              <a:solidFill>
                <a:schemeClr val="accent1"/>
              </a:solidFill>
              <a:ln w="9525">
                <a:solidFill>
                  <a:srgbClr val="0070C0"/>
                </a:solidFill>
              </a:ln>
              <a:effectLst>
                <a:outerShdw blurRad="50800" dist="38100" dir="2700000" algn="tl" rotWithShape="0">
                  <a:prstClr val="black">
                    <a:alpha val="40000"/>
                  </a:prstClr>
                </a:outerShdw>
              </a:effectLst>
            </c:spPr>
          </c:marker>
          <c:xVal>
            <c:numRef>
              <c:f>Hoja1!$A$2:$A$143</c:f>
              <c:numCache>
                <c:formatCode>m/d/yyyy</c:formatCode>
                <c:ptCount val="142"/>
                <c:pt idx="0">
                  <c:v>42336</c:v>
                </c:pt>
                <c:pt idx="1">
                  <c:v>42337</c:v>
                </c:pt>
                <c:pt idx="2">
                  <c:v>42338</c:v>
                </c:pt>
                <c:pt idx="3">
                  <c:v>42339</c:v>
                </c:pt>
                <c:pt idx="4">
                  <c:v>42340</c:v>
                </c:pt>
                <c:pt idx="5">
                  <c:v>42341</c:v>
                </c:pt>
                <c:pt idx="6">
                  <c:v>42342</c:v>
                </c:pt>
                <c:pt idx="7">
                  <c:v>42343</c:v>
                </c:pt>
                <c:pt idx="8">
                  <c:v>42344</c:v>
                </c:pt>
                <c:pt idx="9">
                  <c:v>42345</c:v>
                </c:pt>
                <c:pt idx="10">
                  <c:v>42346</c:v>
                </c:pt>
                <c:pt idx="11">
                  <c:v>42347</c:v>
                </c:pt>
                <c:pt idx="12">
                  <c:v>42348</c:v>
                </c:pt>
                <c:pt idx="13">
                  <c:v>42349</c:v>
                </c:pt>
                <c:pt idx="14">
                  <c:v>42350</c:v>
                </c:pt>
                <c:pt idx="15">
                  <c:v>42351</c:v>
                </c:pt>
                <c:pt idx="16">
                  <c:v>42352</c:v>
                </c:pt>
                <c:pt idx="17">
                  <c:v>42353</c:v>
                </c:pt>
                <c:pt idx="18">
                  <c:v>42354</c:v>
                </c:pt>
                <c:pt idx="19">
                  <c:v>42355</c:v>
                </c:pt>
                <c:pt idx="20">
                  <c:v>42356</c:v>
                </c:pt>
                <c:pt idx="21">
                  <c:v>42357</c:v>
                </c:pt>
                <c:pt idx="22">
                  <c:v>42358</c:v>
                </c:pt>
                <c:pt idx="23">
                  <c:v>42359</c:v>
                </c:pt>
                <c:pt idx="24">
                  <c:v>42360</c:v>
                </c:pt>
                <c:pt idx="25">
                  <c:v>42361</c:v>
                </c:pt>
                <c:pt idx="26">
                  <c:v>42362</c:v>
                </c:pt>
                <c:pt idx="27">
                  <c:v>42363</c:v>
                </c:pt>
                <c:pt idx="28">
                  <c:v>42364</c:v>
                </c:pt>
                <c:pt idx="29">
                  <c:v>42365</c:v>
                </c:pt>
                <c:pt idx="30">
                  <c:v>42366</c:v>
                </c:pt>
                <c:pt idx="31">
                  <c:v>42367</c:v>
                </c:pt>
                <c:pt idx="32">
                  <c:v>42368</c:v>
                </c:pt>
                <c:pt idx="33">
                  <c:v>42369</c:v>
                </c:pt>
                <c:pt idx="34">
                  <c:v>42370</c:v>
                </c:pt>
                <c:pt idx="35">
                  <c:v>42371</c:v>
                </c:pt>
                <c:pt idx="36">
                  <c:v>42372</c:v>
                </c:pt>
                <c:pt idx="37">
                  <c:v>42373</c:v>
                </c:pt>
                <c:pt idx="38">
                  <c:v>42374</c:v>
                </c:pt>
                <c:pt idx="39">
                  <c:v>42375</c:v>
                </c:pt>
                <c:pt idx="40">
                  <c:v>42376</c:v>
                </c:pt>
                <c:pt idx="41">
                  <c:v>42377</c:v>
                </c:pt>
                <c:pt idx="42">
                  <c:v>42378</c:v>
                </c:pt>
                <c:pt idx="43">
                  <c:v>42379</c:v>
                </c:pt>
                <c:pt idx="44">
                  <c:v>42380</c:v>
                </c:pt>
                <c:pt idx="45">
                  <c:v>42381</c:v>
                </c:pt>
                <c:pt idx="46">
                  <c:v>42382</c:v>
                </c:pt>
                <c:pt idx="47">
                  <c:v>42383</c:v>
                </c:pt>
                <c:pt idx="48">
                  <c:v>42384</c:v>
                </c:pt>
                <c:pt idx="49">
                  <c:v>42385</c:v>
                </c:pt>
                <c:pt idx="50">
                  <c:v>42386</c:v>
                </c:pt>
                <c:pt idx="51">
                  <c:v>42387</c:v>
                </c:pt>
                <c:pt idx="52">
                  <c:v>42388</c:v>
                </c:pt>
                <c:pt idx="53">
                  <c:v>42389</c:v>
                </c:pt>
                <c:pt idx="54">
                  <c:v>42390</c:v>
                </c:pt>
                <c:pt idx="55">
                  <c:v>42391</c:v>
                </c:pt>
                <c:pt idx="56">
                  <c:v>42392</c:v>
                </c:pt>
                <c:pt idx="57">
                  <c:v>42393</c:v>
                </c:pt>
                <c:pt idx="58">
                  <c:v>42394</c:v>
                </c:pt>
                <c:pt idx="59">
                  <c:v>42395</c:v>
                </c:pt>
                <c:pt idx="60">
                  <c:v>42396</c:v>
                </c:pt>
                <c:pt idx="61">
                  <c:v>42397</c:v>
                </c:pt>
                <c:pt idx="62">
                  <c:v>42398</c:v>
                </c:pt>
                <c:pt idx="63">
                  <c:v>42399</c:v>
                </c:pt>
                <c:pt idx="64">
                  <c:v>42400</c:v>
                </c:pt>
                <c:pt idx="65">
                  <c:v>42401</c:v>
                </c:pt>
                <c:pt idx="66">
                  <c:v>42402</c:v>
                </c:pt>
                <c:pt idx="67">
                  <c:v>42403</c:v>
                </c:pt>
                <c:pt idx="68">
                  <c:v>42404</c:v>
                </c:pt>
                <c:pt idx="69">
                  <c:v>42405</c:v>
                </c:pt>
                <c:pt idx="70">
                  <c:v>42406</c:v>
                </c:pt>
                <c:pt idx="71">
                  <c:v>42407</c:v>
                </c:pt>
                <c:pt idx="72">
                  <c:v>42408</c:v>
                </c:pt>
                <c:pt idx="73">
                  <c:v>42409</c:v>
                </c:pt>
                <c:pt idx="74">
                  <c:v>42410</c:v>
                </c:pt>
                <c:pt idx="75">
                  <c:v>42411</c:v>
                </c:pt>
                <c:pt idx="76">
                  <c:v>42412</c:v>
                </c:pt>
                <c:pt idx="77">
                  <c:v>42413</c:v>
                </c:pt>
                <c:pt idx="78">
                  <c:v>42414</c:v>
                </c:pt>
                <c:pt idx="79">
                  <c:v>42415</c:v>
                </c:pt>
                <c:pt idx="80">
                  <c:v>42416</c:v>
                </c:pt>
                <c:pt idx="81">
                  <c:v>42417</c:v>
                </c:pt>
                <c:pt idx="82">
                  <c:v>42418</c:v>
                </c:pt>
                <c:pt idx="83">
                  <c:v>42419</c:v>
                </c:pt>
                <c:pt idx="84">
                  <c:v>42420</c:v>
                </c:pt>
                <c:pt idx="85">
                  <c:v>42421</c:v>
                </c:pt>
                <c:pt idx="86">
                  <c:v>42422</c:v>
                </c:pt>
                <c:pt idx="87">
                  <c:v>42423</c:v>
                </c:pt>
                <c:pt idx="88">
                  <c:v>42424</c:v>
                </c:pt>
                <c:pt idx="89">
                  <c:v>42425</c:v>
                </c:pt>
                <c:pt idx="90">
                  <c:v>42426</c:v>
                </c:pt>
                <c:pt idx="91">
                  <c:v>42427</c:v>
                </c:pt>
                <c:pt idx="92">
                  <c:v>42428</c:v>
                </c:pt>
                <c:pt idx="93">
                  <c:v>42429</c:v>
                </c:pt>
                <c:pt idx="94">
                  <c:v>42430</c:v>
                </c:pt>
                <c:pt idx="95">
                  <c:v>42431</c:v>
                </c:pt>
                <c:pt idx="96">
                  <c:v>42432</c:v>
                </c:pt>
                <c:pt idx="97">
                  <c:v>42433</c:v>
                </c:pt>
                <c:pt idx="98">
                  <c:v>42434</c:v>
                </c:pt>
                <c:pt idx="99">
                  <c:v>42435</c:v>
                </c:pt>
                <c:pt idx="100">
                  <c:v>42436</c:v>
                </c:pt>
                <c:pt idx="101">
                  <c:v>42437</c:v>
                </c:pt>
                <c:pt idx="102">
                  <c:v>42438</c:v>
                </c:pt>
                <c:pt idx="103">
                  <c:v>42439</c:v>
                </c:pt>
                <c:pt idx="104">
                  <c:v>42440</c:v>
                </c:pt>
                <c:pt idx="105">
                  <c:v>42441</c:v>
                </c:pt>
                <c:pt idx="106">
                  <c:v>42442</c:v>
                </c:pt>
                <c:pt idx="107">
                  <c:v>42443</c:v>
                </c:pt>
                <c:pt idx="108">
                  <c:v>42444</c:v>
                </c:pt>
                <c:pt idx="109">
                  <c:v>42445</c:v>
                </c:pt>
                <c:pt idx="110">
                  <c:v>42446</c:v>
                </c:pt>
                <c:pt idx="111">
                  <c:v>42447</c:v>
                </c:pt>
                <c:pt idx="112">
                  <c:v>42448</c:v>
                </c:pt>
                <c:pt idx="113">
                  <c:v>42449</c:v>
                </c:pt>
                <c:pt idx="114">
                  <c:v>42450</c:v>
                </c:pt>
                <c:pt idx="115">
                  <c:v>42451</c:v>
                </c:pt>
                <c:pt idx="116">
                  <c:v>42452</c:v>
                </c:pt>
                <c:pt idx="117">
                  <c:v>42453</c:v>
                </c:pt>
                <c:pt idx="118">
                  <c:v>42454</c:v>
                </c:pt>
                <c:pt idx="119">
                  <c:v>42455</c:v>
                </c:pt>
                <c:pt idx="120">
                  <c:v>42456</c:v>
                </c:pt>
                <c:pt idx="121">
                  <c:v>42457</c:v>
                </c:pt>
                <c:pt idx="122">
                  <c:v>42458</c:v>
                </c:pt>
                <c:pt idx="123">
                  <c:v>42459</c:v>
                </c:pt>
                <c:pt idx="124">
                  <c:v>42460</c:v>
                </c:pt>
                <c:pt idx="125">
                  <c:v>42461</c:v>
                </c:pt>
                <c:pt idx="126">
                  <c:v>42462</c:v>
                </c:pt>
                <c:pt idx="127">
                  <c:v>42463</c:v>
                </c:pt>
                <c:pt idx="128">
                  <c:v>42464</c:v>
                </c:pt>
                <c:pt idx="129">
                  <c:v>42465</c:v>
                </c:pt>
                <c:pt idx="130">
                  <c:v>42466</c:v>
                </c:pt>
                <c:pt idx="131">
                  <c:v>42467</c:v>
                </c:pt>
                <c:pt idx="132">
                  <c:v>42468</c:v>
                </c:pt>
                <c:pt idx="133">
                  <c:v>42469</c:v>
                </c:pt>
                <c:pt idx="134">
                  <c:v>42470</c:v>
                </c:pt>
                <c:pt idx="135">
                  <c:v>42471</c:v>
                </c:pt>
                <c:pt idx="136">
                  <c:v>42472</c:v>
                </c:pt>
                <c:pt idx="137">
                  <c:v>42473</c:v>
                </c:pt>
                <c:pt idx="138">
                  <c:v>42474</c:v>
                </c:pt>
                <c:pt idx="139">
                  <c:v>42475</c:v>
                </c:pt>
                <c:pt idx="140">
                  <c:v>42476</c:v>
                </c:pt>
                <c:pt idx="141">
                  <c:v>42477</c:v>
                </c:pt>
              </c:numCache>
            </c:numRef>
          </c:xVal>
          <c:yVal>
            <c:numRef>
              <c:f>Hoja1!$B$2:$B$143</c:f>
              <c:numCache>
                <c:formatCode>General</c:formatCode>
                <c:ptCount val="142"/>
                <c:pt idx="2" formatCode="#,##0.00">
                  <c:v>39.369999999999997</c:v>
                </c:pt>
                <c:pt idx="3" formatCode="#,##0.00">
                  <c:v>52.65</c:v>
                </c:pt>
                <c:pt idx="4" formatCode="#,##0.00">
                  <c:v>39.81</c:v>
                </c:pt>
                <c:pt idx="5" formatCode="#,##0.00">
                  <c:v>38.93</c:v>
                </c:pt>
                <c:pt idx="6" formatCode="#,##0.00">
                  <c:v>39.840000000000003</c:v>
                </c:pt>
                <c:pt idx="7" formatCode="#,##0.00">
                  <c:v>45.26</c:v>
                </c:pt>
                <c:pt idx="8" formatCode="#,##0.00">
                  <c:v>40.53</c:v>
                </c:pt>
                <c:pt idx="9" formatCode="#,##0.00">
                  <c:v>39.130000000000003</c:v>
                </c:pt>
                <c:pt idx="10" formatCode="#,##0.00">
                  <c:v>39.61</c:v>
                </c:pt>
                <c:pt idx="11" formatCode="#,##0.00">
                  <c:v>28.12</c:v>
                </c:pt>
                <c:pt idx="12" formatCode="#,##0.00">
                  <c:v>39.4</c:v>
                </c:pt>
                <c:pt idx="13" formatCode="#,##0.00">
                  <c:v>39.11</c:v>
                </c:pt>
                <c:pt idx="14" formatCode="#,##0.00">
                  <c:v>39.4</c:v>
                </c:pt>
                <c:pt idx="15" formatCode="#,##0.00">
                  <c:v>39.51</c:v>
                </c:pt>
                <c:pt idx="16" formatCode="#,##0.00">
                  <c:v>41.19</c:v>
                </c:pt>
                <c:pt idx="17" formatCode="#,##0.00">
                  <c:v>41.36</c:v>
                </c:pt>
                <c:pt idx="18" formatCode="#,##0.00">
                  <c:v>46.63</c:v>
                </c:pt>
                <c:pt idx="19" formatCode="#,##0.00">
                  <c:v>39.49</c:v>
                </c:pt>
                <c:pt idx="20" formatCode="#,##0.00">
                  <c:v>38.94</c:v>
                </c:pt>
                <c:pt idx="21" formatCode="#,##0.00">
                  <c:v>39.26</c:v>
                </c:pt>
                <c:pt idx="22" formatCode="#,##0.00">
                  <c:v>39.06</c:v>
                </c:pt>
                <c:pt idx="23" formatCode="#,##0.00">
                  <c:v>37.92</c:v>
                </c:pt>
                <c:pt idx="25" formatCode="#,##0.00">
                  <c:v>37.200000000000003</c:v>
                </c:pt>
                <c:pt idx="26" formatCode="#,##0.00">
                  <c:v>38.18</c:v>
                </c:pt>
                <c:pt idx="27" formatCode="#,##0.00">
                  <c:v>38.24</c:v>
                </c:pt>
                <c:pt idx="28" formatCode="#,##0.00">
                  <c:v>39.32</c:v>
                </c:pt>
                <c:pt idx="29" formatCode="#,##0.00">
                  <c:v>37.799999999999997</c:v>
                </c:pt>
                <c:pt idx="30" formatCode="#,##0.00">
                  <c:v>37.57</c:v>
                </c:pt>
                <c:pt idx="31" formatCode="#,##0.00">
                  <c:v>37.869999999999997</c:v>
                </c:pt>
                <c:pt idx="32" formatCode="#,##0.00">
                  <c:v>38.46</c:v>
                </c:pt>
                <c:pt idx="33" formatCode="#,##0.00">
                  <c:v>39.57</c:v>
                </c:pt>
                <c:pt idx="34" formatCode="#,##0.00">
                  <c:v>37.26</c:v>
                </c:pt>
                <c:pt idx="35" formatCode="#,##0.00">
                  <c:v>38.03</c:v>
                </c:pt>
                <c:pt idx="36" formatCode="#,##0.00">
                  <c:v>39.049999999999997</c:v>
                </c:pt>
                <c:pt idx="37" formatCode="#,##0.00">
                  <c:v>37.39</c:v>
                </c:pt>
                <c:pt idx="38" formatCode="#,##0.00">
                  <c:v>39.49</c:v>
                </c:pt>
                <c:pt idx="39" formatCode="#,##0.00">
                  <c:v>38.5</c:v>
                </c:pt>
                <c:pt idx="40" formatCode="#,##0.00">
                  <c:v>37.74</c:v>
                </c:pt>
                <c:pt idx="41" formatCode="#,##0.00">
                  <c:v>37.6</c:v>
                </c:pt>
                <c:pt idx="42" formatCode="#,##0.00">
                  <c:v>39.22</c:v>
                </c:pt>
                <c:pt idx="43" formatCode="#,##0.00">
                  <c:v>38.729999999999997</c:v>
                </c:pt>
                <c:pt idx="44" formatCode="#,##0.00">
                  <c:v>38.950000000000003</c:v>
                </c:pt>
                <c:pt idx="45" formatCode="#,##0.00">
                  <c:v>38.86</c:v>
                </c:pt>
                <c:pt idx="46" formatCode="#,##0.00">
                  <c:v>38.590000000000003</c:v>
                </c:pt>
                <c:pt idx="47" formatCode="#,##0.00">
                  <c:v>39.049999999999997</c:v>
                </c:pt>
                <c:pt idx="48" formatCode="#,##0.00">
                  <c:v>39.14</c:v>
                </c:pt>
                <c:pt idx="49" formatCode="#,##0.00">
                  <c:v>38.6</c:v>
                </c:pt>
                <c:pt idx="50" formatCode="#,##0.00">
                  <c:v>38.35</c:v>
                </c:pt>
                <c:pt idx="51" formatCode="#,##0.00">
                  <c:v>38.31</c:v>
                </c:pt>
                <c:pt idx="52" formatCode="#,##0.00">
                  <c:v>38.47</c:v>
                </c:pt>
                <c:pt idx="53" formatCode="#,##0.00">
                  <c:v>37.880000000000003</c:v>
                </c:pt>
                <c:pt idx="54" formatCode="#,##0.00">
                  <c:v>38.24</c:v>
                </c:pt>
                <c:pt idx="55" formatCode="#,##0.00">
                  <c:v>36.340000000000003</c:v>
                </c:pt>
                <c:pt idx="58" formatCode="#,##0.00">
                  <c:v>38.68</c:v>
                </c:pt>
                <c:pt idx="59" formatCode="#,##0.00">
                  <c:v>37.93</c:v>
                </c:pt>
                <c:pt idx="60" formatCode="#,##0.00">
                  <c:v>38.24</c:v>
                </c:pt>
                <c:pt idx="61" formatCode="#,##0.00">
                  <c:v>38.380000000000003</c:v>
                </c:pt>
                <c:pt idx="62" formatCode="#,##0.00">
                  <c:v>38.35</c:v>
                </c:pt>
                <c:pt idx="63" formatCode="#,##0.00">
                  <c:v>38.35</c:v>
                </c:pt>
                <c:pt idx="64" formatCode="#,##0.00">
                  <c:v>38.729999999999997</c:v>
                </c:pt>
                <c:pt idx="65" formatCode="#,##0.00">
                  <c:v>44.52</c:v>
                </c:pt>
                <c:pt idx="66" formatCode="#,##0.00">
                  <c:v>38.33</c:v>
                </c:pt>
                <c:pt idx="67" formatCode="#,##0.00">
                  <c:v>38.75</c:v>
                </c:pt>
                <c:pt idx="68" formatCode="#,##0.00">
                  <c:v>38.549999999999997</c:v>
                </c:pt>
                <c:pt idx="69" formatCode="#,##0.00">
                  <c:v>37.94</c:v>
                </c:pt>
                <c:pt idx="70" formatCode="#,##0.00">
                  <c:v>38.68</c:v>
                </c:pt>
                <c:pt idx="71" formatCode="#,##0.00">
                  <c:v>38.75</c:v>
                </c:pt>
                <c:pt idx="72" formatCode="#,##0.00">
                  <c:v>38.28</c:v>
                </c:pt>
                <c:pt idx="73" formatCode="#,##0.00">
                  <c:v>38.68</c:v>
                </c:pt>
                <c:pt idx="74" formatCode="#,##0.00">
                  <c:v>38.369999999999997</c:v>
                </c:pt>
                <c:pt idx="75" formatCode="#,##0.00">
                  <c:v>38.380000000000003</c:v>
                </c:pt>
                <c:pt idx="76" formatCode="#,##0.00">
                  <c:v>38.68</c:v>
                </c:pt>
                <c:pt idx="77" formatCode="#,##0.00">
                  <c:v>45.7</c:v>
                </c:pt>
                <c:pt idx="78" formatCode="#,##0.00">
                  <c:v>39.159999999999997</c:v>
                </c:pt>
                <c:pt idx="79" formatCode="#,##0.00">
                  <c:v>38.89</c:v>
                </c:pt>
                <c:pt idx="80" formatCode="#,##0.00">
                  <c:v>38.47</c:v>
                </c:pt>
                <c:pt idx="81" formatCode="#,##0.00">
                  <c:v>38.74</c:v>
                </c:pt>
                <c:pt idx="82" formatCode="#,##0.00">
                  <c:v>38.82</c:v>
                </c:pt>
                <c:pt idx="83" formatCode="#,##0.00">
                  <c:v>38.29</c:v>
                </c:pt>
                <c:pt idx="84" formatCode="#,##0.00">
                  <c:v>38.630000000000003</c:v>
                </c:pt>
                <c:pt idx="85" formatCode="#,##0.00">
                  <c:v>38.619999999999997</c:v>
                </c:pt>
                <c:pt idx="86" formatCode="#,##0.00">
                  <c:v>38.520000000000003</c:v>
                </c:pt>
                <c:pt idx="87" formatCode="#,##0.00">
                  <c:v>38.869999999999997</c:v>
                </c:pt>
                <c:pt idx="88" formatCode="#,##0.00">
                  <c:v>38.729999999999997</c:v>
                </c:pt>
                <c:pt idx="89" formatCode="#,##0.00">
                  <c:v>37.96</c:v>
                </c:pt>
                <c:pt idx="90" formatCode="#,##0.00">
                  <c:v>38.68</c:v>
                </c:pt>
                <c:pt idx="91" formatCode="#,##0.00">
                  <c:v>38.49</c:v>
                </c:pt>
                <c:pt idx="92" formatCode="#,##0.00">
                  <c:v>38.229999999999997</c:v>
                </c:pt>
                <c:pt idx="93" formatCode="#,##0.00">
                  <c:v>38.67</c:v>
                </c:pt>
              </c:numCache>
            </c:numRef>
          </c:yVal>
          <c:smooth val="0"/>
          <c:extLst>
            <c:ext xmlns:c16="http://schemas.microsoft.com/office/drawing/2014/chart" uri="{C3380CC4-5D6E-409C-BE32-E72D297353CC}">
              <c16:uniqueId val="{00000000-A478-4A00-9F32-7147FF01D790}"/>
            </c:ext>
          </c:extLst>
        </c:ser>
        <c:ser>
          <c:idx val="1"/>
          <c:order val="1"/>
          <c:tx>
            <c:v>CV MCC con VKT</c:v>
          </c:tx>
          <c:spPr>
            <a:ln w="25400" cap="rnd">
              <a:noFill/>
              <a:round/>
            </a:ln>
            <a:effectLst>
              <a:outerShdw blurRad="50800" dist="38100" dir="2700000" algn="tl" rotWithShape="0">
                <a:prstClr val="black">
                  <a:alpha val="40000"/>
                </a:prstClr>
              </a:outerShdw>
            </a:effectLst>
          </c:spPr>
          <c:marker>
            <c:symbol val="circle"/>
            <c:size val="5"/>
            <c:spPr>
              <a:solidFill>
                <a:schemeClr val="accent2"/>
              </a:solidFill>
              <a:ln w="9525">
                <a:solidFill>
                  <a:schemeClr val="accent2">
                    <a:lumMod val="75000"/>
                  </a:schemeClr>
                </a:solidFill>
              </a:ln>
              <a:effectLst>
                <a:outerShdw blurRad="50800" dist="38100" dir="2700000" algn="tl" rotWithShape="0">
                  <a:prstClr val="black">
                    <a:alpha val="40000"/>
                  </a:prstClr>
                </a:outerShdw>
              </a:effectLst>
            </c:spPr>
          </c:marker>
          <c:xVal>
            <c:numRef>
              <c:f>Hoja1!$A$2:$A$143</c:f>
              <c:numCache>
                <c:formatCode>m/d/yyyy</c:formatCode>
                <c:ptCount val="142"/>
                <c:pt idx="0">
                  <c:v>42336</c:v>
                </c:pt>
                <c:pt idx="1">
                  <c:v>42337</c:v>
                </c:pt>
                <c:pt idx="2">
                  <c:v>42338</c:v>
                </c:pt>
                <c:pt idx="3">
                  <c:v>42339</c:v>
                </c:pt>
                <c:pt idx="4">
                  <c:v>42340</c:v>
                </c:pt>
                <c:pt idx="5">
                  <c:v>42341</c:v>
                </c:pt>
                <c:pt idx="6">
                  <c:v>42342</c:v>
                </c:pt>
                <c:pt idx="7">
                  <c:v>42343</c:v>
                </c:pt>
                <c:pt idx="8">
                  <c:v>42344</c:v>
                </c:pt>
                <c:pt idx="9">
                  <c:v>42345</c:v>
                </c:pt>
                <c:pt idx="10">
                  <c:v>42346</c:v>
                </c:pt>
                <c:pt idx="11">
                  <c:v>42347</c:v>
                </c:pt>
                <c:pt idx="12">
                  <c:v>42348</c:v>
                </c:pt>
                <c:pt idx="13">
                  <c:v>42349</c:v>
                </c:pt>
                <c:pt idx="14">
                  <c:v>42350</c:v>
                </c:pt>
                <c:pt idx="15">
                  <c:v>42351</c:v>
                </c:pt>
                <c:pt idx="16">
                  <c:v>42352</c:v>
                </c:pt>
                <c:pt idx="17">
                  <c:v>42353</c:v>
                </c:pt>
                <c:pt idx="18">
                  <c:v>42354</c:v>
                </c:pt>
                <c:pt idx="19">
                  <c:v>42355</c:v>
                </c:pt>
                <c:pt idx="20">
                  <c:v>42356</c:v>
                </c:pt>
                <c:pt idx="21">
                  <c:v>42357</c:v>
                </c:pt>
                <c:pt idx="22">
                  <c:v>42358</c:v>
                </c:pt>
                <c:pt idx="23">
                  <c:v>42359</c:v>
                </c:pt>
                <c:pt idx="24">
                  <c:v>42360</c:v>
                </c:pt>
                <c:pt idx="25">
                  <c:v>42361</c:v>
                </c:pt>
                <c:pt idx="26">
                  <c:v>42362</c:v>
                </c:pt>
                <c:pt idx="27">
                  <c:v>42363</c:v>
                </c:pt>
                <c:pt idx="28">
                  <c:v>42364</c:v>
                </c:pt>
                <c:pt idx="29">
                  <c:v>42365</c:v>
                </c:pt>
                <c:pt idx="30">
                  <c:v>42366</c:v>
                </c:pt>
                <c:pt idx="31">
                  <c:v>42367</c:v>
                </c:pt>
                <c:pt idx="32">
                  <c:v>42368</c:v>
                </c:pt>
                <c:pt idx="33">
                  <c:v>42369</c:v>
                </c:pt>
                <c:pt idx="34">
                  <c:v>42370</c:v>
                </c:pt>
                <c:pt idx="35">
                  <c:v>42371</c:v>
                </c:pt>
                <c:pt idx="36">
                  <c:v>42372</c:v>
                </c:pt>
                <c:pt idx="37">
                  <c:v>42373</c:v>
                </c:pt>
                <c:pt idx="38">
                  <c:v>42374</c:v>
                </c:pt>
                <c:pt idx="39">
                  <c:v>42375</c:v>
                </c:pt>
                <c:pt idx="40">
                  <c:v>42376</c:v>
                </c:pt>
                <c:pt idx="41">
                  <c:v>42377</c:v>
                </c:pt>
                <c:pt idx="42">
                  <c:v>42378</c:v>
                </c:pt>
                <c:pt idx="43">
                  <c:v>42379</c:v>
                </c:pt>
                <c:pt idx="44">
                  <c:v>42380</c:v>
                </c:pt>
                <c:pt idx="45">
                  <c:v>42381</c:v>
                </c:pt>
                <c:pt idx="46">
                  <c:v>42382</c:v>
                </c:pt>
                <c:pt idx="47">
                  <c:v>42383</c:v>
                </c:pt>
                <c:pt idx="48">
                  <c:v>42384</c:v>
                </c:pt>
                <c:pt idx="49">
                  <c:v>42385</c:v>
                </c:pt>
                <c:pt idx="50">
                  <c:v>42386</c:v>
                </c:pt>
                <c:pt idx="51">
                  <c:v>42387</c:v>
                </c:pt>
                <c:pt idx="52">
                  <c:v>42388</c:v>
                </c:pt>
                <c:pt idx="53">
                  <c:v>42389</c:v>
                </c:pt>
                <c:pt idx="54">
                  <c:v>42390</c:v>
                </c:pt>
                <c:pt idx="55">
                  <c:v>42391</c:v>
                </c:pt>
                <c:pt idx="56">
                  <c:v>42392</c:v>
                </c:pt>
                <c:pt idx="57">
                  <c:v>42393</c:v>
                </c:pt>
                <c:pt idx="58">
                  <c:v>42394</c:v>
                </c:pt>
                <c:pt idx="59">
                  <c:v>42395</c:v>
                </c:pt>
                <c:pt idx="60">
                  <c:v>42396</c:v>
                </c:pt>
                <c:pt idx="61">
                  <c:v>42397</c:v>
                </c:pt>
                <c:pt idx="62">
                  <c:v>42398</c:v>
                </c:pt>
                <c:pt idx="63">
                  <c:v>42399</c:v>
                </c:pt>
                <c:pt idx="64">
                  <c:v>42400</c:v>
                </c:pt>
                <c:pt idx="65">
                  <c:v>42401</c:v>
                </c:pt>
                <c:pt idx="66">
                  <c:v>42402</c:v>
                </c:pt>
                <c:pt idx="67">
                  <c:v>42403</c:v>
                </c:pt>
                <c:pt idx="68">
                  <c:v>42404</c:v>
                </c:pt>
                <c:pt idx="69">
                  <c:v>42405</c:v>
                </c:pt>
                <c:pt idx="70">
                  <c:v>42406</c:v>
                </c:pt>
                <c:pt idx="71">
                  <c:v>42407</c:v>
                </c:pt>
                <c:pt idx="72">
                  <c:v>42408</c:v>
                </c:pt>
                <c:pt idx="73">
                  <c:v>42409</c:v>
                </c:pt>
                <c:pt idx="74">
                  <c:v>42410</c:v>
                </c:pt>
                <c:pt idx="75">
                  <c:v>42411</c:v>
                </c:pt>
                <c:pt idx="76">
                  <c:v>42412</c:v>
                </c:pt>
                <c:pt idx="77">
                  <c:v>42413</c:v>
                </c:pt>
                <c:pt idx="78">
                  <c:v>42414</c:v>
                </c:pt>
                <c:pt idx="79">
                  <c:v>42415</c:v>
                </c:pt>
                <c:pt idx="80">
                  <c:v>42416</c:v>
                </c:pt>
                <c:pt idx="81">
                  <c:v>42417</c:v>
                </c:pt>
                <c:pt idx="82">
                  <c:v>42418</c:v>
                </c:pt>
                <c:pt idx="83">
                  <c:v>42419</c:v>
                </c:pt>
                <c:pt idx="84">
                  <c:v>42420</c:v>
                </c:pt>
                <c:pt idx="85">
                  <c:v>42421</c:v>
                </c:pt>
                <c:pt idx="86">
                  <c:v>42422</c:v>
                </c:pt>
                <c:pt idx="87">
                  <c:v>42423</c:v>
                </c:pt>
                <c:pt idx="88">
                  <c:v>42424</c:v>
                </c:pt>
                <c:pt idx="89">
                  <c:v>42425</c:v>
                </c:pt>
                <c:pt idx="90">
                  <c:v>42426</c:v>
                </c:pt>
                <c:pt idx="91">
                  <c:v>42427</c:v>
                </c:pt>
                <c:pt idx="92">
                  <c:v>42428</c:v>
                </c:pt>
                <c:pt idx="93">
                  <c:v>42429</c:v>
                </c:pt>
                <c:pt idx="94">
                  <c:v>42430</c:v>
                </c:pt>
                <c:pt idx="95">
                  <c:v>42431</c:v>
                </c:pt>
                <c:pt idx="96">
                  <c:v>42432</c:v>
                </c:pt>
                <c:pt idx="97">
                  <c:v>42433</c:v>
                </c:pt>
                <c:pt idx="98">
                  <c:v>42434</c:v>
                </c:pt>
                <c:pt idx="99">
                  <c:v>42435</c:v>
                </c:pt>
                <c:pt idx="100">
                  <c:v>42436</c:v>
                </c:pt>
                <c:pt idx="101">
                  <c:v>42437</c:v>
                </c:pt>
                <c:pt idx="102">
                  <c:v>42438</c:v>
                </c:pt>
                <c:pt idx="103">
                  <c:v>42439</c:v>
                </c:pt>
                <c:pt idx="104">
                  <c:v>42440</c:v>
                </c:pt>
                <c:pt idx="105">
                  <c:v>42441</c:v>
                </c:pt>
                <c:pt idx="106">
                  <c:v>42442</c:v>
                </c:pt>
                <c:pt idx="107">
                  <c:v>42443</c:v>
                </c:pt>
                <c:pt idx="108">
                  <c:v>42444</c:v>
                </c:pt>
                <c:pt idx="109">
                  <c:v>42445</c:v>
                </c:pt>
                <c:pt idx="110">
                  <c:v>42446</c:v>
                </c:pt>
                <c:pt idx="111">
                  <c:v>42447</c:v>
                </c:pt>
                <c:pt idx="112">
                  <c:v>42448</c:v>
                </c:pt>
                <c:pt idx="113">
                  <c:v>42449</c:v>
                </c:pt>
                <c:pt idx="114">
                  <c:v>42450</c:v>
                </c:pt>
                <c:pt idx="115">
                  <c:v>42451</c:v>
                </c:pt>
                <c:pt idx="116">
                  <c:v>42452</c:v>
                </c:pt>
                <c:pt idx="117">
                  <c:v>42453</c:v>
                </c:pt>
                <c:pt idx="118">
                  <c:v>42454</c:v>
                </c:pt>
                <c:pt idx="119">
                  <c:v>42455</c:v>
                </c:pt>
                <c:pt idx="120">
                  <c:v>42456</c:v>
                </c:pt>
                <c:pt idx="121">
                  <c:v>42457</c:v>
                </c:pt>
                <c:pt idx="122">
                  <c:v>42458</c:v>
                </c:pt>
                <c:pt idx="123">
                  <c:v>42459</c:v>
                </c:pt>
                <c:pt idx="124">
                  <c:v>42460</c:v>
                </c:pt>
                <c:pt idx="125">
                  <c:v>42461</c:v>
                </c:pt>
                <c:pt idx="126">
                  <c:v>42462</c:v>
                </c:pt>
                <c:pt idx="127">
                  <c:v>42463</c:v>
                </c:pt>
                <c:pt idx="128">
                  <c:v>42464</c:v>
                </c:pt>
                <c:pt idx="129">
                  <c:v>42465</c:v>
                </c:pt>
                <c:pt idx="130">
                  <c:v>42466</c:v>
                </c:pt>
                <c:pt idx="131">
                  <c:v>42467</c:v>
                </c:pt>
                <c:pt idx="132">
                  <c:v>42468</c:v>
                </c:pt>
                <c:pt idx="133">
                  <c:v>42469</c:v>
                </c:pt>
                <c:pt idx="134">
                  <c:v>42470</c:v>
                </c:pt>
                <c:pt idx="135">
                  <c:v>42471</c:v>
                </c:pt>
                <c:pt idx="136">
                  <c:v>42472</c:v>
                </c:pt>
                <c:pt idx="137">
                  <c:v>42473</c:v>
                </c:pt>
                <c:pt idx="138">
                  <c:v>42474</c:v>
                </c:pt>
                <c:pt idx="139">
                  <c:v>42475</c:v>
                </c:pt>
                <c:pt idx="140">
                  <c:v>42476</c:v>
                </c:pt>
                <c:pt idx="141">
                  <c:v>42477</c:v>
                </c:pt>
              </c:numCache>
            </c:numRef>
          </c:xVal>
          <c:yVal>
            <c:numRef>
              <c:f>Hoja1!$C$2:$C$143</c:f>
              <c:numCache>
                <c:formatCode>General</c:formatCode>
                <c:ptCount val="142"/>
                <c:pt idx="94">
                  <c:v>38.270000000000003</c:v>
                </c:pt>
                <c:pt idx="95">
                  <c:v>37.700000000000003</c:v>
                </c:pt>
                <c:pt idx="96">
                  <c:v>38.049999999999997</c:v>
                </c:pt>
                <c:pt idx="97">
                  <c:v>37.6</c:v>
                </c:pt>
                <c:pt idx="98">
                  <c:v>37.03</c:v>
                </c:pt>
                <c:pt idx="99">
                  <c:v>36.93</c:v>
                </c:pt>
                <c:pt idx="100">
                  <c:v>36.9</c:v>
                </c:pt>
                <c:pt idx="101">
                  <c:v>36.53</c:v>
                </c:pt>
                <c:pt idx="102">
                  <c:v>37.35</c:v>
                </c:pt>
                <c:pt idx="103">
                  <c:v>36.74</c:v>
                </c:pt>
                <c:pt idx="104">
                  <c:v>36.44</c:v>
                </c:pt>
                <c:pt idx="105">
                  <c:v>37.26</c:v>
                </c:pt>
                <c:pt idx="106">
                  <c:v>37.17</c:v>
                </c:pt>
                <c:pt idx="107">
                  <c:v>36.630000000000003</c:v>
                </c:pt>
                <c:pt idx="108">
                  <c:v>37.32</c:v>
                </c:pt>
                <c:pt idx="109">
                  <c:v>36.75</c:v>
                </c:pt>
                <c:pt idx="110">
                  <c:v>36.11</c:v>
                </c:pt>
                <c:pt idx="111">
                  <c:v>36.520000000000003</c:v>
                </c:pt>
                <c:pt idx="112">
                  <c:v>36.47</c:v>
                </c:pt>
                <c:pt idx="113">
                  <c:v>36.04</c:v>
                </c:pt>
                <c:pt idx="114">
                  <c:v>36.78</c:v>
                </c:pt>
                <c:pt idx="115">
                  <c:v>37.86</c:v>
                </c:pt>
                <c:pt idx="116">
                  <c:v>35.409999999999997</c:v>
                </c:pt>
                <c:pt idx="117">
                  <c:v>36.119999999999997</c:v>
                </c:pt>
                <c:pt idx="118">
                  <c:v>36.99</c:v>
                </c:pt>
                <c:pt idx="119">
                  <c:v>35.549999999999997</c:v>
                </c:pt>
                <c:pt idx="120">
                  <c:v>35.869999999999997</c:v>
                </c:pt>
                <c:pt idx="121">
                  <c:v>36.96</c:v>
                </c:pt>
                <c:pt idx="122">
                  <c:v>37.090000000000003</c:v>
                </c:pt>
                <c:pt idx="123">
                  <c:v>37.1</c:v>
                </c:pt>
                <c:pt idx="124">
                  <c:v>36.869999999999997</c:v>
                </c:pt>
                <c:pt idx="125">
                  <c:v>37.56</c:v>
                </c:pt>
                <c:pt idx="126">
                  <c:v>36.29</c:v>
                </c:pt>
                <c:pt idx="127">
                  <c:v>37.299999999999997</c:v>
                </c:pt>
                <c:pt idx="128">
                  <c:v>38.36</c:v>
                </c:pt>
                <c:pt idx="129">
                  <c:v>35.24</c:v>
                </c:pt>
                <c:pt idx="130">
                  <c:v>36.619999999999997</c:v>
                </c:pt>
                <c:pt idx="131">
                  <c:v>37.93</c:v>
                </c:pt>
                <c:pt idx="132">
                  <c:v>38.6</c:v>
                </c:pt>
                <c:pt idx="133">
                  <c:v>37.03</c:v>
                </c:pt>
                <c:pt idx="135">
                  <c:v>37.5</c:v>
                </c:pt>
                <c:pt idx="136">
                  <c:v>44.82</c:v>
                </c:pt>
                <c:pt idx="137">
                  <c:v>37.1</c:v>
                </c:pt>
                <c:pt idx="139">
                  <c:v>35.85</c:v>
                </c:pt>
                <c:pt idx="140">
                  <c:v>38.15</c:v>
                </c:pt>
                <c:pt idx="141">
                  <c:v>35.76</c:v>
                </c:pt>
              </c:numCache>
            </c:numRef>
          </c:yVal>
          <c:smooth val="0"/>
          <c:extLst>
            <c:ext xmlns:c16="http://schemas.microsoft.com/office/drawing/2014/chart" uri="{C3380CC4-5D6E-409C-BE32-E72D297353CC}">
              <c16:uniqueId val="{00000001-A478-4A00-9F32-7147FF01D790}"/>
            </c:ext>
          </c:extLst>
        </c:ser>
        <c:dLbls>
          <c:showLegendKey val="0"/>
          <c:showVal val="0"/>
          <c:showCatName val="0"/>
          <c:showSerName val="0"/>
          <c:showPercent val="0"/>
          <c:showBubbleSize val="0"/>
        </c:dLbls>
        <c:axId val="961623968"/>
        <c:axId val="961613088"/>
      </c:scatterChart>
      <c:valAx>
        <c:axId val="961623968"/>
        <c:scaling>
          <c:orientation val="minMax"/>
        </c:scaling>
        <c:delete val="0"/>
        <c:axPos val="b"/>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SV"/>
          </a:p>
        </c:txPr>
        <c:crossAx val="961613088"/>
        <c:crosses val="autoZero"/>
        <c:crossBetween val="midCat"/>
        <c:majorUnit val="30"/>
      </c:valAx>
      <c:valAx>
        <c:axId val="961613088"/>
        <c:scaling>
          <c:orientation val="minMax"/>
          <c:max val="45"/>
          <c:min val="3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dirty="0" smtClean="0"/>
                  <a:t>CV</a:t>
                </a:r>
                <a:r>
                  <a:rPr lang="es-MX" baseline="0" dirty="0" smtClean="0"/>
                  <a:t> de cristales en MC C</a:t>
                </a:r>
                <a:endParaRPr lang="es-MX"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SV"/>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961623968"/>
        <c:crosses val="autoZero"/>
        <c:crossBetween val="midCat"/>
      </c:valAx>
      <c:spPr>
        <a:noFill/>
        <a:ln>
          <a:noFill/>
        </a:ln>
        <a:effectLst/>
      </c:spPr>
    </c:plotArea>
    <c:legend>
      <c:legendPos val="r"/>
      <c:layout>
        <c:manualLayout>
          <c:xMode val="edge"/>
          <c:yMode val="edge"/>
          <c:x val="0.22031570786747742"/>
          <c:y val="0.92208260425780109"/>
          <c:w val="0.60886578679444436"/>
          <c:h val="7.754738990959461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legend>
    <c:plotVisOnly val="1"/>
    <c:dispBlanksAs val="gap"/>
    <c:showDLblsOverMax val="0"/>
  </c:chart>
  <c:spPr>
    <a:noFill/>
    <a:ln>
      <a:noFill/>
    </a:ln>
    <a:effectLst/>
  </c:spPr>
  <c:txPr>
    <a:bodyPr/>
    <a:lstStyle/>
    <a:p>
      <a:pPr>
        <a:defRPr/>
      </a:pPr>
      <a:endParaRPr lang="es-SV"/>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barChart>
        <c:barDir val="col"/>
        <c:grouping val="clustered"/>
        <c:varyColors val="0"/>
        <c:ser>
          <c:idx val="0"/>
          <c:order val="0"/>
          <c:tx>
            <c:strRef>
              <c:f>Hoja1!$F$52</c:f>
              <c:strCache>
                <c:ptCount val="1"/>
                <c:pt idx="0">
                  <c:v>Pureza de Miel Final </c:v>
                </c:pt>
              </c:strCache>
            </c:strRef>
          </c:tx>
          <c:spPr>
            <a:solidFill>
              <a:schemeClr val="accent1"/>
            </a:solidFill>
            <a:ln w="12700">
              <a:solidFill>
                <a:schemeClr val="accent5">
                  <a:lumMod val="75000"/>
                </a:schemeClr>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Hoja1!$E$53:$E$57</c:f>
              <c:strCache>
                <c:ptCount val="5"/>
                <c:pt idx="0">
                  <c:v>13/14</c:v>
                </c:pt>
                <c:pt idx="1">
                  <c:v>14/15</c:v>
                </c:pt>
                <c:pt idx="2">
                  <c:v>15/16 (sin VKT)</c:v>
                </c:pt>
                <c:pt idx="3">
                  <c:v>15/16 (con VKT)</c:v>
                </c:pt>
                <c:pt idx="4">
                  <c:v>16/17</c:v>
                </c:pt>
              </c:strCache>
            </c:strRef>
          </c:cat>
          <c:val>
            <c:numRef>
              <c:f>Hoja1!$F$53:$F$57</c:f>
              <c:numCache>
                <c:formatCode>General</c:formatCode>
                <c:ptCount val="5"/>
                <c:pt idx="0">
                  <c:v>37.799999999999997</c:v>
                </c:pt>
                <c:pt idx="1">
                  <c:v>37.5</c:v>
                </c:pt>
                <c:pt idx="2">
                  <c:v>33.630000000000003</c:v>
                </c:pt>
                <c:pt idx="3">
                  <c:v>29.63</c:v>
                </c:pt>
                <c:pt idx="4">
                  <c:v>30.8</c:v>
                </c:pt>
              </c:numCache>
            </c:numRef>
          </c:val>
          <c:extLst>
            <c:ext xmlns:c16="http://schemas.microsoft.com/office/drawing/2014/chart" uri="{C3380CC4-5D6E-409C-BE32-E72D297353CC}">
              <c16:uniqueId val="{00000000-9C9E-4118-911D-080373462834}"/>
            </c:ext>
          </c:extLst>
        </c:ser>
        <c:dLbls>
          <c:showLegendKey val="0"/>
          <c:showVal val="0"/>
          <c:showCatName val="0"/>
          <c:showSerName val="0"/>
          <c:showPercent val="0"/>
          <c:showBubbleSize val="0"/>
        </c:dLbls>
        <c:gapWidth val="150"/>
        <c:axId val="961640832"/>
        <c:axId val="961613632"/>
      </c:barChart>
      <c:catAx>
        <c:axId val="961640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961613632"/>
        <c:crosses val="autoZero"/>
        <c:auto val="1"/>
        <c:lblAlgn val="ctr"/>
        <c:lblOffset val="100"/>
        <c:noMultiLvlLbl val="0"/>
      </c:catAx>
      <c:valAx>
        <c:axId val="961613632"/>
        <c:scaling>
          <c:orientation val="minMax"/>
          <c:max val="45"/>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961640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MX" b="1" dirty="0" smtClean="0"/>
              <a:t>Pureza</a:t>
            </a:r>
            <a:r>
              <a:rPr lang="es-MX" b="1" baseline="0" dirty="0" smtClean="0"/>
              <a:t> de Miel Final zafra 15/16</a:t>
            </a:r>
            <a:endParaRPr lang="es-MX" b="1" dirty="0"/>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manualLayout>
          <c:layoutTarget val="inner"/>
          <c:xMode val="edge"/>
          <c:yMode val="edge"/>
          <c:x val="0.12548381452318461"/>
          <c:y val="0.17171296296296296"/>
          <c:w val="0.7975301837270341"/>
          <c:h val="0.65607283464566923"/>
        </c:manualLayout>
      </c:layout>
      <c:scatterChart>
        <c:scatterStyle val="lineMarker"/>
        <c:varyColors val="0"/>
        <c:ser>
          <c:idx val="0"/>
          <c:order val="0"/>
          <c:tx>
            <c:v>Pureza de MF sin VKT</c:v>
          </c:tx>
          <c:spPr>
            <a:ln w="19050" cap="rnd">
              <a:noFill/>
              <a:round/>
            </a:ln>
            <a:effectLst>
              <a:outerShdw blurRad="50800" dist="38100" dir="2700000" algn="tl" rotWithShape="0">
                <a:prstClr val="black">
                  <a:alpha val="40000"/>
                </a:prstClr>
              </a:outerShdw>
            </a:effectLst>
          </c:spPr>
          <c:marker>
            <c:symbol val="circle"/>
            <c:size val="5"/>
            <c:spPr>
              <a:solidFill>
                <a:schemeClr val="accent1"/>
              </a:solidFill>
              <a:ln w="9525">
                <a:solidFill>
                  <a:srgbClr val="0070C0"/>
                </a:solidFill>
              </a:ln>
              <a:effectLst>
                <a:outerShdw blurRad="50800" dist="38100" dir="2700000" algn="tl" rotWithShape="0">
                  <a:prstClr val="black">
                    <a:alpha val="40000"/>
                  </a:prstClr>
                </a:outerShdw>
              </a:effectLst>
            </c:spPr>
          </c:marker>
          <c:xVal>
            <c:numRef>
              <c:f>Hoja1!$A$2:$A$144</c:f>
              <c:numCache>
                <c:formatCode>m/d/yyyy</c:formatCode>
                <c:ptCount val="143"/>
                <c:pt idx="0">
                  <c:v>42336</c:v>
                </c:pt>
                <c:pt idx="1">
                  <c:v>42337</c:v>
                </c:pt>
                <c:pt idx="2">
                  <c:v>42338</c:v>
                </c:pt>
                <c:pt idx="3">
                  <c:v>42339</c:v>
                </c:pt>
                <c:pt idx="4">
                  <c:v>42340</c:v>
                </c:pt>
                <c:pt idx="5">
                  <c:v>42341</c:v>
                </c:pt>
                <c:pt idx="6">
                  <c:v>42342</c:v>
                </c:pt>
                <c:pt idx="7">
                  <c:v>42343</c:v>
                </c:pt>
                <c:pt idx="8">
                  <c:v>42344</c:v>
                </c:pt>
                <c:pt idx="9">
                  <c:v>42345</c:v>
                </c:pt>
                <c:pt idx="10">
                  <c:v>42346</c:v>
                </c:pt>
                <c:pt idx="11">
                  <c:v>42347</c:v>
                </c:pt>
                <c:pt idx="12">
                  <c:v>42348</c:v>
                </c:pt>
                <c:pt idx="13">
                  <c:v>42349</c:v>
                </c:pt>
                <c:pt idx="14">
                  <c:v>42350</c:v>
                </c:pt>
                <c:pt idx="15">
                  <c:v>42351</c:v>
                </c:pt>
                <c:pt idx="16">
                  <c:v>42352</c:v>
                </c:pt>
                <c:pt idx="17">
                  <c:v>42353</c:v>
                </c:pt>
                <c:pt idx="18">
                  <c:v>42354</c:v>
                </c:pt>
                <c:pt idx="19">
                  <c:v>42355</c:v>
                </c:pt>
                <c:pt idx="20">
                  <c:v>42356</c:v>
                </c:pt>
                <c:pt idx="21">
                  <c:v>42357</c:v>
                </c:pt>
                <c:pt idx="22">
                  <c:v>42358</c:v>
                </c:pt>
                <c:pt idx="23">
                  <c:v>42359</c:v>
                </c:pt>
                <c:pt idx="24">
                  <c:v>42360</c:v>
                </c:pt>
                <c:pt idx="25">
                  <c:v>42361</c:v>
                </c:pt>
                <c:pt idx="26">
                  <c:v>42362</c:v>
                </c:pt>
                <c:pt idx="27">
                  <c:v>42363</c:v>
                </c:pt>
                <c:pt idx="28">
                  <c:v>42364</c:v>
                </c:pt>
                <c:pt idx="29">
                  <c:v>42365</c:v>
                </c:pt>
                <c:pt idx="30">
                  <c:v>42366</c:v>
                </c:pt>
                <c:pt idx="31">
                  <c:v>42367</c:v>
                </c:pt>
                <c:pt idx="32">
                  <c:v>42368</c:v>
                </c:pt>
                <c:pt idx="33">
                  <c:v>42369</c:v>
                </c:pt>
                <c:pt idx="34">
                  <c:v>42370</c:v>
                </c:pt>
                <c:pt idx="35">
                  <c:v>42371</c:v>
                </c:pt>
                <c:pt idx="36">
                  <c:v>42372</c:v>
                </c:pt>
                <c:pt idx="37">
                  <c:v>42373</c:v>
                </c:pt>
                <c:pt idx="38">
                  <c:v>42374</c:v>
                </c:pt>
                <c:pt idx="39">
                  <c:v>42375</c:v>
                </c:pt>
                <c:pt idx="40">
                  <c:v>42376</c:v>
                </c:pt>
                <c:pt idx="41">
                  <c:v>42377</c:v>
                </c:pt>
                <c:pt idx="42">
                  <c:v>42378</c:v>
                </c:pt>
                <c:pt idx="43">
                  <c:v>42379</c:v>
                </c:pt>
                <c:pt idx="44">
                  <c:v>42380</c:v>
                </c:pt>
                <c:pt idx="45">
                  <c:v>42381</c:v>
                </c:pt>
                <c:pt idx="46">
                  <c:v>42382</c:v>
                </c:pt>
                <c:pt idx="47">
                  <c:v>42383</c:v>
                </c:pt>
                <c:pt idx="48">
                  <c:v>42384</c:v>
                </c:pt>
                <c:pt idx="49">
                  <c:v>42385</c:v>
                </c:pt>
                <c:pt idx="50">
                  <c:v>42386</c:v>
                </c:pt>
                <c:pt idx="51">
                  <c:v>42387</c:v>
                </c:pt>
                <c:pt idx="52">
                  <c:v>42388</c:v>
                </c:pt>
                <c:pt idx="53">
                  <c:v>42389</c:v>
                </c:pt>
                <c:pt idx="54">
                  <c:v>42390</c:v>
                </c:pt>
                <c:pt idx="55">
                  <c:v>42391</c:v>
                </c:pt>
                <c:pt idx="56">
                  <c:v>42392</c:v>
                </c:pt>
                <c:pt idx="57">
                  <c:v>42393</c:v>
                </c:pt>
                <c:pt idx="58">
                  <c:v>42394</c:v>
                </c:pt>
                <c:pt idx="59">
                  <c:v>42395</c:v>
                </c:pt>
                <c:pt idx="60">
                  <c:v>42396</c:v>
                </c:pt>
                <c:pt idx="61">
                  <c:v>42397</c:v>
                </c:pt>
                <c:pt idx="62">
                  <c:v>42398</c:v>
                </c:pt>
                <c:pt idx="63">
                  <c:v>42399</c:v>
                </c:pt>
                <c:pt idx="64">
                  <c:v>42400</c:v>
                </c:pt>
                <c:pt idx="65">
                  <c:v>42401</c:v>
                </c:pt>
                <c:pt idx="66">
                  <c:v>42402</c:v>
                </c:pt>
                <c:pt idx="67">
                  <c:v>42403</c:v>
                </c:pt>
                <c:pt idx="68">
                  <c:v>42404</c:v>
                </c:pt>
                <c:pt idx="69">
                  <c:v>42405</c:v>
                </c:pt>
                <c:pt idx="70">
                  <c:v>42406</c:v>
                </c:pt>
                <c:pt idx="71">
                  <c:v>42407</c:v>
                </c:pt>
                <c:pt idx="72">
                  <c:v>42408</c:v>
                </c:pt>
                <c:pt idx="73">
                  <c:v>42409</c:v>
                </c:pt>
                <c:pt idx="74">
                  <c:v>42410</c:v>
                </c:pt>
                <c:pt idx="75">
                  <c:v>42411</c:v>
                </c:pt>
                <c:pt idx="76">
                  <c:v>42412</c:v>
                </c:pt>
                <c:pt idx="77">
                  <c:v>42413</c:v>
                </c:pt>
                <c:pt idx="78">
                  <c:v>42414</c:v>
                </c:pt>
                <c:pt idx="79">
                  <c:v>42415</c:v>
                </c:pt>
                <c:pt idx="80">
                  <c:v>42416</c:v>
                </c:pt>
                <c:pt idx="81">
                  <c:v>42417</c:v>
                </c:pt>
                <c:pt idx="82">
                  <c:v>42418</c:v>
                </c:pt>
                <c:pt idx="83">
                  <c:v>42419</c:v>
                </c:pt>
                <c:pt idx="84">
                  <c:v>42420</c:v>
                </c:pt>
                <c:pt idx="85">
                  <c:v>42421</c:v>
                </c:pt>
                <c:pt idx="86">
                  <c:v>42422</c:v>
                </c:pt>
                <c:pt idx="87">
                  <c:v>42423</c:v>
                </c:pt>
                <c:pt idx="88">
                  <c:v>42424</c:v>
                </c:pt>
                <c:pt idx="89">
                  <c:v>42425</c:v>
                </c:pt>
                <c:pt idx="90">
                  <c:v>42426</c:v>
                </c:pt>
                <c:pt idx="91">
                  <c:v>42427</c:v>
                </c:pt>
                <c:pt idx="92">
                  <c:v>42428</c:v>
                </c:pt>
                <c:pt idx="93">
                  <c:v>42429</c:v>
                </c:pt>
                <c:pt idx="94">
                  <c:v>42430</c:v>
                </c:pt>
                <c:pt idx="95">
                  <c:v>42431</c:v>
                </c:pt>
                <c:pt idx="96">
                  <c:v>42432</c:v>
                </c:pt>
                <c:pt idx="97">
                  <c:v>42433</c:v>
                </c:pt>
                <c:pt idx="98">
                  <c:v>42434</c:v>
                </c:pt>
                <c:pt idx="99">
                  <c:v>42435</c:v>
                </c:pt>
                <c:pt idx="100">
                  <c:v>42436</c:v>
                </c:pt>
                <c:pt idx="101">
                  <c:v>42437</c:v>
                </c:pt>
                <c:pt idx="102">
                  <c:v>42438</c:v>
                </c:pt>
                <c:pt idx="103">
                  <c:v>42439</c:v>
                </c:pt>
                <c:pt idx="104">
                  <c:v>42440</c:v>
                </c:pt>
                <c:pt idx="105">
                  <c:v>42441</c:v>
                </c:pt>
                <c:pt idx="106">
                  <c:v>42442</c:v>
                </c:pt>
                <c:pt idx="107">
                  <c:v>42443</c:v>
                </c:pt>
                <c:pt idx="108">
                  <c:v>42444</c:v>
                </c:pt>
                <c:pt idx="109">
                  <c:v>42445</c:v>
                </c:pt>
                <c:pt idx="110">
                  <c:v>42446</c:v>
                </c:pt>
                <c:pt idx="111">
                  <c:v>42447</c:v>
                </c:pt>
                <c:pt idx="112">
                  <c:v>42448</c:v>
                </c:pt>
                <c:pt idx="113">
                  <c:v>42449</c:v>
                </c:pt>
                <c:pt idx="114">
                  <c:v>42450</c:v>
                </c:pt>
                <c:pt idx="115">
                  <c:v>42451</c:v>
                </c:pt>
                <c:pt idx="116">
                  <c:v>42452</c:v>
                </c:pt>
                <c:pt idx="117">
                  <c:v>42453</c:v>
                </c:pt>
                <c:pt idx="118">
                  <c:v>42454</c:v>
                </c:pt>
                <c:pt idx="119">
                  <c:v>42455</c:v>
                </c:pt>
                <c:pt idx="120">
                  <c:v>42456</c:v>
                </c:pt>
                <c:pt idx="121">
                  <c:v>42457</c:v>
                </c:pt>
                <c:pt idx="122">
                  <c:v>42458</c:v>
                </c:pt>
                <c:pt idx="123">
                  <c:v>42459</c:v>
                </c:pt>
                <c:pt idx="124">
                  <c:v>42460</c:v>
                </c:pt>
                <c:pt idx="125">
                  <c:v>42461</c:v>
                </c:pt>
                <c:pt idx="126">
                  <c:v>42462</c:v>
                </c:pt>
                <c:pt idx="127">
                  <c:v>42463</c:v>
                </c:pt>
                <c:pt idx="128">
                  <c:v>42464</c:v>
                </c:pt>
                <c:pt idx="129">
                  <c:v>42465</c:v>
                </c:pt>
                <c:pt idx="130">
                  <c:v>42466</c:v>
                </c:pt>
                <c:pt idx="131">
                  <c:v>42467</c:v>
                </c:pt>
                <c:pt idx="132">
                  <c:v>42468</c:v>
                </c:pt>
                <c:pt idx="133">
                  <c:v>42469</c:v>
                </c:pt>
                <c:pt idx="134">
                  <c:v>42470</c:v>
                </c:pt>
                <c:pt idx="135">
                  <c:v>42471</c:v>
                </c:pt>
                <c:pt idx="136">
                  <c:v>42472</c:v>
                </c:pt>
                <c:pt idx="137">
                  <c:v>42473</c:v>
                </c:pt>
                <c:pt idx="138">
                  <c:v>42474</c:v>
                </c:pt>
                <c:pt idx="139">
                  <c:v>42475</c:v>
                </c:pt>
                <c:pt idx="140">
                  <c:v>42476</c:v>
                </c:pt>
                <c:pt idx="141">
                  <c:v>42477</c:v>
                </c:pt>
                <c:pt idx="142">
                  <c:v>42478</c:v>
                </c:pt>
              </c:numCache>
            </c:numRef>
          </c:xVal>
          <c:yVal>
            <c:numRef>
              <c:f>Hoja1!$B$2:$B$144</c:f>
              <c:numCache>
                <c:formatCode>#,##0.00</c:formatCode>
                <c:ptCount val="143"/>
                <c:pt idx="0">
                  <c:v>37.54</c:v>
                </c:pt>
                <c:pt idx="1">
                  <c:v>37.54</c:v>
                </c:pt>
                <c:pt idx="2">
                  <c:v>37.54</c:v>
                </c:pt>
                <c:pt idx="3">
                  <c:v>41.02</c:v>
                </c:pt>
                <c:pt idx="4">
                  <c:v>36.94</c:v>
                </c:pt>
                <c:pt idx="5">
                  <c:v>34.99</c:v>
                </c:pt>
                <c:pt idx="6">
                  <c:v>38.619999999999997</c:v>
                </c:pt>
                <c:pt idx="7">
                  <c:v>39.17</c:v>
                </c:pt>
                <c:pt idx="8">
                  <c:v>36.25</c:v>
                </c:pt>
                <c:pt idx="9">
                  <c:v>35.94</c:v>
                </c:pt>
                <c:pt idx="10">
                  <c:v>37.33</c:v>
                </c:pt>
                <c:pt idx="11">
                  <c:v>35.799999999999997</c:v>
                </c:pt>
                <c:pt idx="12">
                  <c:v>34.35</c:v>
                </c:pt>
                <c:pt idx="13">
                  <c:v>34.369999999999997</c:v>
                </c:pt>
                <c:pt idx="14">
                  <c:v>33.26</c:v>
                </c:pt>
                <c:pt idx="15">
                  <c:v>34.85</c:v>
                </c:pt>
                <c:pt idx="16">
                  <c:v>33.909999999999997</c:v>
                </c:pt>
                <c:pt idx="17">
                  <c:v>35.450000000000003</c:v>
                </c:pt>
                <c:pt idx="18">
                  <c:v>35.049999999999997</c:v>
                </c:pt>
                <c:pt idx="19">
                  <c:v>34.700000000000003</c:v>
                </c:pt>
                <c:pt idx="20">
                  <c:v>35.6</c:v>
                </c:pt>
                <c:pt idx="21">
                  <c:v>33.25</c:v>
                </c:pt>
                <c:pt idx="22">
                  <c:v>35.29</c:v>
                </c:pt>
                <c:pt idx="23">
                  <c:v>35.909999999999997</c:v>
                </c:pt>
                <c:pt idx="24">
                  <c:v>34.46</c:v>
                </c:pt>
                <c:pt idx="25">
                  <c:v>32.42</c:v>
                </c:pt>
                <c:pt idx="26">
                  <c:v>33.770000000000003</c:v>
                </c:pt>
                <c:pt idx="27">
                  <c:v>31.8</c:v>
                </c:pt>
                <c:pt idx="28">
                  <c:v>31.46</c:v>
                </c:pt>
                <c:pt idx="29">
                  <c:v>32.630000000000003</c:v>
                </c:pt>
                <c:pt idx="30">
                  <c:v>34.08</c:v>
                </c:pt>
                <c:pt idx="31">
                  <c:v>34.130000000000003</c:v>
                </c:pt>
                <c:pt idx="32">
                  <c:v>33.950000000000003</c:v>
                </c:pt>
                <c:pt idx="33">
                  <c:v>34.020000000000003</c:v>
                </c:pt>
                <c:pt idx="34">
                  <c:v>33.61</c:v>
                </c:pt>
                <c:pt idx="35">
                  <c:v>33.35</c:v>
                </c:pt>
                <c:pt idx="36">
                  <c:v>34.159999999999997</c:v>
                </c:pt>
                <c:pt idx="37">
                  <c:v>31.36</c:v>
                </c:pt>
                <c:pt idx="38">
                  <c:v>31.72</c:v>
                </c:pt>
                <c:pt idx="39">
                  <c:v>32.75</c:v>
                </c:pt>
                <c:pt idx="40">
                  <c:v>31.94</c:v>
                </c:pt>
                <c:pt idx="41">
                  <c:v>31.86</c:v>
                </c:pt>
                <c:pt idx="42">
                  <c:v>32.42</c:v>
                </c:pt>
                <c:pt idx="43">
                  <c:v>34.53</c:v>
                </c:pt>
                <c:pt idx="44">
                  <c:v>34.51</c:v>
                </c:pt>
                <c:pt idx="45">
                  <c:v>33.32</c:v>
                </c:pt>
                <c:pt idx="46">
                  <c:v>35.29</c:v>
                </c:pt>
                <c:pt idx="47">
                  <c:v>34.5</c:v>
                </c:pt>
                <c:pt idx="48">
                  <c:v>33.53</c:v>
                </c:pt>
                <c:pt idx="49">
                  <c:v>35.58</c:v>
                </c:pt>
                <c:pt idx="50">
                  <c:v>33.229999999999997</c:v>
                </c:pt>
                <c:pt idx="51">
                  <c:v>33.69</c:v>
                </c:pt>
                <c:pt idx="52">
                  <c:v>33.56</c:v>
                </c:pt>
                <c:pt idx="53">
                  <c:v>33.76</c:v>
                </c:pt>
                <c:pt idx="54">
                  <c:v>33.21</c:v>
                </c:pt>
                <c:pt idx="55">
                  <c:v>34.369999999999997</c:v>
                </c:pt>
                <c:pt idx="56">
                  <c:v>31.72</c:v>
                </c:pt>
                <c:pt idx="57">
                  <c:v>30.76</c:v>
                </c:pt>
                <c:pt idx="58">
                  <c:v>30.62</c:v>
                </c:pt>
                <c:pt idx="59">
                  <c:v>31.76</c:v>
                </c:pt>
                <c:pt idx="60">
                  <c:v>31.23</c:v>
                </c:pt>
                <c:pt idx="61">
                  <c:v>32.53</c:v>
                </c:pt>
                <c:pt idx="62">
                  <c:v>33.32</c:v>
                </c:pt>
                <c:pt idx="63">
                  <c:v>33.51</c:v>
                </c:pt>
                <c:pt idx="64">
                  <c:v>31.85</c:v>
                </c:pt>
                <c:pt idx="65">
                  <c:v>32.82</c:v>
                </c:pt>
                <c:pt idx="66">
                  <c:v>31.37</c:v>
                </c:pt>
                <c:pt idx="67">
                  <c:v>31.51</c:v>
                </c:pt>
                <c:pt idx="68">
                  <c:v>32.11</c:v>
                </c:pt>
                <c:pt idx="69">
                  <c:v>32.39</c:v>
                </c:pt>
                <c:pt idx="70">
                  <c:v>32.950000000000003</c:v>
                </c:pt>
                <c:pt idx="71">
                  <c:v>32.6</c:v>
                </c:pt>
                <c:pt idx="72">
                  <c:v>32.71</c:v>
                </c:pt>
                <c:pt idx="73">
                  <c:v>32.82</c:v>
                </c:pt>
                <c:pt idx="74">
                  <c:v>32.5</c:v>
                </c:pt>
                <c:pt idx="75">
                  <c:v>32.1</c:v>
                </c:pt>
                <c:pt idx="76">
                  <c:v>32.9</c:v>
                </c:pt>
                <c:pt idx="77">
                  <c:v>32.93</c:v>
                </c:pt>
                <c:pt idx="78">
                  <c:v>32.58</c:v>
                </c:pt>
                <c:pt idx="79">
                  <c:v>31.8</c:v>
                </c:pt>
                <c:pt idx="80">
                  <c:v>30.6</c:v>
                </c:pt>
                <c:pt idx="81">
                  <c:v>29.32</c:v>
                </c:pt>
                <c:pt idx="82">
                  <c:v>31.24</c:v>
                </c:pt>
                <c:pt idx="83">
                  <c:v>33.409999999999997</c:v>
                </c:pt>
                <c:pt idx="84">
                  <c:v>31.24</c:v>
                </c:pt>
                <c:pt idx="85">
                  <c:v>33.909999999999997</c:v>
                </c:pt>
                <c:pt idx="86">
                  <c:v>31.89</c:v>
                </c:pt>
                <c:pt idx="87">
                  <c:v>33.5</c:v>
                </c:pt>
                <c:pt idx="88">
                  <c:v>32.270000000000003</c:v>
                </c:pt>
                <c:pt idx="89">
                  <c:v>33.64</c:v>
                </c:pt>
                <c:pt idx="90">
                  <c:v>32.590000000000003</c:v>
                </c:pt>
                <c:pt idx="91">
                  <c:v>33.29</c:v>
                </c:pt>
                <c:pt idx="92">
                  <c:v>35.32</c:v>
                </c:pt>
                <c:pt idx="93">
                  <c:v>32.380000000000003</c:v>
                </c:pt>
              </c:numCache>
            </c:numRef>
          </c:yVal>
          <c:smooth val="0"/>
          <c:extLst>
            <c:ext xmlns:c16="http://schemas.microsoft.com/office/drawing/2014/chart" uri="{C3380CC4-5D6E-409C-BE32-E72D297353CC}">
              <c16:uniqueId val="{00000000-80A5-49D2-AC3C-E6C524634655}"/>
            </c:ext>
          </c:extLst>
        </c:ser>
        <c:ser>
          <c:idx val="1"/>
          <c:order val="1"/>
          <c:tx>
            <c:v>Pureza de MF con VKT</c:v>
          </c:tx>
          <c:spPr>
            <a:ln w="25400" cap="rnd">
              <a:noFill/>
              <a:round/>
            </a:ln>
            <a:effectLst>
              <a:outerShdw blurRad="50800" dist="38100" dir="2700000" algn="tl" rotWithShape="0">
                <a:prstClr val="black">
                  <a:alpha val="40000"/>
                </a:prstClr>
              </a:outerShdw>
            </a:effectLst>
          </c:spPr>
          <c:marker>
            <c:symbol val="circle"/>
            <c:size val="5"/>
            <c:spPr>
              <a:solidFill>
                <a:schemeClr val="accent2"/>
              </a:solidFill>
              <a:ln w="9525">
                <a:solidFill>
                  <a:schemeClr val="accent2">
                    <a:lumMod val="75000"/>
                  </a:schemeClr>
                </a:solidFill>
              </a:ln>
              <a:effectLst>
                <a:outerShdw blurRad="50800" dist="38100" dir="2700000" algn="tl" rotWithShape="0">
                  <a:prstClr val="black">
                    <a:alpha val="40000"/>
                  </a:prstClr>
                </a:outerShdw>
              </a:effectLst>
            </c:spPr>
          </c:marker>
          <c:xVal>
            <c:numRef>
              <c:f>Hoja1!$A$2:$A$144</c:f>
              <c:numCache>
                <c:formatCode>m/d/yyyy</c:formatCode>
                <c:ptCount val="143"/>
                <c:pt idx="0">
                  <c:v>42336</c:v>
                </c:pt>
                <c:pt idx="1">
                  <c:v>42337</c:v>
                </c:pt>
                <c:pt idx="2">
                  <c:v>42338</c:v>
                </c:pt>
                <c:pt idx="3">
                  <c:v>42339</c:v>
                </c:pt>
                <c:pt idx="4">
                  <c:v>42340</c:v>
                </c:pt>
                <c:pt idx="5">
                  <c:v>42341</c:v>
                </c:pt>
                <c:pt idx="6">
                  <c:v>42342</c:v>
                </c:pt>
                <c:pt idx="7">
                  <c:v>42343</c:v>
                </c:pt>
                <c:pt idx="8">
                  <c:v>42344</c:v>
                </c:pt>
                <c:pt idx="9">
                  <c:v>42345</c:v>
                </c:pt>
                <c:pt idx="10">
                  <c:v>42346</c:v>
                </c:pt>
                <c:pt idx="11">
                  <c:v>42347</c:v>
                </c:pt>
                <c:pt idx="12">
                  <c:v>42348</c:v>
                </c:pt>
                <c:pt idx="13">
                  <c:v>42349</c:v>
                </c:pt>
                <c:pt idx="14">
                  <c:v>42350</c:v>
                </c:pt>
                <c:pt idx="15">
                  <c:v>42351</c:v>
                </c:pt>
                <c:pt idx="16">
                  <c:v>42352</c:v>
                </c:pt>
                <c:pt idx="17">
                  <c:v>42353</c:v>
                </c:pt>
                <c:pt idx="18">
                  <c:v>42354</c:v>
                </c:pt>
                <c:pt idx="19">
                  <c:v>42355</c:v>
                </c:pt>
                <c:pt idx="20">
                  <c:v>42356</c:v>
                </c:pt>
                <c:pt idx="21">
                  <c:v>42357</c:v>
                </c:pt>
                <c:pt idx="22">
                  <c:v>42358</c:v>
                </c:pt>
                <c:pt idx="23">
                  <c:v>42359</c:v>
                </c:pt>
                <c:pt idx="24">
                  <c:v>42360</c:v>
                </c:pt>
                <c:pt idx="25">
                  <c:v>42361</c:v>
                </c:pt>
                <c:pt idx="26">
                  <c:v>42362</c:v>
                </c:pt>
                <c:pt idx="27">
                  <c:v>42363</c:v>
                </c:pt>
                <c:pt idx="28">
                  <c:v>42364</c:v>
                </c:pt>
                <c:pt idx="29">
                  <c:v>42365</c:v>
                </c:pt>
                <c:pt idx="30">
                  <c:v>42366</c:v>
                </c:pt>
                <c:pt idx="31">
                  <c:v>42367</c:v>
                </c:pt>
                <c:pt idx="32">
                  <c:v>42368</c:v>
                </c:pt>
                <c:pt idx="33">
                  <c:v>42369</c:v>
                </c:pt>
                <c:pt idx="34">
                  <c:v>42370</c:v>
                </c:pt>
                <c:pt idx="35">
                  <c:v>42371</c:v>
                </c:pt>
                <c:pt idx="36">
                  <c:v>42372</c:v>
                </c:pt>
                <c:pt idx="37">
                  <c:v>42373</c:v>
                </c:pt>
                <c:pt idx="38">
                  <c:v>42374</c:v>
                </c:pt>
                <c:pt idx="39">
                  <c:v>42375</c:v>
                </c:pt>
                <c:pt idx="40">
                  <c:v>42376</c:v>
                </c:pt>
                <c:pt idx="41">
                  <c:v>42377</c:v>
                </c:pt>
                <c:pt idx="42">
                  <c:v>42378</c:v>
                </c:pt>
                <c:pt idx="43">
                  <c:v>42379</c:v>
                </c:pt>
                <c:pt idx="44">
                  <c:v>42380</c:v>
                </c:pt>
                <c:pt idx="45">
                  <c:v>42381</c:v>
                </c:pt>
                <c:pt idx="46">
                  <c:v>42382</c:v>
                </c:pt>
                <c:pt idx="47">
                  <c:v>42383</c:v>
                </c:pt>
                <c:pt idx="48">
                  <c:v>42384</c:v>
                </c:pt>
                <c:pt idx="49">
                  <c:v>42385</c:v>
                </c:pt>
                <c:pt idx="50">
                  <c:v>42386</c:v>
                </c:pt>
                <c:pt idx="51">
                  <c:v>42387</c:v>
                </c:pt>
                <c:pt idx="52">
                  <c:v>42388</c:v>
                </c:pt>
                <c:pt idx="53">
                  <c:v>42389</c:v>
                </c:pt>
                <c:pt idx="54">
                  <c:v>42390</c:v>
                </c:pt>
                <c:pt idx="55">
                  <c:v>42391</c:v>
                </c:pt>
                <c:pt idx="56">
                  <c:v>42392</c:v>
                </c:pt>
                <c:pt idx="57">
                  <c:v>42393</c:v>
                </c:pt>
                <c:pt idx="58">
                  <c:v>42394</c:v>
                </c:pt>
                <c:pt idx="59">
                  <c:v>42395</c:v>
                </c:pt>
                <c:pt idx="60">
                  <c:v>42396</c:v>
                </c:pt>
                <c:pt idx="61">
                  <c:v>42397</c:v>
                </c:pt>
                <c:pt idx="62">
                  <c:v>42398</c:v>
                </c:pt>
                <c:pt idx="63">
                  <c:v>42399</c:v>
                </c:pt>
                <c:pt idx="64">
                  <c:v>42400</c:v>
                </c:pt>
                <c:pt idx="65">
                  <c:v>42401</c:v>
                </c:pt>
                <c:pt idx="66">
                  <c:v>42402</c:v>
                </c:pt>
                <c:pt idx="67">
                  <c:v>42403</c:v>
                </c:pt>
                <c:pt idx="68">
                  <c:v>42404</c:v>
                </c:pt>
                <c:pt idx="69">
                  <c:v>42405</c:v>
                </c:pt>
                <c:pt idx="70">
                  <c:v>42406</c:v>
                </c:pt>
                <c:pt idx="71">
                  <c:v>42407</c:v>
                </c:pt>
                <c:pt idx="72">
                  <c:v>42408</c:v>
                </c:pt>
                <c:pt idx="73">
                  <c:v>42409</c:v>
                </c:pt>
                <c:pt idx="74">
                  <c:v>42410</c:v>
                </c:pt>
                <c:pt idx="75">
                  <c:v>42411</c:v>
                </c:pt>
                <c:pt idx="76">
                  <c:v>42412</c:v>
                </c:pt>
                <c:pt idx="77">
                  <c:v>42413</c:v>
                </c:pt>
                <c:pt idx="78">
                  <c:v>42414</c:v>
                </c:pt>
                <c:pt idx="79">
                  <c:v>42415</c:v>
                </c:pt>
                <c:pt idx="80">
                  <c:v>42416</c:v>
                </c:pt>
                <c:pt idx="81">
                  <c:v>42417</c:v>
                </c:pt>
                <c:pt idx="82">
                  <c:v>42418</c:v>
                </c:pt>
                <c:pt idx="83">
                  <c:v>42419</c:v>
                </c:pt>
                <c:pt idx="84">
                  <c:v>42420</c:v>
                </c:pt>
                <c:pt idx="85">
                  <c:v>42421</c:v>
                </c:pt>
                <c:pt idx="86">
                  <c:v>42422</c:v>
                </c:pt>
                <c:pt idx="87">
                  <c:v>42423</c:v>
                </c:pt>
                <c:pt idx="88">
                  <c:v>42424</c:v>
                </c:pt>
                <c:pt idx="89">
                  <c:v>42425</c:v>
                </c:pt>
                <c:pt idx="90">
                  <c:v>42426</c:v>
                </c:pt>
                <c:pt idx="91">
                  <c:v>42427</c:v>
                </c:pt>
                <c:pt idx="92">
                  <c:v>42428</c:v>
                </c:pt>
                <c:pt idx="93">
                  <c:v>42429</c:v>
                </c:pt>
                <c:pt idx="94">
                  <c:v>42430</c:v>
                </c:pt>
                <c:pt idx="95">
                  <c:v>42431</c:v>
                </c:pt>
                <c:pt idx="96">
                  <c:v>42432</c:v>
                </c:pt>
                <c:pt idx="97">
                  <c:v>42433</c:v>
                </c:pt>
                <c:pt idx="98">
                  <c:v>42434</c:v>
                </c:pt>
                <c:pt idx="99">
                  <c:v>42435</c:v>
                </c:pt>
                <c:pt idx="100">
                  <c:v>42436</c:v>
                </c:pt>
                <c:pt idx="101">
                  <c:v>42437</c:v>
                </c:pt>
                <c:pt idx="102">
                  <c:v>42438</c:v>
                </c:pt>
                <c:pt idx="103">
                  <c:v>42439</c:v>
                </c:pt>
                <c:pt idx="104">
                  <c:v>42440</c:v>
                </c:pt>
                <c:pt idx="105">
                  <c:v>42441</c:v>
                </c:pt>
                <c:pt idx="106">
                  <c:v>42442</c:v>
                </c:pt>
                <c:pt idx="107">
                  <c:v>42443</c:v>
                </c:pt>
                <c:pt idx="108">
                  <c:v>42444</c:v>
                </c:pt>
                <c:pt idx="109">
                  <c:v>42445</c:v>
                </c:pt>
                <c:pt idx="110">
                  <c:v>42446</c:v>
                </c:pt>
                <c:pt idx="111">
                  <c:v>42447</c:v>
                </c:pt>
                <c:pt idx="112">
                  <c:v>42448</c:v>
                </c:pt>
                <c:pt idx="113">
                  <c:v>42449</c:v>
                </c:pt>
                <c:pt idx="114">
                  <c:v>42450</c:v>
                </c:pt>
                <c:pt idx="115">
                  <c:v>42451</c:v>
                </c:pt>
                <c:pt idx="116">
                  <c:v>42452</c:v>
                </c:pt>
                <c:pt idx="117">
                  <c:v>42453</c:v>
                </c:pt>
                <c:pt idx="118">
                  <c:v>42454</c:v>
                </c:pt>
                <c:pt idx="119">
                  <c:v>42455</c:v>
                </c:pt>
                <c:pt idx="120">
                  <c:v>42456</c:v>
                </c:pt>
                <c:pt idx="121">
                  <c:v>42457</c:v>
                </c:pt>
                <c:pt idx="122">
                  <c:v>42458</c:v>
                </c:pt>
                <c:pt idx="123">
                  <c:v>42459</c:v>
                </c:pt>
                <c:pt idx="124">
                  <c:v>42460</c:v>
                </c:pt>
                <c:pt idx="125">
                  <c:v>42461</c:v>
                </c:pt>
                <c:pt idx="126">
                  <c:v>42462</c:v>
                </c:pt>
                <c:pt idx="127">
                  <c:v>42463</c:v>
                </c:pt>
                <c:pt idx="128">
                  <c:v>42464</c:v>
                </c:pt>
                <c:pt idx="129">
                  <c:v>42465</c:v>
                </c:pt>
                <c:pt idx="130">
                  <c:v>42466</c:v>
                </c:pt>
                <c:pt idx="131">
                  <c:v>42467</c:v>
                </c:pt>
                <c:pt idx="132">
                  <c:v>42468</c:v>
                </c:pt>
                <c:pt idx="133">
                  <c:v>42469</c:v>
                </c:pt>
                <c:pt idx="134">
                  <c:v>42470</c:v>
                </c:pt>
                <c:pt idx="135">
                  <c:v>42471</c:v>
                </c:pt>
                <c:pt idx="136">
                  <c:v>42472</c:v>
                </c:pt>
                <c:pt idx="137">
                  <c:v>42473</c:v>
                </c:pt>
                <c:pt idx="138">
                  <c:v>42474</c:v>
                </c:pt>
                <c:pt idx="139">
                  <c:v>42475</c:v>
                </c:pt>
                <c:pt idx="140">
                  <c:v>42476</c:v>
                </c:pt>
                <c:pt idx="141">
                  <c:v>42477</c:v>
                </c:pt>
                <c:pt idx="142">
                  <c:v>42478</c:v>
                </c:pt>
              </c:numCache>
            </c:numRef>
          </c:xVal>
          <c:yVal>
            <c:numRef>
              <c:f>Hoja1!$C$2:$C$144</c:f>
              <c:numCache>
                <c:formatCode>General</c:formatCode>
                <c:ptCount val="143"/>
                <c:pt idx="94" formatCode="#,##0.00">
                  <c:v>31.83</c:v>
                </c:pt>
                <c:pt idx="95" formatCode="#,##0.00">
                  <c:v>31.86</c:v>
                </c:pt>
                <c:pt idx="96" formatCode="#,##0.00">
                  <c:v>31.01</c:v>
                </c:pt>
                <c:pt idx="97" formatCode="#,##0.00">
                  <c:v>29.49</c:v>
                </c:pt>
                <c:pt idx="98" formatCode="#,##0.00">
                  <c:v>30.16</c:v>
                </c:pt>
                <c:pt idx="99" formatCode="#,##0.00">
                  <c:v>28.55</c:v>
                </c:pt>
                <c:pt idx="100" formatCode="#,##0.00">
                  <c:v>28.47</c:v>
                </c:pt>
                <c:pt idx="101" formatCode="#,##0.00">
                  <c:v>28.58</c:v>
                </c:pt>
                <c:pt idx="102" formatCode="#,##0.00">
                  <c:v>27.99</c:v>
                </c:pt>
                <c:pt idx="103" formatCode="#,##0.00">
                  <c:v>27.08</c:v>
                </c:pt>
                <c:pt idx="104" formatCode="#,##0.00">
                  <c:v>26.68</c:v>
                </c:pt>
                <c:pt idx="105" formatCode="#,##0.00">
                  <c:v>25.92</c:v>
                </c:pt>
                <c:pt idx="106" formatCode="#,##0.00">
                  <c:v>25.54</c:v>
                </c:pt>
                <c:pt idx="107" formatCode="#,##0.00">
                  <c:v>25.81</c:v>
                </c:pt>
                <c:pt idx="108" formatCode="#,##0.00">
                  <c:v>26.1</c:v>
                </c:pt>
                <c:pt idx="109" formatCode="#,##0.00">
                  <c:v>26.36</c:v>
                </c:pt>
                <c:pt idx="110" formatCode="#,##0.00">
                  <c:v>26.79</c:v>
                </c:pt>
                <c:pt idx="111" formatCode="#,##0.00">
                  <c:v>28.53</c:v>
                </c:pt>
                <c:pt idx="112" formatCode="#,##0.00">
                  <c:v>29.11</c:v>
                </c:pt>
                <c:pt idx="113" formatCode="#,##0.00">
                  <c:v>28.63</c:v>
                </c:pt>
                <c:pt idx="114" formatCode="#,##0.00">
                  <c:v>28.9</c:v>
                </c:pt>
                <c:pt idx="115" formatCode="#,##0.00">
                  <c:v>27.38</c:v>
                </c:pt>
                <c:pt idx="116" formatCode="#,##0.00">
                  <c:v>28.55</c:v>
                </c:pt>
                <c:pt idx="117" formatCode="#,##0.00">
                  <c:v>28.51</c:v>
                </c:pt>
                <c:pt idx="118" formatCode="#,##0.00">
                  <c:v>28.17</c:v>
                </c:pt>
                <c:pt idx="119" formatCode="#,##0.00">
                  <c:v>27.29</c:v>
                </c:pt>
                <c:pt idx="120" formatCode="#,##0.00">
                  <c:v>28.25</c:v>
                </c:pt>
                <c:pt idx="121" formatCode="#,##0.00">
                  <c:v>29.11</c:v>
                </c:pt>
                <c:pt idx="122" formatCode="#,##0.00">
                  <c:v>29.36</c:v>
                </c:pt>
                <c:pt idx="123" formatCode="#,##0.00">
                  <c:v>30.1</c:v>
                </c:pt>
                <c:pt idx="124" formatCode="#,##0.00">
                  <c:v>29.08</c:v>
                </c:pt>
                <c:pt idx="125" formatCode="#,##0.00">
                  <c:v>29.39</c:v>
                </c:pt>
                <c:pt idx="126" formatCode="#,##0.00">
                  <c:v>29.33</c:v>
                </c:pt>
                <c:pt idx="127" formatCode="#,##0.00">
                  <c:v>29.16</c:v>
                </c:pt>
                <c:pt idx="128" formatCode="#,##0.00">
                  <c:v>29.68</c:v>
                </c:pt>
                <c:pt idx="129" formatCode="#,##0.00">
                  <c:v>28.94</c:v>
                </c:pt>
                <c:pt idx="130" formatCode="#,##0.00">
                  <c:v>28.7</c:v>
                </c:pt>
                <c:pt idx="131" formatCode="#,##0.00">
                  <c:v>30.72</c:v>
                </c:pt>
                <c:pt idx="132" formatCode="#,##0.00">
                  <c:v>31.94</c:v>
                </c:pt>
                <c:pt idx="133" formatCode="#,##0.00">
                  <c:v>32.78</c:v>
                </c:pt>
                <c:pt idx="134" formatCode="#,##0.00">
                  <c:v>32.200000000000003</c:v>
                </c:pt>
                <c:pt idx="135" formatCode="#,##0.00">
                  <c:v>29.95</c:v>
                </c:pt>
                <c:pt idx="136" formatCode="#,##0.00">
                  <c:v>30.23</c:v>
                </c:pt>
                <c:pt idx="137" formatCode="#,##0.00">
                  <c:v>35.81</c:v>
                </c:pt>
                <c:pt idx="138" formatCode="#,##0.00">
                  <c:v>30.01</c:v>
                </c:pt>
                <c:pt idx="139" formatCode="#,##0.00">
                  <c:v>30.81</c:v>
                </c:pt>
                <c:pt idx="140" formatCode="#,##0.00">
                  <c:v>30.28</c:v>
                </c:pt>
                <c:pt idx="141" formatCode="#,##0.00">
                  <c:v>30.19</c:v>
                </c:pt>
                <c:pt idx="142" formatCode="#,##0.00">
                  <c:v>33.090000000000003</c:v>
                </c:pt>
              </c:numCache>
            </c:numRef>
          </c:yVal>
          <c:smooth val="0"/>
          <c:extLst>
            <c:ext xmlns:c16="http://schemas.microsoft.com/office/drawing/2014/chart" uri="{C3380CC4-5D6E-409C-BE32-E72D297353CC}">
              <c16:uniqueId val="{00000001-80A5-49D2-AC3C-E6C524634655}"/>
            </c:ext>
          </c:extLst>
        </c:ser>
        <c:dLbls>
          <c:showLegendKey val="0"/>
          <c:showVal val="0"/>
          <c:showCatName val="0"/>
          <c:showSerName val="0"/>
          <c:showPercent val="0"/>
          <c:showBubbleSize val="0"/>
        </c:dLbls>
        <c:axId val="961634848"/>
        <c:axId val="961627776"/>
      </c:scatterChart>
      <c:valAx>
        <c:axId val="961634848"/>
        <c:scaling>
          <c:orientation val="minMax"/>
        </c:scaling>
        <c:delete val="0"/>
        <c:axPos val="b"/>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961627776"/>
        <c:crosses val="autoZero"/>
        <c:crossBetween val="midCat"/>
        <c:majorUnit val="40"/>
      </c:valAx>
      <c:valAx>
        <c:axId val="961627776"/>
        <c:scaling>
          <c:orientation val="minMax"/>
          <c:min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dirty="0" smtClean="0"/>
                  <a:t>%</a:t>
                </a:r>
                <a:r>
                  <a:rPr lang="es-MX" baseline="0" dirty="0" smtClean="0"/>
                  <a:t> Pureza Miel Final</a:t>
                </a:r>
                <a:endParaRPr lang="es-MX"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SV"/>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961634848"/>
        <c:crosses val="autoZero"/>
        <c:crossBetween val="midCat"/>
      </c:valAx>
      <c:spPr>
        <a:noFill/>
        <a:ln>
          <a:noFill/>
        </a:ln>
        <a:effectLst/>
      </c:spPr>
    </c:plotArea>
    <c:legend>
      <c:legendPos val="r"/>
      <c:layout>
        <c:manualLayout>
          <c:xMode val="edge"/>
          <c:yMode val="edge"/>
          <c:x val="3.5063867016622931E-2"/>
          <c:y val="0.9128233449985419"/>
          <c:w val="0.88993613298337715"/>
          <c:h val="8.680664916885387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legend>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MX" b="1" dirty="0" smtClean="0"/>
              <a:t>Pureza</a:t>
            </a:r>
            <a:r>
              <a:rPr lang="es-MX" b="1" baseline="0" dirty="0" smtClean="0"/>
              <a:t> de Miel Final zafra 16/17</a:t>
            </a:r>
            <a:endParaRPr lang="es-MX" b="1" dirty="0"/>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scatterChart>
        <c:scatterStyle val="lineMarker"/>
        <c:varyColors val="0"/>
        <c:ser>
          <c:idx val="0"/>
          <c:order val="0"/>
          <c:spPr>
            <a:ln w="19050" cap="rnd">
              <a:noFill/>
              <a:round/>
            </a:ln>
            <a:effectLst>
              <a:outerShdw blurRad="50800" dist="38100" dir="2700000" algn="tl" rotWithShape="0">
                <a:prstClr val="black">
                  <a:alpha val="40000"/>
                </a:prstClr>
              </a:outerShdw>
            </a:effectLst>
          </c:spPr>
          <c:marker>
            <c:symbol val="circle"/>
            <c:size val="5"/>
            <c:spPr>
              <a:solidFill>
                <a:schemeClr val="accent2"/>
              </a:solidFill>
              <a:ln w="9525">
                <a:solidFill>
                  <a:schemeClr val="accent2">
                    <a:lumMod val="75000"/>
                  </a:schemeClr>
                </a:solidFill>
              </a:ln>
              <a:effectLst>
                <a:outerShdw blurRad="50800" dist="38100" dir="2700000" algn="tl" rotWithShape="0">
                  <a:prstClr val="black">
                    <a:alpha val="40000"/>
                  </a:prstClr>
                </a:outerShdw>
              </a:effectLst>
            </c:spPr>
          </c:marker>
          <c:xVal>
            <c:numRef>
              <c:f>Hoja1!$A$2:$A$159</c:f>
              <c:numCache>
                <c:formatCode>m/d/yyyy</c:formatCode>
                <c:ptCount val="158"/>
                <c:pt idx="0">
                  <c:v>42685</c:v>
                </c:pt>
                <c:pt idx="1">
                  <c:v>42686</c:v>
                </c:pt>
                <c:pt idx="2">
                  <c:v>42687</c:v>
                </c:pt>
                <c:pt idx="3">
                  <c:v>42688</c:v>
                </c:pt>
                <c:pt idx="4">
                  <c:v>42689</c:v>
                </c:pt>
                <c:pt idx="5">
                  <c:v>42690</c:v>
                </c:pt>
                <c:pt idx="6">
                  <c:v>42691</c:v>
                </c:pt>
                <c:pt idx="7">
                  <c:v>42692</c:v>
                </c:pt>
                <c:pt idx="8">
                  <c:v>42693</c:v>
                </c:pt>
                <c:pt idx="9">
                  <c:v>42694</c:v>
                </c:pt>
                <c:pt idx="10">
                  <c:v>42695</c:v>
                </c:pt>
                <c:pt idx="11">
                  <c:v>42696</c:v>
                </c:pt>
                <c:pt idx="12">
                  <c:v>42697</c:v>
                </c:pt>
                <c:pt idx="13">
                  <c:v>42698</c:v>
                </c:pt>
                <c:pt idx="14">
                  <c:v>42699</c:v>
                </c:pt>
                <c:pt idx="15">
                  <c:v>42700</c:v>
                </c:pt>
                <c:pt idx="16">
                  <c:v>42701</c:v>
                </c:pt>
                <c:pt idx="17">
                  <c:v>42702</c:v>
                </c:pt>
                <c:pt idx="18">
                  <c:v>42703</c:v>
                </c:pt>
                <c:pt idx="19">
                  <c:v>42704</c:v>
                </c:pt>
                <c:pt idx="20">
                  <c:v>42705</c:v>
                </c:pt>
                <c:pt idx="21">
                  <c:v>42706</c:v>
                </c:pt>
                <c:pt idx="22">
                  <c:v>42707</c:v>
                </c:pt>
                <c:pt idx="23">
                  <c:v>42708</c:v>
                </c:pt>
                <c:pt idx="24">
                  <c:v>42709</c:v>
                </c:pt>
                <c:pt idx="25">
                  <c:v>42710</c:v>
                </c:pt>
                <c:pt idx="26">
                  <c:v>42711</c:v>
                </c:pt>
                <c:pt idx="27">
                  <c:v>42712</c:v>
                </c:pt>
                <c:pt idx="28">
                  <c:v>42713</c:v>
                </c:pt>
                <c:pt idx="29">
                  <c:v>42714</c:v>
                </c:pt>
                <c:pt idx="30">
                  <c:v>42715</c:v>
                </c:pt>
                <c:pt idx="31">
                  <c:v>42716</c:v>
                </c:pt>
                <c:pt idx="32">
                  <c:v>42717</c:v>
                </c:pt>
                <c:pt idx="33">
                  <c:v>42718</c:v>
                </c:pt>
                <c:pt idx="34">
                  <c:v>42719</c:v>
                </c:pt>
                <c:pt idx="35">
                  <c:v>42720</c:v>
                </c:pt>
                <c:pt idx="36">
                  <c:v>42721</c:v>
                </c:pt>
                <c:pt idx="37">
                  <c:v>42722</c:v>
                </c:pt>
                <c:pt idx="38">
                  <c:v>42723</c:v>
                </c:pt>
                <c:pt idx="39">
                  <c:v>42724</c:v>
                </c:pt>
                <c:pt idx="40">
                  <c:v>42725</c:v>
                </c:pt>
                <c:pt idx="41">
                  <c:v>42726</c:v>
                </c:pt>
                <c:pt idx="42">
                  <c:v>42727</c:v>
                </c:pt>
                <c:pt idx="43">
                  <c:v>42728</c:v>
                </c:pt>
                <c:pt idx="44">
                  <c:v>42729</c:v>
                </c:pt>
                <c:pt idx="45">
                  <c:v>42730</c:v>
                </c:pt>
                <c:pt idx="46">
                  <c:v>42731</c:v>
                </c:pt>
                <c:pt idx="47">
                  <c:v>42732</c:v>
                </c:pt>
                <c:pt idx="48">
                  <c:v>42733</c:v>
                </c:pt>
                <c:pt idx="49">
                  <c:v>42734</c:v>
                </c:pt>
                <c:pt idx="50">
                  <c:v>42735</c:v>
                </c:pt>
                <c:pt idx="51">
                  <c:v>42736</c:v>
                </c:pt>
                <c:pt idx="52">
                  <c:v>42737</c:v>
                </c:pt>
                <c:pt idx="53">
                  <c:v>42738</c:v>
                </c:pt>
                <c:pt idx="54">
                  <c:v>42739</c:v>
                </c:pt>
                <c:pt idx="55">
                  <c:v>42740</c:v>
                </c:pt>
                <c:pt idx="56">
                  <c:v>42741</c:v>
                </c:pt>
                <c:pt idx="57">
                  <c:v>42742</c:v>
                </c:pt>
                <c:pt idx="58">
                  <c:v>42743</c:v>
                </c:pt>
                <c:pt idx="59">
                  <c:v>42744</c:v>
                </c:pt>
                <c:pt idx="60">
                  <c:v>42745</c:v>
                </c:pt>
                <c:pt idx="61">
                  <c:v>42746</c:v>
                </c:pt>
                <c:pt idx="62">
                  <c:v>42747</c:v>
                </c:pt>
                <c:pt idx="63">
                  <c:v>42748</c:v>
                </c:pt>
                <c:pt idx="64">
                  <c:v>42749</c:v>
                </c:pt>
                <c:pt idx="65">
                  <c:v>42750</c:v>
                </c:pt>
                <c:pt idx="66">
                  <c:v>42751</c:v>
                </c:pt>
                <c:pt idx="67">
                  <c:v>42752</c:v>
                </c:pt>
                <c:pt idx="68">
                  <c:v>42753</c:v>
                </c:pt>
                <c:pt idx="69">
                  <c:v>42754</c:v>
                </c:pt>
                <c:pt idx="70">
                  <c:v>42755</c:v>
                </c:pt>
                <c:pt idx="71">
                  <c:v>42756</c:v>
                </c:pt>
                <c:pt idx="72">
                  <c:v>42757</c:v>
                </c:pt>
                <c:pt idx="73">
                  <c:v>42758</c:v>
                </c:pt>
                <c:pt idx="74">
                  <c:v>42759</c:v>
                </c:pt>
                <c:pt idx="75">
                  <c:v>42760</c:v>
                </c:pt>
                <c:pt idx="76">
                  <c:v>42761</c:v>
                </c:pt>
                <c:pt idx="77">
                  <c:v>42762</c:v>
                </c:pt>
                <c:pt idx="78">
                  <c:v>42763</c:v>
                </c:pt>
                <c:pt idx="79">
                  <c:v>42764</c:v>
                </c:pt>
                <c:pt idx="80">
                  <c:v>42765</c:v>
                </c:pt>
                <c:pt idx="81">
                  <c:v>42766</c:v>
                </c:pt>
                <c:pt idx="82">
                  <c:v>42767</c:v>
                </c:pt>
                <c:pt idx="83">
                  <c:v>42768</c:v>
                </c:pt>
                <c:pt idx="84">
                  <c:v>42769</c:v>
                </c:pt>
                <c:pt idx="85">
                  <c:v>42770</c:v>
                </c:pt>
                <c:pt idx="86">
                  <c:v>42771</c:v>
                </c:pt>
                <c:pt idx="87">
                  <c:v>42772</c:v>
                </c:pt>
                <c:pt idx="88">
                  <c:v>42773</c:v>
                </c:pt>
                <c:pt idx="89">
                  <c:v>42774</c:v>
                </c:pt>
                <c:pt idx="90">
                  <c:v>42775</c:v>
                </c:pt>
                <c:pt idx="91">
                  <c:v>42776</c:v>
                </c:pt>
                <c:pt idx="92">
                  <c:v>42777</c:v>
                </c:pt>
                <c:pt idx="93">
                  <c:v>42778</c:v>
                </c:pt>
                <c:pt idx="94">
                  <c:v>42779</c:v>
                </c:pt>
                <c:pt idx="95">
                  <c:v>42780</c:v>
                </c:pt>
                <c:pt idx="96">
                  <c:v>42781</c:v>
                </c:pt>
                <c:pt idx="97">
                  <c:v>42782</c:v>
                </c:pt>
                <c:pt idx="98">
                  <c:v>42783</c:v>
                </c:pt>
                <c:pt idx="99">
                  <c:v>42784</c:v>
                </c:pt>
                <c:pt idx="100">
                  <c:v>42785</c:v>
                </c:pt>
                <c:pt idx="101">
                  <c:v>42786</c:v>
                </c:pt>
                <c:pt idx="102">
                  <c:v>42787</c:v>
                </c:pt>
                <c:pt idx="103">
                  <c:v>42788</c:v>
                </c:pt>
                <c:pt idx="104">
                  <c:v>42789</c:v>
                </c:pt>
                <c:pt idx="105">
                  <c:v>42790</c:v>
                </c:pt>
                <c:pt idx="106">
                  <c:v>42791</c:v>
                </c:pt>
                <c:pt idx="107">
                  <c:v>42792</c:v>
                </c:pt>
                <c:pt idx="108">
                  <c:v>42793</c:v>
                </c:pt>
                <c:pt idx="109">
                  <c:v>42794</c:v>
                </c:pt>
                <c:pt idx="110">
                  <c:v>42795</c:v>
                </c:pt>
                <c:pt idx="111">
                  <c:v>42796</c:v>
                </c:pt>
                <c:pt idx="112">
                  <c:v>42797</c:v>
                </c:pt>
                <c:pt idx="113">
                  <c:v>42798</c:v>
                </c:pt>
                <c:pt idx="114">
                  <c:v>42799</c:v>
                </c:pt>
                <c:pt idx="115">
                  <c:v>42800</c:v>
                </c:pt>
                <c:pt idx="116">
                  <c:v>42801</c:v>
                </c:pt>
                <c:pt idx="117">
                  <c:v>42802</c:v>
                </c:pt>
                <c:pt idx="118">
                  <c:v>42803</c:v>
                </c:pt>
                <c:pt idx="119">
                  <c:v>42804</c:v>
                </c:pt>
                <c:pt idx="120">
                  <c:v>42805</c:v>
                </c:pt>
                <c:pt idx="121">
                  <c:v>42806</c:v>
                </c:pt>
                <c:pt idx="122">
                  <c:v>42807</c:v>
                </c:pt>
                <c:pt idx="123">
                  <c:v>42808</c:v>
                </c:pt>
                <c:pt idx="124">
                  <c:v>42809</c:v>
                </c:pt>
                <c:pt idx="125">
                  <c:v>42810</c:v>
                </c:pt>
                <c:pt idx="126">
                  <c:v>42811</c:v>
                </c:pt>
                <c:pt idx="127">
                  <c:v>42812</c:v>
                </c:pt>
                <c:pt idx="128">
                  <c:v>42813</c:v>
                </c:pt>
                <c:pt idx="129">
                  <c:v>42814</c:v>
                </c:pt>
                <c:pt idx="130">
                  <c:v>42815</c:v>
                </c:pt>
                <c:pt idx="131">
                  <c:v>42816</c:v>
                </c:pt>
                <c:pt idx="132">
                  <c:v>42817</c:v>
                </c:pt>
                <c:pt idx="133">
                  <c:v>42818</c:v>
                </c:pt>
                <c:pt idx="134">
                  <c:v>42819</c:v>
                </c:pt>
                <c:pt idx="135">
                  <c:v>42820</c:v>
                </c:pt>
                <c:pt idx="136">
                  <c:v>42821</c:v>
                </c:pt>
                <c:pt idx="137">
                  <c:v>42822</c:v>
                </c:pt>
                <c:pt idx="138">
                  <c:v>42823</c:v>
                </c:pt>
                <c:pt idx="139">
                  <c:v>42824</c:v>
                </c:pt>
                <c:pt idx="140">
                  <c:v>42825</c:v>
                </c:pt>
                <c:pt idx="141">
                  <c:v>42826</c:v>
                </c:pt>
                <c:pt idx="142">
                  <c:v>42827</c:v>
                </c:pt>
                <c:pt idx="143">
                  <c:v>42828</c:v>
                </c:pt>
                <c:pt idx="144">
                  <c:v>42829</c:v>
                </c:pt>
                <c:pt idx="145">
                  <c:v>42830</c:v>
                </c:pt>
                <c:pt idx="146">
                  <c:v>42831</c:v>
                </c:pt>
                <c:pt idx="147">
                  <c:v>42832</c:v>
                </c:pt>
                <c:pt idx="148">
                  <c:v>42833</c:v>
                </c:pt>
                <c:pt idx="149">
                  <c:v>42834</c:v>
                </c:pt>
                <c:pt idx="150">
                  <c:v>42835</c:v>
                </c:pt>
                <c:pt idx="151">
                  <c:v>42836</c:v>
                </c:pt>
                <c:pt idx="152">
                  <c:v>42837</c:v>
                </c:pt>
                <c:pt idx="153">
                  <c:v>42838</c:v>
                </c:pt>
                <c:pt idx="154">
                  <c:v>42839</c:v>
                </c:pt>
                <c:pt idx="155">
                  <c:v>42840</c:v>
                </c:pt>
                <c:pt idx="156">
                  <c:v>42841</c:v>
                </c:pt>
                <c:pt idx="157">
                  <c:v>42842</c:v>
                </c:pt>
              </c:numCache>
            </c:numRef>
          </c:xVal>
          <c:yVal>
            <c:numRef>
              <c:f>Hoja1!$B$2:$B$159</c:f>
              <c:numCache>
                <c:formatCode>#,##0.00</c:formatCode>
                <c:ptCount val="158"/>
                <c:pt idx="0">
                  <c:v>36.92</c:v>
                </c:pt>
                <c:pt idx="1">
                  <c:v>36.92</c:v>
                </c:pt>
                <c:pt idx="2">
                  <c:v>36.92</c:v>
                </c:pt>
                <c:pt idx="3">
                  <c:v>36.93</c:v>
                </c:pt>
                <c:pt idx="4">
                  <c:v>32.57</c:v>
                </c:pt>
                <c:pt idx="5">
                  <c:v>33.03</c:v>
                </c:pt>
                <c:pt idx="6">
                  <c:v>34.01</c:v>
                </c:pt>
                <c:pt idx="7">
                  <c:v>35</c:v>
                </c:pt>
                <c:pt idx="8">
                  <c:v>36.369999999999997</c:v>
                </c:pt>
                <c:pt idx="9">
                  <c:v>35.4</c:v>
                </c:pt>
                <c:pt idx="10">
                  <c:v>35.21</c:v>
                </c:pt>
                <c:pt idx="11">
                  <c:v>34.159999999999997</c:v>
                </c:pt>
                <c:pt idx="12">
                  <c:v>33.1</c:v>
                </c:pt>
                <c:pt idx="13">
                  <c:v>31.71</c:v>
                </c:pt>
                <c:pt idx="14">
                  <c:v>32.25</c:v>
                </c:pt>
                <c:pt idx="15">
                  <c:v>30.92</c:v>
                </c:pt>
                <c:pt idx="16">
                  <c:v>32.03</c:v>
                </c:pt>
                <c:pt idx="17">
                  <c:v>32.700000000000003</c:v>
                </c:pt>
                <c:pt idx="18">
                  <c:v>32.46</c:v>
                </c:pt>
                <c:pt idx="19">
                  <c:v>33.28</c:v>
                </c:pt>
                <c:pt idx="20">
                  <c:v>32.81</c:v>
                </c:pt>
                <c:pt idx="21">
                  <c:v>33.450000000000003</c:v>
                </c:pt>
                <c:pt idx="22">
                  <c:v>34.92</c:v>
                </c:pt>
                <c:pt idx="23">
                  <c:v>33.74</c:v>
                </c:pt>
                <c:pt idx="24">
                  <c:v>32.1</c:v>
                </c:pt>
                <c:pt idx="25">
                  <c:v>30.43</c:v>
                </c:pt>
                <c:pt idx="26">
                  <c:v>30.01</c:v>
                </c:pt>
                <c:pt idx="27">
                  <c:v>29.33</c:v>
                </c:pt>
                <c:pt idx="28">
                  <c:v>29.99</c:v>
                </c:pt>
                <c:pt idx="29">
                  <c:v>31.33</c:v>
                </c:pt>
                <c:pt idx="30">
                  <c:v>31.45</c:v>
                </c:pt>
                <c:pt idx="31">
                  <c:v>31.05</c:v>
                </c:pt>
                <c:pt idx="32">
                  <c:v>30.83</c:v>
                </c:pt>
                <c:pt idx="33">
                  <c:v>30.04</c:v>
                </c:pt>
                <c:pt idx="34">
                  <c:v>30.4</c:v>
                </c:pt>
                <c:pt idx="35">
                  <c:v>33.200000000000003</c:v>
                </c:pt>
                <c:pt idx="36">
                  <c:v>32.26</c:v>
                </c:pt>
                <c:pt idx="37">
                  <c:v>31.83</c:v>
                </c:pt>
                <c:pt idx="38">
                  <c:v>37.76</c:v>
                </c:pt>
                <c:pt idx="39">
                  <c:v>34.42</c:v>
                </c:pt>
                <c:pt idx="40">
                  <c:v>33.65</c:v>
                </c:pt>
                <c:pt idx="41">
                  <c:v>33.229999999999997</c:v>
                </c:pt>
                <c:pt idx="42">
                  <c:v>32.479999999999997</c:v>
                </c:pt>
                <c:pt idx="43">
                  <c:v>33.04</c:v>
                </c:pt>
                <c:pt idx="44">
                  <c:v>32.78</c:v>
                </c:pt>
                <c:pt idx="45">
                  <c:v>31.75</c:v>
                </c:pt>
                <c:pt idx="46">
                  <c:v>30.25</c:v>
                </c:pt>
                <c:pt idx="47">
                  <c:v>29.8</c:v>
                </c:pt>
                <c:pt idx="48">
                  <c:v>30.7</c:v>
                </c:pt>
                <c:pt idx="49">
                  <c:v>31.34</c:v>
                </c:pt>
                <c:pt idx="50">
                  <c:v>30.77</c:v>
                </c:pt>
                <c:pt idx="51">
                  <c:v>30.36</c:v>
                </c:pt>
                <c:pt idx="52">
                  <c:v>30.8</c:v>
                </c:pt>
                <c:pt idx="53">
                  <c:v>30.15</c:v>
                </c:pt>
                <c:pt idx="54">
                  <c:v>29.58</c:v>
                </c:pt>
                <c:pt idx="55">
                  <c:v>28.69</c:v>
                </c:pt>
                <c:pt idx="56">
                  <c:v>29.9</c:v>
                </c:pt>
                <c:pt idx="57">
                  <c:v>29.95</c:v>
                </c:pt>
                <c:pt idx="58">
                  <c:v>30.18</c:v>
                </c:pt>
                <c:pt idx="59">
                  <c:v>30.47</c:v>
                </c:pt>
                <c:pt idx="60">
                  <c:v>31.39</c:v>
                </c:pt>
                <c:pt idx="61">
                  <c:v>31.53</c:v>
                </c:pt>
                <c:pt idx="62">
                  <c:v>31.57</c:v>
                </c:pt>
                <c:pt idx="63">
                  <c:v>30.8</c:v>
                </c:pt>
                <c:pt idx="64">
                  <c:v>30.39</c:v>
                </c:pt>
                <c:pt idx="65">
                  <c:v>30.33</c:v>
                </c:pt>
                <c:pt idx="66">
                  <c:v>29.16</c:v>
                </c:pt>
                <c:pt idx="67">
                  <c:v>29.32</c:v>
                </c:pt>
                <c:pt idx="68">
                  <c:v>30.18</c:v>
                </c:pt>
                <c:pt idx="69">
                  <c:v>29.86</c:v>
                </c:pt>
                <c:pt idx="70">
                  <c:v>31.75</c:v>
                </c:pt>
                <c:pt idx="71">
                  <c:v>29.21</c:v>
                </c:pt>
                <c:pt idx="72">
                  <c:v>28.8</c:v>
                </c:pt>
                <c:pt idx="73">
                  <c:v>27.84</c:v>
                </c:pt>
                <c:pt idx="74">
                  <c:v>27.02</c:v>
                </c:pt>
                <c:pt idx="75">
                  <c:v>28.04</c:v>
                </c:pt>
                <c:pt idx="76">
                  <c:v>28.33</c:v>
                </c:pt>
                <c:pt idx="77">
                  <c:v>28.29</c:v>
                </c:pt>
                <c:pt idx="78">
                  <c:v>29.08</c:v>
                </c:pt>
                <c:pt idx="79">
                  <c:v>29.41</c:v>
                </c:pt>
                <c:pt idx="80">
                  <c:v>30</c:v>
                </c:pt>
                <c:pt idx="81">
                  <c:v>30.39</c:v>
                </c:pt>
                <c:pt idx="82">
                  <c:v>28.61</c:v>
                </c:pt>
                <c:pt idx="83">
                  <c:v>28.87</c:v>
                </c:pt>
                <c:pt idx="84">
                  <c:v>28.57</c:v>
                </c:pt>
                <c:pt idx="85">
                  <c:v>28.82</c:v>
                </c:pt>
                <c:pt idx="86">
                  <c:v>29</c:v>
                </c:pt>
                <c:pt idx="87">
                  <c:v>29.3</c:v>
                </c:pt>
                <c:pt idx="88">
                  <c:v>27.85</c:v>
                </c:pt>
                <c:pt idx="89">
                  <c:v>29.21</c:v>
                </c:pt>
                <c:pt idx="90">
                  <c:v>27.92</c:v>
                </c:pt>
                <c:pt idx="91">
                  <c:v>28.57</c:v>
                </c:pt>
                <c:pt idx="92">
                  <c:v>28.21</c:v>
                </c:pt>
                <c:pt idx="93">
                  <c:v>28.26</c:v>
                </c:pt>
                <c:pt idx="94">
                  <c:v>28.25</c:v>
                </c:pt>
                <c:pt idx="95">
                  <c:v>27.37</c:v>
                </c:pt>
                <c:pt idx="96">
                  <c:v>27.38</c:v>
                </c:pt>
                <c:pt idx="97">
                  <c:v>27.22</c:v>
                </c:pt>
                <c:pt idx="98">
                  <c:v>28.15</c:v>
                </c:pt>
                <c:pt idx="99">
                  <c:v>27.13</c:v>
                </c:pt>
                <c:pt idx="100">
                  <c:v>28.13</c:v>
                </c:pt>
                <c:pt idx="101">
                  <c:v>31.37</c:v>
                </c:pt>
                <c:pt idx="102">
                  <c:v>28.07</c:v>
                </c:pt>
                <c:pt idx="103">
                  <c:v>27.71</c:v>
                </c:pt>
                <c:pt idx="104">
                  <c:v>28.05</c:v>
                </c:pt>
                <c:pt idx="105">
                  <c:v>29.36</c:v>
                </c:pt>
                <c:pt idx="106">
                  <c:v>30.16</c:v>
                </c:pt>
                <c:pt idx="107">
                  <c:v>29.26</c:v>
                </c:pt>
                <c:pt idx="108">
                  <c:v>28.91</c:v>
                </c:pt>
                <c:pt idx="109">
                  <c:v>29.81</c:v>
                </c:pt>
                <c:pt idx="110">
                  <c:v>29.95</c:v>
                </c:pt>
                <c:pt idx="111">
                  <c:v>30.23</c:v>
                </c:pt>
                <c:pt idx="112">
                  <c:v>28.31</c:v>
                </c:pt>
                <c:pt idx="113">
                  <c:v>29.01</c:v>
                </c:pt>
                <c:pt idx="114">
                  <c:v>29.29</c:v>
                </c:pt>
                <c:pt idx="115">
                  <c:v>29.97</c:v>
                </c:pt>
                <c:pt idx="116">
                  <c:v>32.700000000000003</c:v>
                </c:pt>
                <c:pt idx="117">
                  <c:v>33.06</c:v>
                </c:pt>
                <c:pt idx="118">
                  <c:v>31.48</c:v>
                </c:pt>
                <c:pt idx="119">
                  <c:v>29.8</c:v>
                </c:pt>
                <c:pt idx="120">
                  <c:v>28.69</c:v>
                </c:pt>
                <c:pt idx="121">
                  <c:v>32.01</c:v>
                </c:pt>
                <c:pt idx="122">
                  <c:v>28.86</c:v>
                </c:pt>
                <c:pt idx="123">
                  <c:v>28.8</c:v>
                </c:pt>
                <c:pt idx="124">
                  <c:v>27.49</c:v>
                </c:pt>
                <c:pt idx="125">
                  <c:v>28.07</c:v>
                </c:pt>
                <c:pt idx="126">
                  <c:v>29.3</c:v>
                </c:pt>
                <c:pt idx="127">
                  <c:v>30.12</c:v>
                </c:pt>
                <c:pt idx="128">
                  <c:v>29.62</c:v>
                </c:pt>
                <c:pt idx="129">
                  <c:v>28.6</c:v>
                </c:pt>
                <c:pt idx="130">
                  <c:v>29.55</c:v>
                </c:pt>
                <c:pt idx="131">
                  <c:v>27.71</c:v>
                </c:pt>
                <c:pt idx="132">
                  <c:v>27.44</c:v>
                </c:pt>
                <c:pt idx="133">
                  <c:v>26.92</c:v>
                </c:pt>
                <c:pt idx="134">
                  <c:v>29.1</c:v>
                </c:pt>
                <c:pt idx="135">
                  <c:v>31.08</c:v>
                </c:pt>
                <c:pt idx="136">
                  <c:v>31.34</c:v>
                </c:pt>
                <c:pt idx="137">
                  <c:v>31.17</c:v>
                </c:pt>
                <c:pt idx="138">
                  <c:v>30.87</c:v>
                </c:pt>
                <c:pt idx="139">
                  <c:v>31.82</c:v>
                </c:pt>
                <c:pt idx="140">
                  <c:v>32.61</c:v>
                </c:pt>
                <c:pt idx="141">
                  <c:v>32.5</c:v>
                </c:pt>
                <c:pt idx="142">
                  <c:v>32.11</c:v>
                </c:pt>
                <c:pt idx="143">
                  <c:v>31.04</c:v>
                </c:pt>
                <c:pt idx="144">
                  <c:v>29.77</c:v>
                </c:pt>
                <c:pt idx="145">
                  <c:v>30.38</c:v>
                </c:pt>
                <c:pt idx="146">
                  <c:v>31.38</c:v>
                </c:pt>
                <c:pt idx="147">
                  <c:v>33.840000000000003</c:v>
                </c:pt>
                <c:pt idx="148">
                  <c:v>34.75</c:v>
                </c:pt>
                <c:pt idx="149">
                  <c:v>33.5</c:v>
                </c:pt>
                <c:pt idx="150">
                  <c:v>30.6</c:v>
                </c:pt>
                <c:pt idx="151">
                  <c:v>29.6</c:v>
                </c:pt>
                <c:pt idx="152">
                  <c:v>28.6</c:v>
                </c:pt>
                <c:pt idx="153">
                  <c:v>31.85</c:v>
                </c:pt>
                <c:pt idx="154">
                  <c:v>33.08</c:v>
                </c:pt>
                <c:pt idx="155">
                  <c:v>32.33</c:v>
                </c:pt>
                <c:pt idx="156">
                  <c:v>33.869999999999997</c:v>
                </c:pt>
                <c:pt idx="157">
                  <c:v>34.28</c:v>
                </c:pt>
              </c:numCache>
            </c:numRef>
          </c:yVal>
          <c:smooth val="0"/>
          <c:extLst>
            <c:ext xmlns:c16="http://schemas.microsoft.com/office/drawing/2014/chart" uri="{C3380CC4-5D6E-409C-BE32-E72D297353CC}">
              <c16:uniqueId val="{00000000-8E5E-4016-AC58-E3946D378F41}"/>
            </c:ext>
          </c:extLst>
        </c:ser>
        <c:dLbls>
          <c:showLegendKey val="0"/>
          <c:showVal val="0"/>
          <c:showCatName val="0"/>
          <c:showSerName val="0"/>
          <c:showPercent val="0"/>
          <c:showBubbleSize val="0"/>
        </c:dLbls>
        <c:axId val="961638656"/>
        <c:axId val="961620704"/>
      </c:scatterChart>
      <c:valAx>
        <c:axId val="961638656"/>
        <c:scaling>
          <c:orientation val="minMax"/>
        </c:scaling>
        <c:delete val="0"/>
        <c:axPos val="b"/>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SV"/>
          </a:p>
        </c:txPr>
        <c:crossAx val="961620704"/>
        <c:crosses val="autoZero"/>
        <c:crossBetween val="midCat"/>
        <c:majorUnit val="50"/>
      </c:valAx>
      <c:valAx>
        <c:axId val="961620704"/>
        <c:scaling>
          <c:orientation val="minMax"/>
          <c:min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dirty="0" smtClean="0"/>
                  <a:t>%</a:t>
                </a:r>
                <a:r>
                  <a:rPr lang="es-MX" baseline="0" dirty="0" smtClean="0"/>
                  <a:t> Pureza de Miel Final </a:t>
                </a:r>
                <a:endParaRPr lang="es-MX"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SV"/>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96163865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Promedio de caña molida por zafra</a:t>
            </a:r>
            <a:r>
              <a:rPr lang="en-US" baseline="0"/>
              <a:t> </a:t>
            </a:r>
            <a:r>
              <a:rPr lang="en-US"/>
              <a:t>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barChart>
        <c:barDir val="col"/>
        <c:grouping val="clustered"/>
        <c:varyColors val="0"/>
        <c:ser>
          <c:idx val="0"/>
          <c:order val="0"/>
          <c:tx>
            <c:strRef>
              <c:f>Hoja1!$B$2</c:f>
              <c:strCache>
                <c:ptCount val="1"/>
                <c:pt idx="0">
                  <c:v>Molida </c:v>
                </c:pt>
              </c:strCache>
            </c:strRef>
          </c:tx>
          <c:spPr>
            <a:solidFill>
              <a:schemeClr val="accent1"/>
            </a:solidFill>
            <a:ln w="12700">
              <a:solidFill>
                <a:schemeClr val="accent5">
                  <a:lumMod val="75000"/>
                </a:schemeClr>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Hoja1!$A$3:$A$6</c:f>
              <c:strCache>
                <c:ptCount val="4"/>
                <c:pt idx="0">
                  <c:v>2011/2012</c:v>
                </c:pt>
                <c:pt idx="1">
                  <c:v>2012/2013</c:v>
                </c:pt>
                <c:pt idx="2">
                  <c:v>2013/2014</c:v>
                </c:pt>
                <c:pt idx="3">
                  <c:v>2014/2015</c:v>
                </c:pt>
              </c:strCache>
            </c:strRef>
          </c:cat>
          <c:val>
            <c:numRef>
              <c:f>Hoja1!$B$3:$B$6</c:f>
              <c:numCache>
                <c:formatCode>General</c:formatCode>
                <c:ptCount val="4"/>
                <c:pt idx="0">
                  <c:v>11136.4</c:v>
                </c:pt>
                <c:pt idx="1">
                  <c:v>11544.8</c:v>
                </c:pt>
                <c:pt idx="2">
                  <c:v>11736.4</c:v>
                </c:pt>
                <c:pt idx="3">
                  <c:v>12295</c:v>
                </c:pt>
              </c:numCache>
            </c:numRef>
          </c:val>
          <c:extLst>
            <c:ext xmlns:c16="http://schemas.microsoft.com/office/drawing/2014/chart" uri="{C3380CC4-5D6E-409C-BE32-E72D297353CC}">
              <c16:uniqueId val="{00000000-1623-479B-AC13-DA684B741E51}"/>
            </c:ext>
          </c:extLst>
        </c:ser>
        <c:dLbls>
          <c:showLegendKey val="0"/>
          <c:showVal val="0"/>
          <c:showCatName val="0"/>
          <c:showSerName val="0"/>
          <c:showPercent val="0"/>
          <c:showBubbleSize val="0"/>
        </c:dLbls>
        <c:gapWidth val="150"/>
        <c:axId val="962269072"/>
        <c:axId val="818130752"/>
      </c:barChart>
      <c:catAx>
        <c:axId val="9622690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a:t>Zafra</a:t>
                </a:r>
                <a:r>
                  <a:rPr lang="es-MX" baseline="0"/>
                  <a:t> </a:t>
                </a:r>
                <a:endParaRPr lang="es-MX"/>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SV"/>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818130752"/>
        <c:crosses val="autoZero"/>
        <c:auto val="1"/>
        <c:lblAlgn val="ctr"/>
        <c:lblOffset val="100"/>
        <c:noMultiLvlLbl val="0"/>
      </c:catAx>
      <c:valAx>
        <c:axId val="818130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a:t>t</a:t>
                </a:r>
                <a:r>
                  <a:rPr lang="es-MX" baseline="0"/>
                  <a:t> caña molida </a:t>
                </a:r>
                <a:endParaRPr lang="es-MX"/>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SV"/>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962269072"/>
        <c:crosses val="autoZero"/>
        <c:crossBetween val="between"/>
        <c:majorUnit val="500"/>
      </c:valAx>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MX" sz="1400" b="1"/>
              <a:t>Caída</a:t>
            </a:r>
            <a:r>
              <a:rPr lang="es-MX" sz="1400" b="1" baseline="0"/>
              <a:t> de pureza OVC</a:t>
            </a:r>
            <a:endParaRPr lang="es-MX" sz="1400" b="1"/>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manualLayout>
          <c:layoutTarget val="inner"/>
          <c:xMode val="edge"/>
          <c:yMode val="edge"/>
          <c:x val="8.5230272244427072E-2"/>
          <c:y val="0.17171296296296296"/>
          <c:w val="0.85028924695532726"/>
          <c:h val="0.65701561499875261"/>
        </c:manualLayout>
      </c:layout>
      <c:scatterChart>
        <c:scatterStyle val="lineMarker"/>
        <c:varyColors val="0"/>
        <c:ser>
          <c:idx val="0"/>
          <c:order val="0"/>
          <c:tx>
            <c:strRef>
              <c:f>Hoja2!$B$1</c:f>
              <c:strCache>
                <c:ptCount val="1"/>
                <c:pt idx="0">
                  <c:v>zafra 15/16</c:v>
                </c:pt>
              </c:strCache>
            </c:strRef>
          </c:tx>
          <c:spPr>
            <a:ln w="25400" cap="rnd">
              <a:noFill/>
              <a:round/>
            </a:ln>
            <a:effectLst>
              <a:outerShdw blurRad="50800" dist="38100" dir="2700000" algn="tl" rotWithShape="0">
                <a:prstClr val="black">
                  <a:alpha val="40000"/>
                </a:prstClr>
              </a:outerShdw>
            </a:effectLst>
          </c:spPr>
          <c:marker>
            <c:symbol val="circle"/>
            <c:size val="7"/>
            <c:spPr>
              <a:solidFill>
                <a:schemeClr val="accent1"/>
              </a:solidFill>
              <a:ln w="12700">
                <a:solidFill>
                  <a:srgbClr val="0070C0"/>
                </a:solidFill>
              </a:ln>
              <a:effectLst>
                <a:outerShdw blurRad="50800" dist="38100" dir="2700000" algn="tl" rotWithShape="0">
                  <a:prstClr val="black">
                    <a:alpha val="40000"/>
                  </a:prstClr>
                </a:outerShdw>
              </a:effectLst>
            </c:spPr>
          </c:marker>
          <c:xVal>
            <c:numRef>
              <c:f>Hoja2!$A$2:$A$49</c:f>
              <c:numCache>
                <c:formatCode>General</c:formatCode>
                <c:ptCount val="4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numCache>
            </c:numRef>
          </c:xVal>
          <c:yVal>
            <c:numRef>
              <c:f>Hoja2!$B$2:$B$49</c:f>
              <c:numCache>
                <c:formatCode>General</c:formatCode>
                <c:ptCount val="48"/>
                <c:pt idx="4">
                  <c:v>5.27</c:v>
                </c:pt>
                <c:pt idx="5">
                  <c:v>4.8099999999999987</c:v>
                </c:pt>
                <c:pt idx="6">
                  <c:v>5.91</c:v>
                </c:pt>
                <c:pt idx="7">
                  <c:v>4.6499999999999986</c:v>
                </c:pt>
                <c:pt idx="8">
                  <c:v>1.5899999999999999</c:v>
                </c:pt>
                <c:pt idx="9">
                  <c:v>2.6499999999999986</c:v>
                </c:pt>
                <c:pt idx="10">
                  <c:v>3.2999999999999972</c:v>
                </c:pt>
                <c:pt idx="11">
                  <c:v>7.02</c:v>
                </c:pt>
                <c:pt idx="12">
                  <c:v>7</c:v>
                </c:pt>
                <c:pt idx="13">
                  <c:v>6.2100000000000009</c:v>
                </c:pt>
                <c:pt idx="14">
                  <c:v>6.2899999999999991</c:v>
                </c:pt>
                <c:pt idx="15">
                  <c:v>5.6199999999999974</c:v>
                </c:pt>
                <c:pt idx="16">
                  <c:v>5.3900000000000006</c:v>
                </c:pt>
                <c:pt idx="17">
                  <c:v>5.2199999999999989</c:v>
                </c:pt>
                <c:pt idx="18">
                  <c:v>5.7999999999999972</c:v>
                </c:pt>
                <c:pt idx="19">
                  <c:v>6.1200000000000045</c:v>
                </c:pt>
                <c:pt idx="20">
                  <c:v>6.68</c:v>
                </c:pt>
                <c:pt idx="21">
                  <c:v>5.8100000000000023</c:v>
                </c:pt>
                <c:pt idx="22">
                  <c:v>7.0699999999999967</c:v>
                </c:pt>
                <c:pt idx="23">
                  <c:v>8.3099999999999987</c:v>
                </c:pt>
                <c:pt idx="24">
                  <c:v>7.1000000000000014</c:v>
                </c:pt>
                <c:pt idx="25">
                  <c:v>8.34</c:v>
                </c:pt>
                <c:pt idx="26">
                  <c:v>8.82</c:v>
                </c:pt>
                <c:pt idx="27">
                  <c:v>4.5199999999999996</c:v>
                </c:pt>
                <c:pt idx="28">
                  <c:v>4.9499999999999993</c:v>
                </c:pt>
                <c:pt idx="29">
                  <c:v>6.7000000000000028</c:v>
                </c:pt>
                <c:pt idx="30">
                  <c:v>7.8799999999999955</c:v>
                </c:pt>
                <c:pt idx="31">
                  <c:v>7.5599999999999952</c:v>
                </c:pt>
                <c:pt idx="32">
                  <c:v>6.3300000000000018</c:v>
                </c:pt>
                <c:pt idx="33">
                  <c:v>5.9400000000000013</c:v>
                </c:pt>
                <c:pt idx="34">
                  <c:v>6.2099999999999973</c:v>
                </c:pt>
                <c:pt idx="35">
                  <c:v>6.5800000000000018</c:v>
                </c:pt>
                <c:pt idx="36">
                  <c:v>6.740000000000002</c:v>
                </c:pt>
                <c:pt idx="37">
                  <c:v>6.73</c:v>
                </c:pt>
                <c:pt idx="38">
                  <c:v>6.27</c:v>
                </c:pt>
                <c:pt idx="39">
                  <c:v>6.7100000000000009</c:v>
                </c:pt>
                <c:pt idx="40">
                  <c:v>6.2799999999999976</c:v>
                </c:pt>
                <c:pt idx="41">
                  <c:v>7.3500000000000014</c:v>
                </c:pt>
                <c:pt idx="42">
                  <c:v>6.3500000000000014</c:v>
                </c:pt>
                <c:pt idx="43">
                  <c:v>7.6300000000000026</c:v>
                </c:pt>
                <c:pt idx="45">
                  <c:v>4.120000000000001</c:v>
                </c:pt>
                <c:pt idx="46">
                  <c:v>5.07</c:v>
                </c:pt>
                <c:pt idx="47">
                  <c:v>5.1699999999999982</c:v>
                </c:pt>
              </c:numCache>
            </c:numRef>
          </c:yVal>
          <c:smooth val="0"/>
          <c:extLst>
            <c:ext xmlns:c16="http://schemas.microsoft.com/office/drawing/2014/chart" uri="{C3380CC4-5D6E-409C-BE32-E72D297353CC}">
              <c16:uniqueId val="{00000000-4FA1-4895-97B5-EA291143B88C}"/>
            </c:ext>
          </c:extLst>
        </c:ser>
        <c:ser>
          <c:idx val="1"/>
          <c:order val="1"/>
          <c:tx>
            <c:strRef>
              <c:f>Hoja2!$C$1</c:f>
              <c:strCache>
                <c:ptCount val="1"/>
                <c:pt idx="0">
                  <c:v>zafra 16/17</c:v>
                </c:pt>
              </c:strCache>
            </c:strRef>
          </c:tx>
          <c:spPr>
            <a:ln w="25400" cap="rnd">
              <a:noFill/>
              <a:round/>
            </a:ln>
            <a:effectLst>
              <a:outerShdw blurRad="50800" dist="38100" dir="2700000" algn="tl" rotWithShape="0">
                <a:prstClr val="black">
                  <a:alpha val="40000"/>
                </a:prstClr>
              </a:outerShdw>
            </a:effectLst>
          </c:spPr>
          <c:marker>
            <c:symbol val="circle"/>
            <c:size val="7"/>
            <c:spPr>
              <a:solidFill>
                <a:schemeClr val="accent2"/>
              </a:solidFill>
              <a:ln w="12700">
                <a:solidFill>
                  <a:schemeClr val="accent2">
                    <a:lumMod val="75000"/>
                  </a:schemeClr>
                </a:solidFill>
              </a:ln>
              <a:effectLst>
                <a:outerShdw blurRad="50800" dist="38100" dir="2700000" algn="tl" rotWithShape="0">
                  <a:prstClr val="black">
                    <a:alpha val="40000"/>
                  </a:prstClr>
                </a:outerShdw>
              </a:effectLst>
            </c:spPr>
          </c:marker>
          <c:xVal>
            <c:numRef>
              <c:f>Hoja2!$A$2:$A$158</c:f>
              <c:numCache>
                <c:formatCode>General</c:formatCode>
                <c:ptCount val="15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numCache>
            </c:numRef>
          </c:xVal>
          <c:yVal>
            <c:numRef>
              <c:f>Hoja2!$C$2:$C$158</c:f>
              <c:numCache>
                <c:formatCode>General</c:formatCode>
                <c:ptCount val="157"/>
                <c:pt idx="14">
                  <c:v>6.1999999999999993</c:v>
                </c:pt>
                <c:pt idx="15">
                  <c:v>6.370000000000001</c:v>
                </c:pt>
                <c:pt idx="16">
                  <c:v>8.11</c:v>
                </c:pt>
                <c:pt idx="17">
                  <c:v>10.780000000000001</c:v>
                </c:pt>
                <c:pt idx="18">
                  <c:v>12.11</c:v>
                </c:pt>
                <c:pt idx="19">
                  <c:v>7.5500000000000007</c:v>
                </c:pt>
                <c:pt idx="20">
                  <c:v>7.7100000000000009</c:v>
                </c:pt>
                <c:pt idx="21">
                  <c:v>9.9000000000000021</c:v>
                </c:pt>
                <c:pt idx="24">
                  <c:v>7.7199999999999989</c:v>
                </c:pt>
                <c:pt idx="26">
                  <c:v>9.0399999999999991</c:v>
                </c:pt>
                <c:pt idx="27">
                  <c:v>8.7099999999999973</c:v>
                </c:pt>
                <c:pt idx="28">
                  <c:v>9.27</c:v>
                </c:pt>
                <c:pt idx="31">
                  <c:v>9.7100000000000044</c:v>
                </c:pt>
                <c:pt idx="32">
                  <c:v>12.970000000000002</c:v>
                </c:pt>
                <c:pt idx="33">
                  <c:v>10.439999999999998</c:v>
                </c:pt>
                <c:pt idx="34">
                  <c:v>9.4499999999999993</c:v>
                </c:pt>
                <c:pt idx="35">
                  <c:v>5.7100000000000009</c:v>
                </c:pt>
                <c:pt idx="36">
                  <c:v>9.3000000000000007</c:v>
                </c:pt>
                <c:pt idx="37">
                  <c:v>7.7900000000000027</c:v>
                </c:pt>
                <c:pt idx="39">
                  <c:v>5.2299999999999969</c:v>
                </c:pt>
                <c:pt idx="40">
                  <c:v>4.3900000000000006</c:v>
                </c:pt>
                <c:pt idx="41">
                  <c:v>5.009999999999998</c:v>
                </c:pt>
                <c:pt idx="42">
                  <c:v>7.3900000000000006</c:v>
                </c:pt>
                <c:pt idx="45">
                  <c:v>8.7499999999999964</c:v>
                </c:pt>
                <c:pt idx="46">
                  <c:v>9.8000000000000007</c:v>
                </c:pt>
                <c:pt idx="47">
                  <c:v>8.3300000000000018</c:v>
                </c:pt>
                <c:pt idx="48">
                  <c:v>7.5300000000000011</c:v>
                </c:pt>
                <c:pt idx="49">
                  <c:v>6.9699999999999989</c:v>
                </c:pt>
                <c:pt idx="52">
                  <c:v>11.090000000000003</c:v>
                </c:pt>
                <c:pt idx="53">
                  <c:v>7.9499999999999993</c:v>
                </c:pt>
                <c:pt idx="54">
                  <c:v>8.8299999999999983</c:v>
                </c:pt>
                <c:pt idx="55">
                  <c:v>9.1099999999999959</c:v>
                </c:pt>
                <c:pt idx="56">
                  <c:v>6.9600000000000009</c:v>
                </c:pt>
                <c:pt idx="57">
                  <c:v>7.73</c:v>
                </c:pt>
                <c:pt idx="58">
                  <c:v>5.0600000000000023</c:v>
                </c:pt>
                <c:pt idx="59">
                  <c:v>8.4199999999999982</c:v>
                </c:pt>
                <c:pt idx="60">
                  <c:v>5.3700000000000045</c:v>
                </c:pt>
                <c:pt idx="61">
                  <c:v>6.73</c:v>
                </c:pt>
                <c:pt idx="63">
                  <c:v>7.77</c:v>
                </c:pt>
                <c:pt idx="66">
                  <c:v>7.5599999999999952</c:v>
                </c:pt>
                <c:pt idx="67">
                  <c:v>8.16</c:v>
                </c:pt>
                <c:pt idx="68">
                  <c:v>7.4600000000000044</c:v>
                </c:pt>
                <c:pt idx="69">
                  <c:v>8.1500000000000021</c:v>
                </c:pt>
                <c:pt idx="70">
                  <c:v>4.8599999999999994</c:v>
                </c:pt>
                <c:pt idx="73">
                  <c:v>12.370000000000001</c:v>
                </c:pt>
                <c:pt idx="74">
                  <c:v>10.449999999999996</c:v>
                </c:pt>
                <c:pt idx="75">
                  <c:v>7.23</c:v>
                </c:pt>
                <c:pt idx="76">
                  <c:v>10.470000000000002</c:v>
                </c:pt>
                <c:pt idx="77">
                  <c:v>9.9700000000000024</c:v>
                </c:pt>
                <c:pt idx="78">
                  <c:v>9.240000000000002</c:v>
                </c:pt>
                <c:pt idx="79">
                  <c:v>8.1799999999999962</c:v>
                </c:pt>
                <c:pt idx="80">
                  <c:v>8.600000000000005</c:v>
                </c:pt>
                <c:pt idx="81">
                  <c:v>6.3100000000000023</c:v>
                </c:pt>
                <c:pt idx="82">
                  <c:v>6.2600000000000051</c:v>
                </c:pt>
                <c:pt idx="83">
                  <c:v>9.4000000000000021</c:v>
                </c:pt>
                <c:pt idx="84">
                  <c:v>8.7399999999999984</c:v>
                </c:pt>
                <c:pt idx="87">
                  <c:v>9.14</c:v>
                </c:pt>
                <c:pt idx="88">
                  <c:v>7.1200000000000045</c:v>
                </c:pt>
                <c:pt idx="89">
                  <c:v>6.9400000000000013</c:v>
                </c:pt>
                <c:pt idx="90">
                  <c:v>7.4600000000000009</c:v>
                </c:pt>
                <c:pt idx="91">
                  <c:v>7.3299999999999983</c:v>
                </c:pt>
                <c:pt idx="94">
                  <c:v>8.02</c:v>
                </c:pt>
                <c:pt idx="95">
                  <c:v>9.7900000000000027</c:v>
                </c:pt>
                <c:pt idx="96">
                  <c:v>8.6199999999999974</c:v>
                </c:pt>
                <c:pt idx="97">
                  <c:v>10.14</c:v>
                </c:pt>
                <c:pt idx="98">
                  <c:v>9.8100000000000023</c:v>
                </c:pt>
                <c:pt idx="100">
                  <c:v>9.27</c:v>
                </c:pt>
                <c:pt idx="101">
                  <c:v>9.4400000000000013</c:v>
                </c:pt>
                <c:pt idx="102">
                  <c:v>7.91</c:v>
                </c:pt>
                <c:pt idx="103">
                  <c:v>9.0400000000000027</c:v>
                </c:pt>
                <c:pt idx="104">
                  <c:v>7.4600000000000009</c:v>
                </c:pt>
                <c:pt idx="105">
                  <c:v>9.0500000000000043</c:v>
                </c:pt>
                <c:pt idx="108">
                  <c:v>8.230000000000004</c:v>
                </c:pt>
                <c:pt idx="109">
                  <c:v>8.519999999999996</c:v>
                </c:pt>
                <c:pt idx="110">
                  <c:v>5.3999999999999986</c:v>
                </c:pt>
                <c:pt idx="111">
                  <c:v>6.9099999999999966</c:v>
                </c:pt>
                <c:pt idx="116">
                  <c:v>9.1499999999999986</c:v>
                </c:pt>
                <c:pt idx="117">
                  <c:v>5.98</c:v>
                </c:pt>
                <c:pt idx="122">
                  <c:v>6.2499999999999964</c:v>
                </c:pt>
                <c:pt idx="123">
                  <c:v>7.9299999999999962</c:v>
                </c:pt>
                <c:pt idx="124">
                  <c:v>7.4100000000000037</c:v>
                </c:pt>
                <c:pt idx="126">
                  <c:v>8.52</c:v>
                </c:pt>
                <c:pt idx="129">
                  <c:v>7.8100000000000023</c:v>
                </c:pt>
                <c:pt idx="130">
                  <c:v>7.3299999999999983</c:v>
                </c:pt>
                <c:pt idx="131">
                  <c:v>8.98</c:v>
                </c:pt>
                <c:pt idx="134">
                  <c:v>11.900000000000002</c:v>
                </c:pt>
                <c:pt idx="135">
                  <c:v>9.8000000000000007</c:v>
                </c:pt>
                <c:pt idx="136">
                  <c:v>10.630000000000003</c:v>
                </c:pt>
                <c:pt idx="137">
                  <c:v>9.4499999999999993</c:v>
                </c:pt>
                <c:pt idx="138">
                  <c:v>9.019999999999996</c:v>
                </c:pt>
                <c:pt idx="139">
                  <c:v>8.23</c:v>
                </c:pt>
                <c:pt idx="140">
                  <c:v>7.66</c:v>
                </c:pt>
                <c:pt idx="141">
                  <c:v>7.769999999999996</c:v>
                </c:pt>
                <c:pt idx="142">
                  <c:v>7.3599999999999959</c:v>
                </c:pt>
                <c:pt idx="143">
                  <c:v>9.2600000000000016</c:v>
                </c:pt>
                <c:pt idx="144">
                  <c:v>11</c:v>
                </c:pt>
                <c:pt idx="145">
                  <c:v>8.7199999999999989</c:v>
                </c:pt>
                <c:pt idx="146">
                  <c:v>8.5000000000000036</c:v>
                </c:pt>
                <c:pt idx="147">
                  <c:v>7.7099999999999973</c:v>
                </c:pt>
                <c:pt idx="148">
                  <c:v>7.9199999999999982</c:v>
                </c:pt>
                <c:pt idx="149">
                  <c:v>7.2899999999999991</c:v>
                </c:pt>
                <c:pt idx="150">
                  <c:v>8.9899999999999984</c:v>
                </c:pt>
                <c:pt idx="151">
                  <c:v>10.339999999999996</c:v>
                </c:pt>
                <c:pt idx="152">
                  <c:v>10.86</c:v>
                </c:pt>
                <c:pt idx="153">
                  <c:v>7.27</c:v>
                </c:pt>
                <c:pt idx="154">
                  <c:v>7.9899999999999984</c:v>
                </c:pt>
                <c:pt idx="155">
                  <c:v>7.6099999999999994</c:v>
                </c:pt>
                <c:pt idx="156">
                  <c:v>7.5999999999999979</c:v>
                </c:pt>
              </c:numCache>
            </c:numRef>
          </c:yVal>
          <c:smooth val="0"/>
          <c:extLst>
            <c:ext xmlns:c16="http://schemas.microsoft.com/office/drawing/2014/chart" uri="{C3380CC4-5D6E-409C-BE32-E72D297353CC}">
              <c16:uniqueId val="{00000001-4FA1-4895-97B5-EA291143B88C}"/>
            </c:ext>
          </c:extLst>
        </c:ser>
        <c:dLbls>
          <c:showLegendKey val="0"/>
          <c:showVal val="0"/>
          <c:showCatName val="0"/>
          <c:showSerName val="0"/>
          <c:showPercent val="0"/>
          <c:showBubbleSize val="0"/>
        </c:dLbls>
        <c:axId val="850824016"/>
        <c:axId val="850826192"/>
      </c:scatterChart>
      <c:valAx>
        <c:axId val="850824016"/>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s-MX" sz="800"/>
                  <a:t>Día</a:t>
                </a:r>
                <a:r>
                  <a:rPr lang="es-MX" sz="800" baseline="0"/>
                  <a:t> Zafra</a:t>
                </a:r>
                <a:endParaRPr lang="es-MX" sz="800"/>
              </a:p>
            </c:rich>
          </c:tx>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SV"/>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850826192"/>
        <c:crosses val="autoZero"/>
        <c:crossBetween val="midCat"/>
      </c:valAx>
      <c:valAx>
        <c:axId val="8508261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s-MX" sz="1200"/>
                  <a:t>Puntos</a:t>
                </a:r>
                <a:r>
                  <a:rPr lang="es-MX" sz="1200" baseline="0"/>
                  <a:t> caída Pureza</a:t>
                </a:r>
                <a:endParaRPr lang="es-MX" sz="1200"/>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SV"/>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850824016"/>
        <c:crosses val="autoZero"/>
        <c:crossBetween val="midCat"/>
      </c:valAx>
      <c:spPr>
        <a:noFill/>
        <a:ln>
          <a:noFill/>
        </a:ln>
        <a:effectLst/>
      </c:spPr>
    </c:plotArea>
    <c:legend>
      <c:legendPos val="r"/>
      <c:layout>
        <c:manualLayout>
          <c:xMode val="edge"/>
          <c:yMode val="edge"/>
          <c:x val="0.15973578948387912"/>
          <c:y val="0.91742067388639814"/>
          <c:w val="0.72268898122052083"/>
          <c:h val="7.6741569348150754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SV"/>
        </a:p>
      </c:txPr>
    </c:legend>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barChart>
        <c:barDir val="col"/>
        <c:grouping val="clustered"/>
        <c:varyColors val="0"/>
        <c:ser>
          <c:idx val="0"/>
          <c:order val="0"/>
          <c:tx>
            <c:strRef>
              <c:f>Hoja1!$F$67</c:f>
              <c:strCache>
                <c:ptCount val="1"/>
                <c:pt idx="0">
                  <c:v>litros MCC/t caña </c:v>
                </c:pt>
              </c:strCache>
            </c:strRef>
          </c:tx>
          <c:spPr>
            <a:solidFill>
              <a:schemeClr val="accent1"/>
            </a:solidFill>
            <a:ln>
              <a:solidFill>
                <a:schemeClr val="accent5">
                  <a:lumMod val="75000"/>
                </a:schemeClr>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Hoja1!$E$68:$E$73</c:f>
              <c:strCache>
                <c:ptCount val="6"/>
                <c:pt idx="0">
                  <c:v>2011/2012</c:v>
                </c:pt>
                <c:pt idx="1">
                  <c:v>2012/2013</c:v>
                </c:pt>
                <c:pt idx="2">
                  <c:v>2013/2014</c:v>
                </c:pt>
                <c:pt idx="3">
                  <c:v>2014/2015</c:v>
                </c:pt>
                <c:pt idx="4">
                  <c:v>2015/2016</c:v>
                </c:pt>
                <c:pt idx="5">
                  <c:v>2016/2017</c:v>
                </c:pt>
              </c:strCache>
            </c:strRef>
          </c:cat>
          <c:val>
            <c:numRef>
              <c:f>Hoja1!$F$68:$F$73</c:f>
              <c:numCache>
                <c:formatCode>General</c:formatCode>
                <c:ptCount val="6"/>
                <c:pt idx="0">
                  <c:v>42.5</c:v>
                </c:pt>
                <c:pt idx="1">
                  <c:v>44.6</c:v>
                </c:pt>
                <c:pt idx="2">
                  <c:v>45.2</c:v>
                </c:pt>
                <c:pt idx="3">
                  <c:v>50</c:v>
                </c:pt>
                <c:pt idx="4">
                  <c:v>49.8</c:v>
                </c:pt>
                <c:pt idx="5">
                  <c:v>46.5</c:v>
                </c:pt>
              </c:numCache>
            </c:numRef>
          </c:val>
          <c:extLst>
            <c:ext xmlns:c16="http://schemas.microsoft.com/office/drawing/2014/chart" uri="{C3380CC4-5D6E-409C-BE32-E72D297353CC}">
              <c16:uniqueId val="{00000000-1089-4941-BE26-634778FF6015}"/>
            </c:ext>
          </c:extLst>
        </c:ser>
        <c:dLbls>
          <c:showLegendKey val="0"/>
          <c:showVal val="0"/>
          <c:showCatName val="0"/>
          <c:showSerName val="0"/>
          <c:showPercent val="0"/>
          <c:showBubbleSize val="0"/>
        </c:dLbls>
        <c:gapWidth val="219"/>
        <c:overlap val="-27"/>
        <c:axId val="850820752"/>
        <c:axId val="850825104"/>
      </c:barChart>
      <c:catAx>
        <c:axId val="850820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SV"/>
          </a:p>
        </c:txPr>
        <c:crossAx val="850825104"/>
        <c:crosses val="autoZero"/>
        <c:auto val="1"/>
        <c:lblAlgn val="ctr"/>
        <c:lblOffset val="100"/>
        <c:noMultiLvlLbl val="0"/>
      </c:catAx>
      <c:valAx>
        <c:axId val="8508251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8508207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barChart>
        <c:barDir val="col"/>
        <c:grouping val="clustered"/>
        <c:varyColors val="0"/>
        <c:ser>
          <c:idx val="0"/>
          <c:order val="0"/>
          <c:tx>
            <c:v>Pureza meladura ingresando a tachos </c:v>
          </c:tx>
          <c:spPr>
            <a:solidFill>
              <a:schemeClr val="accent1"/>
            </a:solidFill>
            <a:ln>
              <a:solidFill>
                <a:schemeClr val="accent5">
                  <a:lumMod val="75000"/>
                </a:schemeClr>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Hoja1!$E$5:$E$10</c:f>
              <c:strCache>
                <c:ptCount val="6"/>
                <c:pt idx="0">
                  <c:v>2011/2012</c:v>
                </c:pt>
                <c:pt idx="1">
                  <c:v>2012/2013</c:v>
                </c:pt>
                <c:pt idx="2">
                  <c:v>2013/2014</c:v>
                </c:pt>
                <c:pt idx="3">
                  <c:v>2014/2015</c:v>
                </c:pt>
                <c:pt idx="4">
                  <c:v>2015/2016</c:v>
                </c:pt>
                <c:pt idx="5">
                  <c:v>2016/2017</c:v>
                </c:pt>
              </c:strCache>
            </c:strRef>
          </c:cat>
          <c:val>
            <c:numRef>
              <c:f>Hoja1!$F$5:$F$10</c:f>
              <c:numCache>
                <c:formatCode>General</c:formatCode>
                <c:ptCount val="6"/>
                <c:pt idx="0">
                  <c:v>85.08</c:v>
                </c:pt>
                <c:pt idx="1">
                  <c:v>84.8</c:v>
                </c:pt>
                <c:pt idx="2">
                  <c:v>84.3</c:v>
                </c:pt>
                <c:pt idx="3">
                  <c:v>84.1</c:v>
                </c:pt>
                <c:pt idx="4">
                  <c:v>81.099999999999994</c:v>
                </c:pt>
                <c:pt idx="5">
                  <c:v>83.6</c:v>
                </c:pt>
              </c:numCache>
            </c:numRef>
          </c:val>
          <c:extLst>
            <c:ext xmlns:c16="http://schemas.microsoft.com/office/drawing/2014/chart" uri="{C3380CC4-5D6E-409C-BE32-E72D297353CC}">
              <c16:uniqueId val="{00000000-4EE9-4085-A001-D58654E75F4B}"/>
            </c:ext>
          </c:extLst>
        </c:ser>
        <c:dLbls>
          <c:showLegendKey val="0"/>
          <c:showVal val="0"/>
          <c:showCatName val="0"/>
          <c:showSerName val="0"/>
          <c:showPercent val="0"/>
          <c:showBubbleSize val="0"/>
        </c:dLbls>
        <c:gapWidth val="219"/>
        <c:overlap val="-27"/>
        <c:axId val="850828368"/>
        <c:axId val="850827280"/>
      </c:barChart>
      <c:catAx>
        <c:axId val="850828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850827280"/>
        <c:crosses val="autoZero"/>
        <c:auto val="1"/>
        <c:lblAlgn val="ctr"/>
        <c:lblOffset val="100"/>
        <c:noMultiLvlLbl val="0"/>
      </c:catAx>
      <c:valAx>
        <c:axId val="850827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850828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Perdidas</a:t>
            </a:r>
            <a:r>
              <a:rPr lang="es-MX" baseline="0"/>
              <a:t> en MF Zafra 15/16</a:t>
            </a:r>
            <a:endParaRPr lang="es-MX"/>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scatterChart>
        <c:scatterStyle val="lineMarker"/>
        <c:varyColors val="0"/>
        <c:ser>
          <c:idx val="0"/>
          <c:order val="0"/>
          <c:spPr>
            <a:ln w="19050" cap="rnd">
              <a:noFill/>
              <a:round/>
            </a:ln>
            <a:effectLst>
              <a:outerShdw blurRad="50800" dist="38100" dir="2700000" algn="tl" rotWithShape="0">
                <a:prstClr val="black">
                  <a:alpha val="40000"/>
                </a:prstClr>
              </a:outerShdw>
            </a:effectLst>
          </c:spPr>
          <c:marker>
            <c:symbol val="circle"/>
            <c:size val="5"/>
            <c:spPr>
              <a:solidFill>
                <a:schemeClr val="accent1"/>
              </a:solidFill>
              <a:ln w="9525">
                <a:solidFill>
                  <a:srgbClr val="0070C0"/>
                </a:solidFill>
              </a:ln>
              <a:effectLst>
                <a:outerShdw blurRad="50800" dist="38100" dir="2700000" algn="tl" rotWithShape="0">
                  <a:prstClr val="black">
                    <a:alpha val="40000"/>
                  </a:prstClr>
                </a:outerShdw>
              </a:effectLst>
            </c:spPr>
          </c:marker>
          <c:xVal>
            <c:numRef>
              <c:f>Hoja1!$A$2:$A$143</c:f>
              <c:numCache>
                <c:formatCode>m/d/yyyy</c:formatCode>
                <c:ptCount val="142"/>
                <c:pt idx="0">
                  <c:v>42336</c:v>
                </c:pt>
                <c:pt idx="1">
                  <c:v>42337</c:v>
                </c:pt>
                <c:pt idx="2">
                  <c:v>42338</c:v>
                </c:pt>
                <c:pt idx="3">
                  <c:v>42339</c:v>
                </c:pt>
                <c:pt idx="4">
                  <c:v>42340</c:v>
                </c:pt>
                <c:pt idx="5">
                  <c:v>42341</c:v>
                </c:pt>
                <c:pt idx="6">
                  <c:v>42342</c:v>
                </c:pt>
                <c:pt idx="7">
                  <c:v>42343</c:v>
                </c:pt>
                <c:pt idx="8">
                  <c:v>42344</c:v>
                </c:pt>
                <c:pt idx="9">
                  <c:v>42345</c:v>
                </c:pt>
                <c:pt idx="10">
                  <c:v>42346</c:v>
                </c:pt>
                <c:pt idx="11">
                  <c:v>42347</c:v>
                </c:pt>
                <c:pt idx="12">
                  <c:v>42348</c:v>
                </c:pt>
                <c:pt idx="13">
                  <c:v>42349</c:v>
                </c:pt>
                <c:pt idx="14">
                  <c:v>42350</c:v>
                </c:pt>
                <c:pt idx="15">
                  <c:v>42351</c:v>
                </c:pt>
                <c:pt idx="16">
                  <c:v>42352</c:v>
                </c:pt>
                <c:pt idx="17">
                  <c:v>42353</c:v>
                </c:pt>
                <c:pt idx="18">
                  <c:v>42354</c:v>
                </c:pt>
                <c:pt idx="19">
                  <c:v>42355</c:v>
                </c:pt>
                <c:pt idx="20">
                  <c:v>42356</c:v>
                </c:pt>
                <c:pt idx="21">
                  <c:v>42357</c:v>
                </c:pt>
                <c:pt idx="22">
                  <c:v>42358</c:v>
                </c:pt>
                <c:pt idx="23">
                  <c:v>42359</c:v>
                </c:pt>
                <c:pt idx="24">
                  <c:v>42360</c:v>
                </c:pt>
                <c:pt idx="25">
                  <c:v>42361</c:v>
                </c:pt>
                <c:pt idx="26">
                  <c:v>42362</c:v>
                </c:pt>
                <c:pt idx="27">
                  <c:v>42363</c:v>
                </c:pt>
                <c:pt idx="28">
                  <c:v>42364</c:v>
                </c:pt>
                <c:pt idx="29">
                  <c:v>42365</c:v>
                </c:pt>
                <c:pt idx="30">
                  <c:v>42366</c:v>
                </c:pt>
                <c:pt idx="31">
                  <c:v>42367</c:v>
                </c:pt>
                <c:pt idx="32">
                  <c:v>42368</c:v>
                </c:pt>
                <c:pt idx="33">
                  <c:v>42369</c:v>
                </c:pt>
                <c:pt idx="34">
                  <c:v>42370</c:v>
                </c:pt>
                <c:pt idx="35">
                  <c:v>42371</c:v>
                </c:pt>
                <c:pt idx="36">
                  <c:v>42372</c:v>
                </c:pt>
                <c:pt idx="37">
                  <c:v>42373</c:v>
                </c:pt>
                <c:pt idx="38">
                  <c:v>42374</c:v>
                </c:pt>
                <c:pt idx="39">
                  <c:v>42375</c:v>
                </c:pt>
                <c:pt idx="40">
                  <c:v>42376</c:v>
                </c:pt>
                <c:pt idx="41">
                  <c:v>42377</c:v>
                </c:pt>
                <c:pt idx="42">
                  <c:v>42378</c:v>
                </c:pt>
                <c:pt idx="43">
                  <c:v>42379</c:v>
                </c:pt>
                <c:pt idx="44">
                  <c:v>42380</c:v>
                </c:pt>
                <c:pt idx="45">
                  <c:v>42381</c:v>
                </c:pt>
                <c:pt idx="46">
                  <c:v>42382</c:v>
                </c:pt>
                <c:pt idx="47">
                  <c:v>42383</c:v>
                </c:pt>
                <c:pt idx="48">
                  <c:v>42384</c:v>
                </c:pt>
                <c:pt idx="49">
                  <c:v>42385</c:v>
                </c:pt>
                <c:pt idx="50">
                  <c:v>42386</c:v>
                </c:pt>
                <c:pt idx="51">
                  <c:v>42387</c:v>
                </c:pt>
                <c:pt idx="52">
                  <c:v>42388</c:v>
                </c:pt>
                <c:pt idx="53">
                  <c:v>42389</c:v>
                </c:pt>
                <c:pt idx="54">
                  <c:v>42390</c:v>
                </c:pt>
                <c:pt idx="55">
                  <c:v>42391</c:v>
                </c:pt>
                <c:pt idx="56">
                  <c:v>42392</c:v>
                </c:pt>
                <c:pt idx="57">
                  <c:v>42393</c:v>
                </c:pt>
                <c:pt idx="58">
                  <c:v>42394</c:v>
                </c:pt>
                <c:pt idx="59">
                  <c:v>42395</c:v>
                </c:pt>
                <c:pt idx="60">
                  <c:v>42396</c:v>
                </c:pt>
                <c:pt idx="61">
                  <c:v>42397</c:v>
                </c:pt>
                <c:pt idx="62">
                  <c:v>42398</c:v>
                </c:pt>
                <c:pt idx="63">
                  <c:v>42399</c:v>
                </c:pt>
                <c:pt idx="64">
                  <c:v>42400</c:v>
                </c:pt>
                <c:pt idx="65">
                  <c:v>42401</c:v>
                </c:pt>
                <c:pt idx="66">
                  <c:v>42402</c:v>
                </c:pt>
                <c:pt idx="67">
                  <c:v>42403</c:v>
                </c:pt>
                <c:pt idx="68">
                  <c:v>42404</c:v>
                </c:pt>
                <c:pt idx="69">
                  <c:v>42405</c:v>
                </c:pt>
                <c:pt idx="70">
                  <c:v>42406</c:v>
                </c:pt>
                <c:pt idx="71">
                  <c:v>42407</c:v>
                </c:pt>
                <c:pt idx="72">
                  <c:v>42408</c:v>
                </c:pt>
                <c:pt idx="73">
                  <c:v>42409</c:v>
                </c:pt>
                <c:pt idx="74">
                  <c:v>42410</c:v>
                </c:pt>
                <c:pt idx="75">
                  <c:v>42411</c:v>
                </c:pt>
                <c:pt idx="76">
                  <c:v>42412</c:v>
                </c:pt>
                <c:pt idx="77">
                  <c:v>42413</c:v>
                </c:pt>
                <c:pt idx="78">
                  <c:v>42414</c:v>
                </c:pt>
                <c:pt idx="79">
                  <c:v>42415</c:v>
                </c:pt>
                <c:pt idx="80">
                  <c:v>42416</c:v>
                </c:pt>
                <c:pt idx="81">
                  <c:v>42417</c:v>
                </c:pt>
                <c:pt idx="82">
                  <c:v>42418</c:v>
                </c:pt>
                <c:pt idx="83">
                  <c:v>42419</c:v>
                </c:pt>
                <c:pt idx="84">
                  <c:v>42420</c:v>
                </c:pt>
                <c:pt idx="85">
                  <c:v>42421</c:v>
                </c:pt>
                <c:pt idx="86">
                  <c:v>42422</c:v>
                </c:pt>
                <c:pt idx="87">
                  <c:v>42423</c:v>
                </c:pt>
                <c:pt idx="88">
                  <c:v>42424</c:v>
                </c:pt>
                <c:pt idx="89">
                  <c:v>42425</c:v>
                </c:pt>
                <c:pt idx="90">
                  <c:v>42426</c:v>
                </c:pt>
                <c:pt idx="91">
                  <c:v>42427</c:v>
                </c:pt>
                <c:pt idx="92">
                  <c:v>42428</c:v>
                </c:pt>
                <c:pt idx="93">
                  <c:v>42429</c:v>
                </c:pt>
                <c:pt idx="94">
                  <c:v>42430</c:v>
                </c:pt>
                <c:pt idx="95">
                  <c:v>42431</c:v>
                </c:pt>
                <c:pt idx="96">
                  <c:v>42432</c:v>
                </c:pt>
                <c:pt idx="97">
                  <c:v>42433</c:v>
                </c:pt>
                <c:pt idx="98">
                  <c:v>42434</c:v>
                </c:pt>
                <c:pt idx="99">
                  <c:v>42435</c:v>
                </c:pt>
                <c:pt idx="100">
                  <c:v>42436</c:v>
                </c:pt>
                <c:pt idx="101">
                  <c:v>42437</c:v>
                </c:pt>
                <c:pt idx="102">
                  <c:v>42438</c:v>
                </c:pt>
                <c:pt idx="103">
                  <c:v>42439</c:v>
                </c:pt>
                <c:pt idx="104">
                  <c:v>42440</c:v>
                </c:pt>
                <c:pt idx="105">
                  <c:v>42441</c:v>
                </c:pt>
                <c:pt idx="106">
                  <c:v>42442</c:v>
                </c:pt>
                <c:pt idx="107">
                  <c:v>42443</c:v>
                </c:pt>
                <c:pt idx="108">
                  <c:v>42444</c:v>
                </c:pt>
                <c:pt idx="109">
                  <c:v>42445</c:v>
                </c:pt>
                <c:pt idx="110">
                  <c:v>42446</c:v>
                </c:pt>
                <c:pt idx="111">
                  <c:v>42447</c:v>
                </c:pt>
                <c:pt idx="112">
                  <c:v>42448</c:v>
                </c:pt>
                <c:pt idx="113">
                  <c:v>42449</c:v>
                </c:pt>
                <c:pt idx="114">
                  <c:v>42450</c:v>
                </c:pt>
                <c:pt idx="115">
                  <c:v>42451</c:v>
                </c:pt>
                <c:pt idx="116">
                  <c:v>42452</c:v>
                </c:pt>
                <c:pt idx="117">
                  <c:v>42453</c:v>
                </c:pt>
                <c:pt idx="118">
                  <c:v>42454</c:v>
                </c:pt>
                <c:pt idx="119">
                  <c:v>42455</c:v>
                </c:pt>
                <c:pt idx="120">
                  <c:v>42456</c:v>
                </c:pt>
                <c:pt idx="121">
                  <c:v>42457</c:v>
                </c:pt>
                <c:pt idx="122">
                  <c:v>42458</c:v>
                </c:pt>
                <c:pt idx="123">
                  <c:v>42459</c:v>
                </c:pt>
                <c:pt idx="124">
                  <c:v>42460</c:v>
                </c:pt>
                <c:pt idx="125">
                  <c:v>42461</c:v>
                </c:pt>
                <c:pt idx="126">
                  <c:v>42462</c:v>
                </c:pt>
                <c:pt idx="127">
                  <c:v>42463</c:v>
                </c:pt>
                <c:pt idx="128">
                  <c:v>42464</c:v>
                </c:pt>
                <c:pt idx="129">
                  <c:v>42465</c:v>
                </c:pt>
                <c:pt idx="130">
                  <c:v>42466</c:v>
                </c:pt>
                <c:pt idx="131">
                  <c:v>42467</c:v>
                </c:pt>
                <c:pt idx="132">
                  <c:v>42468</c:v>
                </c:pt>
                <c:pt idx="133">
                  <c:v>42469</c:v>
                </c:pt>
                <c:pt idx="134">
                  <c:v>42470</c:v>
                </c:pt>
                <c:pt idx="135">
                  <c:v>42471</c:v>
                </c:pt>
                <c:pt idx="136">
                  <c:v>42472</c:v>
                </c:pt>
                <c:pt idx="137">
                  <c:v>42473</c:v>
                </c:pt>
                <c:pt idx="138">
                  <c:v>42474</c:v>
                </c:pt>
                <c:pt idx="139">
                  <c:v>42475</c:v>
                </c:pt>
                <c:pt idx="140">
                  <c:v>42476</c:v>
                </c:pt>
                <c:pt idx="141">
                  <c:v>42477</c:v>
                </c:pt>
              </c:numCache>
            </c:numRef>
          </c:xVal>
          <c:yVal>
            <c:numRef>
              <c:f>Hoja1!$B$2:$B$143</c:f>
              <c:numCache>
                <c:formatCode>#,##0.000000000</c:formatCode>
                <c:ptCount val="142"/>
                <c:pt idx="0">
                  <c:v>1.051425957</c:v>
                </c:pt>
                <c:pt idx="1">
                  <c:v>1.080468531</c:v>
                </c:pt>
                <c:pt idx="2">
                  <c:v>1.1774433200000001</c:v>
                </c:pt>
                <c:pt idx="3">
                  <c:v>1.308274269</c:v>
                </c:pt>
                <c:pt idx="4">
                  <c:v>1.317729183</c:v>
                </c:pt>
                <c:pt idx="5">
                  <c:v>1.255420711</c:v>
                </c:pt>
                <c:pt idx="6">
                  <c:v>1.51851984</c:v>
                </c:pt>
                <c:pt idx="7">
                  <c:v>1.448326676</c:v>
                </c:pt>
                <c:pt idx="8">
                  <c:v>1.3285063210000001</c:v>
                </c:pt>
                <c:pt idx="9">
                  <c:v>1.3471335019999999</c:v>
                </c:pt>
                <c:pt idx="10">
                  <c:v>1.318554655</c:v>
                </c:pt>
                <c:pt idx="11">
                  <c:v>1.2112251199999999</c:v>
                </c:pt>
                <c:pt idx="12">
                  <c:v>1.1241012459999999</c:v>
                </c:pt>
                <c:pt idx="13">
                  <c:v>1.1216162169999999</c:v>
                </c:pt>
                <c:pt idx="14">
                  <c:v>1.1040671609999999</c:v>
                </c:pt>
                <c:pt idx="15">
                  <c:v>1.1580019589999999</c:v>
                </c:pt>
                <c:pt idx="16">
                  <c:v>1.2184370790000001</c:v>
                </c:pt>
                <c:pt idx="17">
                  <c:v>1.1817343300000001</c:v>
                </c:pt>
                <c:pt idx="18">
                  <c:v>1.2075548789999999</c:v>
                </c:pt>
                <c:pt idx="19">
                  <c:v>1.2441869919999999</c:v>
                </c:pt>
                <c:pt idx="20">
                  <c:v>1.243707289</c:v>
                </c:pt>
                <c:pt idx="21">
                  <c:v>1.210065876</c:v>
                </c:pt>
                <c:pt idx="22">
                  <c:v>1.2456771390000001</c:v>
                </c:pt>
                <c:pt idx="23">
                  <c:v>1.3000110119999999</c:v>
                </c:pt>
                <c:pt idx="24">
                  <c:v>1.1534056909999999</c:v>
                </c:pt>
                <c:pt idx="25">
                  <c:v>1.0950822680000001</c:v>
                </c:pt>
                <c:pt idx="26">
                  <c:v>1.1082876479999999</c:v>
                </c:pt>
                <c:pt idx="27">
                  <c:v>1.03311683</c:v>
                </c:pt>
                <c:pt idx="28">
                  <c:v>0.97116712500000002</c:v>
                </c:pt>
                <c:pt idx="29">
                  <c:v>1.0000460330000001</c:v>
                </c:pt>
                <c:pt idx="30">
                  <c:v>1.085126593</c:v>
                </c:pt>
                <c:pt idx="31">
                  <c:v>1.100494015</c:v>
                </c:pt>
                <c:pt idx="32">
                  <c:v>0.93459086499999999</c:v>
                </c:pt>
                <c:pt idx="33">
                  <c:v>0.98166584199999996</c:v>
                </c:pt>
                <c:pt idx="34">
                  <c:v>0.95989701199999999</c:v>
                </c:pt>
                <c:pt idx="35">
                  <c:v>1.3288419810000001</c:v>
                </c:pt>
                <c:pt idx="36">
                  <c:v>1.297478785</c:v>
                </c:pt>
                <c:pt idx="37">
                  <c:v>1.056717959</c:v>
                </c:pt>
                <c:pt idx="38">
                  <c:v>1.027394938</c:v>
                </c:pt>
                <c:pt idx="39">
                  <c:v>1.1480074300000001</c:v>
                </c:pt>
                <c:pt idx="40">
                  <c:v>1.0080631120000001</c:v>
                </c:pt>
                <c:pt idx="41">
                  <c:v>1.059143666</c:v>
                </c:pt>
                <c:pt idx="42">
                  <c:v>1.0592813919999999</c:v>
                </c:pt>
                <c:pt idx="43">
                  <c:v>1.206055026</c:v>
                </c:pt>
                <c:pt idx="44">
                  <c:v>1.200330009</c:v>
                </c:pt>
                <c:pt idx="45">
                  <c:v>1.284517804</c:v>
                </c:pt>
                <c:pt idx="46">
                  <c:v>1.270968777</c:v>
                </c:pt>
                <c:pt idx="47">
                  <c:v>1.180800128</c:v>
                </c:pt>
                <c:pt idx="48">
                  <c:v>1.129747703</c:v>
                </c:pt>
                <c:pt idx="49">
                  <c:v>1.196225527</c:v>
                </c:pt>
                <c:pt idx="50">
                  <c:v>1.24643671</c:v>
                </c:pt>
                <c:pt idx="51">
                  <c:v>1.243792864</c:v>
                </c:pt>
                <c:pt idx="52">
                  <c:v>1.360256672</c:v>
                </c:pt>
                <c:pt idx="53">
                  <c:v>1.3078284069999999</c:v>
                </c:pt>
                <c:pt idx="54">
                  <c:v>1.283805549</c:v>
                </c:pt>
                <c:pt idx="55">
                  <c:v>1.315224113</c:v>
                </c:pt>
                <c:pt idx="56">
                  <c:v>1.1862012989999999</c:v>
                </c:pt>
                <c:pt idx="57">
                  <c:v>1.0864873289999999</c:v>
                </c:pt>
                <c:pt idx="58">
                  <c:v>1.1312098559999999</c:v>
                </c:pt>
                <c:pt idx="59">
                  <c:v>1.120967365</c:v>
                </c:pt>
                <c:pt idx="60">
                  <c:v>1.2259181100000001</c:v>
                </c:pt>
                <c:pt idx="61">
                  <c:v>1.2374308439999999</c:v>
                </c:pt>
                <c:pt idx="62">
                  <c:v>1.2636823500000001</c:v>
                </c:pt>
                <c:pt idx="63">
                  <c:v>1.3734165709999999</c:v>
                </c:pt>
                <c:pt idx="64">
                  <c:v>1.29056696</c:v>
                </c:pt>
                <c:pt idx="65">
                  <c:v>1.2298887329999999</c:v>
                </c:pt>
                <c:pt idx="66">
                  <c:v>1.257899189</c:v>
                </c:pt>
                <c:pt idx="67">
                  <c:v>1.2578111729999999</c:v>
                </c:pt>
                <c:pt idx="68">
                  <c:v>1.255672066</c:v>
                </c:pt>
                <c:pt idx="69">
                  <c:v>1.3697683810000001</c:v>
                </c:pt>
                <c:pt idx="70">
                  <c:v>1.4500422770000001</c:v>
                </c:pt>
                <c:pt idx="71">
                  <c:v>1.468827747</c:v>
                </c:pt>
                <c:pt idx="72">
                  <c:v>1.437500236</c:v>
                </c:pt>
                <c:pt idx="73">
                  <c:v>1.370070466</c:v>
                </c:pt>
                <c:pt idx="74">
                  <c:v>1.366598513</c:v>
                </c:pt>
                <c:pt idx="75">
                  <c:v>1.2470378049999999</c:v>
                </c:pt>
                <c:pt idx="76">
                  <c:v>1.324711121</c:v>
                </c:pt>
                <c:pt idx="77">
                  <c:v>1.5538560370000001</c:v>
                </c:pt>
                <c:pt idx="78">
                  <c:v>1.540507115</c:v>
                </c:pt>
                <c:pt idx="79">
                  <c:v>1.5034763840000001</c:v>
                </c:pt>
                <c:pt idx="80">
                  <c:v>1.170925674</c:v>
                </c:pt>
                <c:pt idx="81">
                  <c:v>1.1292100220000001</c:v>
                </c:pt>
                <c:pt idx="82">
                  <c:v>1.1736916049999999</c:v>
                </c:pt>
                <c:pt idx="83">
                  <c:v>1.3575849369999999</c:v>
                </c:pt>
                <c:pt idx="84">
                  <c:v>1.203908497</c:v>
                </c:pt>
                <c:pt idx="85">
                  <c:v>1.4114777000000001</c:v>
                </c:pt>
                <c:pt idx="86">
                  <c:v>1.3243577790000001</c:v>
                </c:pt>
                <c:pt idx="87">
                  <c:v>1.636757102</c:v>
                </c:pt>
                <c:pt idx="88">
                  <c:v>1.511305049</c:v>
                </c:pt>
                <c:pt idx="89">
                  <c:v>1.656975874</c:v>
                </c:pt>
                <c:pt idx="90">
                  <c:v>1.7729441939999999</c:v>
                </c:pt>
                <c:pt idx="91">
                  <c:v>1.6884745889999999</c:v>
                </c:pt>
                <c:pt idx="92">
                  <c:v>1.837709083</c:v>
                </c:pt>
                <c:pt idx="93">
                  <c:v>1.7036847509999999</c:v>
                </c:pt>
                <c:pt idx="94">
                  <c:v>1.6023741899999999</c:v>
                </c:pt>
                <c:pt idx="95">
                  <c:v>1.359270167</c:v>
                </c:pt>
                <c:pt idx="96">
                  <c:v>1.2717722069999999</c:v>
                </c:pt>
                <c:pt idx="97">
                  <c:v>1.226886071</c:v>
                </c:pt>
                <c:pt idx="98">
                  <c:v>1.2837422350000001</c:v>
                </c:pt>
                <c:pt idx="99">
                  <c:v>1.1849616670000001</c:v>
                </c:pt>
                <c:pt idx="100">
                  <c:v>1.1410957100000001</c:v>
                </c:pt>
                <c:pt idx="101">
                  <c:v>1.112932107</c:v>
                </c:pt>
                <c:pt idx="102">
                  <c:v>1.1380464830000001</c:v>
                </c:pt>
                <c:pt idx="103">
                  <c:v>1.066812533</c:v>
                </c:pt>
                <c:pt idx="104">
                  <c:v>0.92587565500000002</c:v>
                </c:pt>
                <c:pt idx="105">
                  <c:v>0.96067116799999996</c:v>
                </c:pt>
                <c:pt idx="106">
                  <c:v>0.92083664899999995</c:v>
                </c:pt>
                <c:pt idx="107">
                  <c:v>0.97461452599999998</c:v>
                </c:pt>
                <c:pt idx="108">
                  <c:v>0.89490053700000005</c:v>
                </c:pt>
                <c:pt idx="109">
                  <c:v>0.91771515599999998</c:v>
                </c:pt>
                <c:pt idx="110">
                  <c:v>1.069451377</c:v>
                </c:pt>
                <c:pt idx="111">
                  <c:v>1.1649319570000001</c:v>
                </c:pt>
                <c:pt idx="112">
                  <c:v>1.1389843159999999</c:v>
                </c:pt>
                <c:pt idx="113">
                  <c:v>1.048593932</c:v>
                </c:pt>
                <c:pt idx="114">
                  <c:v>1.0981109680000001</c:v>
                </c:pt>
                <c:pt idx="115">
                  <c:v>1.0572757770000001</c:v>
                </c:pt>
                <c:pt idx="116">
                  <c:v>1.093674673</c:v>
                </c:pt>
                <c:pt idx="117">
                  <c:v>1.141067375</c:v>
                </c:pt>
                <c:pt idx="118">
                  <c:v>1.1652705489999999</c:v>
                </c:pt>
                <c:pt idx="119">
                  <c:v>1.108937209</c:v>
                </c:pt>
                <c:pt idx="120">
                  <c:v>1.19106581</c:v>
                </c:pt>
                <c:pt idx="121">
                  <c:v>1.186862665</c:v>
                </c:pt>
                <c:pt idx="122">
                  <c:v>1.125040499</c:v>
                </c:pt>
                <c:pt idx="123">
                  <c:v>1.21547103</c:v>
                </c:pt>
                <c:pt idx="124">
                  <c:v>1.1384388110000001</c:v>
                </c:pt>
                <c:pt idx="125">
                  <c:v>1.1485924249999999</c:v>
                </c:pt>
                <c:pt idx="126">
                  <c:v>1.3168892759999999</c:v>
                </c:pt>
                <c:pt idx="127">
                  <c:v>1.569723392</c:v>
                </c:pt>
                <c:pt idx="128">
                  <c:v>1.539168627</c:v>
                </c:pt>
                <c:pt idx="129">
                  <c:v>1.3478372599999999</c:v>
                </c:pt>
                <c:pt idx="130">
                  <c:v>1.2608123440000001</c:v>
                </c:pt>
                <c:pt idx="131">
                  <c:v>1.2825262209999999</c:v>
                </c:pt>
                <c:pt idx="132">
                  <c:v>1.3725529430000001</c:v>
                </c:pt>
                <c:pt idx="133">
                  <c:v>1.5003292070000001</c:v>
                </c:pt>
                <c:pt idx="134">
                  <c:v>1.6009373979999999</c:v>
                </c:pt>
                <c:pt idx="135">
                  <c:v>1.406782178</c:v>
                </c:pt>
                <c:pt idx="136">
                  <c:v>1.5239734220000001</c:v>
                </c:pt>
                <c:pt idx="137">
                  <c:v>2.0457419379999999</c:v>
                </c:pt>
                <c:pt idx="138">
                  <c:v>1.51010087</c:v>
                </c:pt>
                <c:pt idx="139">
                  <c:v>1.6140870839999999</c:v>
                </c:pt>
                <c:pt idx="140">
                  <c:v>1.511374784</c:v>
                </c:pt>
                <c:pt idx="141">
                  <c:v>1.8242225990000001</c:v>
                </c:pt>
              </c:numCache>
            </c:numRef>
          </c:yVal>
          <c:smooth val="0"/>
          <c:extLst>
            <c:ext xmlns:c16="http://schemas.microsoft.com/office/drawing/2014/chart" uri="{C3380CC4-5D6E-409C-BE32-E72D297353CC}">
              <c16:uniqueId val="{00000000-B8E7-4C20-9F20-4C567D551C73}"/>
            </c:ext>
          </c:extLst>
        </c:ser>
        <c:dLbls>
          <c:showLegendKey val="0"/>
          <c:showVal val="0"/>
          <c:showCatName val="0"/>
          <c:showSerName val="0"/>
          <c:showPercent val="0"/>
          <c:showBubbleSize val="0"/>
        </c:dLbls>
        <c:axId val="850830544"/>
        <c:axId val="850829456"/>
      </c:scatterChart>
      <c:valAx>
        <c:axId val="850830544"/>
        <c:scaling>
          <c:orientation val="minMax"/>
          <c:max val="42490"/>
          <c:min val="42320"/>
        </c:scaling>
        <c:delete val="0"/>
        <c:axPos val="b"/>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850829456"/>
        <c:crosses val="autoZero"/>
        <c:crossBetween val="midCat"/>
        <c:majorUnit val="40"/>
      </c:valAx>
      <c:valAx>
        <c:axId val="850829456"/>
        <c:scaling>
          <c:orientation val="minMax"/>
          <c:min val="0.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a:t>Perdidas</a:t>
                </a:r>
                <a:r>
                  <a:rPr lang="es-MX" baseline="0"/>
                  <a:t> en MF % caña </a:t>
                </a:r>
                <a:endParaRPr lang="es-MX"/>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SV"/>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85083054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userShapes r:id="rId4"/>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dirty="0"/>
              <a:t>Perdidas</a:t>
            </a:r>
            <a:r>
              <a:rPr lang="es-MX" baseline="0" dirty="0"/>
              <a:t> en </a:t>
            </a:r>
            <a:r>
              <a:rPr lang="es-MX" baseline="0" dirty="0" smtClean="0"/>
              <a:t>MF </a:t>
            </a:r>
            <a:r>
              <a:rPr lang="es-MX" baseline="0" dirty="0"/>
              <a:t>Zafra 16/17</a:t>
            </a:r>
            <a:endParaRPr lang="es-MX"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scatterChart>
        <c:scatterStyle val="lineMarker"/>
        <c:varyColors val="0"/>
        <c:ser>
          <c:idx val="0"/>
          <c:order val="0"/>
          <c:spPr>
            <a:ln w="19050" cap="rnd">
              <a:noFill/>
              <a:round/>
            </a:ln>
            <a:effectLst>
              <a:outerShdw blurRad="50800" dist="38100" dir="2700000" algn="tl" rotWithShape="0">
                <a:prstClr val="black">
                  <a:alpha val="40000"/>
                </a:prstClr>
              </a:outerShdw>
            </a:effectLst>
          </c:spPr>
          <c:marker>
            <c:symbol val="circle"/>
            <c:size val="5"/>
            <c:spPr>
              <a:solidFill>
                <a:schemeClr val="accent2"/>
              </a:solidFill>
              <a:ln w="9525">
                <a:solidFill>
                  <a:schemeClr val="accent2">
                    <a:lumMod val="75000"/>
                  </a:schemeClr>
                </a:solidFill>
              </a:ln>
              <a:effectLst>
                <a:outerShdw blurRad="50800" dist="38100" dir="2700000" algn="tl" rotWithShape="0">
                  <a:prstClr val="black">
                    <a:alpha val="40000"/>
                  </a:prstClr>
                </a:outerShdw>
              </a:effectLst>
            </c:spPr>
          </c:marker>
          <c:xVal>
            <c:numRef>
              <c:f>Hoja1!$A$2:$A$159</c:f>
              <c:numCache>
                <c:formatCode>m/d/yyyy</c:formatCode>
                <c:ptCount val="158"/>
                <c:pt idx="0">
                  <c:v>42685</c:v>
                </c:pt>
                <c:pt idx="1">
                  <c:v>42686</c:v>
                </c:pt>
                <c:pt idx="2">
                  <c:v>42687</c:v>
                </c:pt>
                <c:pt idx="3">
                  <c:v>42688</c:v>
                </c:pt>
                <c:pt idx="4">
                  <c:v>42689</c:v>
                </c:pt>
                <c:pt idx="5">
                  <c:v>42690</c:v>
                </c:pt>
                <c:pt idx="6">
                  <c:v>42691</c:v>
                </c:pt>
                <c:pt idx="7">
                  <c:v>42692</c:v>
                </c:pt>
                <c:pt idx="8">
                  <c:v>42693</c:v>
                </c:pt>
                <c:pt idx="9">
                  <c:v>42694</c:v>
                </c:pt>
                <c:pt idx="10">
                  <c:v>42695</c:v>
                </c:pt>
                <c:pt idx="11">
                  <c:v>42696</c:v>
                </c:pt>
                <c:pt idx="12">
                  <c:v>42697</c:v>
                </c:pt>
                <c:pt idx="13">
                  <c:v>42698</c:v>
                </c:pt>
                <c:pt idx="14">
                  <c:v>42699</c:v>
                </c:pt>
                <c:pt idx="15">
                  <c:v>42700</c:v>
                </c:pt>
                <c:pt idx="16">
                  <c:v>42701</c:v>
                </c:pt>
                <c:pt idx="17">
                  <c:v>42702</c:v>
                </c:pt>
                <c:pt idx="18">
                  <c:v>42703</c:v>
                </c:pt>
                <c:pt idx="19">
                  <c:v>42704</c:v>
                </c:pt>
                <c:pt idx="20">
                  <c:v>42705</c:v>
                </c:pt>
                <c:pt idx="21">
                  <c:v>42706</c:v>
                </c:pt>
                <c:pt idx="22">
                  <c:v>42707</c:v>
                </c:pt>
                <c:pt idx="23">
                  <c:v>42708</c:v>
                </c:pt>
                <c:pt idx="24">
                  <c:v>42709</c:v>
                </c:pt>
                <c:pt idx="25">
                  <c:v>42710</c:v>
                </c:pt>
                <c:pt idx="26">
                  <c:v>42711</c:v>
                </c:pt>
                <c:pt idx="27">
                  <c:v>42712</c:v>
                </c:pt>
                <c:pt idx="28">
                  <c:v>42713</c:v>
                </c:pt>
                <c:pt idx="29">
                  <c:v>42714</c:v>
                </c:pt>
                <c:pt idx="30">
                  <c:v>42715</c:v>
                </c:pt>
                <c:pt idx="31">
                  <c:v>42716</c:v>
                </c:pt>
                <c:pt idx="32">
                  <c:v>42717</c:v>
                </c:pt>
                <c:pt idx="33">
                  <c:v>42718</c:v>
                </c:pt>
                <c:pt idx="34">
                  <c:v>42719</c:v>
                </c:pt>
                <c:pt idx="35">
                  <c:v>42720</c:v>
                </c:pt>
                <c:pt idx="36">
                  <c:v>42721</c:v>
                </c:pt>
                <c:pt idx="37">
                  <c:v>42722</c:v>
                </c:pt>
                <c:pt idx="38">
                  <c:v>42723</c:v>
                </c:pt>
                <c:pt idx="39">
                  <c:v>42724</c:v>
                </c:pt>
                <c:pt idx="40">
                  <c:v>42725</c:v>
                </c:pt>
                <c:pt idx="41">
                  <c:v>42726</c:v>
                </c:pt>
                <c:pt idx="42">
                  <c:v>42727</c:v>
                </c:pt>
                <c:pt idx="43">
                  <c:v>42728</c:v>
                </c:pt>
                <c:pt idx="44">
                  <c:v>42729</c:v>
                </c:pt>
                <c:pt idx="45">
                  <c:v>42730</c:v>
                </c:pt>
                <c:pt idx="46">
                  <c:v>42731</c:v>
                </c:pt>
                <c:pt idx="47">
                  <c:v>42732</c:v>
                </c:pt>
                <c:pt idx="48">
                  <c:v>42733</c:v>
                </c:pt>
                <c:pt idx="49">
                  <c:v>42734</c:v>
                </c:pt>
                <c:pt idx="50">
                  <c:v>42735</c:v>
                </c:pt>
                <c:pt idx="51">
                  <c:v>42736</c:v>
                </c:pt>
                <c:pt idx="52">
                  <c:v>42737</c:v>
                </c:pt>
                <c:pt idx="53">
                  <c:v>42738</c:v>
                </c:pt>
                <c:pt idx="54">
                  <c:v>42739</c:v>
                </c:pt>
                <c:pt idx="55">
                  <c:v>42740</c:v>
                </c:pt>
                <c:pt idx="56">
                  <c:v>42741</c:v>
                </c:pt>
                <c:pt idx="57">
                  <c:v>42742</c:v>
                </c:pt>
                <c:pt idx="58">
                  <c:v>42743</c:v>
                </c:pt>
                <c:pt idx="59">
                  <c:v>42744</c:v>
                </c:pt>
                <c:pt idx="60">
                  <c:v>42745</c:v>
                </c:pt>
                <c:pt idx="61">
                  <c:v>42746</c:v>
                </c:pt>
                <c:pt idx="62">
                  <c:v>42747</c:v>
                </c:pt>
                <c:pt idx="63">
                  <c:v>42748</c:v>
                </c:pt>
                <c:pt idx="64">
                  <c:v>42749</c:v>
                </c:pt>
                <c:pt idx="65">
                  <c:v>42750</c:v>
                </c:pt>
                <c:pt idx="66">
                  <c:v>42751</c:v>
                </c:pt>
                <c:pt idx="67">
                  <c:v>42752</c:v>
                </c:pt>
                <c:pt idx="68">
                  <c:v>42753</c:v>
                </c:pt>
                <c:pt idx="69">
                  <c:v>42754</c:v>
                </c:pt>
                <c:pt idx="70">
                  <c:v>42755</c:v>
                </c:pt>
                <c:pt idx="71">
                  <c:v>42756</c:v>
                </c:pt>
                <c:pt idx="72">
                  <c:v>42757</c:v>
                </c:pt>
                <c:pt idx="73">
                  <c:v>42758</c:v>
                </c:pt>
                <c:pt idx="74">
                  <c:v>42759</c:v>
                </c:pt>
                <c:pt idx="75">
                  <c:v>42760</c:v>
                </c:pt>
                <c:pt idx="76">
                  <c:v>42761</c:v>
                </c:pt>
                <c:pt idx="77">
                  <c:v>42762</c:v>
                </c:pt>
                <c:pt idx="78">
                  <c:v>42763</c:v>
                </c:pt>
                <c:pt idx="79">
                  <c:v>42764</c:v>
                </c:pt>
                <c:pt idx="80">
                  <c:v>42765</c:v>
                </c:pt>
                <c:pt idx="81">
                  <c:v>42766</c:v>
                </c:pt>
                <c:pt idx="82">
                  <c:v>42767</c:v>
                </c:pt>
                <c:pt idx="83">
                  <c:v>42768</c:v>
                </c:pt>
                <c:pt idx="84">
                  <c:v>42769</c:v>
                </c:pt>
                <c:pt idx="85">
                  <c:v>42770</c:v>
                </c:pt>
                <c:pt idx="86">
                  <c:v>42771</c:v>
                </c:pt>
                <c:pt idx="87">
                  <c:v>42772</c:v>
                </c:pt>
                <c:pt idx="88">
                  <c:v>42773</c:v>
                </c:pt>
                <c:pt idx="89">
                  <c:v>42774</c:v>
                </c:pt>
                <c:pt idx="90">
                  <c:v>42775</c:v>
                </c:pt>
                <c:pt idx="91">
                  <c:v>42776</c:v>
                </c:pt>
                <c:pt idx="92">
                  <c:v>42777</c:v>
                </c:pt>
                <c:pt idx="93">
                  <c:v>42778</c:v>
                </c:pt>
                <c:pt idx="94">
                  <c:v>42779</c:v>
                </c:pt>
                <c:pt idx="95">
                  <c:v>42780</c:v>
                </c:pt>
                <c:pt idx="96">
                  <c:v>42781</c:v>
                </c:pt>
                <c:pt idx="97">
                  <c:v>42782</c:v>
                </c:pt>
                <c:pt idx="98">
                  <c:v>42783</c:v>
                </c:pt>
                <c:pt idx="99">
                  <c:v>42784</c:v>
                </c:pt>
                <c:pt idx="100">
                  <c:v>42785</c:v>
                </c:pt>
                <c:pt idx="101">
                  <c:v>42786</c:v>
                </c:pt>
                <c:pt idx="102">
                  <c:v>42787</c:v>
                </c:pt>
                <c:pt idx="103">
                  <c:v>42788</c:v>
                </c:pt>
                <c:pt idx="104">
                  <c:v>42789</c:v>
                </c:pt>
                <c:pt idx="105">
                  <c:v>42790</c:v>
                </c:pt>
                <c:pt idx="106">
                  <c:v>42791</c:v>
                </c:pt>
                <c:pt idx="107">
                  <c:v>42792</c:v>
                </c:pt>
                <c:pt idx="108">
                  <c:v>42793</c:v>
                </c:pt>
                <c:pt idx="109">
                  <c:v>42794</c:v>
                </c:pt>
                <c:pt idx="110">
                  <c:v>42795</c:v>
                </c:pt>
                <c:pt idx="111">
                  <c:v>42796</c:v>
                </c:pt>
                <c:pt idx="112">
                  <c:v>42797</c:v>
                </c:pt>
                <c:pt idx="113">
                  <c:v>42798</c:v>
                </c:pt>
                <c:pt idx="114">
                  <c:v>42799</c:v>
                </c:pt>
                <c:pt idx="115">
                  <c:v>42800</c:v>
                </c:pt>
                <c:pt idx="116">
                  <c:v>42801</c:v>
                </c:pt>
                <c:pt idx="117">
                  <c:v>42802</c:v>
                </c:pt>
                <c:pt idx="118">
                  <c:v>42803</c:v>
                </c:pt>
                <c:pt idx="119">
                  <c:v>42804</c:v>
                </c:pt>
                <c:pt idx="120">
                  <c:v>42805</c:v>
                </c:pt>
                <c:pt idx="121">
                  <c:v>42806</c:v>
                </c:pt>
                <c:pt idx="122">
                  <c:v>42807</c:v>
                </c:pt>
                <c:pt idx="123">
                  <c:v>42808</c:v>
                </c:pt>
                <c:pt idx="124">
                  <c:v>42809</c:v>
                </c:pt>
                <c:pt idx="125">
                  <c:v>42810</c:v>
                </c:pt>
                <c:pt idx="126">
                  <c:v>42811</c:v>
                </c:pt>
                <c:pt idx="127">
                  <c:v>42812</c:v>
                </c:pt>
                <c:pt idx="128">
                  <c:v>42813</c:v>
                </c:pt>
                <c:pt idx="129">
                  <c:v>42814</c:v>
                </c:pt>
                <c:pt idx="130">
                  <c:v>42815</c:v>
                </c:pt>
                <c:pt idx="131">
                  <c:v>42816</c:v>
                </c:pt>
                <c:pt idx="132">
                  <c:v>42817</c:v>
                </c:pt>
                <c:pt idx="133">
                  <c:v>42818</c:v>
                </c:pt>
                <c:pt idx="134">
                  <c:v>42819</c:v>
                </c:pt>
                <c:pt idx="135">
                  <c:v>42820</c:v>
                </c:pt>
                <c:pt idx="136">
                  <c:v>42821</c:v>
                </c:pt>
                <c:pt idx="137">
                  <c:v>42822</c:v>
                </c:pt>
                <c:pt idx="138">
                  <c:v>42823</c:v>
                </c:pt>
                <c:pt idx="139">
                  <c:v>42824</c:v>
                </c:pt>
                <c:pt idx="140">
                  <c:v>42825</c:v>
                </c:pt>
                <c:pt idx="141">
                  <c:v>42826</c:v>
                </c:pt>
                <c:pt idx="142">
                  <c:v>42827</c:v>
                </c:pt>
                <c:pt idx="143">
                  <c:v>42828</c:v>
                </c:pt>
                <c:pt idx="144">
                  <c:v>42829</c:v>
                </c:pt>
                <c:pt idx="145">
                  <c:v>42830</c:v>
                </c:pt>
                <c:pt idx="146">
                  <c:v>42831</c:v>
                </c:pt>
                <c:pt idx="147">
                  <c:v>42832</c:v>
                </c:pt>
                <c:pt idx="148">
                  <c:v>42833</c:v>
                </c:pt>
                <c:pt idx="149">
                  <c:v>42834</c:v>
                </c:pt>
                <c:pt idx="150">
                  <c:v>42835</c:v>
                </c:pt>
                <c:pt idx="151">
                  <c:v>42836</c:v>
                </c:pt>
                <c:pt idx="152">
                  <c:v>42837</c:v>
                </c:pt>
                <c:pt idx="153">
                  <c:v>42838</c:v>
                </c:pt>
                <c:pt idx="154">
                  <c:v>42839</c:v>
                </c:pt>
                <c:pt idx="155">
                  <c:v>42840</c:v>
                </c:pt>
                <c:pt idx="156">
                  <c:v>42841</c:v>
                </c:pt>
                <c:pt idx="157">
                  <c:v>42842</c:v>
                </c:pt>
              </c:numCache>
            </c:numRef>
          </c:xVal>
          <c:yVal>
            <c:numRef>
              <c:f>Hoja1!$B$2:$B$159</c:f>
              <c:numCache>
                <c:formatCode>#,##0.000000000</c:formatCode>
                <c:ptCount val="158"/>
                <c:pt idx="0">
                  <c:v>1.136459248</c:v>
                </c:pt>
                <c:pt idx="1">
                  <c:v>1.158347604</c:v>
                </c:pt>
                <c:pt idx="2">
                  <c:v>1.1868071099999999</c:v>
                </c:pt>
                <c:pt idx="3">
                  <c:v>1.0966896020000001</c:v>
                </c:pt>
                <c:pt idx="4">
                  <c:v>0.98203917500000004</c:v>
                </c:pt>
                <c:pt idx="5">
                  <c:v>1.124772321</c:v>
                </c:pt>
                <c:pt idx="6">
                  <c:v>1.163500435</c:v>
                </c:pt>
                <c:pt idx="7">
                  <c:v>1.160276525</c:v>
                </c:pt>
                <c:pt idx="8">
                  <c:v>1.2979929640000001</c:v>
                </c:pt>
                <c:pt idx="9">
                  <c:v>1.2074969499999999</c:v>
                </c:pt>
                <c:pt idx="10">
                  <c:v>1.2041903</c:v>
                </c:pt>
                <c:pt idx="11">
                  <c:v>1.133525259</c:v>
                </c:pt>
                <c:pt idx="12">
                  <c:v>1.153701445</c:v>
                </c:pt>
                <c:pt idx="13">
                  <c:v>1.1136739879999999</c:v>
                </c:pt>
                <c:pt idx="14">
                  <c:v>1.0728826929999999</c:v>
                </c:pt>
                <c:pt idx="15">
                  <c:v>0.947307911</c:v>
                </c:pt>
                <c:pt idx="16">
                  <c:v>0.99631102199999999</c:v>
                </c:pt>
                <c:pt idx="17">
                  <c:v>0.98852480499999995</c:v>
                </c:pt>
                <c:pt idx="18">
                  <c:v>0.98208238999999997</c:v>
                </c:pt>
                <c:pt idx="19">
                  <c:v>1.003559638</c:v>
                </c:pt>
                <c:pt idx="20">
                  <c:v>1.002274906</c:v>
                </c:pt>
                <c:pt idx="21">
                  <c:v>1.0426973740000001</c:v>
                </c:pt>
                <c:pt idx="22">
                  <c:v>1.2016299399999999</c:v>
                </c:pt>
                <c:pt idx="23">
                  <c:v>1.222176411</c:v>
                </c:pt>
                <c:pt idx="24">
                  <c:v>1.20501546</c:v>
                </c:pt>
                <c:pt idx="25">
                  <c:v>1.026075726</c:v>
                </c:pt>
                <c:pt idx="26">
                  <c:v>0.95927392300000003</c:v>
                </c:pt>
                <c:pt idx="27">
                  <c:v>0.96225208299999998</c:v>
                </c:pt>
                <c:pt idx="28">
                  <c:v>1.034852407</c:v>
                </c:pt>
                <c:pt idx="29">
                  <c:v>1.0578126729999999</c:v>
                </c:pt>
                <c:pt idx="30">
                  <c:v>1.1071752109999999</c:v>
                </c:pt>
                <c:pt idx="31">
                  <c:v>1.1034948280000001</c:v>
                </c:pt>
                <c:pt idx="32">
                  <c:v>1.1290364150000001</c:v>
                </c:pt>
                <c:pt idx="33">
                  <c:v>1.0840943759999999</c:v>
                </c:pt>
                <c:pt idx="34">
                  <c:v>1.12523269</c:v>
                </c:pt>
                <c:pt idx="35">
                  <c:v>1.1925684439999999</c:v>
                </c:pt>
                <c:pt idx="36">
                  <c:v>1.105089931</c:v>
                </c:pt>
                <c:pt idx="37">
                  <c:v>1.1583711809999999</c:v>
                </c:pt>
                <c:pt idx="38">
                  <c:v>1.4320399770000001</c:v>
                </c:pt>
                <c:pt idx="39">
                  <c:v>1.2651699190000001</c:v>
                </c:pt>
                <c:pt idx="40">
                  <c:v>1.302041878</c:v>
                </c:pt>
                <c:pt idx="41">
                  <c:v>1.2381796869999999</c:v>
                </c:pt>
                <c:pt idx="42">
                  <c:v>1.1711666080000001</c:v>
                </c:pt>
                <c:pt idx="43">
                  <c:v>1.1609784400000001</c:v>
                </c:pt>
                <c:pt idx="44">
                  <c:v>1.1577323980000001</c:v>
                </c:pt>
                <c:pt idx="45">
                  <c:v>1.054133035</c:v>
                </c:pt>
                <c:pt idx="46">
                  <c:v>1.0630831060000001</c:v>
                </c:pt>
                <c:pt idx="47">
                  <c:v>1.077523303</c:v>
                </c:pt>
                <c:pt idx="48">
                  <c:v>1.074523616</c:v>
                </c:pt>
                <c:pt idx="49">
                  <c:v>1.13038726</c:v>
                </c:pt>
                <c:pt idx="50">
                  <c:v>1.0618578510000001</c:v>
                </c:pt>
                <c:pt idx="51">
                  <c:v>1.039880398</c:v>
                </c:pt>
                <c:pt idx="52">
                  <c:v>1.032946272</c:v>
                </c:pt>
                <c:pt idx="53">
                  <c:v>1.0772274420000001</c:v>
                </c:pt>
                <c:pt idx="54">
                  <c:v>1.006808505</c:v>
                </c:pt>
                <c:pt idx="55">
                  <c:v>1.0515571269999999</c:v>
                </c:pt>
                <c:pt idx="56">
                  <c:v>0.99883202800000004</c:v>
                </c:pt>
                <c:pt idx="57">
                  <c:v>0.92205107500000005</c:v>
                </c:pt>
                <c:pt idx="58">
                  <c:v>0.93049471800000005</c:v>
                </c:pt>
                <c:pt idx="59">
                  <c:v>0.97362188100000002</c:v>
                </c:pt>
                <c:pt idx="60">
                  <c:v>1.019700168</c:v>
                </c:pt>
                <c:pt idx="61">
                  <c:v>1.078109773</c:v>
                </c:pt>
                <c:pt idx="62">
                  <c:v>1.087804218</c:v>
                </c:pt>
                <c:pt idx="63">
                  <c:v>1.088623804</c:v>
                </c:pt>
                <c:pt idx="64">
                  <c:v>1.3057837729999999</c:v>
                </c:pt>
                <c:pt idx="65">
                  <c:v>1.47861325</c:v>
                </c:pt>
                <c:pt idx="66">
                  <c:v>1.127662765</c:v>
                </c:pt>
                <c:pt idx="67">
                  <c:v>1.148922644</c:v>
                </c:pt>
                <c:pt idx="68">
                  <c:v>1.172633434</c:v>
                </c:pt>
                <c:pt idx="69">
                  <c:v>1.2023942439999999</c:v>
                </c:pt>
                <c:pt idx="70">
                  <c:v>1.1294688230000001</c:v>
                </c:pt>
                <c:pt idx="71">
                  <c:v>0.95319782600000003</c:v>
                </c:pt>
                <c:pt idx="72">
                  <c:v>0.97395078800000001</c:v>
                </c:pt>
                <c:pt idx="73">
                  <c:v>1.0465465329999999</c:v>
                </c:pt>
                <c:pt idx="74">
                  <c:v>0.94184866099999998</c:v>
                </c:pt>
                <c:pt idx="75">
                  <c:v>0.951615671</c:v>
                </c:pt>
                <c:pt idx="76">
                  <c:v>1.029929517</c:v>
                </c:pt>
                <c:pt idx="77">
                  <c:v>0.96305050800000003</c:v>
                </c:pt>
                <c:pt idx="78">
                  <c:v>1.0534998959999999</c:v>
                </c:pt>
                <c:pt idx="79">
                  <c:v>0.98648349400000002</c:v>
                </c:pt>
                <c:pt idx="80">
                  <c:v>0.97130268500000005</c:v>
                </c:pt>
                <c:pt idx="81">
                  <c:v>0.983001872</c:v>
                </c:pt>
                <c:pt idx="82">
                  <c:v>0.90696056199999997</c:v>
                </c:pt>
                <c:pt idx="83">
                  <c:v>0.92695026599999997</c:v>
                </c:pt>
                <c:pt idx="84">
                  <c:v>0.98269016600000003</c:v>
                </c:pt>
                <c:pt idx="85">
                  <c:v>1.02003924</c:v>
                </c:pt>
                <c:pt idx="86">
                  <c:v>0.96473001599999997</c:v>
                </c:pt>
                <c:pt idx="87">
                  <c:v>0.987202845</c:v>
                </c:pt>
                <c:pt idx="88">
                  <c:v>1.001840125</c:v>
                </c:pt>
                <c:pt idx="89">
                  <c:v>1.0729995320000001</c:v>
                </c:pt>
                <c:pt idx="90">
                  <c:v>0.99807626299999996</c:v>
                </c:pt>
                <c:pt idx="91">
                  <c:v>1.095184951</c:v>
                </c:pt>
                <c:pt idx="92">
                  <c:v>1.1044669730000001</c:v>
                </c:pt>
                <c:pt idx="93">
                  <c:v>1.1773049689999999</c:v>
                </c:pt>
                <c:pt idx="94">
                  <c:v>1.1481907490000001</c:v>
                </c:pt>
                <c:pt idx="95">
                  <c:v>1.1789035000000001</c:v>
                </c:pt>
                <c:pt idx="96">
                  <c:v>1.1287233050000001</c:v>
                </c:pt>
                <c:pt idx="97">
                  <c:v>1.031748493</c:v>
                </c:pt>
                <c:pt idx="98">
                  <c:v>1.015197466</c:v>
                </c:pt>
                <c:pt idx="99">
                  <c:v>0.91892617799999998</c:v>
                </c:pt>
                <c:pt idx="100">
                  <c:v>0.91002112899999998</c:v>
                </c:pt>
                <c:pt idx="101">
                  <c:v>1.2102703459999999</c:v>
                </c:pt>
                <c:pt idx="102">
                  <c:v>1.0990265349999999</c:v>
                </c:pt>
                <c:pt idx="103">
                  <c:v>1.091415196</c:v>
                </c:pt>
                <c:pt idx="104">
                  <c:v>1.112451619</c:v>
                </c:pt>
                <c:pt idx="105">
                  <c:v>1.126821225</c:v>
                </c:pt>
                <c:pt idx="106">
                  <c:v>1.1516969159999999</c:v>
                </c:pt>
                <c:pt idx="107">
                  <c:v>1.1428512550000001</c:v>
                </c:pt>
                <c:pt idx="108">
                  <c:v>1.1187963320000001</c:v>
                </c:pt>
                <c:pt idx="109">
                  <c:v>1.1251517719999999</c:v>
                </c:pt>
                <c:pt idx="110">
                  <c:v>1.1297748839999999</c:v>
                </c:pt>
                <c:pt idx="111">
                  <c:v>1.2218980880000001</c:v>
                </c:pt>
                <c:pt idx="112">
                  <c:v>1.1512045019999999</c:v>
                </c:pt>
                <c:pt idx="113">
                  <c:v>1.1800759700000001</c:v>
                </c:pt>
                <c:pt idx="114">
                  <c:v>1.2366707690000001</c:v>
                </c:pt>
                <c:pt idx="115">
                  <c:v>1.26215907</c:v>
                </c:pt>
                <c:pt idx="116">
                  <c:v>1.370688559</c:v>
                </c:pt>
                <c:pt idx="117">
                  <c:v>1.2733830900000001</c:v>
                </c:pt>
                <c:pt idx="118">
                  <c:v>1.077328928</c:v>
                </c:pt>
                <c:pt idx="119">
                  <c:v>0.982203249</c:v>
                </c:pt>
                <c:pt idx="120">
                  <c:v>0.94132248200000002</c:v>
                </c:pt>
                <c:pt idx="121">
                  <c:v>1.2017957109999999</c:v>
                </c:pt>
                <c:pt idx="122">
                  <c:v>1.0980629340000001</c:v>
                </c:pt>
                <c:pt idx="123">
                  <c:v>1.2072852220000001</c:v>
                </c:pt>
                <c:pt idx="124">
                  <c:v>1.1431320709999999</c:v>
                </c:pt>
                <c:pt idx="125">
                  <c:v>1.2914039740000001</c:v>
                </c:pt>
                <c:pt idx="126">
                  <c:v>1.277034816</c:v>
                </c:pt>
                <c:pt idx="127">
                  <c:v>1.3221849809999999</c:v>
                </c:pt>
                <c:pt idx="128">
                  <c:v>1.442269027</c:v>
                </c:pt>
                <c:pt idx="129">
                  <c:v>1.2363909630000001</c:v>
                </c:pt>
                <c:pt idx="130">
                  <c:v>1.379922616</c:v>
                </c:pt>
                <c:pt idx="131">
                  <c:v>1.1959551159999999</c:v>
                </c:pt>
                <c:pt idx="132">
                  <c:v>1.2242983839999999</c:v>
                </c:pt>
                <c:pt idx="133">
                  <c:v>1.1149174529999999</c:v>
                </c:pt>
                <c:pt idx="134">
                  <c:v>1.2779935760000001</c:v>
                </c:pt>
                <c:pt idx="135">
                  <c:v>1.3563179919999999</c:v>
                </c:pt>
                <c:pt idx="136">
                  <c:v>1.2965266769999999</c:v>
                </c:pt>
                <c:pt idx="137">
                  <c:v>1.1514891089999999</c:v>
                </c:pt>
                <c:pt idx="138">
                  <c:v>1.2927853220000001</c:v>
                </c:pt>
                <c:pt idx="139">
                  <c:v>1.2123250400000001</c:v>
                </c:pt>
                <c:pt idx="140">
                  <c:v>1.2567336039999999</c:v>
                </c:pt>
                <c:pt idx="141">
                  <c:v>1.312610158</c:v>
                </c:pt>
                <c:pt idx="142">
                  <c:v>1.244197454</c:v>
                </c:pt>
                <c:pt idx="143">
                  <c:v>1.3186608790000001</c:v>
                </c:pt>
                <c:pt idx="144">
                  <c:v>1.220305521</c:v>
                </c:pt>
                <c:pt idx="145">
                  <c:v>1.2788921230000001</c:v>
                </c:pt>
                <c:pt idx="146">
                  <c:v>1.208390646</c:v>
                </c:pt>
                <c:pt idx="147">
                  <c:v>1.312902405</c:v>
                </c:pt>
                <c:pt idx="148">
                  <c:v>1.2845885500000001</c:v>
                </c:pt>
                <c:pt idx="149">
                  <c:v>1.345702696</c:v>
                </c:pt>
                <c:pt idx="150">
                  <c:v>1.227539215</c:v>
                </c:pt>
                <c:pt idx="151">
                  <c:v>1.2695873639999999</c:v>
                </c:pt>
                <c:pt idx="152">
                  <c:v>1.4006614369999999</c:v>
                </c:pt>
                <c:pt idx="153">
                  <c:v>1.4264601589999999</c:v>
                </c:pt>
                <c:pt idx="154">
                  <c:v>2.3688993470000002</c:v>
                </c:pt>
                <c:pt idx="155">
                  <c:v>2.2915946310000002</c:v>
                </c:pt>
                <c:pt idx="156">
                  <c:v>2.3240870259999999</c:v>
                </c:pt>
                <c:pt idx="157">
                  <c:v>2.44750245</c:v>
                </c:pt>
              </c:numCache>
            </c:numRef>
          </c:yVal>
          <c:smooth val="0"/>
          <c:extLst>
            <c:ext xmlns:c16="http://schemas.microsoft.com/office/drawing/2014/chart" uri="{C3380CC4-5D6E-409C-BE32-E72D297353CC}">
              <c16:uniqueId val="{00000000-7714-4021-AEA4-6763B6FACBFF}"/>
            </c:ext>
          </c:extLst>
        </c:ser>
        <c:dLbls>
          <c:showLegendKey val="0"/>
          <c:showVal val="0"/>
          <c:showCatName val="0"/>
          <c:showSerName val="0"/>
          <c:showPercent val="0"/>
          <c:showBubbleSize val="0"/>
        </c:dLbls>
        <c:axId val="850831632"/>
        <c:axId val="850833264"/>
      </c:scatterChart>
      <c:valAx>
        <c:axId val="850831632"/>
        <c:scaling>
          <c:orientation val="minMax"/>
          <c:max val="42860"/>
          <c:min val="42675"/>
        </c:scaling>
        <c:delete val="0"/>
        <c:axPos val="b"/>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850833264"/>
        <c:crosses val="autoZero"/>
        <c:crossBetween val="midCat"/>
        <c:majorUnit val="40"/>
      </c:valAx>
      <c:valAx>
        <c:axId val="850833264"/>
        <c:scaling>
          <c:orientation val="minMax"/>
          <c:max val="2.2999999999999998"/>
          <c:min val="0.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a:t>Perdidas en MF % caña</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SV"/>
            </a:p>
          </c:txPr>
        </c:title>
        <c:numFmt formatCode="#,##0.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85083163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barChart>
        <c:barDir val="col"/>
        <c:grouping val="clustered"/>
        <c:varyColors val="0"/>
        <c:ser>
          <c:idx val="0"/>
          <c:order val="0"/>
          <c:tx>
            <c:strRef>
              <c:f>Hoja1!$P$67</c:f>
              <c:strCache>
                <c:ptCount val="1"/>
                <c:pt idx="0">
                  <c:v>perdidas en MF % caña </c:v>
                </c:pt>
              </c:strCache>
            </c:strRef>
          </c:tx>
          <c:spPr>
            <a:solidFill>
              <a:schemeClr val="accent1"/>
            </a:solidFill>
            <a:ln>
              <a:solidFill>
                <a:schemeClr val="accent5">
                  <a:lumMod val="75000"/>
                </a:schemeClr>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Hoja1!$O$68:$O$73</c:f>
              <c:strCache>
                <c:ptCount val="6"/>
                <c:pt idx="0">
                  <c:v>2011/2012</c:v>
                </c:pt>
                <c:pt idx="1">
                  <c:v>2012/2013</c:v>
                </c:pt>
                <c:pt idx="2">
                  <c:v>2013/2014</c:v>
                </c:pt>
                <c:pt idx="3">
                  <c:v>2014/2015</c:v>
                </c:pt>
                <c:pt idx="4">
                  <c:v>2015/2016</c:v>
                </c:pt>
                <c:pt idx="5">
                  <c:v>2016/2017</c:v>
                </c:pt>
              </c:strCache>
            </c:strRef>
          </c:cat>
          <c:val>
            <c:numRef>
              <c:f>Hoja1!$P$68:$P$73</c:f>
              <c:numCache>
                <c:formatCode>General</c:formatCode>
                <c:ptCount val="6"/>
                <c:pt idx="0">
                  <c:v>1.28</c:v>
                </c:pt>
                <c:pt idx="1">
                  <c:v>1.27</c:v>
                </c:pt>
                <c:pt idx="2">
                  <c:v>1.48</c:v>
                </c:pt>
                <c:pt idx="3">
                  <c:v>1.55</c:v>
                </c:pt>
                <c:pt idx="4">
                  <c:v>1.27</c:v>
                </c:pt>
                <c:pt idx="5">
                  <c:v>1.1599999999999999</c:v>
                </c:pt>
              </c:numCache>
            </c:numRef>
          </c:val>
          <c:extLst>
            <c:ext xmlns:c16="http://schemas.microsoft.com/office/drawing/2014/chart" uri="{C3380CC4-5D6E-409C-BE32-E72D297353CC}">
              <c16:uniqueId val="{00000000-54E7-4F42-85E0-6F42FB3D28A6}"/>
            </c:ext>
          </c:extLst>
        </c:ser>
        <c:dLbls>
          <c:showLegendKey val="0"/>
          <c:showVal val="0"/>
          <c:showCatName val="0"/>
          <c:showSerName val="0"/>
          <c:showPercent val="0"/>
          <c:showBubbleSize val="0"/>
        </c:dLbls>
        <c:gapWidth val="219"/>
        <c:overlap val="-27"/>
        <c:axId val="850822384"/>
        <c:axId val="850833808"/>
      </c:barChart>
      <c:catAx>
        <c:axId val="850822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850833808"/>
        <c:crosses val="autoZero"/>
        <c:auto val="1"/>
        <c:lblAlgn val="ctr"/>
        <c:lblOffset val="100"/>
        <c:noMultiLvlLbl val="0"/>
      </c:catAx>
      <c:valAx>
        <c:axId val="850833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850822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barChart>
        <c:barDir val="col"/>
        <c:grouping val="clustered"/>
        <c:varyColors val="0"/>
        <c:ser>
          <c:idx val="0"/>
          <c:order val="0"/>
          <c:tx>
            <c:v>Pureza meladura ingresando a tachos </c:v>
          </c:tx>
          <c:spPr>
            <a:solidFill>
              <a:schemeClr val="accent1"/>
            </a:solidFill>
            <a:ln w="12700">
              <a:solidFill>
                <a:schemeClr val="accent5">
                  <a:lumMod val="75000"/>
                </a:schemeClr>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Hoja1!$E$5:$E$8</c:f>
              <c:strCache>
                <c:ptCount val="4"/>
                <c:pt idx="0">
                  <c:v>2011/2012</c:v>
                </c:pt>
                <c:pt idx="1">
                  <c:v>2012/2013</c:v>
                </c:pt>
                <c:pt idx="2">
                  <c:v>2013/2014</c:v>
                </c:pt>
                <c:pt idx="3">
                  <c:v>2014/2015</c:v>
                </c:pt>
              </c:strCache>
            </c:strRef>
          </c:cat>
          <c:val>
            <c:numRef>
              <c:f>Hoja1!$F$5:$F$8</c:f>
              <c:numCache>
                <c:formatCode>General</c:formatCode>
                <c:ptCount val="4"/>
                <c:pt idx="0">
                  <c:v>85.08</c:v>
                </c:pt>
                <c:pt idx="1">
                  <c:v>84.8</c:v>
                </c:pt>
                <c:pt idx="2">
                  <c:v>84.3</c:v>
                </c:pt>
                <c:pt idx="3">
                  <c:v>84.1</c:v>
                </c:pt>
              </c:numCache>
            </c:numRef>
          </c:val>
          <c:extLst>
            <c:ext xmlns:c16="http://schemas.microsoft.com/office/drawing/2014/chart" uri="{C3380CC4-5D6E-409C-BE32-E72D297353CC}">
              <c16:uniqueId val="{00000000-F194-4322-BE81-2EC7CF01DCE8}"/>
            </c:ext>
          </c:extLst>
        </c:ser>
        <c:dLbls>
          <c:showLegendKey val="0"/>
          <c:showVal val="0"/>
          <c:showCatName val="0"/>
          <c:showSerName val="0"/>
          <c:showPercent val="0"/>
          <c:showBubbleSize val="0"/>
        </c:dLbls>
        <c:gapWidth val="219"/>
        <c:overlap val="-27"/>
        <c:axId val="811177504"/>
        <c:axId val="819487408"/>
      </c:barChart>
      <c:catAx>
        <c:axId val="811177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819487408"/>
        <c:crosses val="autoZero"/>
        <c:auto val="1"/>
        <c:lblAlgn val="ctr"/>
        <c:lblOffset val="100"/>
        <c:noMultiLvlLbl val="0"/>
      </c:catAx>
      <c:valAx>
        <c:axId val="819487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811177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err="1" smtClean="0"/>
              <a:t>Litros</a:t>
            </a:r>
            <a:r>
              <a:rPr lang="en-US" baseline="0" dirty="0" smtClean="0"/>
              <a:t> MCC/ t </a:t>
            </a:r>
            <a:r>
              <a:rPr lang="en-US" baseline="0" dirty="0" err="1" smtClean="0"/>
              <a:t>caña</a:t>
            </a:r>
            <a:r>
              <a:rPr lang="en-US" baseline="0" dirty="0" smtClean="0"/>
              <a:t> </a:t>
            </a:r>
            <a:r>
              <a:rPr lang="en-US" baseline="0" dirty="0" err="1" smtClean="0"/>
              <a:t>Molida</a:t>
            </a:r>
            <a:r>
              <a:rPr lang="en-US" baseline="0" dirty="0" smtClean="0"/>
              <a:t> </a:t>
            </a:r>
            <a:endParaRPr lang="en-US" dirty="0"/>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barChart>
        <c:barDir val="col"/>
        <c:grouping val="clustered"/>
        <c:varyColors val="0"/>
        <c:ser>
          <c:idx val="0"/>
          <c:order val="0"/>
          <c:tx>
            <c:strRef>
              <c:f>Hoja1!$B$1</c:f>
              <c:strCache>
                <c:ptCount val="1"/>
                <c:pt idx="0">
                  <c:v>Serie 1</c:v>
                </c:pt>
              </c:strCache>
            </c:strRef>
          </c:tx>
          <c:spPr>
            <a:solidFill>
              <a:schemeClr val="accent1"/>
            </a:solidFill>
            <a:ln w="12700">
              <a:solidFill>
                <a:schemeClr val="accent5">
                  <a:lumMod val="75000"/>
                </a:schemeClr>
              </a:solidFill>
            </a:ln>
            <a:effectLst>
              <a:outerShdw blurRad="50800" dist="38100" dir="2700000" algn="tl" rotWithShape="0">
                <a:prstClr val="black">
                  <a:alpha val="40000"/>
                </a:prstClr>
              </a:outerShdw>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zafra 11/12</c:v>
                </c:pt>
                <c:pt idx="1">
                  <c:v>Zafra 12/13</c:v>
                </c:pt>
                <c:pt idx="2">
                  <c:v>Zafra 13/14</c:v>
                </c:pt>
                <c:pt idx="3">
                  <c:v>Zafra 14/15</c:v>
                </c:pt>
              </c:strCache>
            </c:strRef>
          </c:cat>
          <c:val>
            <c:numRef>
              <c:f>Hoja1!$B$2:$B$5</c:f>
              <c:numCache>
                <c:formatCode>General</c:formatCode>
                <c:ptCount val="4"/>
                <c:pt idx="0">
                  <c:v>42.48</c:v>
                </c:pt>
                <c:pt idx="1">
                  <c:v>44.63</c:v>
                </c:pt>
                <c:pt idx="2">
                  <c:v>45.17</c:v>
                </c:pt>
                <c:pt idx="3">
                  <c:v>49.95</c:v>
                </c:pt>
              </c:numCache>
            </c:numRef>
          </c:val>
          <c:extLst>
            <c:ext xmlns:c16="http://schemas.microsoft.com/office/drawing/2014/chart" uri="{C3380CC4-5D6E-409C-BE32-E72D297353CC}">
              <c16:uniqueId val="{00000000-26E2-4306-B49B-D70709878EC5}"/>
            </c:ext>
          </c:extLst>
        </c:ser>
        <c:dLbls>
          <c:showLegendKey val="0"/>
          <c:showVal val="0"/>
          <c:showCatName val="0"/>
          <c:showSerName val="0"/>
          <c:showPercent val="0"/>
          <c:showBubbleSize val="0"/>
        </c:dLbls>
        <c:gapWidth val="219"/>
        <c:overlap val="-27"/>
        <c:axId val="789363744"/>
        <c:axId val="789364288"/>
      </c:barChart>
      <c:catAx>
        <c:axId val="78936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SV"/>
          </a:p>
        </c:txPr>
        <c:crossAx val="789364288"/>
        <c:crosses val="autoZero"/>
        <c:auto val="1"/>
        <c:lblAlgn val="ctr"/>
        <c:lblOffset val="100"/>
        <c:noMultiLvlLbl val="0"/>
      </c:catAx>
      <c:valAx>
        <c:axId val="789364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SV"/>
          </a:p>
        </c:txPr>
        <c:crossAx val="789363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MX" sz="1400" b="1" dirty="0" smtClean="0"/>
              <a:t>Producción</a:t>
            </a:r>
            <a:r>
              <a:rPr lang="es-MX" sz="1400" b="1" baseline="0" dirty="0" smtClean="0"/>
              <a:t> </a:t>
            </a:r>
            <a:r>
              <a:rPr lang="es-MX" sz="1400" b="1" baseline="0" dirty="0"/>
              <a:t>de MCC y </a:t>
            </a:r>
            <a:r>
              <a:rPr lang="es-MX" sz="1400" b="1" baseline="0" dirty="0" smtClean="0"/>
              <a:t>perdidas </a:t>
            </a:r>
            <a:r>
              <a:rPr lang="es-MX" sz="1400" b="1" baseline="0" dirty="0"/>
              <a:t>en MF % </a:t>
            </a:r>
            <a:r>
              <a:rPr lang="es-MX" sz="1400" b="1" baseline="0" dirty="0" smtClean="0"/>
              <a:t>caña zafra 14/15</a:t>
            </a:r>
            <a:endParaRPr lang="es-MX" sz="1400" b="1" dirty="0"/>
          </a:p>
        </c:rich>
      </c:tx>
      <c:layout>
        <c:manualLayout>
          <c:xMode val="edge"/>
          <c:yMode val="edge"/>
          <c:x val="0.11957625609543319"/>
          <c:y val="4.6113560966619324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manualLayout>
          <c:layoutTarget val="inner"/>
          <c:xMode val="edge"/>
          <c:yMode val="edge"/>
          <c:x val="9.7031562247616235E-2"/>
          <c:y val="0.17171296296296296"/>
          <c:w val="0.8072080352694222"/>
          <c:h val="0.61279272382618832"/>
        </c:manualLayout>
      </c:layout>
      <c:scatterChart>
        <c:scatterStyle val="smoothMarker"/>
        <c:varyColors val="0"/>
        <c:ser>
          <c:idx val="1"/>
          <c:order val="1"/>
          <c:tx>
            <c:v>Produccion de MCC (l/t caña)</c:v>
          </c:tx>
          <c:spPr>
            <a:ln w="19050" cap="rnd">
              <a:solidFill>
                <a:schemeClr val="accent2"/>
              </a:solidFill>
              <a:round/>
            </a:ln>
            <a:effectLst/>
          </c:spPr>
          <c:marker>
            <c:symbol val="none"/>
          </c:marker>
          <c:xVal>
            <c:numRef>
              <c:f>Hoja1!$A$2:$A$160</c:f>
              <c:numCache>
                <c:formatCode>m/d/yyyy</c:formatCode>
                <c:ptCount val="159"/>
                <c:pt idx="0">
                  <c:v>41960</c:v>
                </c:pt>
                <c:pt idx="1">
                  <c:v>41961</c:v>
                </c:pt>
                <c:pt idx="2">
                  <c:v>41962</c:v>
                </c:pt>
                <c:pt idx="3">
                  <c:v>41963</c:v>
                </c:pt>
                <c:pt idx="4">
                  <c:v>41964</c:v>
                </c:pt>
                <c:pt idx="5">
                  <c:v>41965</c:v>
                </c:pt>
                <c:pt idx="6">
                  <c:v>41966</c:v>
                </c:pt>
                <c:pt idx="7">
                  <c:v>41967</c:v>
                </c:pt>
                <c:pt idx="8">
                  <c:v>41968</c:v>
                </c:pt>
                <c:pt idx="9">
                  <c:v>41969</c:v>
                </c:pt>
                <c:pt idx="10">
                  <c:v>41970</c:v>
                </c:pt>
                <c:pt idx="11">
                  <c:v>41971</c:v>
                </c:pt>
                <c:pt idx="12">
                  <c:v>41972</c:v>
                </c:pt>
                <c:pt idx="13">
                  <c:v>41973</c:v>
                </c:pt>
                <c:pt idx="14">
                  <c:v>41974</c:v>
                </c:pt>
                <c:pt idx="15">
                  <c:v>41975</c:v>
                </c:pt>
                <c:pt idx="16">
                  <c:v>41976</c:v>
                </c:pt>
                <c:pt idx="17">
                  <c:v>41977</c:v>
                </c:pt>
                <c:pt idx="18">
                  <c:v>41978</c:v>
                </c:pt>
                <c:pt idx="19">
                  <c:v>41979</c:v>
                </c:pt>
                <c:pt idx="20">
                  <c:v>41980</c:v>
                </c:pt>
                <c:pt idx="21">
                  <c:v>41981</c:v>
                </c:pt>
                <c:pt idx="22">
                  <c:v>41982</c:v>
                </c:pt>
                <c:pt idx="23">
                  <c:v>41983</c:v>
                </c:pt>
                <c:pt idx="24">
                  <c:v>41984</c:v>
                </c:pt>
                <c:pt idx="25">
                  <c:v>41985</c:v>
                </c:pt>
                <c:pt idx="26">
                  <c:v>41986</c:v>
                </c:pt>
                <c:pt idx="27">
                  <c:v>41987</c:v>
                </c:pt>
                <c:pt idx="28">
                  <c:v>41988</c:v>
                </c:pt>
                <c:pt idx="29">
                  <c:v>41989</c:v>
                </c:pt>
                <c:pt idx="30">
                  <c:v>41990</c:v>
                </c:pt>
                <c:pt idx="31">
                  <c:v>41991</c:v>
                </c:pt>
                <c:pt idx="32">
                  <c:v>41992</c:v>
                </c:pt>
                <c:pt idx="33">
                  <c:v>41993</c:v>
                </c:pt>
                <c:pt idx="34">
                  <c:v>41994</c:v>
                </c:pt>
                <c:pt idx="35">
                  <c:v>41995</c:v>
                </c:pt>
                <c:pt idx="36">
                  <c:v>41996</c:v>
                </c:pt>
                <c:pt idx="37">
                  <c:v>41997</c:v>
                </c:pt>
                <c:pt idx="38">
                  <c:v>41998</c:v>
                </c:pt>
                <c:pt idx="39">
                  <c:v>41999</c:v>
                </c:pt>
                <c:pt idx="40">
                  <c:v>42000</c:v>
                </c:pt>
                <c:pt idx="41">
                  <c:v>42001</c:v>
                </c:pt>
                <c:pt idx="42">
                  <c:v>42002</c:v>
                </c:pt>
                <c:pt idx="43">
                  <c:v>42003</c:v>
                </c:pt>
                <c:pt idx="44">
                  <c:v>42004</c:v>
                </c:pt>
                <c:pt idx="45">
                  <c:v>42005</c:v>
                </c:pt>
                <c:pt idx="46">
                  <c:v>42006</c:v>
                </c:pt>
                <c:pt idx="47">
                  <c:v>42007</c:v>
                </c:pt>
                <c:pt idx="48">
                  <c:v>42008</c:v>
                </c:pt>
                <c:pt idx="49">
                  <c:v>42009</c:v>
                </c:pt>
                <c:pt idx="50">
                  <c:v>42010</c:v>
                </c:pt>
                <c:pt idx="51">
                  <c:v>42011</c:v>
                </c:pt>
                <c:pt idx="52">
                  <c:v>42012</c:v>
                </c:pt>
                <c:pt idx="53">
                  <c:v>42013</c:v>
                </c:pt>
                <c:pt idx="54">
                  <c:v>42014</c:v>
                </c:pt>
                <c:pt idx="55">
                  <c:v>42015</c:v>
                </c:pt>
                <c:pt idx="56">
                  <c:v>42016</c:v>
                </c:pt>
                <c:pt idx="57">
                  <c:v>42017</c:v>
                </c:pt>
                <c:pt idx="58">
                  <c:v>42018</c:v>
                </c:pt>
                <c:pt idx="59">
                  <c:v>42019</c:v>
                </c:pt>
                <c:pt idx="60">
                  <c:v>42020</c:v>
                </c:pt>
                <c:pt idx="61">
                  <c:v>42021</c:v>
                </c:pt>
                <c:pt idx="62">
                  <c:v>42022</c:v>
                </c:pt>
                <c:pt idx="63">
                  <c:v>42023</c:v>
                </c:pt>
                <c:pt idx="64">
                  <c:v>42024</c:v>
                </c:pt>
                <c:pt idx="65">
                  <c:v>42025</c:v>
                </c:pt>
                <c:pt idx="66">
                  <c:v>42026</c:v>
                </c:pt>
                <c:pt idx="67">
                  <c:v>42027</c:v>
                </c:pt>
                <c:pt idx="68">
                  <c:v>42028</c:v>
                </c:pt>
                <c:pt idx="69">
                  <c:v>42029</c:v>
                </c:pt>
                <c:pt idx="70">
                  <c:v>42030</c:v>
                </c:pt>
                <c:pt idx="71">
                  <c:v>42031</c:v>
                </c:pt>
                <c:pt idx="72">
                  <c:v>42032</c:v>
                </c:pt>
                <c:pt idx="73">
                  <c:v>42033</c:v>
                </c:pt>
                <c:pt idx="74">
                  <c:v>42034</c:v>
                </c:pt>
                <c:pt idx="75">
                  <c:v>42035</c:v>
                </c:pt>
                <c:pt idx="76">
                  <c:v>42036</c:v>
                </c:pt>
                <c:pt idx="77">
                  <c:v>42037</c:v>
                </c:pt>
                <c:pt idx="78">
                  <c:v>42038</c:v>
                </c:pt>
                <c:pt idx="79">
                  <c:v>42039</c:v>
                </c:pt>
                <c:pt idx="80">
                  <c:v>42040</c:v>
                </c:pt>
                <c:pt idx="81">
                  <c:v>42041</c:v>
                </c:pt>
                <c:pt idx="82">
                  <c:v>42042</c:v>
                </c:pt>
                <c:pt idx="83">
                  <c:v>42043</c:v>
                </c:pt>
                <c:pt idx="84">
                  <c:v>42044</c:v>
                </c:pt>
                <c:pt idx="85">
                  <c:v>42045</c:v>
                </c:pt>
                <c:pt idx="86">
                  <c:v>42046</c:v>
                </c:pt>
                <c:pt idx="87">
                  <c:v>42047</c:v>
                </c:pt>
                <c:pt idx="88">
                  <c:v>42048</c:v>
                </c:pt>
                <c:pt idx="89">
                  <c:v>42049</c:v>
                </c:pt>
                <c:pt idx="90">
                  <c:v>42050</c:v>
                </c:pt>
                <c:pt idx="91">
                  <c:v>42051</c:v>
                </c:pt>
                <c:pt idx="92">
                  <c:v>42052</c:v>
                </c:pt>
                <c:pt idx="93">
                  <c:v>42053</c:v>
                </c:pt>
                <c:pt idx="94">
                  <c:v>42054</c:v>
                </c:pt>
                <c:pt idx="95">
                  <c:v>42055</c:v>
                </c:pt>
                <c:pt idx="96">
                  <c:v>42056</c:v>
                </c:pt>
                <c:pt idx="97">
                  <c:v>42057</c:v>
                </c:pt>
                <c:pt idx="98">
                  <c:v>42058</c:v>
                </c:pt>
                <c:pt idx="99">
                  <c:v>42059</c:v>
                </c:pt>
                <c:pt idx="100">
                  <c:v>42060</c:v>
                </c:pt>
                <c:pt idx="101">
                  <c:v>42061</c:v>
                </c:pt>
                <c:pt idx="102">
                  <c:v>42062</c:v>
                </c:pt>
                <c:pt idx="103">
                  <c:v>42063</c:v>
                </c:pt>
                <c:pt idx="104">
                  <c:v>42064</c:v>
                </c:pt>
                <c:pt idx="105">
                  <c:v>42065</c:v>
                </c:pt>
                <c:pt idx="106">
                  <c:v>42066</c:v>
                </c:pt>
                <c:pt idx="107">
                  <c:v>42067</c:v>
                </c:pt>
                <c:pt idx="108">
                  <c:v>42068</c:v>
                </c:pt>
                <c:pt idx="109">
                  <c:v>42069</c:v>
                </c:pt>
                <c:pt idx="110">
                  <c:v>42070</c:v>
                </c:pt>
                <c:pt idx="111">
                  <c:v>42071</c:v>
                </c:pt>
                <c:pt idx="112">
                  <c:v>42072</c:v>
                </c:pt>
                <c:pt idx="113">
                  <c:v>42073</c:v>
                </c:pt>
                <c:pt idx="114">
                  <c:v>42074</c:v>
                </c:pt>
                <c:pt idx="115">
                  <c:v>42075</c:v>
                </c:pt>
                <c:pt idx="116">
                  <c:v>42076</c:v>
                </c:pt>
                <c:pt idx="117">
                  <c:v>42077</c:v>
                </c:pt>
                <c:pt idx="118">
                  <c:v>42078</c:v>
                </c:pt>
                <c:pt idx="119">
                  <c:v>42079</c:v>
                </c:pt>
                <c:pt idx="120">
                  <c:v>42080</c:v>
                </c:pt>
                <c:pt idx="121">
                  <c:v>42081</c:v>
                </c:pt>
                <c:pt idx="122">
                  <c:v>42082</c:v>
                </c:pt>
                <c:pt idx="123">
                  <c:v>42083</c:v>
                </c:pt>
                <c:pt idx="124">
                  <c:v>42084</c:v>
                </c:pt>
                <c:pt idx="125">
                  <c:v>42085</c:v>
                </c:pt>
                <c:pt idx="126">
                  <c:v>42086</c:v>
                </c:pt>
                <c:pt idx="127">
                  <c:v>42087</c:v>
                </c:pt>
                <c:pt idx="128">
                  <c:v>42088</c:v>
                </c:pt>
                <c:pt idx="129">
                  <c:v>42089</c:v>
                </c:pt>
                <c:pt idx="130">
                  <c:v>42090</c:v>
                </c:pt>
                <c:pt idx="131">
                  <c:v>42091</c:v>
                </c:pt>
                <c:pt idx="132">
                  <c:v>42092</c:v>
                </c:pt>
                <c:pt idx="133">
                  <c:v>42093</c:v>
                </c:pt>
                <c:pt idx="134">
                  <c:v>42094</c:v>
                </c:pt>
                <c:pt idx="135">
                  <c:v>42095</c:v>
                </c:pt>
                <c:pt idx="136">
                  <c:v>42096</c:v>
                </c:pt>
                <c:pt idx="137">
                  <c:v>42097</c:v>
                </c:pt>
                <c:pt idx="138">
                  <c:v>42098</c:v>
                </c:pt>
                <c:pt idx="139">
                  <c:v>42099</c:v>
                </c:pt>
                <c:pt idx="140">
                  <c:v>42100</c:v>
                </c:pt>
                <c:pt idx="141">
                  <c:v>42101</c:v>
                </c:pt>
                <c:pt idx="142">
                  <c:v>42102</c:v>
                </c:pt>
                <c:pt idx="143">
                  <c:v>42103</c:v>
                </c:pt>
                <c:pt idx="144">
                  <c:v>42104</c:v>
                </c:pt>
                <c:pt idx="145">
                  <c:v>42105</c:v>
                </c:pt>
                <c:pt idx="146">
                  <c:v>42106</c:v>
                </c:pt>
                <c:pt idx="147">
                  <c:v>42107</c:v>
                </c:pt>
                <c:pt idx="148">
                  <c:v>42108</c:v>
                </c:pt>
                <c:pt idx="149">
                  <c:v>42109</c:v>
                </c:pt>
                <c:pt idx="150">
                  <c:v>42110</c:v>
                </c:pt>
                <c:pt idx="151">
                  <c:v>42111</c:v>
                </c:pt>
                <c:pt idx="152">
                  <c:v>42112</c:v>
                </c:pt>
                <c:pt idx="153">
                  <c:v>42113</c:v>
                </c:pt>
                <c:pt idx="154">
                  <c:v>42114</c:v>
                </c:pt>
                <c:pt idx="155">
                  <c:v>42115</c:v>
                </c:pt>
                <c:pt idx="156">
                  <c:v>42116</c:v>
                </c:pt>
                <c:pt idx="157">
                  <c:v>42117</c:v>
                </c:pt>
                <c:pt idx="158">
                  <c:v>42118</c:v>
                </c:pt>
              </c:numCache>
            </c:numRef>
          </c:xVal>
          <c:yVal>
            <c:numRef>
              <c:f>Hoja1!$C$2:$C$160</c:f>
              <c:numCache>
                <c:formatCode>General</c:formatCode>
                <c:ptCount val="159"/>
                <c:pt idx="2" formatCode="#,##0.00">
                  <c:v>36.71</c:v>
                </c:pt>
                <c:pt idx="3" formatCode="#,##0.00">
                  <c:v>45.54</c:v>
                </c:pt>
                <c:pt idx="4" formatCode="#,##0.00">
                  <c:v>41.76</c:v>
                </c:pt>
                <c:pt idx="5" formatCode="#,##0.00">
                  <c:v>39.76</c:v>
                </c:pt>
                <c:pt idx="6" formatCode="#,##0.00">
                  <c:v>48.99</c:v>
                </c:pt>
                <c:pt idx="7" formatCode="#,##0.00">
                  <c:v>47.06</c:v>
                </c:pt>
                <c:pt idx="8" formatCode="#,##0.00">
                  <c:v>38.33</c:v>
                </c:pt>
                <c:pt idx="9" formatCode="#,##0.00">
                  <c:v>47.44</c:v>
                </c:pt>
                <c:pt idx="10" formatCode="#,##0.00">
                  <c:v>40.76</c:v>
                </c:pt>
                <c:pt idx="11" formatCode="#,##0.00">
                  <c:v>40.51</c:v>
                </c:pt>
                <c:pt idx="12" formatCode="#,##0.00">
                  <c:v>40.08</c:v>
                </c:pt>
                <c:pt idx="13" formatCode="#,##0.00">
                  <c:v>35.43</c:v>
                </c:pt>
                <c:pt idx="14" formatCode="#,##0.00">
                  <c:v>48.23</c:v>
                </c:pt>
                <c:pt idx="15" formatCode="#,##0.00">
                  <c:v>40.369999999999997</c:v>
                </c:pt>
                <c:pt idx="16" formatCode="#,##0.00">
                  <c:v>37.64</c:v>
                </c:pt>
                <c:pt idx="17" formatCode="#,##0.00">
                  <c:v>41.68</c:v>
                </c:pt>
                <c:pt idx="18" formatCode="#,##0.00">
                  <c:v>39.700000000000003</c:v>
                </c:pt>
                <c:pt idx="19" formatCode="#,##0.00">
                  <c:v>54.25</c:v>
                </c:pt>
                <c:pt idx="20" formatCode="#,##0.00">
                  <c:v>43.23</c:v>
                </c:pt>
                <c:pt idx="21" formatCode="#,##0.00">
                  <c:v>55.04</c:v>
                </c:pt>
                <c:pt idx="22" formatCode="#,##0.00">
                  <c:v>45.64</c:v>
                </c:pt>
                <c:pt idx="23" formatCode="#,##0.00">
                  <c:v>47.81</c:v>
                </c:pt>
                <c:pt idx="24" formatCode="#,##0.00">
                  <c:v>44.63</c:v>
                </c:pt>
                <c:pt idx="25" formatCode="#,##0.00">
                  <c:v>47.6</c:v>
                </c:pt>
                <c:pt idx="26" formatCode="#,##0.00">
                  <c:v>41.82</c:v>
                </c:pt>
                <c:pt idx="27" formatCode="#,##0.00">
                  <c:v>60</c:v>
                </c:pt>
                <c:pt idx="28" formatCode="#,##0.00">
                  <c:v>40.520000000000003</c:v>
                </c:pt>
                <c:pt idx="29" formatCode="#,##0.00">
                  <c:v>40.08</c:v>
                </c:pt>
                <c:pt idx="30" formatCode="#,##0.00">
                  <c:v>47.99</c:v>
                </c:pt>
                <c:pt idx="31" formatCode="#,##0.00">
                  <c:v>44.54</c:v>
                </c:pt>
                <c:pt idx="32" formatCode="#,##0.00">
                  <c:v>50.54</c:v>
                </c:pt>
                <c:pt idx="33" formatCode="#,##0.00">
                  <c:v>39.700000000000003</c:v>
                </c:pt>
                <c:pt idx="34" formatCode="#,##0.00">
                  <c:v>50.87</c:v>
                </c:pt>
                <c:pt idx="35" formatCode="#,##0.00">
                  <c:v>49</c:v>
                </c:pt>
                <c:pt idx="36" formatCode="#,##0.00">
                  <c:v>47.51</c:v>
                </c:pt>
                <c:pt idx="37" formatCode="#,##0.00">
                  <c:v>44.91</c:v>
                </c:pt>
                <c:pt idx="38" formatCode="#,##0.00">
                  <c:v>43.26</c:v>
                </c:pt>
                <c:pt idx="39" formatCode="#,##0.00">
                  <c:v>41.73</c:v>
                </c:pt>
                <c:pt idx="40" formatCode="#,##0.00">
                  <c:v>51.02</c:v>
                </c:pt>
                <c:pt idx="41" formatCode="#,##0.00">
                  <c:v>43.85</c:v>
                </c:pt>
                <c:pt idx="42" formatCode="#,##0.00">
                  <c:v>45.41</c:v>
                </c:pt>
                <c:pt idx="43" formatCode="#,##0.00">
                  <c:v>46.5</c:v>
                </c:pt>
                <c:pt idx="44" formatCode="#,##0.00">
                  <c:v>44.43</c:v>
                </c:pt>
                <c:pt idx="45" formatCode="#,##0.00">
                  <c:v>47.61</c:v>
                </c:pt>
                <c:pt idx="46" formatCode="#,##0.00">
                  <c:v>53.16</c:v>
                </c:pt>
                <c:pt idx="47" formatCode="#,##0.00">
                  <c:v>38.799999999999997</c:v>
                </c:pt>
                <c:pt idx="48" formatCode="#,##0.00">
                  <c:v>39.11</c:v>
                </c:pt>
                <c:pt idx="49" formatCode="#,##0.00">
                  <c:v>43.75</c:v>
                </c:pt>
                <c:pt idx="50" formatCode="#,##0.00">
                  <c:v>48.92</c:v>
                </c:pt>
                <c:pt idx="51" formatCode="#,##0.00">
                  <c:v>45.71</c:v>
                </c:pt>
                <c:pt idx="52" formatCode="#,##0.00">
                  <c:v>48.5</c:v>
                </c:pt>
                <c:pt idx="53" formatCode="#,##0.00">
                  <c:v>48.86</c:v>
                </c:pt>
                <c:pt idx="54" formatCode="#,##0.00">
                  <c:v>46.69</c:v>
                </c:pt>
                <c:pt idx="55" formatCode="#,##0.00">
                  <c:v>53.7</c:v>
                </c:pt>
                <c:pt idx="57" formatCode="#,##0.00">
                  <c:v>49.88</c:v>
                </c:pt>
                <c:pt idx="58" formatCode="#,##0.00">
                  <c:v>49.09</c:v>
                </c:pt>
                <c:pt idx="59" formatCode="#,##0.00">
                  <c:v>44.15</c:v>
                </c:pt>
                <c:pt idx="60" formatCode="#,##0.00">
                  <c:v>45.73</c:v>
                </c:pt>
                <c:pt idx="61" formatCode="#,##0.00">
                  <c:v>52.43</c:v>
                </c:pt>
                <c:pt idx="62" formatCode="#,##0.00">
                  <c:v>45.85</c:v>
                </c:pt>
                <c:pt idx="63" formatCode="#,##0.00">
                  <c:v>42.69</c:v>
                </c:pt>
                <c:pt idx="64" formatCode="#,##0.00">
                  <c:v>40.42</c:v>
                </c:pt>
                <c:pt idx="65" formatCode="#,##0.00">
                  <c:v>44.42</c:v>
                </c:pt>
                <c:pt idx="66" formatCode="#,##0.00">
                  <c:v>41.66</c:v>
                </c:pt>
                <c:pt idx="67" formatCode="#,##0.00">
                  <c:v>42.22</c:v>
                </c:pt>
                <c:pt idx="68" formatCode="#,##0.00">
                  <c:v>50.08</c:v>
                </c:pt>
                <c:pt idx="69" formatCode="#,##0.00">
                  <c:v>50.14</c:v>
                </c:pt>
                <c:pt idx="70" formatCode="#,##0.00">
                  <c:v>65.95</c:v>
                </c:pt>
                <c:pt idx="71" formatCode="#,##0.00">
                  <c:v>46.46</c:v>
                </c:pt>
                <c:pt idx="72" formatCode="#,##0.00">
                  <c:v>49.16</c:v>
                </c:pt>
                <c:pt idx="73" formatCode="#,##0.00">
                  <c:v>46.17</c:v>
                </c:pt>
                <c:pt idx="74" formatCode="#,##0.00">
                  <c:v>54.45</c:v>
                </c:pt>
                <c:pt idx="75" formatCode="#,##0.00">
                  <c:v>46.24</c:v>
                </c:pt>
                <c:pt idx="76" formatCode="#,##0.00">
                  <c:v>49.66</c:v>
                </c:pt>
                <c:pt idx="77" formatCode="#,##0.00">
                  <c:v>49.11</c:v>
                </c:pt>
                <c:pt idx="78" formatCode="#,##0.00">
                  <c:v>52.83</c:v>
                </c:pt>
                <c:pt idx="79" formatCode="#,##0.00">
                  <c:v>43.59</c:v>
                </c:pt>
                <c:pt idx="80" formatCode="#,##0.00">
                  <c:v>44.23</c:v>
                </c:pt>
                <c:pt idx="81" formatCode="#,##0.00">
                  <c:v>49.48</c:v>
                </c:pt>
                <c:pt idx="82" formatCode="#,##0.00">
                  <c:v>49.14</c:v>
                </c:pt>
                <c:pt idx="83" formatCode="#,##0.00">
                  <c:v>43.24</c:v>
                </c:pt>
                <c:pt idx="84" formatCode="#,##0.00">
                  <c:v>61.42</c:v>
                </c:pt>
                <c:pt idx="85" formatCode="#,##0.00">
                  <c:v>53.53</c:v>
                </c:pt>
                <c:pt idx="86" formatCode="#,##0.00">
                  <c:v>45.21</c:v>
                </c:pt>
                <c:pt idx="87" formatCode="#,##0.00">
                  <c:v>44.22</c:v>
                </c:pt>
                <c:pt idx="88" formatCode="#,##0.00">
                  <c:v>46.97</c:v>
                </c:pt>
                <c:pt idx="89" formatCode="#,##0.00">
                  <c:v>49.83</c:v>
                </c:pt>
                <c:pt idx="90" formatCode="#,##0.00">
                  <c:v>44.84</c:v>
                </c:pt>
                <c:pt idx="91" formatCode="#,##0.00">
                  <c:v>45.02</c:v>
                </c:pt>
                <c:pt idx="92" formatCode="#,##0.00">
                  <c:v>47.82</c:v>
                </c:pt>
                <c:pt idx="93" formatCode="#,##0.00">
                  <c:v>42.62</c:v>
                </c:pt>
                <c:pt idx="94" formatCode="#,##0.00">
                  <c:v>50.6</c:v>
                </c:pt>
                <c:pt idx="95" formatCode="#,##0.00">
                  <c:v>56.9</c:v>
                </c:pt>
                <c:pt idx="96" formatCode="#,##0.00">
                  <c:v>47.97</c:v>
                </c:pt>
                <c:pt idx="97" formatCode="#,##0.00">
                  <c:v>47.84</c:v>
                </c:pt>
                <c:pt idx="98" formatCode="#,##0.00">
                  <c:v>56.45</c:v>
                </c:pt>
                <c:pt idx="99" formatCode="#,##0.00">
                  <c:v>47.33</c:v>
                </c:pt>
                <c:pt idx="100" formatCode="#,##0.00">
                  <c:v>45.97</c:v>
                </c:pt>
                <c:pt idx="101" formatCode="#,##0.00">
                  <c:v>66.52</c:v>
                </c:pt>
                <c:pt idx="102" formatCode="#,##0.00">
                  <c:v>51.6</c:v>
                </c:pt>
                <c:pt idx="103" formatCode="#,##0.00">
                  <c:v>48.59</c:v>
                </c:pt>
                <c:pt idx="104" formatCode="#,##0.00">
                  <c:v>63.09</c:v>
                </c:pt>
                <c:pt idx="105" formatCode="#,##0.00">
                  <c:v>63.08</c:v>
                </c:pt>
                <c:pt idx="106" formatCode="#,##0.00">
                  <c:v>60.68</c:v>
                </c:pt>
                <c:pt idx="107" formatCode="#,##0.00">
                  <c:v>56.57</c:v>
                </c:pt>
                <c:pt idx="108" formatCode="#,##0.00">
                  <c:v>57.6</c:v>
                </c:pt>
                <c:pt idx="109" formatCode="#,##0.00">
                  <c:v>56.74</c:v>
                </c:pt>
                <c:pt idx="110" formatCode="#,##0.00">
                  <c:v>60.36</c:v>
                </c:pt>
                <c:pt idx="112" formatCode="#,##0.00">
                  <c:v>56.97</c:v>
                </c:pt>
                <c:pt idx="113" formatCode="#,##0.00">
                  <c:v>53.44</c:v>
                </c:pt>
                <c:pt idx="114" formatCode="#,##0.00">
                  <c:v>70.44</c:v>
                </c:pt>
                <c:pt idx="115" formatCode="#,##0.00">
                  <c:v>52.16</c:v>
                </c:pt>
                <c:pt idx="116" formatCode="#,##0.00">
                  <c:v>50.04</c:v>
                </c:pt>
                <c:pt idx="117" formatCode="#,##0.00">
                  <c:v>54.52</c:v>
                </c:pt>
                <c:pt idx="118" formatCode="#,##0.00">
                  <c:v>53.33</c:v>
                </c:pt>
                <c:pt idx="119" formatCode="#,##0.00">
                  <c:v>55.7</c:v>
                </c:pt>
                <c:pt idx="120" formatCode="#,##0.00">
                  <c:v>54.12</c:v>
                </c:pt>
                <c:pt idx="121" formatCode="#,##0.00">
                  <c:v>51.23</c:v>
                </c:pt>
                <c:pt idx="122" formatCode="#,##0.00">
                  <c:v>69.39</c:v>
                </c:pt>
                <c:pt idx="123" formatCode="#,##0.00">
                  <c:v>47.08</c:v>
                </c:pt>
                <c:pt idx="125" formatCode="#,##0.00">
                  <c:v>37.700000000000003</c:v>
                </c:pt>
                <c:pt idx="126" formatCode="#,##0.00">
                  <c:v>48.94</c:v>
                </c:pt>
                <c:pt idx="127" formatCode="#,##0.00">
                  <c:v>56.79</c:v>
                </c:pt>
                <c:pt idx="128" formatCode="#,##0.00">
                  <c:v>51.42</c:v>
                </c:pt>
                <c:pt idx="129" formatCode="#,##0.00">
                  <c:v>48.65</c:v>
                </c:pt>
                <c:pt idx="130" formatCode="#,##0.00">
                  <c:v>45.65</c:v>
                </c:pt>
                <c:pt idx="131" formatCode="#,##0.00">
                  <c:v>49.17</c:v>
                </c:pt>
                <c:pt idx="132" formatCode="#,##0.00">
                  <c:v>45.96</c:v>
                </c:pt>
                <c:pt idx="133" formatCode="#,##0.00">
                  <c:v>54.12</c:v>
                </c:pt>
                <c:pt idx="134" formatCode="#,##0.00">
                  <c:v>45.91</c:v>
                </c:pt>
                <c:pt idx="135" formatCode="#,##0.00">
                  <c:v>56.22</c:v>
                </c:pt>
                <c:pt idx="136" formatCode="#,##0.00">
                  <c:v>50.42</c:v>
                </c:pt>
                <c:pt idx="137" formatCode="#,##0.00">
                  <c:v>43.46</c:v>
                </c:pt>
                <c:pt idx="138" formatCode="#,##0.00">
                  <c:v>42.41</c:v>
                </c:pt>
                <c:pt idx="139" formatCode="#,##0.00">
                  <c:v>55.88</c:v>
                </c:pt>
                <c:pt idx="140" formatCode="#,##0.00">
                  <c:v>55.98</c:v>
                </c:pt>
                <c:pt idx="141" formatCode="#,##0.00">
                  <c:v>49.62</c:v>
                </c:pt>
                <c:pt idx="142" formatCode="#,##0.00">
                  <c:v>53.87</c:v>
                </c:pt>
                <c:pt idx="143" formatCode="#,##0.00">
                  <c:v>55.16</c:v>
                </c:pt>
                <c:pt idx="144" formatCode="#,##0.00">
                  <c:v>48.95</c:v>
                </c:pt>
                <c:pt idx="145" formatCode="#,##0.00">
                  <c:v>52.5</c:v>
                </c:pt>
                <c:pt idx="146" formatCode="#,##0.00">
                  <c:v>56.15</c:v>
                </c:pt>
                <c:pt idx="147" formatCode="#,##0.00">
                  <c:v>59.27</c:v>
                </c:pt>
                <c:pt idx="148" formatCode="#,##0.00">
                  <c:v>47</c:v>
                </c:pt>
                <c:pt idx="149" formatCode="#,##0.00">
                  <c:v>62.12</c:v>
                </c:pt>
                <c:pt idx="150" formatCode="#,##0.00">
                  <c:v>46.79</c:v>
                </c:pt>
                <c:pt idx="151" formatCode="#,##0.00">
                  <c:v>46.75</c:v>
                </c:pt>
                <c:pt idx="152" formatCode="#,##0.00">
                  <c:v>59.74</c:v>
                </c:pt>
                <c:pt idx="153" formatCode="#,##0.00">
                  <c:v>56.78</c:v>
                </c:pt>
                <c:pt idx="154" formatCode="#,##0.00">
                  <c:v>59.47</c:v>
                </c:pt>
                <c:pt idx="155" formatCode="#,##0.00">
                  <c:v>49.41</c:v>
                </c:pt>
                <c:pt idx="156" formatCode="#,##0.00">
                  <c:v>58.47</c:v>
                </c:pt>
                <c:pt idx="157" formatCode="#,##0.00">
                  <c:v>50.43</c:v>
                </c:pt>
                <c:pt idx="158" formatCode="#,##0.00">
                  <c:v>68.16</c:v>
                </c:pt>
              </c:numCache>
            </c:numRef>
          </c:yVal>
          <c:smooth val="1"/>
          <c:extLst>
            <c:ext xmlns:c16="http://schemas.microsoft.com/office/drawing/2014/chart" uri="{C3380CC4-5D6E-409C-BE32-E72D297353CC}">
              <c16:uniqueId val="{00000000-E1E2-466D-B6AA-17F391B1ED5F}"/>
            </c:ext>
          </c:extLst>
        </c:ser>
        <c:dLbls>
          <c:showLegendKey val="0"/>
          <c:showVal val="0"/>
          <c:showCatName val="0"/>
          <c:showSerName val="0"/>
          <c:showPercent val="0"/>
          <c:showBubbleSize val="0"/>
        </c:dLbls>
        <c:axId val="1023811008"/>
        <c:axId val="1023816992"/>
      </c:scatterChart>
      <c:scatterChart>
        <c:scatterStyle val="smoothMarker"/>
        <c:varyColors val="0"/>
        <c:ser>
          <c:idx val="0"/>
          <c:order val="0"/>
          <c:tx>
            <c:v>Perdidas en MF</c:v>
          </c:tx>
          <c:spPr>
            <a:ln w="19050" cap="rnd">
              <a:solidFill>
                <a:schemeClr val="accent1"/>
              </a:solidFill>
              <a:round/>
            </a:ln>
            <a:effectLst/>
          </c:spPr>
          <c:marker>
            <c:symbol val="none"/>
          </c:marker>
          <c:xVal>
            <c:numRef>
              <c:f>Hoja1!$A$2:$A$160</c:f>
              <c:numCache>
                <c:formatCode>m/d/yyyy</c:formatCode>
                <c:ptCount val="159"/>
                <c:pt idx="0">
                  <c:v>41960</c:v>
                </c:pt>
                <c:pt idx="1">
                  <c:v>41961</c:v>
                </c:pt>
                <c:pt idx="2">
                  <c:v>41962</c:v>
                </c:pt>
                <c:pt idx="3">
                  <c:v>41963</c:v>
                </c:pt>
                <c:pt idx="4">
                  <c:v>41964</c:v>
                </c:pt>
                <c:pt idx="5">
                  <c:v>41965</c:v>
                </c:pt>
                <c:pt idx="6">
                  <c:v>41966</c:v>
                </c:pt>
                <c:pt idx="7">
                  <c:v>41967</c:v>
                </c:pt>
                <c:pt idx="8">
                  <c:v>41968</c:v>
                </c:pt>
                <c:pt idx="9">
                  <c:v>41969</c:v>
                </c:pt>
                <c:pt idx="10">
                  <c:v>41970</c:v>
                </c:pt>
                <c:pt idx="11">
                  <c:v>41971</c:v>
                </c:pt>
                <c:pt idx="12">
                  <c:v>41972</c:v>
                </c:pt>
                <c:pt idx="13">
                  <c:v>41973</c:v>
                </c:pt>
                <c:pt idx="14">
                  <c:v>41974</c:v>
                </c:pt>
                <c:pt idx="15">
                  <c:v>41975</c:v>
                </c:pt>
                <c:pt idx="16">
                  <c:v>41976</c:v>
                </c:pt>
                <c:pt idx="17">
                  <c:v>41977</c:v>
                </c:pt>
                <c:pt idx="18">
                  <c:v>41978</c:v>
                </c:pt>
                <c:pt idx="19">
                  <c:v>41979</c:v>
                </c:pt>
                <c:pt idx="20">
                  <c:v>41980</c:v>
                </c:pt>
                <c:pt idx="21">
                  <c:v>41981</c:v>
                </c:pt>
                <c:pt idx="22">
                  <c:v>41982</c:v>
                </c:pt>
                <c:pt idx="23">
                  <c:v>41983</c:v>
                </c:pt>
                <c:pt idx="24">
                  <c:v>41984</c:v>
                </c:pt>
                <c:pt idx="25">
                  <c:v>41985</c:v>
                </c:pt>
                <c:pt idx="26">
                  <c:v>41986</c:v>
                </c:pt>
                <c:pt idx="27">
                  <c:v>41987</c:v>
                </c:pt>
                <c:pt idx="28">
                  <c:v>41988</c:v>
                </c:pt>
                <c:pt idx="29">
                  <c:v>41989</c:v>
                </c:pt>
                <c:pt idx="30">
                  <c:v>41990</c:v>
                </c:pt>
                <c:pt idx="31">
                  <c:v>41991</c:v>
                </c:pt>
                <c:pt idx="32">
                  <c:v>41992</c:v>
                </c:pt>
                <c:pt idx="33">
                  <c:v>41993</c:v>
                </c:pt>
                <c:pt idx="34">
                  <c:v>41994</c:v>
                </c:pt>
                <c:pt idx="35">
                  <c:v>41995</c:v>
                </c:pt>
                <c:pt idx="36">
                  <c:v>41996</c:v>
                </c:pt>
                <c:pt idx="37">
                  <c:v>41997</c:v>
                </c:pt>
                <c:pt idx="38">
                  <c:v>41998</c:v>
                </c:pt>
                <c:pt idx="39">
                  <c:v>41999</c:v>
                </c:pt>
                <c:pt idx="40">
                  <c:v>42000</c:v>
                </c:pt>
                <c:pt idx="41">
                  <c:v>42001</c:v>
                </c:pt>
                <c:pt idx="42">
                  <c:v>42002</c:v>
                </c:pt>
                <c:pt idx="43">
                  <c:v>42003</c:v>
                </c:pt>
                <c:pt idx="44">
                  <c:v>42004</c:v>
                </c:pt>
                <c:pt idx="45">
                  <c:v>42005</c:v>
                </c:pt>
                <c:pt idx="46">
                  <c:v>42006</c:v>
                </c:pt>
                <c:pt idx="47">
                  <c:v>42007</c:v>
                </c:pt>
                <c:pt idx="48">
                  <c:v>42008</c:v>
                </c:pt>
                <c:pt idx="49">
                  <c:v>42009</c:v>
                </c:pt>
                <c:pt idx="50">
                  <c:v>42010</c:v>
                </c:pt>
                <c:pt idx="51">
                  <c:v>42011</c:v>
                </c:pt>
                <c:pt idx="52">
                  <c:v>42012</c:v>
                </c:pt>
                <c:pt idx="53">
                  <c:v>42013</c:v>
                </c:pt>
                <c:pt idx="54">
                  <c:v>42014</c:v>
                </c:pt>
                <c:pt idx="55">
                  <c:v>42015</c:v>
                </c:pt>
                <c:pt idx="56">
                  <c:v>42016</c:v>
                </c:pt>
                <c:pt idx="57">
                  <c:v>42017</c:v>
                </c:pt>
                <c:pt idx="58">
                  <c:v>42018</c:v>
                </c:pt>
                <c:pt idx="59">
                  <c:v>42019</c:v>
                </c:pt>
                <c:pt idx="60">
                  <c:v>42020</c:v>
                </c:pt>
                <c:pt idx="61">
                  <c:v>42021</c:v>
                </c:pt>
                <c:pt idx="62">
                  <c:v>42022</c:v>
                </c:pt>
                <c:pt idx="63">
                  <c:v>42023</c:v>
                </c:pt>
                <c:pt idx="64">
                  <c:v>42024</c:v>
                </c:pt>
                <c:pt idx="65">
                  <c:v>42025</c:v>
                </c:pt>
                <c:pt idx="66">
                  <c:v>42026</c:v>
                </c:pt>
                <c:pt idx="67">
                  <c:v>42027</c:v>
                </c:pt>
                <c:pt idx="68">
                  <c:v>42028</c:v>
                </c:pt>
                <c:pt idx="69">
                  <c:v>42029</c:v>
                </c:pt>
                <c:pt idx="70">
                  <c:v>42030</c:v>
                </c:pt>
                <c:pt idx="71">
                  <c:v>42031</c:v>
                </c:pt>
                <c:pt idx="72">
                  <c:v>42032</c:v>
                </c:pt>
                <c:pt idx="73">
                  <c:v>42033</c:v>
                </c:pt>
                <c:pt idx="74">
                  <c:v>42034</c:v>
                </c:pt>
                <c:pt idx="75">
                  <c:v>42035</c:v>
                </c:pt>
                <c:pt idx="76">
                  <c:v>42036</c:v>
                </c:pt>
                <c:pt idx="77">
                  <c:v>42037</c:v>
                </c:pt>
                <c:pt idx="78">
                  <c:v>42038</c:v>
                </c:pt>
                <c:pt idx="79">
                  <c:v>42039</c:v>
                </c:pt>
                <c:pt idx="80">
                  <c:v>42040</c:v>
                </c:pt>
                <c:pt idx="81">
                  <c:v>42041</c:v>
                </c:pt>
                <c:pt idx="82">
                  <c:v>42042</c:v>
                </c:pt>
                <c:pt idx="83">
                  <c:v>42043</c:v>
                </c:pt>
                <c:pt idx="84">
                  <c:v>42044</c:v>
                </c:pt>
                <c:pt idx="85">
                  <c:v>42045</c:v>
                </c:pt>
                <c:pt idx="86">
                  <c:v>42046</c:v>
                </c:pt>
                <c:pt idx="87">
                  <c:v>42047</c:v>
                </c:pt>
                <c:pt idx="88">
                  <c:v>42048</c:v>
                </c:pt>
                <c:pt idx="89">
                  <c:v>42049</c:v>
                </c:pt>
                <c:pt idx="90">
                  <c:v>42050</c:v>
                </c:pt>
                <c:pt idx="91">
                  <c:v>42051</c:v>
                </c:pt>
                <c:pt idx="92">
                  <c:v>42052</c:v>
                </c:pt>
                <c:pt idx="93">
                  <c:v>42053</c:v>
                </c:pt>
                <c:pt idx="94">
                  <c:v>42054</c:v>
                </c:pt>
                <c:pt idx="95">
                  <c:v>42055</c:v>
                </c:pt>
                <c:pt idx="96">
                  <c:v>42056</c:v>
                </c:pt>
                <c:pt idx="97">
                  <c:v>42057</c:v>
                </c:pt>
                <c:pt idx="98">
                  <c:v>42058</c:v>
                </c:pt>
                <c:pt idx="99">
                  <c:v>42059</c:v>
                </c:pt>
                <c:pt idx="100">
                  <c:v>42060</c:v>
                </c:pt>
                <c:pt idx="101">
                  <c:v>42061</c:v>
                </c:pt>
                <c:pt idx="102">
                  <c:v>42062</c:v>
                </c:pt>
                <c:pt idx="103">
                  <c:v>42063</c:v>
                </c:pt>
                <c:pt idx="104">
                  <c:v>42064</c:v>
                </c:pt>
                <c:pt idx="105">
                  <c:v>42065</c:v>
                </c:pt>
                <c:pt idx="106">
                  <c:v>42066</c:v>
                </c:pt>
                <c:pt idx="107">
                  <c:v>42067</c:v>
                </c:pt>
                <c:pt idx="108">
                  <c:v>42068</c:v>
                </c:pt>
                <c:pt idx="109">
                  <c:v>42069</c:v>
                </c:pt>
                <c:pt idx="110">
                  <c:v>42070</c:v>
                </c:pt>
                <c:pt idx="111">
                  <c:v>42071</c:v>
                </c:pt>
                <c:pt idx="112">
                  <c:v>42072</c:v>
                </c:pt>
                <c:pt idx="113">
                  <c:v>42073</c:v>
                </c:pt>
                <c:pt idx="114">
                  <c:v>42074</c:v>
                </c:pt>
                <c:pt idx="115">
                  <c:v>42075</c:v>
                </c:pt>
                <c:pt idx="116">
                  <c:v>42076</c:v>
                </c:pt>
                <c:pt idx="117">
                  <c:v>42077</c:v>
                </c:pt>
                <c:pt idx="118">
                  <c:v>42078</c:v>
                </c:pt>
                <c:pt idx="119">
                  <c:v>42079</c:v>
                </c:pt>
                <c:pt idx="120">
                  <c:v>42080</c:v>
                </c:pt>
                <c:pt idx="121">
                  <c:v>42081</c:v>
                </c:pt>
                <c:pt idx="122">
                  <c:v>42082</c:v>
                </c:pt>
                <c:pt idx="123">
                  <c:v>42083</c:v>
                </c:pt>
                <c:pt idx="124">
                  <c:v>42084</c:v>
                </c:pt>
                <c:pt idx="125">
                  <c:v>42085</c:v>
                </c:pt>
                <c:pt idx="126">
                  <c:v>42086</c:v>
                </c:pt>
                <c:pt idx="127">
                  <c:v>42087</c:v>
                </c:pt>
                <c:pt idx="128">
                  <c:v>42088</c:v>
                </c:pt>
                <c:pt idx="129">
                  <c:v>42089</c:v>
                </c:pt>
                <c:pt idx="130">
                  <c:v>42090</c:v>
                </c:pt>
                <c:pt idx="131">
                  <c:v>42091</c:v>
                </c:pt>
                <c:pt idx="132">
                  <c:v>42092</c:v>
                </c:pt>
                <c:pt idx="133">
                  <c:v>42093</c:v>
                </c:pt>
                <c:pt idx="134">
                  <c:v>42094</c:v>
                </c:pt>
                <c:pt idx="135">
                  <c:v>42095</c:v>
                </c:pt>
                <c:pt idx="136">
                  <c:v>42096</c:v>
                </c:pt>
                <c:pt idx="137">
                  <c:v>42097</c:v>
                </c:pt>
                <c:pt idx="138">
                  <c:v>42098</c:v>
                </c:pt>
                <c:pt idx="139">
                  <c:v>42099</c:v>
                </c:pt>
                <c:pt idx="140">
                  <c:v>42100</c:v>
                </c:pt>
                <c:pt idx="141">
                  <c:v>42101</c:v>
                </c:pt>
                <c:pt idx="142">
                  <c:v>42102</c:v>
                </c:pt>
                <c:pt idx="143">
                  <c:v>42103</c:v>
                </c:pt>
                <c:pt idx="144">
                  <c:v>42104</c:v>
                </c:pt>
                <c:pt idx="145">
                  <c:v>42105</c:v>
                </c:pt>
                <c:pt idx="146">
                  <c:v>42106</c:v>
                </c:pt>
                <c:pt idx="147">
                  <c:v>42107</c:v>
                </c:pt>
                <c:pt idx="148">
                  <c:v>42108</c:v>
                </c:pt>
                <c:pt idx="149">
                  <c:v>42109</c:v>
                </c:pt>
                <c:pt idx="150">
                  <c:v>42110</c:v>
                </c:pt>
                <c:pt idx="151">
                  <c:v>42111</c:v>
                </c:pt>
                <c:pt idx="152">
                  <c:v>42112</c:v>
                </c:pt>
                <c:pt idx="153">
                  <c:v>42113</c:v>
                </c:pt>
                <c:pt idx="154">
                  <c:v>42114</c:v>
                </c:pt>
                <c:pt idx="155">
                  <c:v>42115</c:v>
                </c:pt>
                <c:pt idx="156">
                  <c:v>42116</c:v>
                </c:pt>
                <c:pt idx="157">
                  <c:v>42117</c:v>
                </c:pt>
                <c:pt idx="158">
                  <c:v>42118</c:v>
                </c:pt>
              </c:numCache>
            </c:numRef>
          </c:xVal>
          <c:yVal>
            <c:numRef>
              <c:f>Hoja1!$B$2:$B$160</c:f>
              <c:numCache>
                <c:formatCode>#,##0.000000000</c:formatCode>
                <c:ptCount val="159"/>
                <c:pt idx="0">
                  <c:v>0.98087100000000005</c:v>
                </c:pt>
                <c:pt idx="1">
                  <c:v>1.137391</c:v>
                </c:pt>
                <c:pt idx="2">
                  <c:v>1.2150350000000001</c:v>
                </c:pt>
                <c:pt idx="3">
                  <c:v>1.1838820000000001</c:v>
                </c:pt>
                <c:pt idx="4">
                  <c:v>1.5204610000000001</c:v>
                </c:pt>
                <c:pt idx="5">
                  <c:v>1.548767</c:v>
                </c:pt>
                <c:pt idx="6">
                  <c:v>1.3452189999999999</c:v>
                </c:pt>
                <c:pt idx="7">
                  <c:v>1.4103319999999999</c:v>
                </c:pt>
                <c:pt idx="8">
                  <c:v>1.1904140000000001</c:v>
                </c:pt>
                <c:pt idx="9">
                  <c:v>1.445336</c:v>
                </c:pt>
                <c:pt idx="10">
                  <c:v>1.416849</c:v>
                </c:pt>
                <c:pt idx="11">
                  <c:v>1.555091</c:v>
                </c:pt>
                <c:pt idx="12">
                  <c:v>1.393025</c:v>
                </c:pt>
                <c:pt idx="13">
                  <c:v>1.2803629999999999</c:v>
                </c:pt>
                <c:pt idx="14">
                  <c:v>1.2944640000000001</c:v>
                </c:pt>
                <c:pt idx="15">
                  <c:v>1.2993760000000001</c:v>
                </c:pt>
                <c:pt idx="16">
                  <c:v>1.3377289999999999</c:v>
                </c:pt>
                <c:pt idx="17">
                  <c:v>1.3267530000000001</c:v>
                </c:pt>
                <c:pt idx="18">
                  <c:v>1.1286259999999999</c:v>
                </c:pt>
                <c:pt idx="19">
                  <c:v>1.492529</c:v>
                </c:pt>
                <c:pt idx="20">
                  <c:v>1.2590110000000001</c:v>
                </c:pt>
                <c:pt idx="21">
                  <c:v>1.397071</c:v>
                </c:pt>
                <c:pt idx="22">
                  <c:v>1.354619</c:v>
                </c:pt>
                <c:pt idx="23">
                  <c:v>1.3704639999999999</c:v>
                </c:pt>
                <c:pt idx="24">
                  <c:v>1.37218</c:v>
                </c:pt>
                <c:pt idx="25">
                  <c:v>1.321739</c:v>
                </c:pt>
                <c:pt idx="26">
                  <c:v>1.248432</c:v>
                </c:pt>
                <c:pt idx="27">
                  <c:v>1.183813</c:v>
                </c:pt>
                <c:pt idx="28">
                  <c:v>1.1318999999999999</c:v>
                </c:pt>
                <c:pt idx="29">
                  <c:v>1.13232</c:v>
                </c:pt>
                <c:pt idx="30">
                  <c:v>1.2096089999999999</c:v>
                </c:pt>
                <c:pt idx="31">
                  <c:v>1.2374890000000001</c:v>
                </c:pt>
                <c:pt idx="32">
                  <c:v>1.3844590000000001</c:v>
                </c:pt>
                <c:pt idx="33">
                  <c:v>1.3494060000000001</c:v>
                </c:pt>
                <c:pt idx="34">
                  <c:v>1.367567</c:v>
                </c:pt>
                <c:pt idx="35">
                  <c:v>1.3789629999999999</c:v>
                </c:pt>
                <c:pt idx="36">
                  <c:v>1.2232810000000001</c:v>
                </c:pt>
                <c:pt idx="37">
                  <c:v>1.3423309999999999</c:v>
                </c:pt>
                <c:pt idx="38">
                  <c:v>1.2990550000000001</c:v>
                </c:pt>
                <c:pt idx="39">
                  <c:v>1.2899240000000001</c:v>
                </c:pt>
                <c:pt idx="40">
                  <c:v>1.381942</c:v>
                </c:pt>
                <c:pt idx="41">
                  <c:v>1.300233</c:v>
                </c:pt>
                <c:pt idx="42">
                  <c:v>1.16171</c:v>
                </c:pt>
                <c:pt idx="43">
                  <c:v>1.164482</c:v>
                </c:pt>
                <c:pt idx="44">
                  <c:v>1.129586</c:v>
                </c:pt>
                <c:pt idx="45">
                  <c:v>1.1024290000000001</c:v>
                </c:pt>
                <c:pt idx="46">
                  <c:v>1.196458</c:v>
                </c:pt>
                <c:pt idx="47">
                  <c:v>1.3414759999999999</c:v>
                </c:pt>
                <c:pt idx="48">
                  <c:v>1.40134</c:v>
                </c:pt>
                <c:pt idx="49">
                  <c:v>1.3627659999999999</c:v>
                </c:pt>
                <c:pt idx="50">
                  <c:v>1.413214</c:v>
                </c:pt>
                <c:pt idx="51">
                  <c:v>1.570117</c:v>
                </c:pt>
                <c:pt idx="52">
                  <c:v>1.7169700000000001</c:v>
                </c:pt>
                <c:pt idx="53">
                  <c:v>1.639006</c:v>
                </c:pt>
                <c:pt idx="54">
                  <c:v>1.41831</c:v>
                </c:pt>
                <c:pt idx="55">
                  <c:v>1.4514560000000001</c:v>
                </c:pt>
                <c:pt idx="56">
                  <c:v>1.418798</c:v>
                </c:pt>
                <c:pt idx="57">
                  <c:v>1.7396860000000001</c:v>
                </c:pt>
                <c:pt idx="58">
                  <c:v>1.579915</c:v>
                </c:pt>
                <c:pt idx="59">
                  <c:v>1.5399849999999999</c:v>
                </c:pt>
                <c:pt idx="60">
                  <c:v>1.436361</c:v>
                </c:pt>
                <c:pt idx="61">
                  <c:v>1.5603739999999999</c:v>
                </c:pt>
                <c:pt idx="62">
                  <c:v>1.5635159999999999</c:v>
                </c:pt>
                <c:pt idx="63">
                  <c:v>1.4078520000000001</c:v>
                </c:pt>
                <c:pt idx="64">
                  <c:v>1.2972239999999999</c:v>
                </c:pt>
                <c:pt idx="65">
                  <c:v>1.229417</c:v>
                </c:pt>
                <c:pt idx="66">
                  <c:v>1.244445</c:v>
                </c:pt>
                <c:pt idx="67">
                  <c:v>1.1881390000000001</c:v>
                </c:pt>
                <c:pt idx="68">
                  <c:v>1.542602</c:v>
                </c:pt>
                <c:pt idx="69">
                  <c:v>1.59023</c:v>
                </c:pt>
                <c:pt idx="70">
                  <c:v>1.6457930000000001</c:v>
                </c:pt>
                <c:pt idx="71">
                  <c:v>1.6491690000000001</c:v>
                </c:pt>
                <c:pt idx="72">
                  <c:v>1.6961539999999999</c:v>
                </c:pt>
                <c:pt idx="73">
                  <c:v>1.7241489999999999</c:v>
                </c:pt>
                <c:pt idx="74">
                  <c:v>1.735741</c:v>
                </c:pt>
                <c:pt idx="75">
                  <c:v>1.536651</c:v>
                </c:pt>
                <c:pt idx="76">
                  <c:v>1.50746</c:v>
                </c:pt>
                <c:pt idx="77">
                  <c:v>1.435746</c:v>
                </c:pt>
                <c:pt idx="78">
                  <c:v>1.5668120000000001</c:v>
                </c:pt>
                <c:pt idx="79">
                  <c:v>1.311704</c:v>
                </c:pt>
                <c:pt idx="80">
                  <c:v>1.3979619999999999</c:v>
                </c:pt>
                <c:pt idx="81">
                  <c:v>1.3715280000000001</c:v>
                </c:pt>
                <c:pt idx="82">
                  <c:v>1.628752</c:v>
                </c:pt>
                <c:pt idx="83">
                  <c:v>1.497309</c:v>
                </c:pt>
                <c:pt idx="84">
                  <c:v>1.5832090000000001</c:v>
                </c:pt>
                <c:pt idx="85">
                  <c:v>1.8341080000000001</c:v>
                </c:pt>
                <c:pt idx="86">
                  <c:v>1.8679030000000001</c:v>
                </c:pt>
                <c:pt idx="87">
                  <c:v>1.8171360000000001</c:v>
                </c:pt>
                <c:pt idx="88">
                  <c:v>1.470089</c:v>
                </c:pt>
                <c:pt idx="89">
                  <c:v>1.4613959999999999</c:v>
                </c:pt>
                <c:pt idx="90">
                  <c:v>1.537021</c:v>
                </c:pt>
                <c:pt idx="91">
                  <c:v>1.5009110000000001</c:v>
                </c:pt>
                <c:pt idx="92">
                  <c:v>1.552662</c:v>
                </c:pt>
                <c:pt idx="93">
                  <c:v>1.465184</c:v>
                </c:pt>
                <c:pt idx="94">
                  <c:v>1.6931860000000001</c:v>
                </c:pt>
                <c:pt idx="95">
                  <c:v>1.6263380000000001</c:v>
                </c:pt>
                <c:pt idx="96">
                  <c:v>1.8512999999999999</c:v>
                </c:pt>
                <c:pt idx="97">
                  <c:v>2.0685470000000001</c:v>
                </c:pt>
                <c:pt idx="98">
                  <c:v>2.0670139999999999</c:v>
                </c:pt>
                <c:pt idx="99">
                  <c:v>1.610687</c:v>
                </c:pt>
                <c:pt idx="100">
                  <c:v>1.930938</c:v>
                </c:pt>
                <c:pt idx="101">
                  <c:v>1.594179</c:v>
                </c:pt>
                <c:pt idx="102">
                  <c:v>1.3911009999999999</c:v>
                </c:pt>
                <c:pt idx="103">
                  <c:v>1.24536</c:v>
                </c:pt>
                <c:pt idx="104">
                  <c:v>1.2529410000000001</c:v>
                </c:pt>
                <c:pt idx="105">
                  <c:v>1.4584999999999999</c:v>
                </c:pt>
                <c:pt idx="106">
                  <c:v>1.5178659999999999</c:v>
                </c:pt>
                <c:pt idx="107">
                  <c:v>1.5778799999999999</c:v>
                </c:pt>
                <c:pt idx="108">
                  <c:v>1.7178610000000001</c:v>
                </c:pt>
                <c:pt idx="109">
                  <c:v>1.743708</c:v>
                </c:pt>
                <c:pt idx="110">
                  <c:v>1.8078609999999999</c:v>
                </c:pt>
                <c:pt idx="111">
                  <c:v>2.1331850000000001</c:v>
                </c:pt>
                <c:pt idx="112">
                  <c:v>1.883497</c:v>
                </c:pt>
                <c:pt idx="113">
                  <c:v>1.926779</c:v>
                </c:pt>
                <c:pt idx="114">
                  <c:v>1.7792950000000001</c:v>
                </c:pt>
                <c:pt idx="115">
                  <c:v>1.7514940000000001</c:v>
                </c:pt>
                <c:pt idx="116">
                  <c:v>1.8656509999999999</c:v>
                </c:pt>
                <c:pt idx="117">
                  <c:v>1.892987</c:v>
                </c:pt>
                <c:pt idx="118">
                  <c:v>1.933991</c:v>
                </c:pt>
                <c:pt idx="119">
                  <c:v>2.0982829999999999</c:v>
                </c:pt>
                <c:pt idx="120">
                  <c:v>1.8723019999999999</c:v>
                </c:pt>
                <c:pt idx="121">
                  <c:v>1.76729</c:v>
                </c:pt>
                <c:pt idx="122">
                  <c:v>1.7186490000000001</c:v>
                </c:pt>
                <c:pt idx="123">
                  <c:v>1.578524</c:v>
                </c:pt>
                <c:pt idx="124">
                  <c:v>1.650045</c:v>
                </c:pt>
                <c:pt idx="125">
                  <c:v>1.60833</c:v>
                </c:pt>
                <c:pt idx="126">
                  <c:v>1.8711819999999999</c:v>
                </c:pt>
                <c:pt idx="127">
                  <c:v>1.8255999999999999</c:v>
                </c:pt>
                <c:pt idx="128">
                  <c:v>1.652566</c:v>
                </c:pt>
                <c:pt idx="129">
                  <c:v>1.7443820000000001</c:v>
                </c:pt>
                <c:pt idx="130">
                  <c:v>1.8672850000000001</c:v>
                </c:pt>
                <c:pt idx="131">
                  <c:v>1.893221</c:v>
                </c:pt>
                <c:pt idx="132">
                  <c:v>1.836476</c:v>
                </c:pt>
                <c:pt idx="133">
                  <c:v>1.7404630000000001</c:v>
                </c:pt>
                <c:pt idx="134">
                  <c:v>1.675559</c:v>
                </c:pt>
                <c:pt idx="135">
                  <c:v>1.871159</c:v>
                </c:pt>
                <c:pt idx="136">
                  <c:v>1.938429</c:v>
                </c:pt>
                <c:pt idx="137">
                  <c:v>1.819374</c:v>
                </c:pt>
                <c:pt idx="138">
                  <c:v>1.7563390000000001</c:v>
                </c:pt>
                <c:pt idx="139">
                  <c:v>1.7737350000000001</c:v>
                </c:pt>
                <c:pt idx="140">
                  <c:v>1.7023870000000001</c:v>
                </c:pt>
                <c:pt idx="141">
                  <c:v>1.5032099999999999</c:v>
                </c:pt>
                <c:pt idx="142">
                  <c:v>1.586875</c:v>
                </c:pt>
                <c:pt idx="143">
                  <c:v>1.6368830000000001</c:v>
                </c:pt>
                <c:pt idx="144">
                  <c:v>1.8189789999999999</c:v>
                </c:pt>
                <c:pt idx="145">
                  <c:v>1.9063920000000001</c:v>
                </c:pt>
                <c:pt idx="146">
                  <c:v>1.7040919999999999</c:v>
                </c:pt>
                <c:pt idx="147">
                  <c:v>1.629912</c:v>
                </c:pt>
                <c:pt idx="148">
                  <c:v>1.5566739999999999</c:v>
                </c:pt>
                <c:pt idx="149">
                  <c:v>1.6106259999999999</c:v>
                </c:pt>
                <c:pt idx="150">
                  <c:v>1.7023379999999999</c:v>
                </c:pt>
                <c:pt idx="151">
                  <c:v>1.6819740000000001</c:v>
                </c:pt>
                <c:pt idx="152">
                  <c:v>1.698644</c:v>
                </c:pt>
                <c:pt idx="153">
                  <c:v>1.9268160000000001</c:v>
                </c:pt>
                <c:pt idx="154">
                  <c:v>1.91581</c:v>
                </c:pt>
                <c:pt idx="155">
                  <c:v>1.918363</c:v>
                </c:pt>
                <c:pt idx="156">
                  <c:v>1.8570819999999999</c:v>
                </c:pt>
                <c:pt idx="157">
                  <c:v>2.053741</c:v>
                </c:pt>
                <c:pt idx="158">
                  <c:v>1.7695149999999999</c:v>
                </c:pt>
              </c:numCache>
            </c:numRef>
          </c:yVal>
          <c:smooth val="1"/>
          <c:extLst>
            <c:ext xmlns:c16="http://schemas.microsoft.com/office/drawing/2014/chart" uri="{C3380CC4-5D6E-409C-BE32-E72D297353CC}">
              <c16:uniqueId val="{00000001-E1E2-466D-B6AA-17F391B1ED5F}"/>
            </c:ext>
          </c:extLst>
        </c:ser>
        <c:dLbls>
          <c:showLegendKey val="0"/>
          <c:showVal val="0"/>
          <c:showCatName val="0"/>
          <c:showSerName val="0"/>
          <c:showPercent val="0"/>
          <c:showBubbleSize val="0"/>
        </c:dLbls>
        <c:axId val="1023811552"/>
        <c:axId val="1023817536"/>
      </c:scatterChart>
      <c:valAx>
        <c:axId val="1023811008"/>
        <c:scaling>
          <c:orientation val="minMax"/>
          <c:max val="42130"/>
          <c:min val="41950"/>
        </c:scaling>
        <c:delete val="0"/>
        <c:axPos val="b"/>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SV"/>
          </a:p>
        </c:txPr>
        <c:crossAx val="1023816992"/>
        <c:crosses val="autoZero"/>
        <c:crossBetween val="midCat"/>
        <c:majorUnit val="30"/>
      </c:valAx>
      <c:valAx>
        <c:axId val="1023816992"/>
        <c:scaling>
          <c:orientation val="minMax"/>
          <c:min val="3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s-MX" sz="1200"/>
                  <a:t>l/t MCC</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SV"/>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SV"/>
          </a:p>
        </c:txPr>
        <c:crossAx val="1023811008"/>
        <c:crosses val="autoZero"/>
        <c:crossBetween val="midCat"/>
      </c:valAx>
      <c:valAx>
        <c:axId val="1023817536"/>
        <c:scaling>
          <c:orientation val="minMax"/>
          <c:min val="1"/>
        </c:scaling>
        <c:delete val="0"/>
        <c:axPos val="r"/>
        <c:numFmt formatCode="#,##0.0" sourceLinked="0"/>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SV"/>
          </a:p>
        </c:txPr>
        <c:crossAx val="1023811552"/>
        <c:crosses val="max"/>
        <c:crossBetween val="midCat"/>
      </c:valAx>
      <c:valAx>
        <c:axId val="1023811552"/>
        <c:scaling>
          <c:orientation val="minMax"/>
        </c:scaling>
        <c:delete val="1"/>
        <c:axPos val="b"/>
        <c:numFmt formatCode="m/d/yyyy" sourceLinked="1"/>
        <c:majorTickMark val="out"/>
        <c:minorTickMark val="none"/>
        <c:tickLblPos val="nextTo"/>
        <c:crossAx val="1023817536"/>
        <c:crosses val="autoZero"/>
        <c:crossBetween val="midCat"/>
      </c:valAx>
      <c:spPr>
        <a:noFill/>
        <a:ln>
          <a:noFill/>
        </a:ln>
        <a:effectLst/>
      </c:spPr>
    </c:plotArea>
    <c:legend>
      <c:legendPos val="r"/>
      <c:layout>
        <c:manualLayout>
          <c:xMode val="edge"/>
          <c:yMode val="edge"/>
          <c:x val="4.0193702724428827E-2"/>
          <c:y val="0.89110936778659122"/>
          <c:w val="0.93946983564323827"/>
          <c:h val="8.103455818022746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SV"/>
        </a:p>
      </c:txPr>
    </c:legend>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MX"/>
              <a:t>Pureza</a:t>
            </a:r>
            <a:r>
              <a:rPr lang="es-MX" baseline="0"/>
              <a:t> de Miel Final zafra 14/15</a:t>
            </a:r>
            <a:endParaRPr lang="es-MX"/>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scatterChart>
        <c:scatterStyle val="smoothMarker"/>
        <c:varyColors val="0"/>
        <c:ser>
          <c:idx val="0"/>
          <c:order val="0"/>
          <c:spPr>
            <a:ln w="19050" cap="rnd">
              <a:solidFill>
                <a:schemeClr val="accent1"/>
              </a:solidFill>
              <a:round/>
            </a:ln>
            <a:effectLst/>
          </c:spPr>
          <c:marker>
            <c:symbol val="none"/>
          </c:marker>
          <c:xVal>
            <c:numRef>
              <c:f>Hoja1!$A$2:$A$160</c:f>
              <c:numCache>
                <c:formatCode>m/d/yyyy</c:formatCode>
                <c:ptCount val="159"/>
                <c:pt idx="0">
                  <c:v>41960</c:v>
                </c:pt>
                <c:pt idx="1">
                  <c:v>41961</c:v>
                </c:pt>
                <c:pt idx="2">
                  <c:v>41962</c:v>
                </c:pt>
                <c:pt idx="3">
                  <c:v>41963</c:v>
                </c:pt>
                <c:pt idx="4">
                  <c:v>41964</c:v>
                </c:pt>
                <c:pt idx="5">
                  <c:v>41965</c:v>
                </c:pt>
                <c:pt idx="6">
                  <c:v>41966</c:v>
                </c:pt>
                <c:pt idx="7">
                  <c:v>41967</c:v>
                </c:pt>
                <c:pt idx="8">
                  <c:v>41968</c:v>
                </c:pt>
                <c:pt idx="9">
                  <c:v>41969</c:v>
                </c:pt>
                <c:pt idx="10">
                  <c:v>41970</c:v>
                </c:pt>
                <c:pt idx="11">
                  <c:v>41971</c:v>
                </c:pt>
                <c:pt idx="12">
                  <c:v>41972</c:v>
                </c:pt>
                <c:pt idx="13">
                  <c:v>41973</c:v>
                </c:pt>
                <c:pt idx="14">
                  <c:v>41974</c:v>
                </c:pt>
                <c:pt idx="15">
                  <c:v>41975</c:v>
                </c:pt>
                <c:pt idx="16">
                  <c:v>41976</c:v>
                </c:pt>
                <c:pt idx="17">
                  <c:v>41977</c:v>
                </c:pt>
                <c:pt idx="18">
                  <c:v>41978</c:v>
                </c:pt>
                <c:pt idx="19">
                  <c:v>41979</c:v>
                </c:pt>
                <c:pt idx="20">
                  <c:v>41980</c:v>
                </c:pt>
                <c:pt idx="21">
                  <c:v>41981</c:v>
                </c:pt>
                <c:pt idx="22">
                  <c:v>41982</c:v>
                </c:pt>
                <c:pt idx="23">
                  <c:v>41983</c:v>
                </c:pt>
                <c:pt idx="24">
                  <c:v>41984</c:v>
                </c:pt>
                <c:pt idx="25">
                  <c:v>41985</c:v>
                </c:pt>
                <c:pt idx="26">
                  <c:v>41986</c:v>
                </c:pt>
                <c:pt idx="27">
                  <c:v>41987</c:v>
                </c:pt>
                <c:pt idx="28">
                  <c:v>41988</c:v>
                </c:pt>
                <c:pt idx="29">
                  <c:v>41989</c:v>
                </c:pt>
                <c:pt idx="30">
                  <c:v>41990</c:v>
                </c:pt>
                <c:pt idx="31">
                  <c:v>41991</c:v>
                </c:pt>
                <c:pt idx="32">
                  <c:v>41992</c:v>
                </c:pt>
                <c:pt idx="33">
                  <c:v>41993</c:v>
                </c:pt>
                <c:pt idx="34">
                  <c:v>41994</c:v>
                </c:pt>
                <c:pt idx="35">
                  <c:v>41995</c:v>
                </c:pt>
                <c:pt idx="36">
                  <c:v>41996</c:v>
                </c:pt>
                <c:pt idx="37">
                  <c:v>41997</c:v>
                </c:pt>
                <c:pt idx="38">
                  <c:v>41998</c:v>
                </c:pt>
                <c:pt idx="39">
                  <c:v>41999</c:v>
                </c:pt>
                <c:pt idx="40">
                  <c:v>42000</c:v>
                </c:pt>
                <c:pt idx="41">
                  <c:v>42001</c:v>
                </c:pt>
                <c:pt idx="42">
                  <c:v>42002</c:v>
                </c:pt>
                <c:pt idx="43">
                  <c:v>42003</c:v>
                </c:pt>
                <c:pt idx="44">
                  <c:v>42004</c:v>
                </c:pt>
                <c:pt idx="45">
                  <c:v>42005</c:v>
                </c:pt>
                <c:pt idx="46">
                  <c:v>42006</c:v>
                </c:pt>
                <c:pt idx="47">
                  <c:v>42007</c:v>
                </c:pt>
                <c:pt idx="48">
                  <c:v>42008</c:v>
                </c:pt>
                <c:pt idx="49">
                  <c:v>42009</c:v>
                </c:pt>
                <c:pt idx="50">
                  <c:v>42010</c:v>
                </c:pt>
                <c:pt idx="51">
                  <c:v>42011</c:v>
                </c:pt>
                <c:pt idx="52">
                  <c:v>42012</c:v>
                </c:pt>
                <c:pt idx="53">
                  <c:v>42013</c:v>
                </c:pt>
                <c:pt idx="54">
                  <c:v>42014</c:v>
                </c:pt>
                <c:pt idx="55">
                  <c:v>42015</c:v>
                </c:pt>
                <c:pt idx="56">
                  <c:v>42016</c:v>
                </c:pt>
                <c:pt idx="57">
                  <c:v>42017</c:v>
                </c:pt>
                <c:pt idx="58">
                  <c:v>42018</c:v>
                </c:pt>
                <c:pt idx="59">
                  <c:v>42019</c:v>
                </c:pt>
                <c:pt idx="60">
                  <c:v>42020</c:v>
                </c:pt>
                <c:pt idx="61">
                  <c:v>42021</c:v>
                </c:pt>
                <c:pt idx="62">
                  <c:v>42022</c:v>
                </c:pt>
                <c:pt idx="63">
                  <c:v>42023</c:v>
                </c:pt>
                <c:pt idx="64">
                  <c:v>42024</c:v>
                </c:pt>
                <c:pt idx="65">
                  <c:v>42025</c:v>
                </c:pt>
                <c:pt idx="66">
                  <c:v>42026</c:v>
                </c:pt>
                <c:pt idx="67">
                  <c:v>42027</c:v>
                </c:pt>
                <c:pt idx="68">
                  <c:v>42028</c:v>
                </c:pt>
                <c:pt idx="69">
                  <c:v>42029</c:v>
                </c:pt>
                <c:pt idx="70">
                  <c:v>42030</c:v>
                </c:pt>
                <c:pt idx="71">
                  <c:v>42031</c:v>
                </c:pt>
                <c:pt idx="72">
                  <c:v>42032</c:v>
                </c:pt>
                <c:pt idx="73">
                  <c:v>42033</c:v>
                </c:pt>
                <c:pt idx="74">
                  <c:v>42034</c:v>
                </c:pt>
                <c:pt idx="75">
                  <c:v>42035</c:v>
                </c:pt>
                <c:pt idx="76">
                  <c:v>42036</c:v>
                </c:pt>
                <c:pt idx="77">
                  <c:v>42037</c:v>
                </c:pt>
                <c:pt idx="78">
                  <c:v>42038</c:v>
                </c:pt>
                <c:pt idx="79">
                  <c:v>42039</c:v>
                </c:pt>
                <c:pt idx="80">
                  <c:v>42040</c:v>
                </c:pt>
                <c:pt idx="81">
                  <c:v>42041</c:v>
                </c:pt>
                <c:pt idx="82">
                  <c:v>42042</c:v>
                </c:pt>
                <c:pt idx="83">
                  <c:v>42043</c:v>
                </c:pt>
                <c:pt idx="84">
                  <c:v>42044</c:v>
                </c:pt>
                <c:pt idx="85">
                  <c:v>42045</c:v>
                </c:pt>
                <c:pt idx="86">
                  <c:v>42046</c:v>
                </c:pt>
                <c:pt idx="87">
                  <c:v>42047</c:v>
                </c:pt>
                <c:pt idx="88">
                  <c:v>42048</c:v>
                </c:pt>
                <c:pt idx="89">
                  <c:v>42049</c:v>
                </c:pt>
                <c:pt idx="90">
                  <c:v>42050</c:v>
                </c:pt>
                <c:pt idx="91">
                  <c:v>42051</c:v>
                </c:pt>
                <c:pt idx="92">
                  <c:v>42052</c:v>
                </c:pt>
                <c:pt idx="93">
                  <c:v>42053</c:v>
                </c:pt>
                <c:pt idx="94">
                  <c:v>42054</c:v>
                </c:pt>
                <c:pt idx="95">
                  <c:v>42055</c:v>
                </c:pt>
                <c:pt idx="96">
                  <c:v>42056</c:v>
                </c:pt>
                <c:pt idx="97">
                  <c:v>42057</c:v>
                </c:pt>
                <c:pt idx="98">
                  <c:v>42058</c:v>
                </c:pt>
                <c:pt idx="99">
                  <c:v>42059</c:v>
                </c:pt>
                <c:pt idx="100">
                  <c:v>42060</c:v>
                </c:pt>
                <c:pt idx="101">
                  <c:v>42061</c:v>
                </c:pt>
                <c:pt idx="102">
                  <c:v>42062</c:v>
                </c:pt>
                <c:pt idx="103">
                  <c:v>42063</c:v>
                </c:pt>
                <c:pt idx="104">
                  <c:v>42064</c:v>
                </c:pt>
                <c:pt idx="105">
                  <c:v>42065</c:v>
                </c:pt>
                <c:pt idx="106">
                  <c:v>42066</c:v>
                </c:pt>
                <c:pt idx="107">
                  <c:v>42067</c:v>
                </c:pt>
                <c:pt idx="108">
                  <c:v>42068</c:v>
                </c:pt>
                <c:pt idx="109">
                  <c:v>42069</c:v>
                </c:pt>
                <c:pt idx="110">
                  <c:v>42070</c:v>
                </c:pt>
                <c:pt idx="111">
                  <c:v>42071</c:v>
                </c:pt>
                <c:pt idx="112">
                  <c:v>42072</c:v>
                </c:pt>
                <c:pt idx="113">
                  <c:v>42073</c:v>
                </c:pt>
                <c:pt idx="114">
                  <c:v>42074</c:v>
                </c:pt>
                <c:pt idx="115">
                  <c:v>42075</c:v>
                </c:pt>
                <c:pt idx="116">
                  <c:v>42076</c:v>
                </c:pt>
                <c:pt idx="117">
                  <c:v>42077</c:v>
                </c:pt>
                <c:pt idx="118">
                  <c:v>42078</c:v>
                </c:pt>
                <c:pt idx="119">
                  <c:v>42079</c:v>
                </c:pt>
                <c:pt idx="120">
                  <c:v>42080</c:v>
                </c:pt>
                <c:pt idx="121">
                  <c:v>42081</c:v>
                </c:pt>
                <c:pt idx="122">
                  <c:v>42082</c:v>
                </c:pt>
                <c:pt idx="123">
                  <c:v>42083</c:v>
                </c:pt>
                <c:pt idx="124">
                  <c:v>42084</c:v>
                </c:pt>
                <c:pt idx="125">
                  <c:v>42085</c:v>
                </c:pt>
                <c:pt idx="126">
                  <c:v>42086</c:v>
                </c:pt>
                <c:pt idx="127">
                  <c:v>42087</c:v>
                </c:pt>
                <c:pt idx="128">
                  <c:v>42088</c:v>
                </c:pt>
                <c:pt idx="129">
                  <c:v>42089</c:v>
                </c:pt>
                <c:pt idx="130">
                  <c:v>42090</c:v>
                </c:pt>
                <c:pt idx="131">
                  <c:v>42091</c:v>
                </c:pt>
                <c:pt idx="132">
                  <c:v>42092</c:v>
                </c:pt>
                <c:pt idx="133">
                  <c:v>42093</c:v>
                </c:pt>
                <c:pt idx="134">
                  <c:v>42094</c:v>
                </c:pt>
                <c:pt idx="135">
                  <c:v>42095</c:v>
                </c:pt>
                <c:pt idx="136">
                  <c:v>42096</c:v>
                </c:pt>
                <c:pt idx="137">
                  <c:v>42097</c:v>
                </c:pt>
                <c:pt idx="138">
                  <c:v>42098</c:v>
                </c:pt>
                <c:pt idx="139">
                  <c:v>42099</c:v>
                </c:pt>
                <c:pt idx="140">
                  <c:v>42100</c:v>
                </c:pt>
                <c:pt idx="141">
                  <c:v>42101</c:v>
                </c:pt>
                <c:pt idx="142">
                  <c:v>42102</c:v>
                </c:pt>
                <c:pt idx="143">
                  <c:v>42103</c:v>
                </c:pt>
                <c:pt idx="144">
                  <c:v>42104</c:v>
                </c:pt>
                <c:pt idx="145">
                  <c:v>42105</c:v>
                </c:pt>
                <c:pt idx="146">
                  <c:v>42106</c:v>
                </c:pt>
                <c:pt idx="147">
                  <c:v>42107</c:v>
                </c:pt>
                <c:pt idx="148">
                  <c:v>42108</c:v>
                </c:pt>
                <c:pt idx="149">
                  <c:v>42109</c:v>
                </c:pt>
                <c:pt idx="150">
                  <c:v>42110</c:v>
                </c:pt>
                <c:pt idx="151">
                  <c:v>42111</c:v>
                </c:pt>
                <c:pt idx="152">
                  <c:v>42112</c:v>
                </c:pt>
                <c:pt idx="153">
                  <c:v>42113</c:v>
                </c:pt>
                <c:pt idx="154">
                  <c:v>42114</c:v>
                </c:pt>
                <c:pt idx="155">
                  <c:v>42115</c:v>
                </c:pt>
                <c:pt idx="156">
                  <c:v>42116</c:v>
                </c:pt>
                <c:pt idx="157">
                  <c:v>42117</c:v>
                </c:pt>
                <c:pt idx="158">
                  <c:v>42118</c:v>
                </c:pt>
              </c:numCache>
            </c:numRef>
          </c:xVal>
          <c:yVal>
            <c:numRef>
              <c:f>Hoja1!$B$2:$B$160</c:f>
              <c:numCache>
                <c:formatCode>#,##0.00</c:formatCode>
                <c:ptCount val="159"/>
                <c:pt idx="0">
                  <c:v>39.28</c:v>
                </c:pt>
                <c:pt idx="1">
                  <c:v>39.28</c:v>
                </c:pt>
                <c:pt idx="2">
                  <c:v>39.28</c:v>
                </c:pt>
                <c:pt idx="3">
                  <c:v>36.82</c:v>
                </c:pt>
                <c:pt idx="4">
                  <c:v>35.89</c:v>
                </c:pt>
                <c:pt idx="5">
                  <c:v>37.31</c:v>
                </c:pt>
                <c:pt idx="6">
                  <c:v>37.89</c:v>
                </c:pt>
                <c:pt idx="7">
                  <c:v>39.71</c:v>
                </c:pt>
                <c:pt idx="8">
                  <c:v>39.35</c:v>
                </c:pt>
                <c:pt idx="9">
                  <c:v>38.79</c:v>
                </c:pt>
                <c:pt idx="10">
                  <c:v>39.24</c:v>
                </c:pt>
                <c:pt idx="11">
                  <c:v>41.8</c:v>
                </c:pt>
                <c:pt idx="12">
                  <c:v>41.77</c:v>
                </c:pt>
                <c:pt idx="13">
                  <c:v>41.29</c:v>
                </c:pt>
                <c:pt idx="14">
                  <c:v>40.24</c:v>
                </c:pt>
                <c:pt idx="15">
                  <c:v>37.69</c:v>
                </c:pt>
                <c:pt idx="16">
                  <c:v>37.31</c:v>
                </c:pt>
                <c:pt idx="17">
                  <c:v>36.659999999999997</c:v>
                </c:pt>
                <c:pt idx="18">
                  <c:v>36.08</c:v>
                </c:pt>
                <c:pt idx="19">
                  <c:v>37.549999999999997</c:v>
                </c:pt>
                <c:pt idx="20">
                  <c:v>36.97</c:v>
                </c:pt>
                <c:pt idx="21">
                  <c:v>37.57</c:v>
                </c:pt>
                <c:pt idx="22">
                  <c:v>37.54</c:v>
                </c:pt>
                <c:pt idx="23">
                  <c:v>37.090000000000003</c:v>
                </c:pt>
                <c:pt idx="24">
                  <c:v>37.630000000000003</c:v>
                </c:pt>
                <c:pt idx="25">
                  <c:v>36.450000000000003</c:v>
                </c:pt>
                <c:pt idx="26">
                  <c:v>35.6</c:v>
                </c:pt>
                <c:pt idx="27">
                  <c:v>35.74</c:v>
                </c:pt>
                <c:pt idx="28">
                  <c:v>33.43</c:v>
                </c:pt>
                <c:pt idx="29">
                  <c:v>33.729999999999997</c:v>
                </c:pt>
                <c:pt idx="30">
                  <c:v>35.08</c:v>
                </c:pt>
                <c:pt idx="31">
                  <c:v>34.770000000000003</c:v>
                </c:pt>
                <c:pt idx="32">
                  <c:v>37.18</c:v>
                </c:pt>
                <c:pt idx="33">
                  <c:v>36.369999999999997</c:v>
                </c:pt>
                <c:pt idx="34">
                  <c:v>36.19</c:v>
                </c:pt>
                <c:pt idx="35">
                  <c:v>36.090000000000003</c:v>
                </c:pt>
                <c:pt idx="36">
                  <c:v>35.020000000000003</c:v>
                </c:pt>
                <c:pt idx="37">
                  <c:v>36.61</c:v>
                </c:pt>
                <c:pt idx="38">
                  <c:v>34.979999999999997</c:v>
                </c:pt>
                <c:pt idx="39">
                  <c:v>35.07</c:v>
                </c:pt>
                <c:pt idx="40">
                  <c:v>35.17</c:v>
                </c:pt>
                <c:pt idx="41">
                  <c:v>35.71</c:v>
                </c:pt>
                <c:pt idx="42">
                  <c:v>33.369999999999997</c:v>
                </c:pt>
                <c:pt idx="43">
                  <c:v>34.99</c:v>
                </c:pt>
                <c:pt idx="44">
                  <c:v>34.97</c:v>
                </c:pt>
                <c:pt idx="45">
                  <c:v>33.78</c:v>
                </c:pt>
                <c:pt idx="46">
                  <c:v>33.36</c:v>
                </c:pt>
                <c:pt idx="47">
                  <c:v>35.369999999999997</c:v>
                </c:pt>
                <c:pt idx="48">
                  <c:v>34.81</c:v>
                </c:pt>
                <c:pt idx="49">
                  <c:v>34.979999999999997</c:v>
                </c:pt>
                <c:pt idx="50">
                  <c:v>34.770000000000003</c:v>
                </c:pt>
                <c:pt idx="51">
                  <c:v>36.44</c:v>
                </c:pt>
                <c:pt idx="52">
                  <c:v>37.9</c:v>
                </c:pt>
                <c:pt idx="53">
                  <c:v>37.24</c:v>
                </c:pt>
                <c:pt idx="54">
                  <c:v>36.729999999999997</c:v>
                </c:pt>
                <c:pt idx="55">
                  <c:v>37.450000000000003</c:v>
                </c:pt>
                <c:pt idx="56">
                  <c:v>36.729999999999997</c:v>
                </c:pt>
                <c:pt idx="57">
                  <c:v>39.03</c:v>
                </c:pt>
                <c:pt idx="58">
                  <c:v>36.35</c:v>
                </c:pt>
                <c:pt idx="59">
                  <c:v>36.56</c:v>
                </c:pt>
                <c:pt idx="60">
                  <c:v>35.090000000000003</c:v>
                </c:pt>
                <c:pt idx="61">
                  <c:v>36.61</c:v>
                </c:pt>
                <c:pt idx="62">
                  <c:v>36.36</c:v>
                </c:pt>
                <c:pt idx="63">
                  <c:v>37.01</c:v>
                </c:pt>
                <c:pt idx="64">
                  <c:v>37.6</c:v>
                </c:pt>
                <c:pt idx="65">
                  <c:v>35.58</c:v>
                </c:pt>
                <c:pt idx="66">
                  <c:v>35.67</c:v>
                </c:pt>
                <c:pt idx="67">
                  <c:v>35</c:v>
                </c:pt>
                <c:pt idx="68">
                  <c:v>37.94</c:v>
                </c:pt>
                <c:pt idx="69">
                  <c:v>38.869999999999997</c:v>
                </c:pt>
                <c:pt idx="70">
                  <c:v>38.78</c:v>
                </c:pt>
                <c:pt idx="71">
                  <c:v>38.57</c:v>
                </c:pt>
                <c:pt idx="72">
                  <c:v>38.700000000000003</c:v>
                </c:pt>
                <c:pt idx="73">
                  <c:v>40.99</c:v>
                </c:pt>
                <c:pt idx="74">
                  <c:v>38.1</c:v>
                </c:pt>
                <c:pt idx="75">
                  <c:v>38.380000000000003</c:v>
                </c:pt>
                <c:pt idx="76">
                  <c:v>38.479999999999997</c:v>
                </c:pt>
                <c:pt idx="77">
                  <c:v>39.11</c:v>
                </c:pt>
                <c:pt idx="78">
                  <c:v>40.409999999999997</c:v>
                </c:pt>
                <c:pt idx="79">
                  <c:v>36.79</c:v>
                </c:pt>
                <c:pt idx="80">
                  <c:v>36.79</c:v>
                </c:pt>
                <c:pt idx="81">
                  <c:v>35.79</c:v>
                </c:pt>
                <c:pt idx="82">
                  <c:v>37.340000000000003</c:v>
                </c:pt>
                <c:pt idx="83">
                  <c:v>37.17</c:v>
                </c:pt>
                <c:pt idx="84">
                  <c:v>35.78</c:v>
                </c:pt>
                <c:pt idx="85">
                  <c:v>37.590000000000003</c:v>
                </c:pt>
                <c:pt idx="86">
                  <c:v>36.869999999999997</c:v>
                </c:pt>
                <c:pt idx="87">
                  <c:v>37.26</c:v>
                </c:pt>
                <c:pt idx="88">
                  <c:v>35.64</c:v>
                </c:pt>
                <c:pt idx="89">
                  <c:v>35.770000000000003</c:v>
                </c:pt>
                <c:pt idx="90">
                  <c:v>35.909999999999997</c:v>
                </c:pt>
                <c:pt idx="91">
                  <c:v>36.049999999999997</c:v>
                </c:pt>
                <c:pt idx="92">
                  <c:v>36.85</c:v>
                </c:pt>
                <c:pt idx="93">
                  <c:v>35.200000000000003</c:v>
                </c:pt>
                <c:pt idx="94">
                  <c:v>36.93</c:v>
                </c:pt>
                <c:pt idx="95">
                  <c:v>37.71</c:v>
                </c:pt>
                <c:pt idx="96">
                  <c:v>36.840000000000003</c:v>
                </c:pt>
                <c:pt idx="97">
                  <c:v>37.979999999999997</c:v>
                </c:pt>
                <c:pt idx="98">
                  <c:v>38.520000000000003</c:v>
                </c:pt>
                <c:pt idx="99">
                  <c:v>38.74</c:v>
                </c:pt>
                <c:pt idx="100">
                  <c:v>41.77</c:v>
                </c:pt>
                <c:pt idx="101">
                  <c:v>37.119999999999997</c:v>
                </c:pt>
                <c:pt idx="102">
                  <c:v>35.619999999999997</c:v>
                </c:pt>
                <c:pt idx="103">
                  <c:v>35.04</c:v>
                </c:pt>
                <c:pt idx="104">
                  <c:v>33.35</c:v>
                </c:pt>
                <c:pt idx="105">
                  <c:v>33</c:v>
                </c:pt>
                <c:pt idx="106">
                  <c:v>32.409999999999997</c:v>
                </c:pt>
                <c:pt idx="107">
                  <c:v>33.42</c:v>
                </c:pt>
                <c:pt idx="108">
                  <c:v>34.29</c:v>
                </c:pt>
                <c:pt idx="109">
                  <c:v>36.54</c:v>
                </c:pt>
                <c:pt idx="110">
                  <c:v>36.67</c:v>
                </c:pt>
                <c:pt idx="111">
                  <c:v>37.26</c:v>
                </c:pt>
                <c:pt idx="112">
                  <c:v>36.51</c:v>
                </c:pt>
                <c:pt idx="113">
                  <c:v>38.92</c:v>
                </c:pt>
                <c:pt idx="114">
                  <c:v>38.69</c:v>
                </c:pt>
                <c:pt idx="115">
                  <c:v>39.78</c:v>
                </c:pt>
                <c:pt idx="116">
                  <c:v>39.6</c:v>
                </c:pt>
                <c:pt idx="117">
                  <c:v>38.42</c:v>
                </c:pt>
                <c:pt idx="118">
                  <c:v>39.770000000000003</c:v>
                </c:pt>
                <c:pt idx="119">
                  <c:v>41.65</c:v>
                </c:pt>
                <c:pt idx="120">
                  <c:v>38.57</c:v>
                </c:pt>
                <c:pt idx="121">
                  <c:v>39.42</c:v>
                </c:pt>
                <c:pt idx="122">
                  <c:v>38.25</c:v>
                </c:pt>
                <c:pt idx="123">
                  <c:v>38.049999999999997</c:v>
                </c:pt>
                <c:pt idx="124">
                  <c:v>39.090000000000003</c:v>
                </c:pt>
                <c:pt idx="125">
                  <c:v>37.729999999999997</c:v>
                </c:pt>
                <c:pt idx="126">
                  <c:v>41.21</c:v>
                </c:pt>
                <c:pt idx="127">
                  <c:v>40.57</c:v>
                </c:pt>
                <c:pt idx="128">
                  <c:v>39.200000000000003</c:v>
                </c:pt>
                <c:pt idx="129">
                  <c:v>40.61</c:v>
                </c:pt>
                <c:pt idx="130">
                  <c:v>41.16</c:v>
                </c:pt>
                <c:pt idx="131">
                  <c:v>40.94</c:v>
                </c:pt>
                <c:pt idx="132">
                  <c:v>40.72</c:v>
                </c:pt>
                <c:pt idx="133">
                  <c:v>40.75</c:v>
                </c:pt>
                <c:pt idx="134">
                  <c:v>39.08</c:v>
                </c:pt>
                <c:pt idx="135">
                  <c:v>38.72</c:v>
                </c:pt>
                <c:pt idx="136">
                  <c:v>39.67</c:v>
                </c:pt>
                <c:pt idx="137">
                  <c:v>40.6</c:v>
                </c:pt>
                <c:pt idx="138">
                  <c:v>40.44</c:v>
                </c:pt>
                <c:pt idx="139">
                  <c:v>39.25</c:v>
                </c:pt>
                <c:pt idx="140">
                  <c:v>37.4</c:v>
                </c:pt>
                <c:pt idx="141">
                  <c:v>35.700000000000003</c:v>
                </c:pt>
                <c:pt idx="142">
                  <c:v>38.409999999999997</c:v>
                </c:pt>
                <c:pt idx="143">
                  <c:v>38.47</c:v>
                </c:pt>
                <c:pt idx="144">
                  <c:v>37.61</c:v>
                </c:pt>
                <c:pt idx="145">
                  <c:v>37.97</c:v>
                </c:pt>
                <c:pt idx="146">
                  <c:v>36.53</c:v>
                </c:pt>
                <c:pt idx="147">
                  <c:v>37.32</c:v>
                </c:pt>
                <c:pt idx="148">
                  <c:v>38</c:v>
                </c:pt>
                <c:pt idx="149">
                  <c:v>38.200000000000003</c:v>
                </c:pt>
                <c:pt idx="150">
                  <c:v>37.659999999999997</c:v>
                </c:pt>
                <c:pt idx="151">
                  <c:v>40.49</c:v>
                </c:pt>
                <c:pt idx="152">
                  <c:v>39.090000000000003</c:v>
                </c:pt>
                <c:pt idx="153">
                  <c:v>39.340000000000003</c:v>
                </c:pt>
                <c:pt idx="154">
                  <c:v>38.42</c:v>
                </c:pt>
                <c:pt idx="155">
                  <c:v>40.24</c:v>
                </c:pt>
                <c:pt idx="156">
                  <c:v>40.21</c:v>
                </c:pt>
                <c:pt idx="157">
                  <c:v>39.92</c:v>
                </c:pt>
                <c:pt idx="158">
                  <c:v>39.590000000000003</c:v>
                </c:pt>
              </c:numCache>
            </c:numRef>
          </c:yVal>
          <c:smooth val="1"/>
          <c:extLst>
            <c:ext xmlns:c16="http://schemas.microsoft.com/office/drawing/2014/chart" uri="{C3380CC4-5D6E-409C-BE32-E72D297353CC}">
              <c16:uniqueId val="{00000000-8229-408A-BB76-4F281C740B13}"/>
            </c:ext>
          </c:extLst>
        </c:ser>
        <c:dLbls>
          <c:showLegendKey val="0"/>
          <c:showVal val="0"/>
          <c:showCatName val="0"/>
          <c:showSerName val="0"/>
          <c:showPercent val="0"/>
          <c:showBubbleSize val="0"/>
        </c:dLbls>
        <c:axId val="1023813184"/>
        <c:axId val="1023813728"/>
      </c:scatterChart>
      <c:valAx>
        <c:axId val="1023813184"/>
        <c:scaling>
          <c:orientation val="minMax"/>
          <c:max val="42130"/>
          <c:min val="41950"/>
        </c:scaling>
        <c:delete val="0"/>
        <c:axPos val="b"/>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SV"/>
          </a:p>
        </c:txPr>
        <c:crossAx val="1023813728"/>
        <c:crosses val="autoZero"/>
        <c:crossBetween val="midCat"/>
        <c:majorUnit val="30"/>
      </c:valAx>
      <c:valAx>
        <c:axId val="1023813728"/>
        <c:scaling>
          <c:orientation val="minMax"/>
          <c:min val="32"/>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dirty="0" smtClean="0"/>
                  <a:t>Pureza de Miel Final </a:t>
                </a:r>
                <a:endParaRPr lang="es-MX"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SV"/>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102381318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dirty="0" err="1" smtClean="0"/>
              <a:t>Caída</a:t>
            </a:r>
            <a:r>
              <a:rPr lang="en-US" sz="1400" b="1" dirty="0" smtClean="0"/>
              <a:t> </a:t>
            </a:r>
            <a:r>
              <a:rPr lang="en-US" sz="1400" b="1" dirty="0"/>
              <a:t>de </a:t>
            </a:r>
            <a:r>
              <a:rPr lang="en-US" sz="1400" b="1" dirty="0" err="1"/>
              <a:t>P</a:t>
            </a:r>
            <a:r>
              <a:rPr lang="en-US" sz="1400" b="1" dirty="0" err="1" smtClean="0"/>
              <a:t>ureza</a:t>
            </a:r>
            <a:r>
              <a:rPr lang="en-US" sz="1400" b="1" dirty="0" smtClean="0"/>
              <a:t> </a:t>
            </a:r>
            <a:r>
              <a:rPr lang="en-US" sz="1400" b="1" dirty="0" err="1"/>
              <a:t>en</a:t>
            </a:r>
            <a:r>
              <a:rPr lang="en-US" sz="1400" b="1" dirty="0"/>
              <a:t> MCC </a:t>
            </a:r>
            <a:r>
              <a:rPr lang="en-US" sz="1400" b="1" dirty="0" err="1"/>
              <a:t>Zafra</a:t>
            </a:r>
            <a:r>
              <a:rPr lang="en-US" sz="1400" b="1" baseline="0" dirty="0"/>
              <a:t> 16/17</a:t>
            </a:r>
            <a:endParaRPr lang="en-US" sz="1400" b="1" dirty="0"/>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manualLayout>
          <c:layoutTarget val="inner"/>
          <c:xMode val="edge"/>
          <c:yMode val="edge"/>
          <c:x val="0.12665489767515714"/>
          <c:y val="0.20193378134381779"/>
          <c:w val="0.77619226422319976"/>
          <c:h val="0.63931452259105337"/>
        </c:manualLayout>
      </c:layout>
      <c:scatterChart>
        <c:scatterStyle val="lineMarker"/>
        <c:varyColors val="0"/>
        <c:ser>
          <c:idx val="0"/>
          <c:order val="0"/>
          <c:tx>
            <c:v>caida de pureza en MCC</c:v>
          </c:tx>
          <c:spPr>
            <a:ln w="25400" cap="rnd">
              <a:noFill/>
              <a:round/>
            </a:ln>
            <a:effectLst>
              <a:outerShdw blurRad="50800" dist="38100" dir="2700000" algn="tl" rotWithShape="0">
                <a:prstClr val="black">
                  <a:alpha val="40000"/>
                </a:prstClr>
              </a:outerShdw>
            </a:effectLst>
          </c:spPr>
          <c:marker>
            <c:symbol val="circle"/>
            <c:size val="5"/>
            <c:spPr>
              <a:solidFill>
                <a:schemeClr val="accent2"/>
              </a:solidFill>
              <a:ln w="9525">
                <a:solidFill>
                  <a:schemeClr val="accent2">
                    <a:lumMod val="75000"/>
                  </a:schemeClr>
                </a:solidFill>
              </a:ln>
              <a:effectLst>
                <a:outerShdw blurRad="50800" dist="38100" dir="2700000" algn="tl" rotWithShape="0">
                  <a:prstClr val="black">
                    <a:alpha val="40000"/>
                  </a:prstClr>
                </a:outerShdw>
              </a:effectLst>
            </c:spPr>
          </c:marker>
          <c:xVal>
            <c:numRef>
              <c:f>Hoja1!$A$2:$A$159</c:f>
              <c:numCache>
                <c:formatCode>m/d/yyyy</c:formatCode>
                <c:ptCount val="158"/>
                <c:pt idx="0">
                  <c:v>42685</c:v>
                </c:pt>
                <c:pt idx="1">
                  <c:v>42686</c:v>
                </c:pt>
                <c:pt idx="2">
                  <c:v>42687</c:v>
                </c:pt>
                <c:pt idx="3">
                  <c:v>42688</c:v>
                </c:pt>
                <c:pt idx="4">
                  <c:v>42689</c:v>
                </c:pt>
                <c:pt idx="5">
                  <c:v>42690</c:v>
                </c:pt>
                <c:pt idx="6">
                  <c:v>42691</c:v>
                </c:pt>
                <c:pt idx="7">
                  <c:v>42692</c:v>
                </c:pt>
                <c:pt idx="8">
                  <c:v>42693</c:v>
                </c:pt>
                <c:pt idx="9">
                  <c:v>42694</c:v>
                </c:pt>
                <c:pt idx="10">
                  <c:v>42695</c:v>
                </c:pt>
                <c:pt idx="11">
                  <c:v>42696</c:v>
                </c:pt>
                <c:pt idx="12">
                  <c:v>42697</c:v>
                </c:pt>
                <c:pt idx="13">
                  <c:v>42698</c:v>
                </c:pt>
                <c:pt idx="14">
                  <c:v>42699</c:v>
                </c:pt>
                <c:pt idx="15">
                  <c:v>42700</c:v>
                </c:pt>
                <c:pt idx="16">
                  <c:v>42701</c:v>
                </c:pt>
                <c:pt idx="17">
                  <c:v>42702</c:v>
                </c:pt>
                <c:pt idx="18">
                  <c:v>42703</c:v>
                </c:pt>
                <c:pt idx="19">
                  <c:v>42704</c:v>
                </c:pt>
                <c:pt idx="20">
                  <c:v>42705</c:v>
                </c:pt>
                <c:pt idx="21">
                  <c:v>42706</c:v>
                </c:pt>
                <c:pt idx="22">
                  <c:v>42707</c:v>
                </c:pt>
                <c:pt idx="23">
                  <c:v>42708</c:v>
                </c:pt>
                <c:pt idx="24">
                  <c:v>42709</c:v>
                </c:pt>
                <c:pt idx="25">
                  <c:v>42710</c:v>
                </c:pt>
                <c:pt idx="26">
                  <c:v>42711</c:v>
                </c:pt>
                <c:pt idx="27">
                  <c:v>42712</c:v>
                </c:pt>
                <c:pt idx="28">
                  <c:v>42713</c:v>
                </c:pt>
                <c:pt idx="29">
                  <c:v>42714</c:v>
                </c:pt>
                <c:pt idx="30">
                  <c:v>42715</c:v>
                </c:pt>
                <c:pt idx="31">
                  <c:v>42716</c:v>
                </c:pt>
                <c:pt idx="32">
                  <c:v>42717</c:v>
                </c:pt>
                <c:pt idx="33">
                  <c:v>42718</c:v>
                </c:pt>
                <c:pt idx="34">
                  <c:v>42719</c:v>
                </c:pt>
                <c:pt idx="35">
                  <c:v>42720</c:v>
                </c:pt>
                <c:pt idx="36">
                  <c:v>42721</c:v>
                </c:pt>
                <c:pt idx="37">
                  <c:v>42722</c:v>
                </c:pt>
                <c:pt idx="38">
                  <c:v>42723</c:v>
                </c:pt>
                <c:pt idx="39">
                  <c:v>42724</c:v>
                </c:pt>
                <c:pt idx="40">
                  <c:v>42725</c:v>
                </c:pt>
                <c:pt idx="41">
                  <c:v>42726</c:v>
                </c:pt>
                <c:pt idx="42">
                  <c:v>42727</c:v>
                </c:pt>
                <c:pt idx="43">
                  <c:v>42728</c:v>
                </c:pt>
                <c:pt idx="44">
                  <c:v>42729</c:v>
                </c:pt>
                <c:pt idx="45">
                  <c:v>42730</c:v>
                </c:pt>
                <c:pt idx="46">
                  <c:v>42731</c:v>
                </c:pt>
                <c:pt idx="47">
                  <c:v>42732</c:v>
                </c:pt>
                <c:pt idx="48">
                  <c:v>42733</c:v>
                </c:pt>
                <c:pt idx="49">
                  <c:v>42734</c:v>
                </c:pt>
                <c:pt idx="50">
                  <c:v>42735</c:v>
                </c:pt>
                <c:pt idx="51">
                  <c:v>42736</c:v>
                </c:pt>
                <c:pt idx="52">
                  <c:v>42737</c:v>
                </c:pt>
                <c:pt idx="53">
                  <c:v>42738</c:v>
                </c:pt>
                <c:pt idx="54">
                  <c:v>42739</c:v>
                </c:pt>
                <c:pt idx="55">
                  <c:v>42740</c:v>
                </c:pt>
                <c:pt idx="56">
                  <c:v>42741</c:v>
                </c:pt>
                <c:pt idx="57">
                  <c:v>42742</c:v>
                </c:pt>
                <c:pt idx="58">
                  <c:v>42743</c:v>
                </c:pt>
                <c:pt idx="59">
                  <c:v>42744</c:v>
                </c:pt>
                <c:pt idx="60">
                  <c:v>42745</c:v>
                </c:pt>
                <c:pt idx="61">
                  <c:v>42746</c:v>
                </c:pt>
                <c:pt idx="62">
                  <c:v>42747</c:v>
                </c:pt>
                <c:pt idx="63">
                  <c:v>42748</c:v>
                </c:pt>
                <c:pt idx="64">
                  <c:v>42749</c:v>
                </c:pt>
                <c:pt idx="65">
                  <c:v>42750</c:v>
                </c:pt>
                <c:pt idx="66">
                  <c:v>42751</c:v>
                </c:pt>
                <c:pt idx="67">
                  <c:v>42752</c:v>
                </c:pt>
                <c:pt idx="68">
                  <c:v>42753</c:v>
                </c:pt>
                <c:pt idx="69">
                  <c:v>42754</c:v>
                </c:pt>
                <c:pt idx="70">
                  <c:v>42755</c:v>
                </c:pt>
                <c:pt idx="71">
                  <c:v>42756</c:v>
                </c:pt>
                <c:pt idx="72">
                  <c:v>42757</c:v>
                </c:pt>
                <c:pt idx="73">
                  <c:v>42758</c:v>
                </c:pt>
                <c:pt idx="74">
                  <c:v>42759</c:v>
                </c:pt>
                <c:pt idx="75">
                  <c:v>42760</c:v>
                </c:pt>
                <c:pt idx="76">
                  <c:v>42761</c:v>
                </c:pt>
                <c:pt idx="77">
                  <c:v>42762</c:v>
                </c:pt>
                <c:pt idx="78">
                  <c:v>42763</c:v>
                </c:pt>
                <c:pt idx="79">
                  <c:v>42764</c:v>
                </c:pt>
                <c:pt idx="80">
                  <c:v>42765</c:v>
                </c:pt>
                <c:pt idx="81">
                  <c:v>42766</c:v>
                </c:pt>
                <c:pt idx="82">
                  <c:v>42767</c:v>
                </c:pt>
                <c:pt idx="83">
                  <c:v>42768</c:v>
                </c:pt>
                <c:pt idx="84">
                  <c:v>42769</c:v>
                </c:pt>
                <c:pt idx="85">
                  <c:v>42770</c:v>
                </c:pt>
                <c:pt idx="86">
                  <c:v>42771</c:v>
                </c:pt>
                <c:pt idx="87">
                  <c:v>42772</c:v>
                </c:pt>
                <c:pt idx="88">
                  <c:v>42773</c:v>
                </c:pt>
                <c:pt idx="89">
                  <c:v>42774</c:v>
                </c:pt>
                <c:pt idx="90">
                  <c:v>42775</c:v>
                </c:pt>
                <c:pt idx="91">
                  <c:v>42776</c:v>
                </c:pt>
                <c:pt idx="92">
                  <c:v>42777</c:v>
                </c:pt>
                <c:pt idx="93">
                  <c:v>42778</c:v>
                </c:pt>
                <c:pt idx="94">
                  <c:v>42779</c:v>
                </c:pt>
                <c:pt idx="95">
                  <c:v>42780</c:v>
                </c:pt>
                <c:pt idx="96">
                  <c:v>42781</c:v>
                </c:pt>
                <c:pt idx="97">
                  <c:v>42782</c:v>
                </c:pt>
                <c:pt idx="98">
                  <c:v>42783</c:v>
                </c:pt>
                <c:pt idx="99">
                  <c:v>42784</c:v>
                </c:pt>
                <c:pt idx="100">
                  <c:v>42785</c:v>
                </c:pt>
                <c:pt idx="101">
                  <c:v>42786</c:v>
                </c:pt>
                <c:pt idx="102">
                  <c:v>42787</c:v>
                </c:pt>
                <c:pt idx="103">
                  <c:v>42788</c:v>
                </c:pt>
                <c:pt idx="104">
                  <c:v>42789</c:v>
                </c:pt>
                <c:pt idx="105">
                  <c:v>42790</c:v>
                </c:pt>
                <c:pt idx="106">
                  <c:v>42791</c:v>
                </c:pt>
                <c:pt idx="107">
                  <c:v>42792</c:v>
                </c:pt>
                <c:pt idx="108">
                  <c:v>42793</c:v>
                </c:pt>
                <c:pt idx="109">
                  <c:v>42794</c:v>
                </c:pt>
                <c:pt idx="110">
                  <c:v>42795</c:v>
                </c:pt>
                <c:pt idx="111">
                  <c:v>42796</c:v>
                </c:pt>
                <c:pt idx="112">
                  <c:v>42797</c:v>
                </c:pt>
                <c:pt idx="113">
                  <c:v>42798</c:v>
                </c:pt>
                <c:pt idx="114">
                  <c:v>42799</c:v>
                </c:pt>
                <c:pt idx="115">
                  <c:v>42800</c:v>
                </c:pt>
                <c:pt idx="116">
                  <c:v>42801</c:v>
                </c:pt>
                <c:pt idx="117">
                  <c:v>42802</c:v>
                </c:pt>
                <c:pt idx="118">
                  <c:v>42803</c:v>
                </c:pt>
                <c:pt idx="119">
                  <c:v>42804</c:v>
                </c:pt>
                <c:pt idx="120">
                  <c:v>42805</c:v>
                </c:pt>
                <c:pt idx="121">
                  <c:v>42806</c:v>
                </c:pt>
                <c:pt idx="122">
                  <c:v>42807</c:v>
                </c:pt>
                <c:pt idx="123">
                  <c:v>42808</c:v>
                </c:pt>
                <c:pt idx="124">
                  <c:v>42809</c:v>
                </c:pt>
                <c:pt idx="125">
                  <c:v>42810</c:v>
                </c:pt>
                <c:pt idx="126">
                  <c:v>42811</c:v>
                </c:pt>
                <c:pt idx="127">
                  <c:v>42812</c:v>
                </c:pt>
                <c:pt idx="128">
                  <c:v>42813</c:v>
                </c:pt>
                <c:pt idx="129">
                  <c:v>42814</c:v>
                </c:pt>
                <c:pt idx="130">
                  <c:v>42815</c:v>
                </c:pt>
                <c:pt idx="131">
                  <c:v>42816</c:v>
                </c:pt>
                <c:pt idx="132">
                  <c:v>42817</c:v>
                </c:pt>
                <c:pt idx="133">
                  <c:v>42818</c:v>
                </c:pt>
                <c:pt idx="134">
                  <c:v>42819</c:v>
                </c:pt>
                <c:pt idx="135">
                  <c:v>42820</c:v>
                </c:pt>
                <c:pt idx="136">
                  <c:v>42821</c:v>
                </c:pt>
                <c:pt idx="137">
                  <c:v>42822</c:v>
                </c:pt>
                <c:pt idx="138">
                  <c:v>42823</c:v>
                </c:pt>
                <c:pt idx="139">
                  <c:v>42824</c:v>
                </c:pt>
                <c:pt idx="140">
                  <c:v>42825</c:v>
                </c:pt>
                <c:pt idx="141">
                  <c:v>42826</c:v>
                </c:pt>
                <c:pt idx="142">
                  <c:v>42827</c:v>
                </c:pt>
                <c:pt idx="143">
                  <c:v>42828</c:v>
                </c:pt>
                <c:pt idx="144">
                  <c:v>42829</c:v>
                </c:pt>
                <c:pt idx="145">
                  <c:v>42830</c:v>
                </c:pt>
                <c:pt idx="146">
                  <c:v>42831</c:v>
                </c:pt>
                <c:pt idx="147">
                  <c:v>42832</c:v>
                </c:pt>
                <c:pt idx="148">
                  <c:v>42833</c:v>
                </c:pt>
                <c:pt idx="149">
                  <c:v>42834</c:v>
                </c:pt>
                <c:pt idx="150">
                  <c:v>42835</c:v>
                </c:pt>
                <c:pt idx="151">
                  <c:v>42836</c:v>
                </c:pt>
                <c:pt idx="152">
                  <c:v>42837</c:v>
                </c:pt>
                <c:pt idx="153">
                  <c:v>42838</c:v>
                </c:pt>
                <c:pt idx="154">
                  <c:v>42839</c:v>
                </c:pt>
                <c:pt idx="155">
                  <c:v>42840</c:v>
                </c:pt>
                <c:pt idx="156">
                  <c:v>42841</c:v>
                </c:pt>
                <c:pt idx="157">
                  <c:v>42842</c:v>
                </c:pt>
              </c:numCache>
            </c:numRef>
          </c:xVal>
          <c:yVal>
            <c:numRef>
              <c:f>Hoja1!$D$2:$D$159</c:f>
              <c:numCache>
                <c:formatCode>General</c:formatCode>
                <c:ptCount val="158"/>
                <c:pt idx="4" formatCode="#,##0.00">
                  <c:v>16.810000000000002</c:v>
                </c:pt>
                <c:pt idx="6" formatCode="#,##0.00">
                  <c:v>20.79</c:v>
                </c:pt>
                <c:pt idx="7" formatCode="#,##0.00">
                  <c:v>22.11</c:v>
                </c:pt>
                <c:pt idx="9" formatCode="#,##0.00">
                  <c:v>20.910000000000004</c:v>
                </c:pt>
                <c:pt idx="10" formatCode="#,##0.00">
                  <c:v>21.33</c:v>
                </c:pt>
                <c:pt idx="11" formatCode="#,##0.00">
                  <c:v>21.739999999999995</c:v>
                </c:pt>
                <c:pt idx="12" formatCode="#,##0.00">
                  <c:v>22.78</c:v>
                </c:pt>
                <c:pt idx="13" formatCode="#,##0.00">
                  <c:v>22.5</c:v>
                </c:pt>
                <c:pt idx="14" formatCode="#,##0.00">
                  <c:v>19.630000000000003</c:v>
                </c:pt>
                <c:pt idx="15" formatCode="#,##0.00">
                  <c:v>20.47</c:v>
                </c:pt>
                <c:pt idx="16" formatCode="#,##0.00">
                  <c:v>20.880000000000003</c:v>
                </c:pt>
                <c:pt idx="17" formatCode="#,##0.00">
                  <c:v>17.259999999999998</c:v>
                </c:pt>
                <c:pt idx="18" formatCode="#,##0.00">
                  <c:v>16.670000000000002</c:v>
                </c:pt>
                <c:pt idx="19" formatCode="#,##0.00">
                  <c:v>18.29</c:v>
                </c:pt>
                <c:pt idx="20" formatCode="#,##0.00">
                  <c:v>19.659999999999997</c:v>
                </c:pt>
                <c:pt idx="21" formatCode="#,##0.00">
                  <c:v>16.339999999999996</c:v>
                </c:pt>
                <c:pt idx="22" formatCode="#,##0.00">
                  <c:v>16.29</c:v>
                </c:pt>
                <c:pt idx="23" formatCode="#,##0.00">
                  <c:v>17.740000000000002</c:v>
                </c:pt>
                <c:pt idx="24" formatCode="#,##0.00">
                  <c:v>17.450000000000003</c:v>
                </c:pt>
                <c:pt idx="25" formatCode="#,##0.00">
                  <c:v>18.600000000000001</c:v>
                </c:pt>
                <c:pt idx="26" formatCode="#,##0.00">
                  <c:v>18.700000000000003</c:v>
                </c:pt>
                <c:pt idx="27" formatCode="#,##0.00">
                  <c:v>18.54</c:v>
                </c:pt>
                <c:pt idx="28" formatCode="#,##0.00">
                  <c:v>19.759999999999998</c:v>
                </c:pt>
                <c:pt idx="29" formatCode="#,##0.00">
                  <c:v>18.340000000000003</c:v>
                </c:pt>
                <c:pt idx="30" formatCode="#,##0.00">
                  <c:v>17.93</c:v>
                </c:pt>
                <c:pt idx="31" formatCode="#,##0.00">
                  <c:v>19.349999999999994</c:v>
                </c:pt>
                <c:pt idx="32" formatCode="#,##0.00">
                  <c:v>20.54</c:v>
                </c:pt>
                <c:pt idx="33" formatCode="#,##0.00">
                  <c:v>18.420000000000002</c:v>
                </c:pt>
                <c:pt idx="34" formatCode="#,##0.00">
                  <c:v>18.61</c:v>
                </c:pt>
                <c:pt idx="35" formatCode="#,##0.00">
                  <c:v>17.850000000000001</c:v>
                </c:pt>
                <c:pt idx="36" formatCode="#,##0.00">
                  <c:v>19.130000000000003</c:v>
                </c:pt>
                <c:pt idx="37" formatCode="#,##0.00">
                  <c:v>19.299999999999997</c:v>
                </c:pt>
                <c:pt idx="38" formatCode="#,##0.00">
                  <c:v>17.839999999999996</c:v>
                </c:pt>
                <c:pt idx="39" formatCode="#,##0.00">
                  <c:v>18.450000000000003</c:v>
                </c:pt>
                <c:pt idx="40" formatCode="#,##0.00">
                  <c:v>20.57</c:v>
                </c:pt>
                <c:pt idx="41" formatCode="#,##0.00">
                  <c:v>20.07</c:v>
                </c:pt>
                <c:pt idx="42" formatCode="#,##0.00">
                  <c:v>21.75</c:v>
                </c:pt>
                <c:pt idx="43" formatCode="#,##0.00">
                  <c:v>21.729999999999997</c:v>
                </c:pt>
                <c:pt idx="44" formatCode="#,##0.00">
                  <c:v>20.619999999999997</c:v>
                </c:pt>
                <c:pt idx="45" formatCode="#,##0.00">
                  <c:v>20.96</c:v>
                </c:pt>
                <c:pt idx="46" formatCode="#,##0.00">
                  <c:v>21.009999999999998</c:v>
                </c:pt>
                <c:pt idx="47" formatCode="#,##0.00">
                  <c:v>21.490000000000002</c:v>
                </c:pt>
                <c:pt idx="48" formatCode="#,##0.00">
                  <c:v>20.519999999999996</c:v>
                </c:pt>
                <c:pt idx="49" formatCode="#,##0.00">
                  <c:v>20.869999999999997</c:v>
                </c:pt>
                <c:pt idx="50" formatCode="#,##0.00">
                  <c:v>20.879999999999995</c:v>
                </c:pt>
                <c:pt idx="51" formatCode="#,##0.00">
                  <c:v>21.82</c:v>
                </c:pt>
                <c:pt idx="52" formatCode="#,##0.00">
                  <c:v>20.739999999999995</c:v>
                </c:pt>
                <c:pt idx="53" formatCode="#,##0.00">
                  <c:v>19.730000000000004</c:v>
                </c:pt>
                <c:pt idx="54" formatCode="#,##0.00">
                  <c:v>20.9</c:v>
                </c:pt>
                <c:pt idx="55" formatCode="#,##0.00">
                  <c:v>19.78</c:v>
                </c:pt>
                <c:pt idx="56" formatCode="#,##0.00">
                  <c:v>21.049999999999997</c:v>
                </c:pt>
                <c:pt idx="57" formatCode="#,##0.00">
                  <c:v>20.130000000000003</c:v>
                </c:pt>
                <c:pt idx="58" formatCode="#,##0.00">
                  <c:v>22.37</c:v>
                </c:pt>
                <c:pt idx="59" formatCode="#,##0.00">
                  <c:v>22.090000000000003</c:v>
                </c:pt>
                <c:pt idx="60" formatCode="#,##0.00">
                  <c:v>20.399999999999999</c:v>
                </c:pt>
                <c:pt idx="61" formatCode="#,##0.00">
                  <c:v>20.049999999999997</c:v>
                </c:pt>
                <c:pt idx="62" formatCode="#,##0.00">
                  <c:v>21.53</c:v>
                </c:pt>
                <c:pt idx="63" formatCode="#,##0.00">
                  <c:v>21.14</c:v>
                </c:pt>
                <c:pt idx="64" formatCode="#,##0.00">
                  <c:v>21.299999999999997</c:v>
                </c:pt>
                <c:pt idx="65" formatCode="#,##0.00">
                  <c:v>20.799999999999997</c:v>
                </c:pt>
                <c:pt idx="66" formatCode="#,##0.00">
                  <c:v>21.880000000000003</c:v>
                </c:pt>
                <c:pt idx="67" formatCode="#,##0.00">
                  <c:v>22.019999999999996</c:v>
                </c:pt>
                <c:pt idx="68" formatCode="#,##0.00">
                  <c:v>22.239999999999995</c:v>
                </c:pt>
                <c:pt idx="69" formatCode="#,##0.00">
                  <c:v>21.759999999999998</c:v>
                </c:pt>
                <c:pt idx="70" formatCode="#,##0.00">
                  <c:v>21.720000000000002</c:v>
                </c:pt>
                <c:pt idx="71" formatCode="#,##0.00">
                  <c:v>22.300000000000004</c:v>
                </c:pt>
                <c:pt idx="72" formatCode="#,##0.00">
                  <c:v>22.300000000000004</c:v>
                </c:pt>
                <c:pt idx="73" formatCode="#,##0.00">
                  <c:v>20.47</c:v>
                </c:pt>
                <c:pt idx="74" formatCode="#,##0.00">
                  <c:v>21.400000000000006</c:v>
                </c:pt>
                <c:pt idx="75" formatCode="#,##0.00">
                  <c:v>22.740000000000002</c:v>
                </c:pt>
                <c:pt idx="76" formatCode="#,##0.00">
                  <c:v>23.119999999999997</c:v>
                </c:pt>
                <c:pt idx="77" formatCode="#,##0.00">
                  <c:v>22.809999999999995</c:v>
                </c:pt>
                <c:pt idx="78" formatCode="#,##0.00">
                  <c:v>22.659999999999997</c:v>
                </c:pt>
                <c:pt idx="79" formatCode="#,##0.00">
                  <c:v>23.090000000000003</c:v>
                </c:pt>
                <c:pt idx="80" formatCode="#,##0.00">
                  <c:v>22.349999999999994</c:v>
                </c:pt>
                <c:pt idx="81" formatCode="#,##0.00">
                  <c:v>22.33</c:v>
                </c:pt>
                <c:pt idx="82" formatCode="#,##0.00">
                  <c:v>22.119999999999997</c:v>
                </c:pt>
                <c:pt idx="83" formatCode="#,##0.00">
                  <c:v>22.769999999999996</c:v>
                </c:pt>
                <c:pt idx="84" formatCode="#,##0.00">
                  <c:v>23.75</c:v>
                </c:pt>
                <c:pt idx="85" formatCode="#,##0.00">
                  <c:v>23.299999999999997</c:v>
                </c:pt>
                <c:pt idx="86" formatCode="#,##0.00">
                  <c:v>23.490000000000002</c:v>
                </c:pt>
                <c:pt idx="87" formatCode="#,##0.00">
                  <c:v>22.490000000000002</c:v>
                </c:pt>
                <c:pt idx="88" formatCode="#,##0.00">
                  <c:v>22.15</c:v>
                </c:pt>
                <c:pt idx="89" formatCode="#,##0.00">
                  <c:v>22.92</c:v>
                </c:pt>
                <c:pt idx="90" formatCode="#,##0.00">
                  <c:v>22.47</c:v>
                </c:pt>
                <c:pt idx="91" formatCode="#,##0.00">
                  <c:v>22.360000000000007</c:v>
                </c:pt>
                <c:pt idx="92" formatCode="#,##0.00">
                  <c:v>21.65</c:v>
                </c:pt>
                <c:pt idx="93" formatCode="#,##0.00">
                  <c:v>22.07</c:v>
                </c:pt>
                <c:pt idx="94" formatCode="#,##0.00">
                  <c:v>23.03</c:v>
                </c:pt>
                <c:pt idx="95" formatCode="#,##0.00">
                  <c:v>23.21</c:v>
                </c:pt>
                <c:pt idx="96" formatCode="#,##0.00">
                  <c:v>23.35</c:v>
                </c:pt>
                <c:pt idx="97" formatCode="#,##0.00">
                  <c:v>22.53</c:v>
                </c:pt>
                <c:pt idx="98" formatCode="#,##0.00">
                  <c:v>22.519999999999996</c:v>
                </c:pt>
                <c:pt idx="99" formatCode="#,##0.00">
                  <c:v>23.279999999999994</c:v>
                </c:pt>
                <c:pt idx="100" formatCode="#,##0.00">
                  <c:v>22.980000000000004</c:v>
                </c:pt>
                <c:pt idx="101" formatCode="#,##0.00">
                  <c:v>23.019999999999996</c:v>
                </c:pt>
                <c:pt idx="102" formatCode="#,##0.00">
                  <c:v>23.060000000000002</c:v>
                </c:pt>
                <c:pt idx="103" formatCode="#,##0.00">
                  <c:v>23.559999999999995</c:v>
                </c:pt>
                <c:pt idx="104" formatCode="#,##0.00">
                  <c:v>23.449999999999996</c:v>
                </c:pt>
                <c:pt idx="105" formatCode="#,##0.00">
                  <c:v>22</c:v>
                </c:pt>
                <c:pt idx="106" formatCode="#,##0.00">
                  <c:v>22.730000000000004</c:v>
                </c:pt>
                <c:pt idx="107" formatCode="#,##0.00">
                  <c:v>22.82</c:v>
                </c:pt>
                <c:pt idx="108" formatCode="#,##0.00">
                  <c:v>22.959999999999994</c:v>
                </c:pt>
                <c:pt idx="109" formatCode="#,##0.00">
                  <c:v>22.020000000000003</c:v>
                </c:pt>
                <c:pt idx="110" formatCode="#,##0.00">
                  <c:v>22.43</c:v>
                </c:pt>
                <c:pt idx="111" formatCode="#,##0.00">
                  <c:v>22.560000000000002</c:v>
                </c:pt>
                <c:pt idx="112" formatCode="#,##0.00">
                  <c:v>22.300000000000004</c:v>
                </c:pt>
                <c:pt idx="113" formatCode="#,##0.00">
                  <c:v>23.049999999999997</c:v>
                </c:pt>
                <c:pt idx="114" formatCode="#,##0.00">
                  <c:v>22.700000000000003</c:v>
                </c:pt>
                <c:pt idx="115" formatCode="#,##0.00">
                  <c:v>22.479999999999997</c:v>
                </c:pt>
                <c:pt idx="116" formatCode="#,##0.00">
                  <c:v>22.21</c:v>
                </c:pt>
                <c:pt idx="117" formatCode="#,##0.00">
                  <c:v>22.130000000000003</c:v>
                </c:pt>
                <c:pt idx="118" formatCode="#,##0.00">
                  <c:v>21.949999999999996</c:v>
                </c:pt>
                <c:pt idx="119" formatCode="#,##0.00">
                  <c:v>22.11</c:v>
                </c:pt>
                <c:pt idx="120" formatCode="#,##0.00">
                  <c:v>23.08</c:v>
                </c:pt>
                <c:pt idx="121" formatCode="#,##0.00">
                  <c:v>23.07</c:v>
                </c:pt>
                <c:pt idx="122" formatCode="#,##0.00">
                  <c:v>21.53</c:v>
                </c:pt>
                <c:pt idx="123" formatCode="#,##0.00">
                  <c:v>19.470000000000006</c:v>
                </c:pt>
                <c:pt idx="124" formatCode="#,##0.00">
                  <c:v>21.58</c:v>
                </c:pt>
                <c:pt idx="125" formatCode="#,##0.00">
                  <c:v>21.689999999999998</c:v>
                </c:pt>
                <c:pt idx="126" formatCode="#,##0.00">
                  <c:v>21.840000000000003</c:v>
                </c:pt>
                <c:pt idx="127" formatCode="#,##0.00">
                  <c:v>21.89</c:v>
                </c:pt>
                <c:pt idx="128" formatCode="#,##0.00">
                  <c:v>21.510000000000005</c:v>
                </c:pt>
                <c:pt idx="129" formatCode="#,##0.00">
                  <c:v>21.57</c:v>
                </c:pt>
                <c:pt idx="130" formatCode="#,##0.00">
                  <c:v>21.580000000000005</c:v>
                </c:pt>
                <c:pt idx="131" formatCode="#,##0.00">
                  <c:v>23.17</c:v>
                </c:pt>
                <c:pt idx="132" formatCode="#,##0.00">
                  <c:v>23.019999999999996</c:v>
                </c:pt>
                <c:pt idx="133" formatCode="#,##0.00">
                  <c:v>22.910000000000004</c:v>
                </c:pt>
                <c:pt idx="134" formatCode="#,##0.00">
                  <c:v>23.82</c:v>
                </c:pt>
                <c:pt idx="135" formatCode="#,##0.00">
                  <c:v>23.880000000000003</c:v>
                </c:pt>
                <c:pt idx="136" formatCode="#,##0.00">
                  <c:v>23.659999999999997</c:v>
                </c:pt>
                <c:pt idx="137" formatCode="#,##0.00">
                  <c:v>24.549999999999997</c:v>
                </c:pt>
                <c:pt idx="138" formatCode="#,##0.00">
                  <c:v>25.630000000000003</c:v>
                </c:pt>
                <c:pt idx="139" formatCode="#,##0.00">
                  <c:v>25.559999999999995</c:v>
                </c:pt>
                <c:pt idx="140" formatCode="#,##0.00">
                  <c:v>23.83</c:v>
                </c:pt>
                <c:pt idx="141" formatCode="#,##0.00">
                  <c:v>23.230000000000004</c:v>
                </c:pt>
                <c:pt idx="142" formatCode="#,##0.00">
                  <c:v>22.25</c:v>
                </c:pt>
                <c:pt idx="143" formatCode="#,##0.00">
                  <c:v>22.669999999999995</c:v>
                </c:pt>
                <c:pt idx="144" formatCode="#,##0.00">
                  <c:v>20.61</c:v>
                </c:pt>
                <c:pt idx="145" formatCode="#,##0.00">
                  <c:v>20.68</c:v>
                </c:pt>
                <c:pt idx="146" formatCode="#,##0.00">
                  <c:v>21.049999999999997</c:v>
                </c:pt>
                <c:pt idx="147" formatCode="#,##0.00">
                  <c:v>22.050000000000004</c:v>
                </c:pt>
                <c:pt idx="148" formatCode="#,##0.00">
                  <c:v>20.950000000000003</c:v>
                </c:pt>
                <c:pt idx="149" formatCode="#,##0.00">
                  <c:v>21.200000000000003</c:v>
                </c:pt>
                <c:pt idx="150" formatCode="#,##0.00">
                  <c:v>19.96</c:v>
                </c:pt>
                <c:pt idx="151" formatCode="#,##0.00">
                  <c:v>19.330000000000005</c:v>
                </c:pt>
                <c:pt idx="152" formatCode="#,##0.00">
                  <c:v>18.020000000000003</c:v>
                </c:pt>
                <c:pt idx="153" formatCode="#,##0.00">
                  <c:v>17.990000000000002</c:v>
                </c:pt>
                <c:pt idx="154" formatCode="#,##0.00">
                  <c:v>20.6</c:v>
                </c:pt>
                <c:pt idx="155" formatCode="#,##0.00">
                  <c:v>20.67</c:v>
                </c:pt>
                <c:pt idx="156" formatCode="#,##0.00">
                  <c:v>20.340000000000003</c:v>
                </c:pt>
                <c:pt idx="157" formatCode="#,##0.00">
                  <c:v>20.170000000000002</c:v>
                </c:pt>
              </c:numCache>
            </c:numRef>
          </c:yVal>
          <c:smooth val="0"/>
          <c:extLst>
            <c:ext xmlns:c16="http://schemas.microsoft.com/office/drawing/2014/chart" uri="{C3380CC4-5D6E-409C-BE32-E72D297353CC}">
              <c16:uniqueId val="{00000000-500B-4871-94AB-8EAE6EB2AD5D}"/>
            </c:ext>
          </c:extLst>
        </c:ser>
        <c:dLbls>
          <c:showLegendKey val="0"/>
          <c:showVal val="0"/>
          <c:showCatName val="0"/>
          <c:showSerName val="0"/>
          <c:showPercent val="0"/>
          <c:showBubbleSize val="0"/>
        </c:dLbls>
        <c:axId val="1092670816"/>
        <c:axId val="1092667008"/>
      </c:scatterChart>
      <c:valAx>
        <c:axId val="1092670816"/>
        <c:scaling>
          <c:orientation val="minMax"/>
        </c:scaling>
        <c:delete val="0"/>
        <c:axPos val="b"/>
        <c:title>
          <c:tx>
            <c:rich>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s-MX" sz="800"/>
                  <a:t>Fecha</a:t>
                </a:r>
              </a:p>
            </c:rich>
          </c:tx>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SV"/>
            </a:p>
          </c:tx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SV"/>
          </a:p>
        </c:txPr>
        <c:crossAx val="1092667008"/>
        <c:crosses val="autoZero"/>
        <c:crossBetween val="midCat"/>
        <c:majorUnit val="50"/>
      </c:valAx>
      <c:valAx>
        <c:axId val="1092667008"/>
        <c:scaling>
          <c:orientation val="minMax"/>
          <c:max val="30"/>
          <c:min val="1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s-MX" sz="1200"/>
                  <a:t>Puntos</a:t>
                </a:r>
                <a:r>
                  <a:rPr lang="es-MX" sz="1200" baseline="0"/>
                  <a:t> de Pureza</a:t>
                </a:r>
                <a:endParaRPr lang="es-MX" sz="1200"/>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SV"/>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SV"/>
          </a:p>
        </c:txPr>
        <c:crossAx val="1092670816"/>
        <c:crosses val="autoZero"/>
        <c:crossBetween val="midCat"/>
        <c:majorUnit val="2"/>
      </c:valAx>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dirty="0" err="1"/>
              <a:t>Caída</a:t>
            </a:r>
            <a:r>
              <a:rPr lang="en-US" b="1" dirty="0"/>
              <a:t> de </a:t>
            </a:r>
            <a:r>
              <a:rPr lang="en-US" b="1" dirty="0" err="1"/>
              <a:t>Pureza</a:t>
            </a:r>
            <a:r>
              <a:rPr lang="en-US" b="1" dirty="0"/>
              <a:t> </a:t>
            </a:r>
            <a:r>
              <a:rPr lang="en-US" b="1" dirty="0" err="1"/>
              <a:t>en</a:t>
            </a:r>
            <a:r>
              <a:rPr lang="en-US" b="1" dirty="0"/>
              <a:t> </a:t>
            </a:r>
            <a:r>
              <a:rPr lang="en-US" b="1" dirty="0" smtClean="0"/>
              <a:t>MCC </a:t>
            </a:r>
            <a:r>
              <a:rPr lang="en-US" b="1" dirty="0" err="1" smtClean="0"/>
              <a:t>Zafra</a:t>
            </a:r>
            <a:r>
              <a:rPr lang="en-US" b="1" dirty="0" smtClean="0"/>
              <a:t> 15/16</a:t>
            </a:r>
            <a:endParaRPr lang="en-US" b="1" dirty="0"/>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manualLayout>
          <c:layoutTarget val="inner"/>
          <c:xMode val="edge"/>
          <c:yMode val="edge"/>
          <c:x val="0.13391317306853268"/>
          <c:y val="0.17171296296296296"/>
          <c:w val="0.79478511908088434"/>
          <c:h val="0.64418197725284343"/>
        </c:manualLayout>
      </c:layout>
      <c:scatterChart>
        <c:scatterStyle val="lineMarker"/>
        <c:varyColors val="0"/>
        <c:ser>
          <c:idx val="0"/>
          <c:order val="0"/>
          <c:tx>
            <c:v>caida de Pureza en MCC</c:v>
          </c:tx>
          <c:spPr>
            <a:ln w="25400" cap="rnd">
              <a:noFill/>
              <a:round/>
            </a:ln>
            <a:effectLst>
              <a:outerShdw blurRad="50800" dist="38100" dir="2700000" algn="tl" rotWithShape="0">
                <a:prstClr val="black">
                  <a:alpha val="40000"/>
                </a:prstClr>
              </a:outerShdw>
            </a:effectLst>
          </c:spPr>
          <c:marker>
            <c:symbol val="circle"/>
            <c:size val="5"/>
            <c:spPr>
              <a:solidFill>
                <a:schemeClr val="accent1"/>
              </a:solidFill>
              <a:ln w="9525">
                <a:solidFill>
                  <a:srgbClr val="0070C0"/>
                </a:solidFill>
              </a:ln>
              <a:effectLst>
                <a:outerShdw blurRad="50800" dist="38100" dir="2700000" algn="tl" rotWithShape="0">
                  <a:prstClr val="black">
                    <a:alpha val="40000"/>
                  </a:prstClr>
                </a:outerShdw>
              </a:effectLst>
            </c:spPr>
          </c:marker>
          <c:xVal>
            <c:numRef>
              <c:f>'[Gráfico en Microsoft PowerPoint]Hoja1'!$A$2:$A$145</c:f>
              <c:numCache>
                <c:formatCode>m/d/yyyy</c:formatCode>
                <c:ptCount val="144"/>
                <c:pt idx="0">
                  <c:v>42336</c:v>
                </c:pt>
                <c:pt idx="1">
                  <c:v>42337</c:v>
                </c:pt>
                <c:pt idx="2">
                  <c:v>42338</c:v>
                </c:pt>
                <c:pt idx="3">
                  <c:v>42339</c:v>
                </c:pt>
                <c:pt idx="4">
                  <c:v>42340</c:v>
                </c:pt>
                <c:pt idx="5">
                  <c:v>42341</c:v>
                </c:pt>
                <c:pt idx="6">
                  <c:v>42342</c:v>
                </c:pt>
                <c:pt idx="7">
                  <c:v>42343</c:v>
                </c:pt>
                <c:pt idx="8">
                  <c:v>42344</c:v>
                </c:pt>
                <c:pt idx="9">
                  <c:v>42345</c:v>
                </c:pt>
                <c:pt idx="10">
                  <c:v>42346</c:v>
                </c:pt>
                <c:pt idx="11">
                  <c:v>42347</c:v>
                </c:pt>
                <c:pt idx="12">
                  <c:v>42348</c:v>
                </c:pt>
                <c:pt idx="13">
                  <c:v>42349</c:v>
                </c:pt>
                <c:pt idx="14">
                  <c:v>42350</c:v>
                </c:pt>
                <c:pt idx="15">
                  <c:v>42351</c:v>
                </c:pt>
                <c:pt idx="16">
                  <c:v>42352</c:v>
                </c:pt>
                <c:pt idx="17">
                  <c:v>42353</c:v>
                </c:pt>
                <c:pt idx="18">
                  <c:v>42354</c:v>
                </c:pt>
                <c:pt idx="19">
                  <c:v>42355</c:v>
                </c:pt>
                <c:pt idx="20">
                  <c:v>42356</c:v>
                </c:pt>
                <c:pt idx="21">
                  <c:v>42357</c:v>
                </c:pt>
                <c:pt idx="22">
                  <c:v>42358</c:v>
                </c:pt>
                <c:pt idx="23">
                  <c:v>42359</c:v>
                </c:pt>
                <c:pt idx="24">
                  <c:v>42360</c:v>
                </c:pt>
                <c:pt idx="25">
                  <c:v>42361</c:v>
                </c:pt>
                <c:pt idx="26">
                  <c:v>42362</c:v>
                </c:pt>
                <c:pt idx="27">
                  <c:v>42363</c:v>
                </c:pt>
                <c:pt idx="28">
                  <c:v>42364</c:v>
                </c:pt>
                <c:pt idx="29">
                  <c:v>42365</c:v>
                </c:pt>
                <c:pt idx="30">
                  <c:v>42366</c:v>
                </c:pt>
                <c:pt idx="31">
                  <c:v>42367</c:v>
                </c:pt>
                <c:pt idx="32">
                  <c:v>42368</c:v>
                </c:pt>
                <c:pt idx="33">
                  <c:v>42369</c:v>
                </c:pt>
                <c:pt idx="34">
                  <c:v>42370</c:v>
                </c:pt>
                <c:pt idx="35">
                  <c:v>42371</c:v>
                </c:pt>
                <c:pt idx="36">
                  <c:v>42372</c:v>
                </c:pt>
                <c:pt idx="37">
                  <c:v>42373</c:v>
                </c:pt>
                <c:pt idx="38">
                  <c:v>42374</c:v>
                </c:pt>
                <c:pt idx="39">
                  <c:v>42375</c:v>
                </c:pt>
                <c:pt idx="40">
                  <c:v>42376</c:v>
                </c:pt>
                <c:pt idx="41">
                  <c:v>42377</c:v>
                </c:pt>
                <c:pt idx="42">
                  <c:v>42378</c:v>
                </c:pt>
                <c:pt idx="43">
                  <c:v>42379</c:v>
                </c:pt>
                <c:pt idx="44">
                  <c:v>42380</c:v>
                </c:pt>
                <c:pt idx="45">
                  <c:v>42381</c:v>
                </c:pt>
                <c:pt idx="46">
                  <c:v>42382</c:v>
                </c:pt>
                <c:pt idx="47">
                  <c:v>42383</c:v>
                </c:pt>
                <c:pt idx="48">
                  <c:v>42384</c:v>
                </c:pt>
                <c:pt idx="49">
                  <c:v>42385</c:v>
                </c:pt>
                <c:pt idx="50">
                  <c:v>42386</c:v>
                </c:pt>
                <c:pt idx="51">
                  <c:v>42387</c:v>
                </c:pt>
                <c:pt idx="52">
                  <c:v>42388</c:v>
                </c:pt>
                <c:pt idx="53">
                  <c:v>42389</c:v>
                </c:pt>
                <c:pt idx="54">
                  <c:v>42390</c:v>
                </c:pt>
                <c:pt idx="55">
                  <c:v>42391</c:v>
                </c:pt>
                <c:pt idx="56">
                  <c:v>42392</c:v>
                </c:pt>
                <c:pt idx="57">
                  <c:v>42393</c:v>
                </c:pt>
                <c:pt idx="58">
                  <c:v>42394</c:v>
                </c:pt>
                <c:pt idx="59">
                  <c:v>42395</c:v>
                </c:pt>
                <c:pt idx="60">
                  <c:v>42396</c:v>
                </c:pt>
                <c:pt idx="61">
                  <c:v>42397</c:v>
                </c:pt>
                <c:pt idx="62">
                  <c:v>42398</c:v>
                </c:pt>
                <c:pt idx="63">
                  <c:v>42399</c:v>
                </c:pt>
                <c:pt idx="64">
                  <c:v>42400</c:v>
                </c:pt>
                <c:pt idx="65">
                  <c:v>42401</c:v>
                </c:pt>
                <c:pt idx="66">
                  <c:v>42402</c:v>
                </c:pt>
                <c:pt idx="67">
                  <c:v>42403</c:v>
                </c:pt>
                <c:pt idx="68">
                  <c:v>42404</c:v>
                </c:pt>
                <c:pt idx="69">
                  <c:v>42405</c:v>
                </c:pt>
                <c:pt idx="70">
                  <c:v>42406</c:v>
                </c:pt>
                <c:pt idx="71">
                  <c:v>42407</c:v>
                </c:pt>
                <c:pt idx="72">
                  <c:v>42408</c:v>
                </c:pt>
                <c:pt idx="73">
                  <c:v>42409</c:v>
                </c:pt>
                <c:pt idx="74">
                  <c:v>42410</c:v>
                </c:pt>
                <c:pt idx="75">
                  <c:v>42411</c:v>
                </c:pt>
                <c:pt idx="76">
                  <c:v>42412</c:v>
                </c:pt>
                <c:pt idx="77">
                  <c:v>42413</c:v>
                </c:pt>
                <c:pt idx="78">
                  <c:v>42414</c:v>
                </c:pt>
                <c:pt idx="79">
                  <c:v>42415</c:v>
                </c:pt>
                <c:pt idx="80">
                  <c:v>42416</c:v>
                </c:pt>
                <c:pt idx="81">
                  <c:v>42417</c:v>
                </c:pt>
                <c:pt idx="82">
                  <c:v>42418</c:v>
                </c:pt>
                <c:pt idx="83">
                  <c:v>42419</c:v>
                </c:pt>
                <c:pt idx="84">
                  <c:v>42420</c:v>
                </c:pt>
                <c:pt idx="85">
                  <c:v>42421</c:v>
                </c:pt>
                <c:pt idx="86">
                  <c:v>42422</c:v>
                </c:pt>
                <c:pt idx="87">
                  <c:v>42423</c:v>
                </c:pt>
                <c:pt idx="88">
                  <c:v>42424</c:v>
                </c:pt>
                <c:pt idx="89">
                  <c:v>42425</c:v>
                </c:pt>
                <c:pt idx="90">
                  <c:v>42426</c:v>
                </c:pt>
                <c:pt idx="91">
                  <c:v>42427</c:v>
                </c:pt>
                <c:pt idx="92">
                  <c:v>42428</c:v>
                </c:pt>
                <c:pt idx="93">
                  <c:v>42429</c:v>
                </c:pt>
                <c:pt idx="94">
                  <c:v>42430</c:v>
                </c:pt>
                <c:pt idx="95">
                  <c:v>42431</c:v>
                </c:pt>
                <c:pt idx="96">
                  <c:v>42432</c:v>
                </c:pt>
                <c:pt idx="97">
                  <c:v>42433</c:v>
                </c:pt>
                <c:pt idx="98">
                  <c:v>42434</c:v>
                </c:pt>
                <c:pt idx="99">
                  <c:v>42435</c:v>
                </c:pt>
                <c:pt idx="100">
                  <c:v>42436</c:v>
                </c:pt>
                <c:pt idx="101">
                  <c:v>42437</c:v>
                </c:pt>
                <c:pt idx="102">
                  <c:v>42438</c:v>
                </c:pt>
                <c:pt idx="103">
                  <c:v>42439</c:v>
                </c:pt>
                <c:pt idx="104">
                  <c:v>42440</c:v>
                </c:pt>
                <c:pt idx="105">
                  <c:v>42441</c:v>
                </c:pt>
                <c:pt idx="106">
                  <c:v>42442</c:v>
                </c:pt>
                <c:pt idx="107">
                  <c:v>42443</c:v>
                </c:pt>
                <c:pt idx="108">
                  <c:v>42444</c:v>
                </c:pt>
                <c:pt idx="109">
                  <c:v>42445</c:v>
                </c:pt>
                <c:pt idx="110">
                  <c:v>42446</c:v>
                </c:pt>
                <c:pt idx="111">
                  <c:v>42447</c:v>
                </c:pt>
                <c:pt idx="112">
                  <c:v>42448</c:v>
                </c:pt>
                <c:pt idx="113">
                  <c:v>42449</c:v>
                </c:pt>
                <c:pt idx="114">
                  <c:v>42450</c:v>
                </c:pt>
                <c:pt idx="115">
                  <c:v>42451</c:v>
                </c:pt>
                <c:pt idx="116">
                  <c:v>42452</c:v>
                </c:pt>
                <c:pt idx="117">
                  <c:v>42453</c:v>
                </c:pt>
                <c:pt idx="118">
                  <c:v>42454</c:v>
                </c:pt>
                <c:pt idx="119">
                  <c:v>42455</c:v>
                </c:pt>
                <c:pt idx="120">
                  <c:v>42456</c:v>
                </c:pt>
                <c:pt idx="121">
                  <c:v>42457</c:v>
                </c:pt>
                <c:pt idx="122">
                  <c:v>42458</c:v>
                </c:pt>
                <c:pt idx="123">
                  <c:v>42459</c:v>
                </c:pt>
                <c:pt idx="124">
                  <c:v>42460</c:v>
                </c:pt>
                <c:pt idx="125">
                  <c:v>42461</c:v>
                </c:pt>
                <c:pt idx="126">
                  <c:v>42462</c:v>
                </c:pt>
                <c:pt idx="127">
                  <c:v>42463</c:v>
                </c:pt>
                <c:pt idx="128">
                  <c:v>42464</c:v>
                </c:pt>
                <c:pt idx="129">
                  <c:v>42465</c:v>
                </c:pt>
                <c:pt idx="130">
                  <c:v>42466</c:v>
                </c:pt>
                <c:pt idx="131">
                  <c:v>42467</c:v>
                </c:pt>
                <c:pt idx="132">
                  <c:v>42468</c:v>
                </c:pt>
                <c:pt idx="133">
                  <c:v>42469</c:v>
                </c:pt>
                <c:pt idx="134">
                  <c:v>42470</c:v>
                </c:pt>
                <c:pt idx="135">
                  <c:v>42471</c:v>
                </c:pt>
                <c:pt idx="136">
                  <c:v>42472</c:v>
                </c:pt>
                <c:pt idx="137">
                  <c:v>42473</c:v>
                </c:pt>
                <c:pt idx="138">
                  <c:v>42474</c:v>
                </c:pt>
                <c:pt idx="139">
                  <c:v>42475</c:v>
                </c:pt>
                <c:pt idx="140">
                  <c:v>42476</c:v>
                </c:pt>
                <c:pt idx="141">
                  <c:v>42477</c:v>
                </c:pt>
                <c:pt idx="142">
                  <c:v>42478</c:v>
                </c:pt>
                <c:pt idx="143">
                  <c:v>42479</c:v>
                </c:pt>
              </c:numCache>
            </c:numRef>
          </c:xVal>
          <c:yVal>
            <c:numRef>
              <c:f>'[Gráfico en Microsoft PowerPoint]Hoja1'!$D$2:$D$145</c:f>
              <c:numCache>
                <c:formatCode>General</c:formatCode>
                <c:ptCount val="144"/>
                <c:pt idx="2" formatCode="#,##0.00">
                  <c:v>22.160000000000004</c:v>
                </c:pt>
                <c:pt idx="3" formatCode="#,##0.00">
                  <c:v>25.76</c:v>
                </c:pt>
                <c:pt idx="4" formatCode="#,##0.00">
                  <c:v>22.530000000000005</c:v>
                </c:pt>
                <c:pt idx="5" formatCode="#,##0.00">
                  <c:v>21.39</c:v>
                </c:pt>
                <c:pt idx="6" formatCode="#,##0.00">
                  <c:v>22.68</c:v>
                </c:pt>
                <c:pt idx="7" formatCode="#,##0.00">
                  <c:v>25.240000000000002</c:v>
                </c:pt>
                <c:pt idx="8" formatCode="#,##0.00">
                  <c:v>19.990000000000002</c:v>
                </c:pt>
                <c:pt idx="9" formatCode="#,##0.00">
                  <c:v>19.97</c:v>
                </c:pt>
                <c:pt idx="10" formatCode="#,##0.00">
                  <c:v>20.89</c:v>
                </c:pt>
                <c:pt idx="11" formatCode="#,##0.00">
                  <c:v>20.96</c:v>
                </c:pt>
                <c:pt idx="12" formatCode="#,##0.00">
                  <c:v>21.68</c:v>
                </c:pt>
                <c:pt idx="13" formatCode="#,##0.00">
                  <c:v>21.75</c:v>
                </c:pt>
                <c:pt idx="14" formatCode="#,##0.00">
                  <c:v>21.800000000000004</c:v>
                </c:pt>
                <c:pt idx="15" formatCode="#,##0.00">
                  <c:v>21.9</c:v>
                </c:pt>
                <c:pt idx="16" formatCode="#,##0.00">
                  <c:v>22.83</c:v>
                </c:pt>
                <c:pt idx="17" formatCode="#,##0.00">
                  <c:v>22.67</c:v>
                </c:pt>
                <c:pt idx="18" formatCode="#,##0.00">
                  <c:v>22.659999999999997</c:v>
                </c:pt>
                <c:pt idx="19" formatCode="#,##0.00">
                  <c:v>21.939999999999998</c:v>
                </c:pt>
                <c:pt idx="20" formatCode="#,##0.00">
                  <c:v>22.75</c:v>
                </c:pt>
                <c:pt idx="21" formatCode="#,##0.00">
                  <c:v>22.369999999999997</c:v>
                </c:pt>
                <c:pt idx="22" formatCode="#,##0.00">
                  <c:v>21.889999999999993</c:v>
                </c:pt>
                <c:pt idx="23" formatCode="#,##0.00">
                  <c:v>21.549999999999997</c:v>
                </c:pt>
                <c:pt idx="24" formatCode="#,##0.00">
                  <c:v>21.85</c:v>
                </c:pt>
                <c:pt idx="25" formatCode="#,##0.00">
                  <c:v>22.020000000000003</c:v>
                </c:pt>
                <c:pt idx="26" formatCode="#,##0.00">
                  <c:v>21.5</c:v>
                </c:pt>
                <c:pt idx="27" formatCode="#,##0.00">
                  <c:v>22.380000000000003</c:v>
                </c:pt>
                <c:pt idx="28" formatCode="#,##0.00">
                  <c:v>21.61</c:v>
                </c:pt>
                <c:pt idx="29" formatCode="#,##0.00">
                  <c:v>21.689999999999998</c:v>
                </c:pt>
                <c:pt idx="30" formatCode="#,##0.00">
                  <c:v>21.459999999999994</c:v>
                </c:pt>
                <c:pt idx="31" formatCode="#,##0.00">
                  <c:v>21.53</c:v>
                </c:pt>
                <c:pt idx="32" formatCode="#,##0.00">
                  <c:v>20.5</c:v>
                </c:pt>
                <c:pt idx="33" formatCode="#,##0.00">
                  <c:v>19.560000000000002</c:v>
                </c:pt>
                <c:pt idx="34" formatCode="#,##0.00">
                  <c:v>19.410000000000004</c:v>
                </c:pt>
                <c:pt idx="35" formatCode="#,##0.00">
                  <c:v>22.580000000000005</c:v>
                </c:pt>
                <c:pt idx="36" formatCode="#,##0.00">
                  <c:v>21.759999999999998</c:v>
                </c:pt>
                <c:pt idx="37" formatCode="#,##0.00">
                  <c:v>22.950000000000003</c:v>
                </c:pt>
                <c:pt idx="38" formatCode="#,##0.00">
                  <c:v>23.68</c:v>
                </c:pt>
                <c:pt idx="39" formatCode="#,##0.00">
                  <c:v>22.729999999999997</c:v>
                </c:pt>
                <c:pt idx="40" formatCode="#,##0.00">
                  <c:v>21.32</c:v>
                </c:pt>
                <c:pt idx="41" formatCode="#,##0.00">
                  <c:v>22.339999999999996</c:v>
                </c:pt>
                <c:pt idx="42" formatCode="#,##0.00">
                  <c:v>20.860000000000007</c:v>
                </c:pt>
                <c:pt idx="43" formatCode="#,##0.00">
                  <c:v>21.29</c:v>
                </c:pt>
                <c:pt idx="44" formatCode="#,##0.00">
                  <c:v>22.159999999999997</c:v>
                </c:pt>
                <c:pt idx="45" formatCode="#,##0.00">
                  <c:v>21.689999999999998</c:v>
                </c:pt>
                <c:pt idx="46" formatCode="#,##0.00">
                  <c:v>21.18</c:v>
                </c:pt>
                <c:pt idx="47" formatCode="#,##0.00">
                  <c:v>22.159999999999997</c:v>
                </c:pt>
                <c:pt idx="48" formatCode="#,##0.00">
                  <c:v>22.730000000000004</c:v>
                </c:pt>
                <c:pt idx="49" formatCode="#,##0.00">
                  <c:v>23.18</c:v>
                </c:pt>
                <c:pt idx="50" formatCode="#,##0.00">
                  <c:v>22.810000000000002</c:v>
                </c:pt>
                <c:pt idx="51" formatCode="#,##0.00">
                  <c:v>22.93</c:v>
                </c:pt>
                <c:pt idx="52" formatCode="#,##0.00">
                  <c:v>22.840000000000003</c:v>
                </c:pt>
                <c:pt idx="53" formatCode="#,##0.00">
                  <c:v>22.89</c:v>
                </c:pt>
                <c:pt idx="54" formatCode="#,##0.00">
                  <c:v>22.96</c:v>
                </c:pt>
                <c:pt idx="55" formatCode="#,##0.00">
                  <c:v>22</c:v>
                </c:pt>
                <c:pt idx="56" formatCode="#,##0.00">
                  <c:v>22.85</c:v>
                </c:pt>
                <c:pt idx="57" formatCode="#,##0.00">
                  <c:v>24.169999999999998</c:v>
                </c:pt>
                <c:pt idx="58" formatCode="#,##0.00">
                  <c:v>23</c:v>
                </c:pt>
                <c:pt idx="59" formatCode="#,##0.00">
                  <c:v>22.9</c:v>
                </c:pt>
                <c:pt idx="60" formatCode="#,##0.00">
                  <c:v>23.700000000000003</c:v>
                </c:pt>
                <c:pt idx="61" formatCode="#,##0.00">
                  <c:v>22.479999999999997</c:v>
                </c:pt>
                <c:pt idx="62" formatCode="#,##0.00">
                  <c:v>23.410000000000004</c:v>
                </c:pt>
                <c:pt idx="63" formatCode="#,##0.00">
                  <c:v>22.18</c:v>
                </c:pt>
                <c:pt idx="64" formatCode="#,##0.00">
                  <c:v>23.35</c:v>
                </c:pt>
                <c:pt idx="65" formatCode="#,##0.00">
                  <c:v>23.6</c:v>
                </c:pt>
                <c:pt idx="66" formatCode="#,##0.00">
                  <c:v>22.54</c:v>
                </c:pt>
                <c:pt idx="67" formatCode="#,##0.00">
                  <c:v>22.339999999999996</c:v>
                </c:pt>
                <c:pt idx="68" formatCode="#,##0.00">
                  <c:v>22.9</c:v>
                </c:pt>
                <c:pt idx="69" formatCode="#,##0.00">
                  <c:v>22.43</c:v>
                </c:pt>
                <c:pt idx="70" formatCode="#,##0.00">
                  <c:v>22.67</c:v>
                </c:pt>
                <c:pt idx="71" formatCode="#,##0.00">
                  <c:v>22.099999999999994</c:v>
                </c:pt>
                <c:pt idx="72" formatCode="#,##0.00">
                  <c:v>21.86</c:v>
                </c:pt>
                <c:pt idx="73" formatCode="#,##0.00">
                  <c:v>23.1</c:v>
                </c:pt>
                <c:pt idx="74" formatCode="#,##0.00">
                  <c:v>24.14</c:v>
                </c:pt>
                <c:pt idx="75" formatCode="#,##0.00">
                  <c:v>24.739999999999995</c:v>
                </c:pt>
                <c:pt idx="76" formatCode="#,##0.00">
                  <c:v>20.61</c:v>
                </c:pt>
                <c:pt idx="77" formatCode="#,##0.00">
                  <c:v>20.9</c:v>
                </c:pt>
                <c:pt idx="78" formatCode="#,##0.00">
                  <c:v>23.08</c:v>
                </c:pt>
                <c:pt idx="79" formatCode="#,##0.00">
                  <c:v>22.740000000000002</c:v>
                </c:pt>
                <c:pt idx="80" formatCode="#,##0.00">
                  <c:v>23.349999999999994</c:v>
                </c:pt>
                <c:pt idx="81" formatCode="#,##0.00">
                  <c:v>23.869999999999997</c:v>
                </c:pt>
                <c:pt idx="82" formatCode="#,##0.00">
                  <c:v>25.11</c:v>
                </c:pt>
                <c:pt idx="83" formatCode="#,##0.00">
                  <c:v>24.83</c:v>
                </c:pt>
                <c:pt idx="84" formatCode="#,##0.00">
                  <c:v>23.4</c:v>
                </c:pt>
                <c:pt idx="85" formatCode="#,##0.00">
                  <c:v>22.939999999999998</c:v>
                </c:pt>
                <c:pt idx="86" formatCode="#,##0.00">
                  <c:v>23.189999999999998</c:v>
                </c:pt>
                <c:pt idx="87" formatCode="#,##0.00">
                  <c:v>23.18</c:v>
                </c:pt>
                <c:pt idx="88" formatCode="#,##0.00">
                  <c:v>24.230000000000004</c:v>
                </c:pt>
                <c:pt idx="89" formatCode="#,##0.00">
                  <c:v>25.17</c:v>
                </c:pt>
                <c:pt idx="90" formatCode="#,##0.00">
                  <c:v>24.09</c:v>
                </c:pt>
                <c:pt idx="91" formatCode="#,##0.00">
                  <c:v>23.199999999999996</c:v>
                </c:pt>
                <c:pt idx="92" formatCode="#,##0.00">
                  <c:v>21.479999999999997</c:v>
                </c:pt>
                <c:pt idx="93" formatCode="#,##0.00">
                  <c:v>21.67</c:v>
                </c:pt>
              </c:numCache>
            </c:numRef>
          </c:yVal>
          <c:smooth val="0"/>
          <c:extLst>
            <c:ext xmlns:c16="http://schemas.microsoft.com/office/drawing/2014/chart" uri="{C3380CC4-5D6E-409C-BE32-E72D297353CC}">
              <c16:uniqueId val="{00000000-C8A6-40E5-AB77-C8004F7E33FF}"/>
            </c:ext>
          </c:extLst>
        </c:ser>
        <c:ser>
          <c:idx val="1"/>
          <c:order val="1"/>
          <c:tx>
            <c:v>caida de pureza VKT</c:v>
          </c:tx>
          <c:spPr>
            <a:ln w="25400" cap="rnd">
              <a:noFill/>
              <a:round/>
            </a:ln>
            <a:effectLst>
              <a:outerShdw blurRad="50800" dist="38100" dir="2700000" algn="tl" rotWithShape="0">
                <a:prstClr val="black">
                  <a:alpha val="40000"/>
                </a:prstClr>
              </a:outerShdw>
            </a:effectLst>
          </c:spPr>
          <c:marker>
            <c:symbol val="circle"/>
            <c:size val="5"/>
            <c:spPr>
              <a:solidFill>
                <a:schemeClr val="accent2"/>
              </a:solidFill>
              <a:ln w="9525">
                <a:solidFill>
                  <a:schemeClr val="accent2">
                    <a:lumMod val="75000"/>
                  </a:schemeClr>
                </a:solidFill>
              </a:ln>
              <a:effectLst>
                <a:outerShdw blurRad="50800" dist="38100" dir="2700000" algn="tl" rotWithShape="0">
                  <a:prstClr val="black">
                    <a:alpha val="40000"/>
                  </a:prstClr>
                </a:outerShdw>
              </a:effectLst>
            </c:spPr>
          </c:marker>
          <c:xVal>
            <c:numRef>
              <c:f>'[Gráfico en Microsoft PowerPoint]Hoja1'!$A$2:$A$145</c:f>
              <c:numCache>
                <c:formatCode>m/d/yyyy</c:formatCode>
                <c:ptCount val="144"/>
                <c:pt idx="0">
                  <c:v>42336</c:v>
                </c:pt>
                <c:pt idx="1">
                  <c:v>42337</c:v>
                </c:pt>
                <c:pt idx="2">
                  <c:v>42338</c:v>
                </c:pt>
                <c:pt idx="3">
                  <c:v>42339</c:v>
                </c:pt>
                <c:pt idx="4">
                  <c:v>42340</c:v>
                </c:pt>
                <c:pt idx="5">
                  <c:v>42341</c:v>
                </c:pt>
                <c:pt idx="6">
                  <c:v>42342</c:v>
                </c:pt>
                <c:pt idx="7">
                  <c:v>42343</c:v>
                </c:pt>
                <c:pt idx="8">
                  <c:v>42344</c:v>
                </c:pt>
                <c:pt idx="9">
                  <c:v>42345</c:v>
                </c:pt>
                <c:pt idx="10">
                  <c:v>42346</c:v>
                </c:pt>
                <c:pt idx="11">
                  <c:v>42347</c:v>
                </c:pt>
                <c:pt idx="12">
                  <c:v>42348</c:v>
                </c:pt>
                <c:pt idx="13">
                  <c:v>42349</c:v>
                </c:pt>
                <c:pt idx="14">
                  <c:v>42350</c:v>
                </c:pt>
                <c:pt idx="15">
                  <c:v>42351</c:v>
                </c:pt>
                <c:pt idx="16">
                  <c:v>42352</c:v>
                </c:pt>
                <c:pt idx="17">
                  <c:v>42353</c:v>
                </c:pt>
                <c:pt idx="18">
                  <c:v>42354</c:v>
                </c:pt>
                <c:pt idx="19">
                  <c:v>42355</c:v>
                </c:pt>
                <c:pt idx="20">
                  <c:v>42356</c:v>
                </c:pt>
                <c:pt idx="21">
                  <c:v>42357</c:v>
                </c:pt>
                <c:pt idx="22">
                  <c:v>42358</c:v>
                </c:pt>
                <c:pt idx="23">
                  <c:v>42359</c:v>
                </c:pt>
                <c:pt idx="24">
                  <c:v>42360</c:v>
                </c:pt>
                <c:pt idx="25">
                  <c:v>42361</c:v>
                </c:pt>
                <c:pt idx="26">
                  <c:v>42362</c:v>
                </c:pt>
                <c:pt idx="27">
                  <c:v>42363</c:v>
                </c:pt>
                <c:pt idx="28">
                  <c:v>42364</c:v>
                </c:pt>
                <c:pt idx="29">
                  <c:v>42365</c:v>
                </c:pt>
                <c:pt idx="30">
                  <c:v>42366</c:v>
                </c:pt>
                <c:pt idx="31">
                  <c:v>42367</c:v>
                </c:pt>
                <c:pt idx="32">
                  <c:v>42368</c:v>
                </c:pt>
                <c:pt idx="33">
                  <c:v>42369</c:v>
                </c:pt>
                <c:pt idx="34">
                  <c:v>42370</c:v>
                </c:pt>
                <c:pt idx="35">
                  <c:v>42371</c:v>
                </c:pt>
                <c:pt idx="36">
                  <c:v>42372</c:v>
                </c:pt>
                <c:pt idx="37">
                  <c:v>42373</c:v>
                </c:pt>
                <c:pt idx="38">
                  <c:v>42374</c:v>
                </c:pt>
                <c:pt idx="39">
                  <c:v>42375</c:v>
                </c:pt>
                <c:pt idx="40">
                  <c:v>42376</c:v>
                </c:pt>
                <c:pt idx="41">
                  <c:v>42377</c:v>
                </c:pt>
                <c:pt idx="42">
                  <c:v>42378</c:v>
                </c:pt>
                <c:pt idx="43">
                  <c:v>42379</c:v>
                </c:pt>
                <c:pt idx="44">
                  <c:v>42380</c:v>
                </c:pt>
                <c:pt idx="45">
                  <c:v>42381</c:v>
                </c:pt>
                <c:pt idx="46">
                  <c:v>42382</c:v>
                </c:pt>
                <c:pt idx="47">
                  <c:v>42383</c:v>
                </c:pt>
                <c:pt idx="48">
                  <c:v>42384</c:v>
                </c:pt>
                <c:pt idx="49">
                  <c:v>42385</c:v>
                </c:pt>
                <c:pt idx="50">
                  <c:v>42386</c:v>
                </c:pt>
                <c:pt idx="51">
                  <c:v>42387</c:v>
                </c:pt>
                <c:pt idx="52">
                  <c:v>42388</c:v>
                </c:pt>
                <c:pt idx="53">
                  <c:v>42389</c:v>
                </c:pt>
                <c:pt idx="54">
                  <c:v>42390</c:v>
                </c:pt>
                <c:pt idx="55">
                  <c:v>42391</c:v>
                </c:pt>
                <c:pt idx="56">
                  <c:v>42392</c:v>
                </c:pt>
                <c:pt idx="57">
                  <c:v>42393</c:v>
                </c:pt>
                <c:pt idx="58">
                  <c:v>42394</c:v>
                </c:pt>
                <c:pt idx="59">
                  <c:v>42395</c:v>
                </c:pt>
                <c:pt idx="60">
                  <c:v>42396</c:v>
                </c:pt>
                <c:pt idx="61">
                  <c:v>42397</c:v>
                </c:pt>
                <c:pt idx="62">
                  <c:v>42398</c:v>
                </c:pt>
                <c:pt idx="63">
                  <c:v>42399</c:v>
                </c:pt>
                <c:pt idx="64">
                  <c:v>42400</c:v>
                </c:pt>
                <c:pt idx="65">
                  <c:v>42401</c:v>
                </c:pt>
                <c:pt idx="66">
                  <c:v>42402</c:v>
                </c:pt>
                <c:pt idx="67">
                  <c:v>42403</c:v>
                </c:pt>
                <c:pt idx="68">
                  <c:v>42404</c:v>
                </c:pt>
                <c:pt idx="69">
                  <c:v>42405</c:v>
                </c:pt>
                <c:pt idx="70">
                  <c:v>42406</c:v>
                </c:pt>
                <c:pt idx="71">
                  <c:v>42407</c:v>
                </c:pt>
                <c:pt idx="72">
                  <c:v>42408</c:v>
                </c:pt>
                <c:pt idx="73">
                  <c:v>42409</c:v>
                </c:pt>
                <c:pt idx="74">
                  <c:v>42410</c:v>
                </c:pt>
                <c:pt idx="75">
                  <c:v>42411</c:v>
                </c:pt>
                <c:pt idx="76">
                  <c:v>42412</c:v>
                </c:pt>
                <c:pt idx="77">
                  <c:v>42413</c:v>
                </c:pt>
                <c:pt idx="78">
                  <c:v>42414</c:v>
                </c:pt>
                <c:pt idx="79">
                  <c:v>42415</c:v>
                </c:pt>
                <c:pt idx="80">
                  <c:v>42416</c:v>
                </c:pt>
                <c:pt idx="81">
                  <c:v>42417</c:v>
                </c:pt>
                <c:pt idx="82">
                  <c:v>42418</c:v>
                </c:pt>
                <c:pt idx="83">
                  <c:v>42419</c:v>
                </c:pt>
                <c:pt idx="84">
                  <c:v>42420</c:v>
                </c:pt>
                <c:pt idx="85">
                  <c:v>42421</c:v>
                </c:pt>
                <c:pt idx="86">
                  <c:v>42422</c:v>
                </c:pt>
                <c:pt idx="87">
                  <c:v>42423</c:v>
                </c:pt>
                <c:pt idx="88">
                  <c:v>42424</c:v>
                </c:pt>
                <c:pt idx="89">
                  <c:v>42425</c:v>
                </c:pt>
                <c:pt idx="90">
                  <c:v>42426</c:v>
                </c:pt>
                <c:pt idx="91">
                  <c:v>42427</c:v>
                </c:pt>
                <c:pt idx="92">
                  <c:v>42428</c:v>
                </c:pt>
                <c:pt idx="93">
                  <c:v>42429</c:v>
                </c:pt>
                <c:pt idx="94">
                  <c:v>42430</c:v>
                </c:pt>
                <c:pt idx="95">
                  <c:v>42431</c:v>
                </c:pt>
                <c:pt idx="96">
                  <c:v>42432</c:v>
                </c:pt>
                <c:pt idx="97">
                  <c:v>42433</c:v>
                </c:pt>
                <c:pt idx="98">
                  <c:v>42434</c:v>
                </c:pt>
                <c:pt idx="99">
                  <c:v>42435</c:v>
                </c:pt>
                <c:pt idx="100">
                  <c:v>42436</c:v>
                </c:pt>
                <c:pt idx="101">
                  <c:v>42437</c:v>
                </c:pt>
                <c:pt idx="102">
                  <c:v>42438</c:v>
                </c:pt>
                <c:pt idx="103">
                  <c:v>42439</c:v>
                </c:pt>
                <c:pt idx="104">
                  <c:v>42440</c:v>
                </c:pt>
                <c:pt idx="105">
                  <c:v>42441</c:v>
                </c:pt>
                <c:pt idx="106">
                  <c:v>42442</c:v>
                </c:pt>
                <c:pt idx="107">
                  <c:v>42443</c:v>
                </c:pt>
                <c:pt idx="108">
                  <c:v>42444</c:v>
                </c:pt>
                <c:pt idx="109">
                  <c:v>42445</c:v>
                </c:pt>
                <c:pt idx="110">
                  <c:v>42446</c:v>
                </c:pt>
                <c:pt idx="111">
                  <c:v>42447</c:v>
                </c:pt>
                <c:pt idx="112">
                  <c:v>42448</c:v>
                </c:pt>
                <c:pt idx="113">
                  <c:v>42449</c:v>
                </c:pt>
                <c:pt idx="114">
                  <c:v>42450</c:v>
                </c:pt>
                <c:pt idx="115">
                  <c:v>42451</c:v>
                </c:pt>
                <c:pt idx="116">
                  <c:v>42452</c:v>
                </c:pt>
                <c:pt idx="117">
                  <c:v>42453</c:v>
                </c:pt>
                <c:pt idx="118">
                  <c:v>42454</c:v>
                </c:pt>
                <c:pt idx="119">
                  <c:v>42455</c:v>
                </c:pt>
                <c:pt idx="120">
                  <c:v>42456</c:v>
                </c:pt>
                <c:pt idx="121">
                  <c:v>42457</c:v>
                </c:pt>
                <c:pt idx="122">
                  <c:v>42458</c:v>
                </c:pt>
                <c:pt idx="123">
                  <c:v>42459</c:v>
                </c:pt>
                <c:pt idx="124">
                  <c:v>42460</c:v>
                </c:pt>
                <c:pt idx="125">
                  <c:v>42461</c:v>
                </c:pt>
                <c:pt idx="126">
                  <c:v>42462</c:v>
                </c:pt>
                <c:pt idx="127">
                  <c:v>42463</c:v>
                </c:pt>
                <c:pt idx="128">
                  <c:v>42464</c:v>
                </c:pt>
                <c:pt idx="129">
                  <c:v>42465</c:v>
                </c:pt>
                <c:pt idx="130">
                  <c:v>42466</c:v>
                </c:pt>
                <c:pt idx="131">
                  <c:v>42467</c:v>
                </c:pt>
                <c:pt idx="132">
                  <c:v>42468</c:v>
                </c:pt>
                <c:pt idx="133">
                  <c:v>42469</c:v>
                </c:pt>
                <c:pt idx="134">
                  <c:v>42470</c:v>
                </c:pt>
                <c:pt idx="135">
                  <c:v>42471</c:v>
                </c:pt>
                <c:pt idx="136">
                  <c:v>42472</c:v>
                </c:pt>
                <c:pt idx="137">
                  <c:v>42473</c:v>
                </c:pt>
                <c:pt idx="138">
                  <c:v>42474</c:v>
                </c:pt>
                <c:pt idx="139">
                  <c:v>42475</c:v>
                </c:pt>
                <c:pt idx="140">
                  <c:v>42476</c:v>
                </c:pt>
                <c:pt idx="141">
                  <c:v>42477</c:v>
                </c:pt>
                <c:pt idx="142">
                  <c:v>42478</c:v>
                </c:pt>
                <c:pt idx="143">
                  <c:v>42479</c:v>
                </c:pt>
              </c:numCache>
            </c:numRef>
          </c:xVal>
          <c:yVal>
            <c:numRef>
              <c:f>'[Gráfico en Microsoft PowerPoint]Hoja1'!$E$2:$E$145</c:f>
              <c:numCache>
                <c:formatCode>General</c:formatCode>
                <c:ptCount val="144"/>
                <c:pt idx="94" formatCode="#,##0.00">
                  <c:v>22</c:v>
                </c:pt>
                <c:pt idx="95" formatCode="#,##0.00">
                  <c:v>21.510000000000005</c:v>
                </c:pt>
                <c:pt idx="96" formatCode="#,##0.00">
                  <c:v>21.830000000000005</c:v>
                </c:pt>
                <c:pt idx="97" formatCode="#,##0.00">
                  <c:v>24.020000000000003</c:v>
                </c:pt>
                <c:pt idx="98" formatCode="#,##0.00">
                  <c:v>26.490000000000002</c:v>
                </c:pt>
                <c:pt idx="99" formatCode="#,##0.00">
                  <c:v>25.79</c:v>
                </c:pt>
                <c:pt idx="100" formatCode="#,##0.00">
                  <c:v>26.210000000000004</c:v>
                </c:pt>
                <c:pt idx="101" formatCode="#,##0.00">
                  <c:v>24.880000000000003</c:v>
                </c:pt>
                <c:pt idx="102" formatCode="#,##0.00">
                  <c:v>24.779999999999998</c:v>
                </c:pt>
                <c:pt idx="103" formatCode="#,##0.00">
                  <c:v>26.380000000000003</c:v>
                </c:pt>
                <c:pt idx="104" formatCode="#,##0.00">
                  <c:v>25.740000000000002</c:v>
                </c:pt>
                <c:pt idx="105" formatCode="#,##0.00">
                  <c:v>24.64</c:v>
                </c:pt>
                <c:pt idx="106" formatCode="#,##0.00">
                  <c:v>24.76</c:v>
                </c:pt>
                <c:pt idx="107" formatCode="#,##0.00">
                  <c:v>24.950000000000003</c:v>
                </c:pt>
                <c:pt idx="108" formatCode="#,##0.00">
                  <c:v>26.480000000000004</c:v>
                </c:pt>
                <c:pt idx="109" formatCode="#,##0.00">
                  <c:v>27.02</c:v>
                </c:pt>
                <c:pt idx="110" formatCode="#,##0.00">
                  <c:v>25.819999999999997</c:v>
                </c:pt>
                <c:pt idx="111" formatCode="#,##0.00">
                  <c:v>25.160000000000004</c:v>
                </c:pt>
                <c:pt idx="112" formatCode="#,##0.00">
                  <c:v>23.839999999999996</c:v>
                </c:pt>
                <c:pt idx="113" formatCode="#,##0.00">
                  <c:v>23.810000000000002</c:v>
                </c:pt>
                <c:pt idx="114" formatCode="#,##0.00">
                  <c:v>23.5</c:v>
                </c:pt>
                <c:pt idx="115" formatCode="#,##0.00">
                  <c:v>23.810000000000002</c:v>
                </c:pt>
                <c:pt idx="116" formatCode="#,##0.00">
                  <c:v>23.740000000000002</c:v>
                </c:pt>
                <c:pt idx="117" formatCode="#,##0.00">
                  <c:v>24.240000000000002</c:v>
                </c:pt>
                <c:pt idx="118" formatCode="#,##0.00">
                  <c:v>23.58</c:v>
                </c:pt>
                <c:pt idx="119" formatCode="#,##0.00">
                  <c:v>25</c:v>
                </c:pt>
                <c:pt idx="120" formatCode="#,##0.00">
                  <c:v>27.83</c:v>
                </c:pt>
                <c:pt idx="121" formatCode="#,##0.00">
                  <c:v>26.180000000000003</c:v>
                </c:pt>
                <c:pt idx="122" formatCode="#,##0.00">
                  <c:v>24.009999999999998</c:v>
                </c:pt>
                <c:pt idx="123" formatCode="#,##0.00">
                  <c:v>24</c:v>
                </c:pt>
                <c:pt idx="124" formatCode="#,##0.00">
                  <c:v>23.93</c:v>
                </c:pt>
                <c:pt idx="125" formatCode="#,##0.00">
                  <c:v>24.939999999999998</c:v>
                </c:pt>
                <c:pt idx="126" formatCode="#,##0.00">
                  <c:v>25.400000000000002</c:v>
                </c:pt>
                <c:pt idx="127" formatCode="#,##0.00">
                  <c:v>25.500000000000004</c:v>
                </c:pt>
                <c:pt idx="128" formatCode="#,##0.00">
                  <c:v>24.89</c:v>
                </c:pt>
                <c:pt idx="129" formatCode="#,##0.00">
                  <c:v>24.54</c:v>
                </c:pt>
                <c:pt idx="130" formatCode="#,##0.00">
                  <c:v>25.03</c:v>
                </c:pt>
                <c:pt idx="131" formatCode="#,##0.00">
                  <c:v>25.49</c:v>
                </c:pt>
                <c:pt idx="132" formatCode="#,##0.00">
                  <c:v>24.6</c:v>
                </c:pt>
                <c:pt idx="133" formatCode="#,##0.00">
                  <c:v>23.010000000000005</c:v>
                </c:pt>
                <c:pt idx="134" formatCode="#,##0.00">
                  <c:v>23.910000000000004</c:v>
                </c:pt>
                <c:pt idx="135" formatCode="#,##0.00">
                  <c:v>24.05</c:v>
                </c:pt>
                <c:pt idx="136" formatCode="#,##0.00">
                  <c:v>21.949999999999996</c:v>
                </c:pt>
                <c:pt idx="138" formatCode="#,##0.00">
                  <c:v>18.84</c:v>
                </c:pt>
                <c:pt idx="139" formatCode="#,##0.00">
                  <c:v>19.320000000000004</c:v>
                </c:pt>
                <c:pt idx="140" formatCode="#,##0.00">
                  <c:v>19.97</c:v>
                </c:pt>
                <c:pt idx="141" formatCode="#,##0.00">
                  <c:v>26.290000000000003</c:v>
                </c:pt>
                <c:pt idx="142" formatCode="#,##0.00">
                  <c:v>27.289999999999996</c:v>
                </c:pt>
                <c:pt idx="143" formatCode="#,##0.00">
                  <c:v>27.259999999999998</c:v>
                </c:pt>
              </c:numCache>
            </c:numRef>
          </c:yVal>
          <c:smooth val="0"/>
          <c:extLst>
            <c:ext xmlns:c16="http://schemas.microsoft.com/office/drawing/2014/chart" uri="{C3380CC4-5D6E-409C-BE32-E72D297353CC}">
              <c16:uniqueId val="{00000001-C8A6-40E5-AB77-C8004F7E33FF}"/>
            </c:ext>
          </c:extLst>
        </c:ser>
        <c:dLbls>
          <c:showLegendKey val="0"/>
          <c:showVal val="0"/>
          <c:showCatName val="0"/>
          <c:showSerName val="0"/>
          <c:showPercent val="0"/>
          <c:showBubbleSize val="0"/>
        </c:dLbls>
        <c:axId val="1092664832"/>
        <c:axId val="1092666464"/>
      </c:scatterChart>
      <c:valAx>
        <c:axId val="10926648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a:t>Fecha</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SV"/>
            </a:p>
          </c:txPr>
        </c:title>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SV"/>
          </a:p>
        </c:txPr>
        <c:crossAx val="1092666464"/>
        <c:crosses val="autoZero"/>
        <c:crossBetween val="midCat"/>
        <c:majorUnit val="50"/>
      </c:valAx>
      <c:valAx>
        <c:axId val="1092666464"/>
        <c:scaling>
          <c:orientation val="minMax"/>
          <c:min val="1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MX"/>
                  <a:t>Puntos</a:t>
                </a:r>
                <a:r>
                  <a:rPr lang="es-MX" baseline="0"/>
                  <a:t> de Pureza</a:t>
                </a:r>
                <a:endParaRPr lang="es-MX"/>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SV"/>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1092664832"/>
        <c:crosses val="autoZero"/>
        <c:crossBetween val="midCat"/>
      </c:valAx>
      <c:spPr>
        <a:noFill/>
        <a:ln>
          <a:noFill/>
        </a:ln>
        <a:effectLst/>
      </c:spPr>
    </c:plotArea>
    <c:legend>
      <c:legendPos val="r"/>
      <c:layout>
        <c:manualLayout>
          <c:xMode val="edge"/>
          <c:yMode val="edge"/>
          <c:x val="2.340724974290001E-2"/>
          <c:y val="0.8822781847989043"/>
          <c:w val="0.93745451282999226"/>
          <c:h val="8.797131004572353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legend>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SV"/>
        </a:p>
      </c:txPr>
    </c:title>
    <c:autoTitleDeleted val="0"/>
    <c:plotArea>
      <c:layout/>
      <c:barChart>
        <c:barDir val="col"/>
        <c:grouping val="clustered"/>
        <c:varyColors val="0"/>
        <c:ser>
          <c:idx val="0"/>
          <c:order val="0"/>
          <c:tx>
            <c:strRef>
              <c:f>Hoja1!$F$19</c:f>
              <c:strCache>
                <c:ptCount val="1"/>
                <c:pt idx="0">
                  <c:v>Caida de pureza en tachos </c:v>
                </c:pt>
              </c:strCache>
            </c:strRef>
          </c:tx>
          <c:spPr>
            <a:solidFill>
              <a:schemeClr val="accent1"/>
            </a:solidFill>
            <a:ln w="12700">
              <a:solidFill>
                <a:schemeClr val="accent5">
                  <a:lumMod val="75000"/>
                </a:schemeClr>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Hoja1!$E$20:$E$23</c:f>
              <c:strCache>
                <c:ptCount val="4"/>
                <c:pt idx="0">
                  <c:v>14/15</c:v>
                </c:pt>
                <c:pt idx="1">
                  <c:v>15/16 (sin VKT)</c:v>
                </c:pt>
                <c:pt idx="2">
                  <c:v>15/16 (con VKT)</c:v>
                </c:pt>
                <c:pt idx="3">
                  <c:v>16/17</c:v>
                </c:pt>
              </c:strCache>
            </c:strRef>
          </c:cat>
          <c:val>
            <c:numRef>
              <c:f>Hoja1!$F$20:$F$23</c:f>
              <c:numCache>
                <c:formatCode>General</c:formatCode>
                <c:ptCount val="4"/>
                <c:pt idx="0">
                  <c:v>20.6</c:v>
                </c:pt>
                <c:pt idx="1">
                  <c:v>22.47</c:v>
                </c:pt>
                <c:pt idx="2">
                  <c:v>24.45</c:v>
                </c:pt>
                <c:pt idx="3">
                  <c:v>21.34</c:v>
                </c:pt>
              </c:numCache>
            </c:numRef>
          </c:val>
          <c:extLst>
            <c:ext xmlns:c16="http://schemas.microsoft.com/office/drawing/2014/chart" uri="{C3380CC4-5D6E-409C-BE32-E72D297353CC}">
              <c16:uniqueId val="{00000000-9C4B-49DE-B99B-9FFDA3E5C6A5}"/>
            </c:ext>
          </c:extLst>
        </c:ser>
        <c:dLbls>
          <c:showLegendKey val="0"/>
          <c:showVal val="0"/>
          <c:showCatName val="0"/>
          <c:showSerName val="0"/>
          <c:showPercent val="0"/>
          <c:showBubbleSize val="0"/>
        </c:dLbls>
        <c:gapWidth val="219"/>
        <c:overlap val="-27"/>
        <c:axId val="813890528"/>
        <c:axId val="813891616"/>
      </c:barChart>
      <c:catAx>
        <c:axId val="813890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813891616"/>
        <c:crosses val="autoZero"/>
        <c:auto val="1"/>
        <c:lblAlgn val="ctr"/>
        <c:lblOffset val="100"/>
        <c:noMultiLvlLbl val="0"/>
      </c:catAx>
      <c:valAx>
        <c:axId val="8138916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SV"/>
          </a:p>
        </c:txPr>
        <c:crossAx val="8138905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0.20307</cdr:x>
      <cdr:y>0.5</cdr:y>
    </cdr:from>
    <cdr:to>
      <cdr:x>0.37263</cdr:x>
      <cdr:y>0.79978</cdr:y>
    </cdr:to>
    <cdr:sp macro="" textlink="">
      <cdr:nvSpPr>
        <cdr:cNvPr id="2" name="Elipse 1"/>
        <cdr:cNvSpPr/>
      </cdr:nvSpPr>
      <cdr:spPr>
        <a:xfrm xmlns:a="http://schemas.openxmlformats.org/drawingml/2006/main">
          <a:off x="782229" y="1494000"/>
          <a:ext cx="653143" cy="895739"/>
        </a:xfrm>
        <a:prstGeom xmlns:a="http://schemas.openxmlformats.org/drawingml/2006/main" prst="ellipse">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s-MX"/>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s-MX"/>
        </a:p>
      </cdr:txBody>
    </cdr:sp>
  </cdr:relSizeAnchor>
</c:userShapes>
</file>

<file path=ppt/drawings/drawing2.xml><?xml version="1.0" encoding="utf-8"?>
<c:userShapes xmlns:c="http://schemas.openxmlformats.org/drawingml/2006/chart">
  <cdr:relSizeAnchor xmlns:cdr="http://schemas.openxmlformats.org/drawingml/2006/chartDrawing">
    <cdr:from>
      <cdr:x>0.27032</cdr:x>
      <cdr:y>0.60701</cdr:y>
    </cdr:from>
    <cdr:to>
      <cdr:x>0.46195</cdr:x>
      <cdr:y>0.73717</cdr:y>
    </cdr:to>
    <cdr:sp macro="" textlink="">
      <cdr:nvSpPr>
        <cdr:cNvPr id="2" name="CuadroTexto 1"/>
        <cdr:cNvSpPr txBox="1"/>
      </cdr:nvSpPr>
      <cdr:spPr>
        <a:xfrm xmlns:a="http://schemas.openxmlformats.org/drawingml/2006/main">
          <a:off x="1711001" y="2262673"/>
          <a:ext cx="1212980" cy="4851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MX"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0.26117</cdr:x>
      <cdr:y>0.20022</cdr:y>
    </cdr:from>
    <cdr:to>
      <cdr:x>0.46191</cdr:x>
      <cdr:y>0.54317</cdr:y>
    </cdr:to>
    <cdr:sp macro="" textlink="">
      <cdr:nvSpPr>
        <cdr:cNvPr id="2" name="Elipse 1"/>
        <cdr:cNvSpPr/>
      </cdr:nvSpPr>
      <cdr:spPr>
        <a:xfrm xmlns:a="http://schemas.openxmlformats.org/drawingml/2006/main">
          <a:off x="1006021" y="598257"/>
          <a:ext cx="773244" cy="1024723"/>
        </a:xfrm>
        <a:prstGeom xmlns:a="http://schemas.openxmlformats.org/drawingml/2006/main" prst="ellipse">
          <a:avLst/>
        </a:prstGeom>
        <a:noFill xmlns:a="http://schemas.openxmlformats.org/drawingml/2006/main"/>
        <a:ln xmlns:a="http://schemas.openxmlformats.org/drawingml/2006/main" w="1905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MX"/>
        </a:p>
      </cdr:txBody>
    </cdr:sp>
  </cdr:relSizeAnchor>
</c:userShapes>
</file>

<file path=ppt/drawings/drawing4.xml><?xml version="1.0" encoding="utf-8"?>
<c:userShapes xmlns:c="http://schemas.openxmlformats.org/drawingml/2006/chart">
  <cdr:relSizeAnchor xmlns:cdr="http://schemas.openxmlformats.org/drawingml/2006/chartDrawing">
    <cdr:from>
      <cdr:x>0.62207</cdr:x>
      <cdr:y>0.17417</cdr:y>
    </cdr:from>
    <cdr:to>
      <cdr:x>0.62568</cdr:x>
      <cdr:y>0.88889</cdr:y>
    </cdr:to>
    <cdr:cxnSp macro="">
      <cdr:nvCxnSpPr>
        <cdr:cNvPr id="3" name="Conector recto 2"/>
        <cdr:cNvCxnSpPr/>
      </cdr:nvCxnSpPr>
      <cdr:spPr>
        <a:xfrm xmlns:a="http://schemas.openxmlformats.org/drawingml/2006/main" flipV="1">
          <a:off x="2844114" y="477795"/>
          <a:ext cx="16475" cy="1960606"/>
        </a:xfrm>
        <a:prstGeom xmlns:a="http://schemas.openxmlformats.org/drawingml/2006/main" prst="line">
          <a:avLst/>
        </a:prstGeom>
        <a:ln xmlns:a="http://schemas.openxmlformats.org/drawingml/2006/main" w="19050">
          <a:solidFill>
            <a:srgbClr val="FF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6ADCD9A4-0499-4404-986F-1C3D61CEA3D5}" type="datetimeFigureOut">
              <a:rPr lang="es-MX" smtClean="0"/>
              <a:t>12/08/2017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165160F-32DC-49C7-A0AA-ECC3C5D011C9}" type="slidenum">
              <a:rPr lang="es-MX" smtClean="0"/>
              <a:t>‹Nº›</a:t>
            </a:fld>
            <a:endParaRPr lang="es-MX"/>
          </a:p>
        </p:txBody>
      </p:sp>
    </p:spTree>
    <p:extLst>
      <p:ext uri="{BB962C8B-B14F-4D97-AF65-F5344CB8AC3E}">
        <p14:creationId xmlns:p14="http://schemas.microsoft.com/office/powerpoint/2010/main" val="2101006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6ADCD9A4-0499-4404-986F-1C3D61CEA3D5}" type="datetimeFigureOut">
              <a:rPr lang="es-MX" smtClean="0"/>
              <a:t>12/08/2017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165160F-32DC-49C7-A0AA-ECC3C5D011C9}" type="slidenum">
              <a:rPr lang="es-MX" smtClean="0"/>
              <a:t>‹Nº›</a:t>
            </a:fld>
            <a:endParaRPr lang="es-MX"/>
          </a:p>
        </p:txBody>
      </p:sp>
    </p:spTree>
    <p:extLst>
      <p:ext uri="{BB962C8B-B14F-4D97-AF65-F5344CB8AC3E}">
        <p14:creationId xmlns:p14="http://schemas.microsoft.com/office/powerpoint/2010/main" val="1889095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6ADCD9A4-0499-4404-986F-1C3D61CEA3D5}" type="datetimeFigureOut">
              <a:rPr lang="es-MX" smtClean="0"/>
              <a:t>12/08/2017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165160F-32DC-49C7-A0AA-ECC3C5D011C9}" type="slidenum">
              <a:rPr lang="es-MX" smtClean="0"/>
              <a:t>‹Nº›</a:t>
            </a:fld>
            <a:endParaRPr lang="es-MX"/>
          </a:p>
        </p:txBody>
      </p:sp>
    </p:spTree>
    <p:extLst>
      <p:ext uri="{BB962C8B-B14F-4D97-AF65-F5344CB8AC3E}">
        <p14:creationId xmlns:p14="http://schemas.microsoft.com/office/powerpoint/2010/main" val="2826069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6ADCD9A4-0499-4404-986F-1C3D61CEA3D5}" type="datetimeFigureOut">
              <a:rPr lang="es-MX" smtClean="0"/>
              <a:t>12/08/2017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165160F-32DC-49C7-A0AA-ECC3C5D011C9}" type="slidenum">
              <a:rPr lang="es-MX" smtClean="0"/>
              <a:t>‹Nº›</a:t>
            </a:fld>
            <a:endParaRPr lang="es-MX"/>
          </a:p>
        </p:txBody>
      </p:sp>
    </p:spTree>
    <p:extLst>
      <p:ext uri="{BB962C8B-B14F-4D97-AF65-F5344CB8AC3E}">
        <p14:creationId xmlns:p14="http://schemas.microsoft.com/office/powerpoint/2010/main" val="2727093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6ADCD9A4-0499-4404-986F-1C3D61CEA3D5}" type="datetimeFigureOut">
              <a:rPr lang="es-MX" smtClean="0"/>
              <a:t>12/08/2017</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1165160F-32DC-49C7-A0AA-ECC3C5D011C9}" type="slidenum">
              <a:rPr lang="es-MX" smtClean="0"/>
              <a:t>‹Nº›</a:t>
            </a:fld>
            <a:endParaRPr lang="es-MX"/>
          </a:p>
        </p:txBody>
      </p:sp>
    </p:spTree>
    <p:extLst>
      <p:ext uri="{BB962C8B-B14F-4D97-AF65-F5344CB8AC3E}">
        <p14:creationId xmlns:p14="http://schemas.microsoft.com/office/powerpoint/2010/main" val="3833099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6ADCD9A4-0499-4404-986F-1C3D61CEA3D5}" type="datetimeFigureOut">
              <a:rPr lang="es-MX" smtClean="0"/>
              <a:t>12/08/2017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1165160F-32DC-49C7-A0AA-ECC3C5D011C9}" type="slidenum">
              <a:rPr lang="es-MX" smtClean="0"/>
              <a:t>‹Nº›</a:t>
            </a:fld>
            <a:endParaRPr lang="es-MX"/>
          </a:p>
        </p:txBody>
      </p:sp>
    </p:spTree>
    <p:extLst>
      <p:ext uri="{BB962C8B-B14F-4D97-AF65-F5344CB8AC3E}">
        <p14:creationId xmlns:p14="http://schemas.microsoft.com/office/powerpoint/2010/main" val="111537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6ADCD9A4-0499-4404-986F-1C3D61CEA3D5}" type="datetimeFigureOut">
              <a:rPr lang="es-MX" smtClean="0"/>
              <a:t>12/08/2017</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1165160F-32DC-49C7-A0AA-ECC3C5D011C9}" type="slidenum">
              <a:rPr lang="es-MX" smtClean="0"/>
              <a:t>‹Nº›</a:t>
            </a:fld>
            <a:endParaRPr lang="es-MX"/>
          </a:p>
        </p:txBody>
      </p:sp>
    </p:spTree>
    <p:extLst>
      <p:ext uri="{BB962C8B-B14F-4D97-AF65-F5344CB8AC3E}">
        <p14:creationId xmlns:p14="http://schemas.microsoft.com/office/powerpoint/2010/main" val="172468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6ADCD9A4-0499-4404-986F-1C3D61CEA3D5}" type="datetimeFigureOut">
              <a:rPr lang="es-MX" smtClean="0"/>
              <a:t>12/08/2017</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1165160F-32DC-49C7-A0AA-ECC3C5D011C9}" type="slidenum">
              <a:rPr lang="es-MX" smtClean="0"/>
              <a:t>‹Nº›</a:t>
            </a:fld>
            <a:endParaRPr lang="es-MX"/>
          </a:p>
        </p:txBody>
      </p:sp>
    </p:spTree>
    <p:extLst>
      <p:ext uri="{BB962C8B-B14F-4D97-AF65-F5344CB8AC3E}">
        <p14:creationId xmlns:p14="http://schemas.microsoft.com/office/powerpoint/2010/main" val="4109008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ADCD9A4-0499-4404-986F-1C3D61CEA3D5}" type="datetimeFigureOut">
              <a:rPr lang="es-MX" smtClean="0"/>
              <a:t>12/08/2017</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1165160F-32DC-49C7-A0AA-ECC3C5D011C9}" type="slidenum">
              <a:rPr lang="es-MX" smtClean="0"/>
              <a:t>‹Nº›</a:t>
            </a:fld>
            <a:endParaRPr lang="es-MX"/>
          </a:p>
        </p:txBody>
      </p:sp>
    </p:spTree>
    <p:extLst>
      <p:ext uri="{BB962C8B-B14F-4D97-AF65-F5344CB8AC3E}">
        <p14:creationId xmlns:p14="http://schemas.microsoft.com/office/powerpoint/2010/main" val="2745686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ADCD9A4-0499-4404-986F-1C3D61CEA3D5}" type="datetimeFigureOut">
              <a:rPr lang="es-MX" smtClean="0"/>
              <a:t>12/08/2017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1165160F-32DC-49C7-A0AA-ECC3C5D011C9}" type="slidenum">
              <a:rPr lang="es-MX" smtClean="0"/>
              <a:t>‹Nº›</a:t>
            </a:fld>
            <a:endParaRPr lang="es-MX"/>
          </a:p>
        </p:txBody>
      </p:sp>
    </p:spTree>
    <p:extLst>
      <p:ext uri="{BB962C8B-B14F-4D97-AF65-F5344CB8AC3E}">
        <p14:creationId xmlns:p14="http://schemas.microsoft.com/office/powerpoint/2010/main" val="1112317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ADCD9A4-0499-4404-986F-1C3D61CEA3D5}" type="datetimeFigureOut">
              <a:rPr lang="es-MX" smtClean="0"/>
              <a:t>12/08/2017</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1165160F-32DC-49C7-A0AA-ECC3C5D011C9}" type="slidenum">
              <a:rPr lang="es-MX" smtClean="0"/>
              <a:t>‹Nº›</a:t>
            </a:fld>
            <a:endParaRPr lang="es-MX"/>
          </a:p>
        </p:txBody>
      </p:sp>
    </p:spTree>
    <p:extLst>
      <p:ext uri="{BB962C8B-B14F-4D97-AF65-F5344CB8AC3E}">
        <p14:creationId xmlns:p14="http://schemas.microsoft.com/office/powerpoint/2010/main" val="4262606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DCD9A4-0499-4404-986F-1C3D61CEA3D5}" type="datetimeFigureOut">
              <a:rPr lang="es-MX" smtClean="0"/>
              <a:t>12/08/2017</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5160F-32DC-49C7-A0AA-ECC3C5D011C9}" type="slidenum">
              <a:rPr lang="es-MX" smtClean="0"/>
              <a:t>‹Nº›</a:t>
            </a:fld>
            <a:endParaRPr lang="es-MX"/>
          </a:p>
        </p:txBody>
      </p:sp>
    </p:spTree>
    <p:extLst>
      <p:ext uri="{BB962C8B-B14F-4D97-AF65-F5344CB8AC3E}">
        <p14:creationId xmlns:p14="http://schemas.microsoft.com/office/powerpoint/2010/main" val="2093312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3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589314" y="1971449"/>
            <a:ext cx="9144000" cy="2973776"/>
          </a:xfrm>
        </p:spPr>
        <p:txBody>
          <a:bodyPr>
            <a:normAutofit fontScale="90000"/>
          </a:bodyPr>
          <a:lstStyle/>
          <a:p>
            <a:r>
              <a:rPr lang="es-MX" sz="4400" b="1" dirty="0" smtClean="0"/>
              <a:t>MEJORA </a:t>
            </a:r>
            <a:r>
              <a:rPr lang="es-MX" sz="4400" b="1" dirty="0"/>
              <a:t>EN LOS RESULTADOS DE LA ESTACIÓN DE MCC POR PUESTA EN OPERACIÓN DE SISTEMA VKT Y </a:t>
            </a:r>
            <a:r>
              <a:rPr lang="es-MX" sz="4400" b="1" dirty="0" smtClean="0"/>
              <a:t>OVC</a:t>
            </a:r>
            <a:br>
              <a:rPr lang="es-MX" sz="4400" b="1" dirty="0" smtClean="0"/>
            </a:br>
            <a:r>
              <a:rPr lang="es-MX" sz="4400" b="1" dirty="0" smtClean="0"/>
              <a:t>EN CENTRAL IZALCO</a:t>
            </a:r>
            <a:r>
              <a:rPr lang="es-MX" dirty="0"/>
              <a:t/>
            </a:r>
            <a:br>
              <a:rPr lang="es-MX" dirty="0"/>
            </a:br>
            <a:endParaRPr lang="es-MX" dirty="0"/>
          </a:p>
        </p:txBody>
      </p:sp>
    </p:spTree>
    <p:extLst>
      <p:ext uri="{BB962C8B-B14F-4D97-AF65-F5344CB8AC3E}">
        <p14:creationId xmlns:p14="http://schemas.microsoft.com/office/powerpoint/2010/main" val="385193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00369"/>
            <a:ext cx="10515600" cy="623416"/>
          </a:xfrm>
        </p:spPr>
        <p:txBody>
          <a:bodyPr>
            <a:normAutofit fontScale="90000"/>
          </a:bodyPr>
          <a:lstStyle/>
          <a:p>
            <a:pPr algn="ctr"/>
            <a:r>
              <a:rPr lang="es-MX" dirty="0" smtClean="0"/>
              <a:t>Opción 1 tachos </a:t>
            </a:r>
            <a:r>
              <a:rPr lang="es-MX" dirty="0" err="1" smtClean="0"/>
              <a:t>Batch</a:t>
            </a:r>
            <a:r>
              <a:rPr lang="es-MX" dirty="0" smtClean="0"/>
              <a:t> </a:t>
            </a:r>
            <a:endParaRPr lang="es-MX" dirty="0"/>
          </a:p>
        </p:txBody>
      </p:sp>
      <p:sp>
        <p:nvSpPr>
          <p:cNvPr id="3" name="Marcador de contenido 2"/>
          <p:cNvSpPr>
            <a:spLocks noGrp="1"/>
          </p:cNvSpPr>
          <p:nvPr>
            <p:ph idx="1"/>
          </p:nvPr>
        </p:nvSpPr>
        <p:spPr>
          <a:xfrm>
            <a:off x="838200" y="1375719"/>
            <a:ext cx="10515600" cy="4611774"/>
          </a:xfrm>
        </p:spPr>
        <p:txBody>
          <a:bodyPr>
            <a:normAutofit/>
          </a:bodyPr>
          <a:lstStyle/>
          <a:p>
            <a:r>
              <a:rPr lang="es-MX" sz="2600" dirty="0" smtClean="0"/>
              <a:t>El volumen mínimo requerido para amplia la estación era de 3300 pie 3</a:t>
            </a:r>
          </a:p>
          <a:p>
            <a:r>
              <a:rPr lang="es-MX" sz="2600" dirty="0" smtClean="0"/>
              <a:t>Entre la zafra 11/12 y la zafra 14/15 la cantidad de MCC incremento en  7.5 litros/ tonelada a una molida de 12,400 t diarias, representa un volumen de 3,300 ft3</a:t>
            </a:r>
          </a:p>
          <a:p>
            <a:r>
              <a:rPr lang="es-MX" sz="2600" dirty="0" smtClean="0"/>
              <a:t>Se necesitaban al menos 2 tachos de 1,175 ft3 para compensar la capacidad y dejar de acelerar las templas</a:t>
            </a:r>
          </a:p>
          <a:p>
            <a:r>
              <a:rPr lang="es-MX" sz="2600" dirty="0" smtClean="0"/>
              <a:t>No se tenia espacio disponible en la planta para albergar mas tachos </a:t>
            </a:r>
          </a:p>
          <a:p>
            <a:r>
              <a:rPr lang="es-MX" sz="2600" dirty="0" smtClean="0"/>
              <a:t>Esto no mejoraría considerablemente la calidad de la azúcar C producida</a:t>
            </a:r>
          </a:p>
          <a:p>
            <a:r>
              <a:rPr lang="es-MX" sz="2600" dirty="0" smtClean="0">
                <a:solidFill>
                  <a:srgbClr val="FF0000"/>
                </a:solidFill>
              </a:rPr>
              <a:t>La opción fue descartada</a:t>
            </a:r>
            <a:endParaRPr lang="es-MX" sz="2600" dirty="0">
              <a:solidFill>
                <a:srgbClr val="FF0000"/>
              </a:solidFill>
            </a:endParaRPr>
          </a:p>
        </p:txBody>
      </p:sp>
    </p:spTree>
    <p:extLst>
      <p:ext uri="{BB962C8B-B14F-4D97-AF65-F5344CB8AC3E}">
        <p14:creationId xmlns:p14="http://schemas.microsoft.com/office/powerpoint/2010/main" val="2991959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00369"/>
            <a:ext cx="10515600" cy="623416"/>
          </a:xfrm>
        </p:spPr>
        <p:txBody>
          <a:bodyPr>
            <a:normAutofit fontScale="90000"/>
          </a:bodyPr>
          <a:lstStyle/>
          <a:p>
            <a:pPr algn="ctr"/>
            <a:r>
              <a:rPr lang="es-MX" dirty="0" smtClean="0"/>
              <a:t>Opción 2 tachos Continuo Horizontal </a:t>
            </a:r>
            <a:endParaRPr lang="es-MX" dirty="0"/>
          </a:p>
        </p:txBody>
      </p:sp>
      <p:graphicFrame>
        <p:nvGraphicFramePr>
          <p:cNvPr id="5" name="Tabla 4"/>
          <p:cNvGraphicFramePr>
            <a:graphicFrameLocks noGrp="1"/>
          </p:cNvGraphicFramePr>
          <p:nvPr>
            <p:extLst>
              <p:ext uri="{D42A27DB-BD31-4B8C-83A1-F6EECF244321}">
                <p14:modId xmlns:p14="http://schemas.microsoft.com/office/powerpoint/2010/main" val="1366124687"/>
              </p:ext>
            </p:extLst>
          </p:nvPr>
        </p:nvGraphicFramePr>
        <p:xfrm>
          <a:off x="1344748" y="1132970"/>
          <a:ext cx="9502503" cy="5217160"/>
        </p:xfrm>
        <a:graphic>
          <a:graphicData uri="http://schemas.openxmlformats.org/drawingml/2006/table">
            <a:tbl>
              <a:tblPr firstRow="1" bandRow="1">
                <a:tableStyleId>{5C22544A-7EE6-4342-B048-85BDC9FD1C3A}</a:tableStyleId>
              </a:tblPr>
              <a:tblGrid>
                <a:gridCol w="4510427">
                  <a:extLst>
                    <a:ext uri="{9D8B030D-6E8A-4147-A177-3AD203B41FA5}">
                      <a16:colId xmlns:a16="http://schemas.microsoft.com/office/drawing/2014/main" val="20000"/>
                    </a:ext>
                  </a:extLst>
                </a:gridCol>
                <a:gridCol w="4992076">
                  <a:extLst>
                    <a:ext uri="{9D8B030D-6E8A-4147-A177-3AD203B41FA5}">
                      <a16:colId xmlns:a16="http://schemas.microsoft.com/office/drawing/2014/main" val="20001"/>
                    </a:ext>
                  </a:extLst>
                </a:gridCol>
              </a:tblGrid>
              <a:tr h="370840">
                <a:tc>
                  <a:txBody>
                    <a:bodyPr/>
                    <a:lstStyle/>
                    <a:p>
                      <a:pPr algn="ctr"/>
                      <a:r>
                        <a:rPr lang="es-MX" dirty="0" smtClean="0"/>
                        <a:t>Ventajas</a:t>
                      </a:r>
                      <a:r>
                        <a:rPr lang="es-MX" baseline="0" dirty="0" smtClean="0"/>
                        <a:t> </a:t>
                      </a:r>
                      <a:endParaRPr lang="es-MX" dirty="0"/>
                    </a:p>
                  </a:txBody>
                  <a:tcPr/>
                </a:tc>
                <a:tc>
                  <a:txBody>
                    <a:bodyPr/>
                    <a:lstStyle/>
                    <a:p>
                      <a:pPr algn="ctr"/>
                      <a:r>
                        <a:rPr lang="es-MX" dirty="0" smtClean="0"/>
                        <a:t>Desventajas </a:t>
                      </a:r>
                      <a:endParaRPr lang="es-MX" dirty="0"/>
                    </a:p>
                  </a:txBody>
                  <a:tcPr/>
                </a:tc>
                <a:extLst>
                  <a:ext uri="{0D108BD9-81ED-4DB2-BD59-A6C34878D82A}">
                    <a16:rowId xmlns:a16="http://schemas.microsoft.com/office/drawing/2014/main" val="10000"/>
                  </a:ext>
                </a:extLst>
              </a:tr>
              <a:tr h="370840">
                <a:tc>
                  <a:txBody>
                    <a:bodyPr/>
                    <a:lstStyle/>
                    <a:p>
                      <a:pPr marL="285750" indent="-285750" algn="ctr">
                        <a:buFont typeface="Arial" panose="020B0604020202020204" pitchFamily="34" charset="0"/>
                        <a:buChar char="•"/>
                      </a:pPr>
                      <a:r>
                        <a:rPr lang="es-MX" dirty="0" smtClean="0"/>
                        <a:t>Incremento</a:t>
                      </a:r>
                      <a:r>
                        <a:rPr lang="es-MX" baseline="0" dirty="0" smtClean="0"/>
                        <a:t> de la capacidad de la estación en una sola inversión </a:t>
                      </a:r>
                      <a:endParaRPr lang="es-MX" dirty="0"/>
                    </a:p>
                  </a:txBody>
                  <a:tcPr anchor="ctr"/>
                </a:tc>
                <a:tc>
                  <a:txBody>
                    <a:bodyPr/>
                    <a:lstStyle/>
                    <a:p>
                      <a:pPr marL="285750" indent="-285750" algn="ctr">
                        <a:buFont typeface="Arial" panose="020B0604020202020204" pitchFamily="34" charset="0"/>
                        <a:buChar char="•"/>
                      </a:pPr>
                      <a:r>
                        <a:rPr lang="es-MX" dirty="0" smtClean="0"/>
                        <a:t>La estructur</a:t>
                      </a:r>
                      <a:r>
                        <a:rPr lang="es-MX" baseline="0" dirty="0" smtClean="0"/>
                        <a:t>a necesaria para poder albergar el tacho continuo es considerable, aparte del espacio que utiliza</a:t>
                      </a:r>
                      <a:endParaRPr lang="es-MX" dirty="0"/>
                    </a:p>
                  </a:txBody>
                  <a:tcPr anchor="ctr"/>
                </a:tc>
                <a:extLst>
                  <a:ext uri="{0D108BD9-81ED-4DB2-BD59-A6C34878D82A}">
                    <a16:rowId xmlns:a16="http://schemas.microsoft.com/office/drawing/2014/main" val="10001"/>
                  </a:ext>
                </a:extLst>
              </a:tr>
              <a:tr h="370840">
                <a:tc>
                  <a:txBody>
                    <a:bodyPr/>
                    <a:lstStyle/>
                    <a:p>
                      <a:pPr marL="285750" indent="-285750" algn="ctr">
                        <a:buFont typeface="Arial" panose="020B0604020202020204" pitchFamily="34" charset="0"/>
                        <a:buChar char="•"/>
                      </a:pPr>
                      <a:r>
                        <a:rPr lang="es-MX" dirty="0" smtClean="0"/>
                        <a:t>Grupo</a:t>
                      </a:r>
                      <a:r>
                        <a:rPr lang="es-MX" baseline="0" dirty="0" smtClean="0"/>
                        <a:t> CASSA contaba con la experiencia de montaje y operación de un CVP en ingenio </a:t>
                      </a:r>
                      <a:r>
                        <a:rPr lang="es-MX" baseline="0" dirty="0" err="1" smtClean="0"/>
                        <a:t>Chaparrastique</a:t>
                      </a:r>
                      <a:endParaRPr lang="es-MX" dirty="0"/>
                    </a:p>
                  </a:txBody>
                  <a:tcPr anchor="ctr"/>
                </a:tc>
                <a:tc>
                  <a:txBody>
                    <a:bodyPr/>
                    <a:lstStyle/>
                    <a:p>
                      <a:pPr marL="285750" indent="-285750" algn="ctr">
                        <a:buFont typeface="Arial" panose="020B0604020202020204" pitchFamily="34" charset="0"/>
                        <a:buChar char="•"/>
                      </a:pPr>
                      <a:r>
                        <a:rPr lang="es-MX" dirty="0" smtClean="0"/>
                        <a:t>Según</a:t>
                      </a:r>
                      <a:r>
                        <a:rPr lang="es-MX" baseline="0" dirty="0" smtClean="0"/>
                        <a:t> la experiencia en Ingenio </a:t>
                      </a:r>
                      <a:r>
                        <a:rPr lang="es-MX" baseline="0" dirty="0" err="1" smtClean="0"/>
                        <a:t>Chaparrastique</a:t>
                      </a:r>
                      <a:r>
                        <a:rPr lang="es-MX" baseline="0" dirty="0" smtClean="0"/>
                        <a:t> para las limpiezas el tacho debe liquidarse completamente generando altos volúmenes de agua</a:t>
                      </a:r>
                      <a:endParaRPr lang="es-MX" dirty="0"/>
                    </a:p>
                  </a:txBody>
                  <a:tcPr anchor="ctr"/>
                </a:tc>
                <a:extLst>
                  <a:ext uri="{0D108BD9-81ED-4DB2-BD59-A6C34878D82A}">
                    <a16:rowId xmlns:a16="http://schemas.microsoft.com/office/drawing/2014/main" val="10002"/>
                  </a:ext>
                </a:extLst>
              </a:tr>
              <a:tr h="370840">
                <a:tc>
                  <a:txBody>
                    <a:bodyPr/>
                    <a:lstStyle/>
                    <a:p>
                      <a:pPr marL="285750" indent="-285750" algn="ctr">
                        <a:buFont typeface="Arial" panose="020B0604020202020204" pitchFamily="34" charset="0"/>
                        <a:buChar char="•"/>
                      </a:pPr>
                      <a:r>
                        <a:rPr lang="es-MX" dirty="0" smtClean="0"/>
                        <a:t>Tecnología ampliamente probada y habían muchas referencias sobre este</a:t>
                      </a:r>
                      <a:r>
                        <a:rPr lang="es-MX" baseline="0" dirty="0" smtClean="0"/>
                        <a:t> equipo</a:t>
                      </a:r>
                      <a:endParaRPr lang="es-MX" dirty="0"/>
                    </a:p>
                  </a:txBody>
                  <a:tcPr anchor="ctr"/>
                </a:tc>
                <a:tc>
                  <a:txBody>
                    <a:bodyPr/>
                    <a:lstStyle/>
                    <a:p>
                      <a:pPr marL="285750" indent="-285750" algn="ctr">
                        <a:buFont typeface="Arial" panose="020B0604020202020204" pitchFamily="34" charset="0"/>
                        <a:buChar char="•"/>
                      </a:pPr>
                      <a:r>
                        <a:rPr lang="es-MX" dirty="0" smtClean="0"/>
                        <a:t>La</a:t>
                      </a:r>
                      <a:r>
                        <a:rPr lang="es-MX" baseline="0" dirty="0" smtClean="0"/>
                        <a:t> molida se reduciría durante la limpieza del tacho</a:t>
                      </a:r>
                      <a:endParaRPr lang="es-MX" dirty="0"/>
                    </a:p>
                  </a:txBody>
                  <a:tcPr anchor="ctr"/>
                </a:tc>
                <a:extLst>
                  <a:ext uri="{0D108BD9-81ED-4DB2-BD59-A6C34878D82A}">
                    <a16:rowId xmlns:a16="http://schemas.microsoft.com/office/drawing/2014/main" val="10003"/>
                  </a:ext>
                </a:extLst>
              </a:tr>
              <a:tr h="370840">
                <a:tc>
                  <a:txBody>
                    <a:bodyPr/>
                    <a:lstStyle/>
                    <a:p>
                      <a:pPr marL="285750" indent="-285750" algn="ctr">
                        <a:buFont typeface="Arial" panose="020B0604020202020204" pitchFamily="34" charset="0"/>
                        <a:buChar char="•"/>
                      </a:pPr>
                      <a:r>
                        <a:rPr lang="es-MX" dirty="0" smtClean="0"/>
                        <a:t>Menor</a:t>
                      </a:r>
                      <a:r>
                        <a:rPr lang="es-MX" baseline="0" dirty="0" smtClean="0"/>
                        <a:t> uso de energía </a:t>
                      </a:r>
                      <a:endParaRPr lang="es-MX" dirty="0"/>
                    </a:p>
                  </a:txBody>
                  <a:tcPr anchor="ctr"/>
                </a:tc>
                <a:tc>
                  <a:txBody>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dirty="0" smtClean="0"/>
                        <a:t>Si</a:t>
                      </a:r>
                      <a:r>
                        <a:rPr lang="es-MX" baseline="0" dirty="0" smtClean="0"/>
                        <a:t> el tacho se necesitaba para MCC la alta viscosidad de la masa  influiría para aplicar mas agua y </a:t>
                      </a:r>
                      <a:r>
                        <a:rPr lang="es-MX" baseline="0" dirty="0" err="1" smtClean="0"/>
                        <a:t>jigger</a:t>
                      </a:r>
                      <a:r>
                        <a:rPr lang="es-MX" baseline="0" dirty="0" smtClean="0"/>
                        <a:t> </a:t>
                      </a:r>
                      <a:r>
                        <a:rPr lang="es-MX" baseline="0" dirty="0" err="1" smtClean="0"/>
                        <a:t>steam</a:t>
                      </a:r>
                      <a:r>
                        <a:rPr lang="es-MX" baseline="0" dirty="0" smtClean="0"/>
                        <a:t> para forzar la circulación </a:t>
                      </a:r>
                      <a:endParaRPr lang="es-MX" dirty="0" smtClean="0"/>
                    </a:p>
                    <a:p>
                      <a:pPr algn="ctr"/>
                      <a:endParaRPr lang="es-MX" dirty="0"/>
                    </a:p>
                  </a:txBody>
                  <a:tcPr anchor="ctr"/>
                </a:tc>
                <a:extLst>
                  <a:ext uri="{0D108BD9-81ED-4DB2-BD59-A6C34878D82A}">
                    <a16:rowId xmlns:a16="http://schemas.microsoft.com/office/drawing/2014/main" val="10004"/>
                  </a:ext>
                </a:extLst>
              </a:tr>
              <a:tr h="370840">
                <a:tc>
                  <a:txBody>
                    <a:bodyPr/>
                    <a:lstStyle/>
                    <a:p>
                      <a:pPr marL="285750" indent="-285750" algn="ctr">
                        <a:buFont typeface="Arial" panose="020B0604020202020204" pitchFamily="34" charset="0"/>
                        <a:buChar char="•"/>
                      </a:pPr>
                      <a:r>
                        <a:rPr lang="es-MX" dirty="0" smtClean="0"/>
                        <a:t>Autores</a:t>
                      </a:r>
                      <a:r>
                        <a:rPr lang="es-MX" baseline="0" dirty="0" smtClean="0"/>
                        <a:t> afirman que por tener una gran cantidad de celdas en serie el CV de los cristales no se ve </a:t>
                      </a:r>
                      <a:r>
                        <a:rPr lang="es-MX" baseline="0" dirty="0" err="1" smtClean="0"/>
                        <a:t>eafectado</a:t>
                      </a:r>
                      <a:endParaRPr lang="es-MX" dirty="0"/>
                    </a:p>
                  </a:txBody>
                  <a:tcPr anchor="ctr"/>
                </a:tc>
                <a:tc>
                  <a:txBody>
                    <a:bodyPr/>
                    <a:lstStyle/>
                    <a:p>
                      <a:pPr algn="ctr"/>
                      <a:endParaRPr lang="es-MX" dirty="0"/>
                    </a:p>
                  </a:txBody>
                  <a:tcPr anchor="ctr"/>
                </a:tc>
                <a:extLst>
                  <a:ext uri="{0D108BD9-81ED-4DB2-BD59-A6C34878D82A}">
                    <a16:rowId xmlns:a16="http://schemas.microsoft.com/office/drawing/2014/main" val="2956324573"/>
                  </a:ext>
                </a:extLst>
              </a:tr>
            </a:tbl>
          </a:graphicData>
        </a:graphic>
      </p:graphicFrame>
    </p:spTree>
    <p:extLst>
      <p:ext uri="{BB962C8B-B14F-4D97-AF65-F5344CB8AC3E}">
        <p14:creationId xmlns:p14="http://schemas.microsoft.com/office/powerpoint/2010/main" val="4093372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919978"/>
          </a:xfrm>
        </p:spPr>
        <p:txBody>
          <a:bodyPr/>
          <a:lstStyle/>
          <a:p>
            <a:pPr algn="ctr"/>
            <a:r>
              <a:rPr lang="es-MX" dirty="0" smtClean="0"/>
              <a:t>Agitación en un tacho continuo Horizontal </a:t>
            </a:r>
            <a:endParaRPr lang="es-MX" dirty="0"/>
          </a:p>
        </p:txBody>
      </p:sp>
      <p:pic>
        <p:nvPicPr>
          <p:cNvPr id="1026" name="Picture 2" descr="Resultado de imagen para continuous pan circulation fl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8677" y="1675670"/>
            <a:ext cx="2647950" cy="2647951"/>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900240" y="4654378"/>
            <a:ext cx="4470830" cy="1200329"/>
          </a:xfrm>
          <a:prstGeom prst="rect">
            <a:avLst/>
          </a:prstGeom>
          <a:noFill/>
        </p:spPr>
        <p:txBody>
          <a:bodyPr wrap="square" rtlCol="0">
            <a:spAutoFit/>
          </a:bodyPr>
          <a:lstStyle/>
          <a:p>
            <a:pPr algn="just"/>
            <a:r>
              <a:rPr lang="es-MX" dirty="0" smtClean="0"/>
              <a:t>El patrón de flujo en un tacho horizontal debe ser ayudado con </a:t>
            </a:r>
            <a:r>
              <a:rPr lang="es-MX" dirty="0" err="1" smtClean="0"/>
              <a:t>jigger</a:t>
            </a:r>
            <a:r>
              <a:rPr lang="es-MX" dirty="0" smtClean="0"/>
              <a:t> </a:t>
            </a:r>
            <a:r>
              <a:rPr lang="es-MX" dirty="0" err="1" smtClean="0"/>
              <a:t>steam</a:t>
            </a:r>
            <a:r>
              <a:rPr lang="es-MX" dirty="0" smtClean="0"/>
              <a:t> y en la mayoría de los casos con agua, lo que implica un gasto energético no considerado</a:t>
            </a:r>
            <a:endParaRPr lang="es-MX" dirty="0"/>
          </a:p>
        </p:txBody>
      </p:sp>
      <p:pic>
        <p:nvPicPr>
          <p:cNvPr id="6" name="Imagen 5"/>
          <p:cNvPicPr>
            <a:picLocks noChangeAspect="1"/>
          </p:cNvPicPr>
          <p:nvPr/>
        </p:nvPicPr>
        <p:blipFill rotWithShape="1">
          <a:blip r:embed="rId3"/>
          <a:srcRect l="6392" t="49564" r="68133" b="11137"/>
          <a:stretch/>
        </p:blipFill>
        <p:spPr>
          <a:xfrm>
            <a:off x="7331674" y="1787612"/>
            <a:ext cx="2724526" cy="2364258"/>
          </a:xfrm>
          <a:prstGeom prst="rect">
            <a:avLst/>
          </a:prstGeom>
        </p:spPr>
      </p:pic>
      <p:sp>
        <p:nvSpPr>
          <p:cNvPr id="8" name="CuadroTexto 7"/>
          <p:cNvSpPr txBox="1"/>
          <p:nvPr/>
        </p:nvSpPr>
        <p:spPr>
          <a:xfrm>
            <a:off x="6623223" y="4654378"/>
            <a:ext cx="4619108" cy="1200329"/>
          </a:xfrm>
          <a:prstGeom prst="rect">
            <a:avLst/>
          </a:prstGeom>
          <a:noFill/>
        </p:spPr>
        <p:txBody>
          <a:bodyPr wrap="square" rtlCol="0">
            <a:spAutoFit/>
          </a:bodyPr>
          <a:lstStyle/>
          <a:p>
            <a:pPr algn="just"/>
            <a:r>
              <a:rPr lang="es-MX" dirty="0" smtClean="0"/>
              <a:t>El tacho vertical por tener agitadores posee mayor gasto de energía, pero permite trabajar a mayores %Cristales que se traduce en mayor rendimiento. Y menor recirculación de mieles</a:t>
            </a:r>
            <a:endParaRPr lang="es-MX" dirty="0"/>
          </a:p>
        </p:txBody>
      </p:sp>
    </p:spTree>
    <p:extLst>
      <p:ext uri="{BB962C8B-B14F-4D97-AF65-F5344CB8AC3E}">
        <p14:creationId xmlns:p14="http://schemas.microsoft.com/office/powerpoint/2010/main" val="488732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Resultado de imagen para vertical vacuum pa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1519" y="1690688"/>
            <a:ext cx="5180535" cy="362271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6" name="Flecha derecha 5"/>
          <p:cNvSpPr/>
          <p:nvPr/>
        </p:nvSpPr>
        <p:spPr>
          <a:xfrm>
            <a:off x="6421394" y="4703804"/>
            <a:ext cx="1013254" cy="337751"/>
          </a:xfrm>
          <a:prstGeom prst="rightArrow">
            <a:avLst/>
          </a:prstGeom>
          <a:solidFill>
            <a:srgbClr val="FF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p:cNvSpPr txBox="1"/>
          <p:nvPr/>
        </p:nvSpPr>
        <p:spPr>
          <a:xfrm>
            <a:off x="7718853" y="4272516"/>
            <a:ext cx="3451654" cy="1200329"/>
          </a:xfrm>
          <a:prstGeom prst="rect">
            <a:avLst/>
          </a:prstGeom>
          <a:noFill/>
        </p:spPr>
        <p:txBody>
          <a:bodyPr wrap="square" rtlCol="0">
            <a:spAutoFit/>
          </a:bodyPr>
          <a:lstStyle/>
          <a:p>
            <a:r>
              <a:rPr lang="es-MX" dirty="0" smtClean="0"/>
              <a:t>Por la estructura y espacio disponible en la fabrica para instalar un CVP, la opción fue descartada</a:t>
            </a:r>
            <a:endParaRPr lang="es-MX" dirty="0"/>
          </a:p>
        </p:txBody>
      </p:sp>
      <p:sp>
        <p:nvSpPr>
          <p:cNvPr id="2" name="CuadroTexto 1"/>
          <p:cNvSpPr txBox="1"/>
          <p:nvPr/>
        </p:nvSpPr>
        <p:spPr>
          <a:xfrm>
            <a:off x="3825592" y="485191"/>
            <a:ext cx="6204857" cy="523220"/>
          </a:xfrm>
          <a:prstGeom prst="rect">
            <a:avLst/>
          </a:prstGeom>
          <a:noFill/>
        </p:spPr>
        <p:txBody>
          <a:bodyPr wrap="square" rtlCol="0">
            <a:spAutoFit/>
          </a:bodyPr>
          <a:lstStyle/>
          <a:p>
            <a:r>
              <a:rPr lang="es-MX" sz="2800" dirty="0" smtClean="0"/>
              <a:t>Estructura Necesaria para Instalar el CVP</a:t>
            </a:r>
            <a:endParaRPr lang="es-MX" sz="2800" dirty="0"/>
          </a:p>
        </p:txBody>
      </p:sp>
    </p:spTree>
    <p:extLst>
      <p:ext uri="{BB962C8B-B14F-4D97-AF65-F5344CB8AC3E}">
        <p14:creationId xmlns:p14="http://schemas.microsoft.com/office/powerpoint/2010/main" val="990418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15699"/>
            <a:ext cx="10515600" cy="623416"/>
          </a:xfrm>
        </p:spPr>
        <p:txBody>
          <a:bodyPr>
            <a:normAutofit fontScale="90000"/>
          </a:bodyPr>
          <a:lstStyle/>
          <a:p>
            <a:pPr algn="ctr"/>
            <a:r>
              <a:rPr lang="es-MX" dirty="0" smtClean="0"/>
              <a:t>Opción 3 tachos Continuo Vertical </a:t>
            </a:r>
            <a:endParaRPr lang="es-MX" dirty="0"/>
          </a:p>
        </p:txBody>
      </p:sp>
      <p:graphicFrame>
        <p:nvGraphicFramePr>
          <p:cNvPr id="5" name="Tabla 4"/>
          <p:cNvGraphicFramePr>
            <a:graphicFrameLocks noGrp="1"/>
          </p:cNvGraphicFramePr>
          <p:nvPr>
            <p:extLst>
              <p:ext uri="{D42A27DB-BD31-4B8C-83A1-F6EECF244321}">
                <p14:modId xmlns:p14="http://schemas.microsoft.com/office/powerpoint/2010/main" val="3935008909"/>
              </p:ext>
            </p:extLst>
          </p:nvPr>
        </p:nvGraphicFramePr>
        <p:xfrm>
          <a:off x="1554480" y="1198402"/>
          <a:ext cx="9679576" cy="4765040"/>
        </p:xfrm>
        <a:graphic>
          <a:graphicData uri="http://schemas.openxmlformats.org/drawingml/2006/table">
            <a:tbl>
              <a:tblPr firstRow="1" bandRow="1">
                <a:tableStyleId>{5C22544A-7EE6-4342-B048-85BDC9FD1C3A}</a:tableStyleId>
              </a:tblPr>
              <a:tblGrid>
                <a:gridCol w="4839788">
                  <a:extLst>
                    <a:ext uri="{9D8B030D-6E8A-4147-A177-3AD203B41FA5}">
                      <a16:colId xmlns:a16="http://schemas.microsoft.com/office/drawing/2014/main" val="20000"/>
                    </a:ext>
                  </a:extLst>
                </a:gridCol>
                <a:gridCol w="4839788">
                  <a:extLst>
                    <a:ext uri="{9D8B030D-6E8A-4147-A177-3AD203B41FA5}">
                      <a16:colId xmlns:a16="http://schemas.microsoft.com/office/drawing/2014/main" val="20001"/>
                    </a:ext>
                  </a:extLst>
                </a:gridCol>
              </a:tblGrid>
              <a:tr h="370840">
                <a:tc>
                  <a:txBody>
                    <a:bodyPr/>
                    <a:lstStyle/>
                    <a:p>
                      <a:pPr algn="ctr"/>
                      <a:r>
                        <a:rPr lang="es-MX" dirty="0" smtClean="0"/>
                        <a:t>Ventajas</a:t>
                      </a:r>
                      <a:r>
                        <a:rPr lang="es-MX" baseline="0" dirty="0" smtClean="0"/>
                        <a:t> </a:t>
                      </a:r>
                      <a:endParaRPr lang="es-MX" dirty="0"/>
                    </a:p>
                  </a:txBody>
                  <a:tcPr/>
                </a:tc>
                <a:tc>
                  <a:txBody>
                    <a:bodyPr/>
                    <a:lstStyle/>
                    <a:p>
                      <a:pPr algn="ctr"/>
                      <a:r>
                        <a:rPr lang="es-MX" dirty="0" smtClean="0"/>
                        <a:t>Desventajas </a:t>
                      </a:r>
                      <a:endParaRPr lang="es-MX" dirty="0"/>
                    </a:p>
                  </a:txBody>
                  <a:tcPr/>
                </a:tc>
                <a:extLst>
                  <a:ext uri="{0D108BD9-81ED-4DB2-BD59-A6C34878D82A}">
                    <a16:rowId xmlns:a16="http://schemas.microsoft.com/office/drawing/2014/main" val="10000"/>
                  </a:ext>
                </a:extLst>
              </a:tr>
              <a:tr h="370840">
                <a:tc>
                  <a:txBody>
                    <a:bodyPr/>
                    <a:lstStyle/>
                    <a:p>
                      <a:pPr marL="285750" indent="-285750" algn="ctr">
                        <a:buFont typeface="Arial" panose="020B0604020202020204" pitchFamily="34" charset="0"/>
                        <a:buChar char="•"/>
                      </a:pPr>
                      <a:r>
                        <a:rPr lang="es-MX" dirty="0" smtClean="0"/>
                        <a:t>Requiere</a:t>
                      </a:r>
                      <a:r>
                        <a:rPr lang="es-MX" baseline="0" dirty="0" smtClean="0"/>
                        <a:t> poco espacio superficial para su instalación (área 24.63 m2)</a:t>
                      </a:r>
                      <a:endParaRPr lang="es-MX" dirty="0"/>
                    </a:p>
                  </a:txBody>
                  <a:tcPr anchor="ctr"/>
                </a:tc>
                <a:tc>
                  <a:txBody>
                    <a:bodyPr/>
                    <a:lstStyle/>
                    <a:p>
                      <a:pPr marL="285750" indent="-285750" algn="ctr">
                        <a:buFont typeface="Arial" panose="020B0604020202020204" pitchFamily="34" charset="0"/>
                        <a:buChar char="•"/>
                      </a:pPr>
                      <a:r>
                        <a:rPr lang="es-MX" dirty="0" smtClean="0"/>
                        <a:t>No se tenían antecedentes de un tacho vertical para caña de azúcar en MCC</a:t>
                      </a:r>
                      <a:endParaRPr lang="es-MX" dirty="0"/>
                    </a:p>
                  </a:txBody>
                  <a:tcPr anchor="ctr"/>
                </a:tc>
                <a:extLst>
                  <a:ext uri="{0D108BD9-81ED-4DB2-BD59-A6C34878D82A}">
                    <a16:rowId xmlns:a16="http://schemas.microsoft.com/office/drawing/2014/main" val="10001"/>
                  </a:ext>
                </a:extLst>
              </a:tr>
              <a:tr h="370840">
                <a:tc>
                  <a:txBody>
                    <a:bodyPr/>
                    <a:lstStyle/>
                    <a:p>
                      <a:pPr marL="285750" indent="-285750" algn="ctr">
                        <a:buFont typeface="Arial" panose="020B0604020202020204" pitchFamily="34" charset="0"/>
                        <a:buChar char="•"/>
                      </a:pPr>
                      <a:r>
                        <a:rPr lang="es-MX" dirty="0" smtClean="0"/>
                        <a:t>No</a:t>
                      </a:r>
                      <a:r>
                        <a:rPr lang="es-MX" baseline="0" dirty="0" smtClean="0"/>
                        <a:t> necesita estructura auxiliar para su soporte</a:t>
                      </a:r>
                      <a:endParaRPr lang="es-MX" dirty="0"/>
                    </a:p>
                  </a:txBody>
                  <a:tcPr anchor="ctr"/>
                </a:tc>
                <a:tc>
                  <a:txBody>
                    <a:bodyPr/>
                    <a:lstStyle/>
                    <a:p>
                      <a:pPr marL="285750" indent="-285750" algn="ctr">
                        <a:buFont typeface="Arial" panose="020B0604020202020204" pitchFamily="34" charset="0"/>
                        <a:buChar char="•"/>
                      </a:pPr>
                      <a:r>
                        <a:rPr lang="es-MX" dirty="0" smtClean="0"/>
                        <a:t>Consumo energético mayor por los 4 agitadores comparado con un CVP</a:t>
                      </a:r>
                      <a:endParaRPr lang="es-MX" dirty="0"/>
                    </a:p>
                  </a:txBody>
                  <a:tcPr anchor="ctr"/>
                </a:tc>
                <a:extLst>
                  <a:ext uri="{0D108BD9-81ED-4DB2-BD59-A6C34878D82A}">
                    <a16:rowId xmlns:a16="http://schemas.microsoft.com/office/drawing/2014/main" val="10002"/>
                  </a:ext>
                </a:extLst>
              </a:tr>
              <a:tr h="370840">
                <a:tc>
                  <a:txBody>
                    <a:bodyPr/>
                    <a:lstStyle/>
                    <a:p>
                      <a:pPr marL="285750" indent="-285750" algn="ctr">
                        <a:buFont typeface="Arial" panose="020B0604020202020204" pitchFamily="34" charset="0"/>
                        <a:buChar char="•"/>
                      </a:pPr>
                      <a:r>
                        <a:rPr lang="es-MX" dirty="0" smtClean="0"/>
                        <a:t>Para</a:t>
                      </a:r>
                      <a:r>
                        <a:rPr lang="es-MX" baseline="0" dirty="0" smtClean="0"/>
                        <a:t> las limpiezas de las recamaras no es necesario parar el tacho o disminuir molida, se puede hacer un </a:t>
                      </a:r>
                      <a:r>
                        <a:rPr lang="es-MX" baseline="0" dirty="0" err="1" smtClean="0"/>
                        <a:t>by</a:t>
                      </a:r>
                      <a:r>
                        <a:rPr lang="es-MX" baseline="0" dirty="0" smtClean="0"/>
                        <a:t> </a:t>
                      </a:r>
                      <a:r>
                        <a:rPr lang="es-MX" baseline="0" dirty="0" err="1" smtClean="0"/>
                        <a:t>pass</a:t>
                      </a:r>
                      <a:r>
                        <a:rPr lang="es-MX" baseline="0" dirty="0" smtClean="0"/>
                        <a:t> a la recamara a limpiar </a:t>
                      </a:r>
                      <a:endParaRPr lang="es-MX" dirty="0"/>
                    </a:p>
                  </a:txBody>
                  <a:tcPr anchor="ctr"/>
                </a:tc>
                <a:tc>
                  <a:txBody>
                    <a:bodyPr/>
                    <a:lstStyle/>
                    <a:p>
                      <a:pPr marL="285750" indent="-285750" algn="ctr">
                        <a:buFont typeface="Arial" panose="020B0604020202020204" pitchFamily="34" charset="0"/>
                        <a:buChar char="•"/>
                      </a:pPr>
                      <a:r>
                        <a:rPr lang="es-MX" dirty="0" smtClean="0"/>
                        <a:t>Mayor necesidad de bombeo por estar instalado</a:t>
                      </a:r>
                      <a:r>
                        <a:rPr lang="es-MX" baseline="0" dirty="0" smtClean="0"/>
                        <a:t> alejado de la estación de tachos</a:t>
                      </a:r>
                      <a:endParaRPr lang="es-MX" dirty="0"/>
                    </a:p>
                  </a:txBody>
                  <a:tcPr anchor="ctr"/>
                </a:tc>
                <a:extLst>
                  <a:ext uri="{0D108BD9-81ED-4DB2-BD59-A6C34878D82A}">
                    <a16:rowId xmlns:a16="http://schemas.microsoft.com/office/drawing/2014/main" val="10003"/>
                  </a:ext>
                </a:extLst>
              </a:tr>
              <a:tr h="370840">
                <a:tc>
                  <a:txBody>
                    <a:bodyPr/>
                    <a:lstStyle/>
                    <a:p>
                      <a:pPr marL="285750" indent="-285750" algn="ctr">
                        <a:buFont typeface="Arial" panose="020B0604020202020204" pitchFamily="34" charset="0"/>
                        <a:buChar char="•"/>
                      </a:pPr>
                      <a:r>
                        <a:rPr lang="es-MX" dirty="0" smtClean="0"/>
                        <a:t>El fabricante ofrecía</a:t>
                      </a:r>
                      <a:r>
                        <a:rPr lang="es-MX" baseline="0" dirty="0" smtClean="0"/>
                        <a:t> un tamaño de cristal de 300 micrones</a:t>
                      </a:r>
                      <a:endParaRPr lang="es-MX" dirty="0"/>
                    </a:p>
                  </a:txBody>
                  <a:tcPr anchor="ctr"/>
                </a:tc>
                <a:tc>
                  <a:txBody>
                    <a:bodyPr/>
                    <a:lstStyle/>
                    <a:p>
                      <a:pPr marL="285750" indent="-285750" algn="ctr">
                        <a:buFont typeface="Arial" panose="020B0604020202020204" pitchFamily="34" charset="0"/>
                        <a:buChar char="•"/>
                      </a:pPr>
                      <a:r>
                        <a:rPr lang="es-MX" dirty="0" smtClean="0"/>
                        <a:t>Muchos</a:t>
                      </a:r>
                      <a:r>
                        <a:rPr lang="es-MX" baseline="0" dirty="0" smtClean="0"/>
                        <a:t> autores afirman que por no tener el VKT suficientes celdas en serie el CV de los cristales de azúcar se puede ver afectado</a:t>
                      </a:r>
                      <a:endParaRPr lang="es-MX" dirty="0"/>
                    </a:p>
                  </a:txBody>
                  <a:tcPr anchor="ctr"/>
                </a:tc>
                <a:extLst>
                  <a:ext uri="{0D108BD9-81ED-4DB2-BD59-A6C34878D82A}">
                    <a16:rowId xmlns:a16="http://schemas.microsoft.com/office/drawing/2014/main" val="10004"/>
                  </a:ext>
                </a:extLst>
              </a:tr>
              <a:tr h="370840">
                <a:tc>
                  <a:txBody>
                    <a:bodyPr/>
                    <a:lstStyle/>
                    <a:p>
                      <a:pPr marL="285750" indent="-285750" algn="ctr">
                        <a:buFont typeface="Arial" panose="020B0604020202020204" pitchFamily="34" charset="0"/>
                        <a:buChar char="•"/>
                      </a:pPr>
                      <a:r>
                        <a:rPr lang="es-MX" dirty="0" smtClean="0"/>
                        <a:t>Contenido de Cristales mas alto en MCC </a:t>
                      </a:r>
                      <a:endParaRPr lang="es-MX" dirty="0"/>
                    </a:p>
                  </a:txBody>
                  <a:tcPr anchor="ctr"/>
                </a:tc>
                <a:tc>
                  <a:txBody>
                    <a:bodyPr/>
                    <a:lstStyle/>
                    <a:p>
                      <a:pPr algn="ctr"/>
                      <a:endParaRPr lang="es-MX" dirty="0"/>
                    </a:p>
                  </a:txBody>
                  <a:tcPr anchor="ctr"/>
                </a:tc>
                <a:extLst>
                  <a:ext uri="{0D108BD9-81ED-4DB2-BD59-A6C34878D82A}">
                    <a16:rowId xmlns:a16="http://schemas.microsoft.com/office/drawing/2014/main" val="10005"/>
                  </a:ext>
                </a:extLst>
              </a:tr>
              <a:tr h="370840">
                <a:tc>
                  <a:txBody>
                    <a:bodyPr/>
                    <a:lstStyle/>
                    <a:p>
                      <a:pPr marL="285750" indent="-285750" algn="ctr">
                        <a:buFont typeface="Arial" panose="020B0604020202020204" pitchFamily="34" charset="0"/>
                        <a:buChar char="•"/>
                      </a:pPr>
                      <a:r>
                        <a:rPr lang="es-MX" dirty="0" smtClean="0"/>
                        <a:t>Bajo consumo de vapor debido a la gran relación volumen/superficie de calentamiento y nula adición de agua</a:t>
                      </a:r>
                      <a:r>
                        <a:rPr lang="es-MX" baseline="0" dirty="0" smtClean="0"/>
                        <a:t> para circulación </a:t>
                      </a:r>
                      <a:endParaRPr lang="es-MX" dirty="0"/>
                    </a:p>
                  </a:txBody>
                  <a:tcPr anchor="ctr"/>
                </a:tc>
                <a:tc>
                  <a:txBody>
                    <a:bodyPr/>
                    <a:lstStyle/>
                    <a:p>
                      <a:pPr algn="ctr"/>
                      <a:endParaRPr lang="es-MX" dirty="0"/>
                    </a:p>
                  </a:txBody>
                  <a:tcPr anchor="ctr"/>
                </a:tc>
                <a:extLst>
                  <a:ext uri="{0D108BD9-81ED-4DB2-BD59-A6C34878D82A}">
                    <a16:rowId xmlns:a16="http://schemas.microsoft.com/office/drawing/2014/main" val="2150778392"/>
                  </a:ext>
                </a:extLst>
              </a:tr>
            </a:tbl>
          </a:graphicData>
        </a:graphic>
      </p:graphicFrame>
    </p:spTree>
    <p:extLst>
      <p:ext uri="{BB962C8B-B14F-4D97-AF65-F5344CB8AC3E}">
        <p14:creationId xmlns:p14="http://schemas.microsoft.com/office/powerpoint/2010/main" val="23180649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1682" y="626074"/>
            <a:ext cx="10744200" cy="5667633"/>
          </a:xfrm>
        </p:spPr>
        <p:txBody>
          <a:bodyPr>
            <a:normAutofit/>
          </a:bodyPr>
          <a:lstStyle/>
          <a:p>
            <a:pPr marL="0" indent="0">
              <a:buNone/>
            </a:pPr>
            <a:r>
              <a:rPr lang="es-MX" dirty="0" smtClean="0"/>
              <a:t>Se decidió por la opción del VKT por las siguientes razones:</a:t>
            </a:r>
          </a:p>
          <a:p>
            <a:pPr marL="0" indent="0">
              <a:buNone/>
            </a:pPr>
            <a:endParaRPr lang="es-MX" dirty="0" smtClean="0"/>
          </a:p>
          <a:p>
            <a:pPr algn="just"/>
            <a:r>
              <a:rPr lang="es-MX" sz="2600" dirty="0" smtClean="0"/>
              <a:t>No se tenia espacio en la planta y lograr tener el espacio necesario implicaría una gran inversión.</a:t>
            </a:r>
          </a:p>
          <a:p>
            <a:pPr algn="just"/>
            <a:r>
              <a:rPr lang="es-MX" sz="2600" dirty="0" smtClean="0"/>
              <a:t>Por la experiencia en ingenio </a:t>
            </a:r>
            <a:r>
              <a:rPr lang="es-MX" sz="2600" dirty="0" err="1" smtClean="0"/>
              <a:t>Chaparastique</a:t>
            </a:r>
            <a:r>
              <a:rPr lang="es-MX" sz="2600" dirty="0" smtClean="0"/>
              <a:t> con el CVP se sabia que se necesita </a:t>
            </a:r>
            <a:r>
              <a:rPr lang="es-MX" sz="2600" dirty="0" err="1" smtClean="0"/>
              <a:t>jigger</a:t>
            </a:r>
            <a:r>
              <a:rPr lang="es-MX" sz="2600" dirty="0" smtClean="0"/>
              <a:t> y agua para forzar la circulación, por tener masa cocida de alta viscosidad se prefería gastar mas energía eléctrica para obtener masas cocidas con mayor % Cristales que implica mayor recuperación</a:t>
            </a:r>
          </a:p>
          <a:p>
            <a:pPr algn="just"/>
            <a:r>
              <a:rPr lang="es-MX" sz="2600" dirty="0" smtClean="0"/>
              <a:t>Ampliar la capacidad de la estación de tachos a futuro es mas sencillo con un VKT, ya que viene preparado para tener una 5° recamara en la parte superior</a:t>
            </a:r>
          </a:p>
          <a:p>
            <a:pPr algn="just"/>
            <a:r>
              <a:rPr lang="es-MX" sz="2600" dirty="0" smtClean="0"/>
              <a:t>Aparte de la inversión del tacho se necesitaban cristalizadores y BMA ofrecía toda la estación completa, tacho VKT y cristalizadores OVC</a:t>
            </a:r>
          </a:p>
          <a:p>
            <a:pPr marL="0" indent="0">
              <a:buNone/>
            </a:pPr>
            <a:endParaRPr lang="es-MX" dirty="0"/>
          </a:p>
        </p:txBody>
      </p:sp>
    </p:spTree>
    <p:extLst>
      <p:ext uri="{BB962C8B-B14F-4D97-AF65-F5344CB8AC3E}">
        <p14:creationId xmlns:p14="http://schemas.microsoft.com/office/powerpoint/2010/main" val="3338673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41098" y="77435"/>
            <a:ext cx="4458730" cy="957520"/>
          </a:xfrm>
        </p:spPr>
        <p:txBody>
          <a:bodyPr/>
          <a:lstStyle/>
          <a:p>
            <a:r>
              <a:rPr lang="es-MX" dirty="0" smtClean="0"/>
              <a:t>Esquema de VKT </a:t>
            </a:r>
            <a:endParaRPr lang="es-MX" dirty="0"/>
          </a:p>
        </p:txBody>
      </p:sp>
      <p:pic>
        <p:nvPicPr>
          <p:cNvPr id="4" name="Marcador de contenido 3"/>
          <p:cNvPicPr>
            <a:picLocks noGrp="1" noChangeAspect="1"/>
          </p:cNvPicPr>
          <p:nvPr>
            <p:ph idx="1"/>
          </p:nvPr>
        </p:nvPicPr>
        <p:blipFill rotWithShape="1">
          <a:blip r:embed="rId2"/>
          <a:srcRect l="17201" t="13326" r="67784" b="8297"/>
          <a:stretch/>
        </p:blipFill>
        <p:spPr>
          <a:xfrm>
            <a:off x="486037" y="225849"/>
            <a:ext cx="2529016" cy="5835049"/>
          </a:xfrm>
          <a:prstGeom prst="rect">
            <a:avLst/>
          </a:prstGeom>
        </p:spPr>
      </p:pic>
      <p:sp>
        <p:nvSpPr>
          <p:cNvPr id="5" name="Flecha derecha 4"/>
          <p:cNvSpPr/>
          <p:nvPr/>
        </p:nvSpPr>
        <p:spPr>
          <a:xfrm>
            <a:off x="3091891" y="1170972"/>
            <a:ext cx="626075" cy="280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Flecha derecha 5"/>
          <p:cNvSpPr/>
          <p:nvPr/>
        </p:nvSpPr>
        <p:spPr>
          <a:xfrm>
            <a:off x="3072710" y="2310712"/>
            <a:ext cx="626075" cy="280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Flecha derecha 6"/>
          <p:cNvSpPr/>
          <p:nvPr/>
        </p:nvSpPr>
        <p:spPr>
          <a:xfrm>
            <a:off x="3076824" y="3310408"/>
            <a:ext cx="626075" cy="280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Flecha derecha 7"/>
          <p:cNvSpPr/>
          <p:nvPr/>
        </p:nvSpPr>
        <p:spPr>
          <a:xfrm>
            <a:off x="3057644" y="4329152"/>
            <a:ext cx="626075" cy="280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CuadroTexto 8"/>
          <p:cNvSpPr txBox="1"/>
          <p:nvPr/>
        </p:nvSpPr>
        <p:spPr>
          <a:xfrm>
            <a:off x="3929444" y="1126349"/>
            <a:ext cx="1326294" cy="369332"/>
          </a:xfrm>
          <a:prstGeom prst="rect">
            <a:avLst/>
          </a:prstGeom>
          <a:noFill/>
        </p:spPr>
        <p:txBody>
          <a:bodyPr wrap="square" rtlCol="0">
            <a:spAutoFit/>
          </a:bodyPr>
          <a:lstStyle/>
          <a:p>
            <a:r>
              <a:rPr lang="es-MX" dirty="0" smtClean="0"/>
              <a:t>Recamara 1 </a:t>
            </a:r>
            <a:endParaRPr lang="es-MX" dirty="0"/>
          </a:p>
        </p:txBody>
      </p:sp>
      <p:sp>
        <p:nvSpPr>
          <p:cNvPr id="10" name="CuadroTexto 9"/>
          <p:cNvSpPr txBox="1"/>
          <p:nvPr/>
        </p:nvSpPr>
        <p:spPr>
          <a:xfrm>
            <a:off x="3951920" y="2305306"/>
            <a:ext cx="1326294" cy="369332"/>
          </a:xfrm>
          <a:prstGeom prst="rect">
            <a:avLst/>
          </a:prstGeom>
          <a:noFill/>
        </p:spPr>
        <p:txBody>
          <a:bodyPr wrap="square" rtlCol="0">
            <a:spAutoFit/>
          </a:bodyPr>
          <a:lstStyle/>
          <a:p>
            <a:r>
              <a:rPr lang="es-MX" dirty="0" smtClean="0"/>
              <a:t>Recamara 2 </a:t>
            </a:r>
            <a:endParaRPr lang="es-MX" dirty="0"/>
          </a:p>
        </p:txBody>
      </p:sp>
      <p:sp>
        <p:nvSpPr>
          <p:cNvPr id="11" name="CuadroTexto 10"/>
          <p:cNvSpPr txBox="1"/>
          <p:nvPr/>
        </p:nvSpPr>
        <p:spPr>
          <a:xfrm>
            <a:off x="3877951" y="3241230"/>
            <a:ext cx="1326294" cy="369332"/>
          </a:xfrm>
          <a:prstGeom prst="rect">
            <a:avLst/>
          </a:prstGeom>
          <a:noFill/>
        </p:spPr>
        <p:txBody>
          <a:bodyPr wrap="square" rtlCol="0">
            <a:spAutoFit/>
          </a:bodyPr>
          <a:lstStyle/>
          <a:p>
            <a:r>
              <a:rPr lang="es-MX" dirty="0" smtClean="0"/>
              <a:t>Recamara 3</a:t>
            </a:r>
            <a:endParaRPr lang="es-MX" dirty="0"/>
          </a:p>
        </p:txBody>
      </p:sp>
      <p:sp>
        <p:nvSpPr>
          <p:cNvPr id="12" name="CuadroTexto 11"/>
          <p:cNvSpPr txBox="1"/>
          <p:nvPr/>
        </p:nvSpPr>
        <p:spPr>
          <a:xfrm>
            <a:off x="3899634" y="4284529"/>
            <a:ext cx="1326294" cy="369332"/>
          </a:xfrm>
          <a:prstGeom prst="rect">
            <a:avLst/>
          </a:prstGeom>
          <a:noFill/>
        </p:spPr>
        <p:txBody>
          <a:bodyPr wrap="square" rtlCol="0">
            <a:spAutoFit/>
          </a:bodyPr>
          <a:lstStyle/>
          <a:p>
            <a:r>
              <a:rPr lang="es-MX" dirty="0" smtClean="0"/>
              <a:t>Recamara 4</a:t>
            </a:r>
            <a:endParaRPr lang="es-MX" dirty="0"/>
          </a:p>
        </p:txBody>
      </p:sp>
      <p:sp>
        <p:nvSpPr>
          <p:cNvPr id="13" name="CuadroTexto 12"/>
          <p:cNvSpPr txBox="1"/>
          <p:nvPr/>
        </p:nvSpPr>
        <p:spPr>
          <a:xfrm>
            <a:off x="6087762" y="1911178"/>
            <a:ext cx="5165124" cy="1079157"/>
          </a:xfrm>
          <a:prstGeom prst="rect">
            <a:avLst/>
          </a:prstGeom>
          <a:noFill/>
        </p:spPr>
        <p:txBody>
          <a:bodyPr wrap="square" rtlCol="0">
            <a:spAutoFit/>
          </a:bodyPr>
          <a:lstStyle/>
          <a:p>
            <a:endParaRPr lang="es-MX" dirty="0"/>
          </a:p>
        </p:txBody>
      </p:sp>
      <p:pic>
        <p:nvPicPr>
          <p:cNvPr id="14" name="Imagen 13"/>
          <p:cNvPicPr>
            <a:picLocks noChangeAspect="1"/>
          </p:cNvPicPr>
          <p:nvPr/>
        </p:nvPicPr>
        <p:blipFill rotWithShape="1">
          <a:blip r:embed="rId3"/>
          <a:srcRect l="33613" t="45556" r="41096" b="34525"/>
          <a:stretch/>
        </p:blipFill>
        <p:spPr>
          <a:xfrm>
            <a:off x="6746454" y="3143374"/>
            <a:ext cx="4506749" cy="2750823"/>
          </a:xfrm>
          <a:prstGeom prst="rect">
            <a:avLst/>
          </a:prstGeom>
        </p:spPr>
      </p:pic>
      <p:sp>
        <p:nvSpPr>
          <p:cNvPr id="15" name="CuadroTexto 14"/>
          <p:cNvSpPr txBox="1"/>
          <p:nvPr/>
        </p:nvSpPr>
        <p:spPr>
          <a:xfrm>
            <a:off x="6458457" y="1563591"/>
            <a:ext cx="5082745" cy="1200329"/>
          </a:xfrm>
          <a:prstGeom prst="rect">
            <a:avLst/>
          </a:prstGeom>
          <a:noFill/>
        </p:spPr>
        <p:txBody>
          <a:bodyPr wrap="square" rtlCol="0">
            <a:spAutoFit/>
          </a:bodyPr>
          <a:lstStyle/>
          <a:p>
            <a:r>
              <a:rPr lang="es-MX" dirty="0" smtClean="0"/>
              <a:t>Las recamaras del VKT se pueden independizar para facilitar el proceso de limpieza, lo que permite seguir trabajando con 3 recamaras a la misma tasa de producción, sin reducir la molida </a:t>
            </a:r>
            <a:endParaRPr lang="es-MX" dirty="0"/>
          </a:p>
        </p:txBody>
      </p:sp>
      <p:sp>
        <p:nvSpPr>
          <p:cNvPr id="16" name="CuadroTexto 15"/>
          <p:cNvSpPr txBox="1"/>
          <p:nvPr/>
        </p:nvSpPr>
        <p:spPr>
          <a:xfrm>
            <a:off x="3007614" y="5094201"/>
            <a:ext cx="2967736" cy="1169551"/>
          </a:xfrm>
          <a:prstGeom prst="rect">
            <a:avLst/>
          </a:prstGeom>
          <a:noFill/>
        </p:spPr>
        <p:txBody>
          <a:bodyPr wrap="square" rtlCol="0">
            <a:spAutoFit/>
          </a:bodyPr>
          <a:lstStyle/>
          <a:p>
            <a:pPr algn="just"/>
            <a:r>
              <a:rPr lang="es-MX" sz="1400" dirty="0" smtClean="0"/>
              <a:t>Cada Recamara posee un agitador, los agitadores no son iguales en potencia, varia para poder trabajar con el aumento de viscosidad y %CC de la masa</a:t>
            </a:r>
            <a:endParaRPr lang="es-MX" sz="1400" dirty="0"/>
          </a:p>
        </p:txBody>
      </p:sp>
    </p:spTree>
    <p:extLst>
      <p:ext uri="{BB962C8B-B14F-4D97-AF65-F5344CB8AC3E}">
        <p14:creationId xmlns:p14="http://schemas.microsoft.com/office/powerpoint/2010/main" val="1864263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9610" t="7773" r="11585" b="4032"/>
          <a:stretch/>
        </p:blipFill>
        <p:spPr>
          <a:xfrm>
            <a:off x="415213" y="1252152"/>
            <a:ext cx="8180172" cy="4983715"/>
          </a:xfrm>
          <a:prstGeom prst="rect">
            <a:avLst/>
          </a:prstGeom>
        </p:spPr>
      </p:pic>
      <p:sp>
        <p:nvSpPr>
          <p:cNvPr id="3" name="CuadroTexto 2"/>
          <p:cNvSpPr txBox="1"/>
          <p:nvPr/>
        </p:nvSpPr>
        <p:spPr>
          <a:xfrm>
            <a:off x="415213" y="259492"/>
            <a:ext cx="11056776" cy="523220"/>
          </a:xfrm>
          <a:prstGeom prst="rect">
            <a:avLst/>
          </a:prstGeom>
          <a:noFill/>
        </p:spPr>
        <p:txBody>
          <a:bodyPr wrap="square" rtlCol="0">
            <a:spAutoFit/>
          </a:bodyPr>
          <a:lstStyle/>
          <a:p>
            <a:pPr algn="ctr"/>
            <a:r>
              <a:rPr lang="es-MX" sz="2800" dirty="0" smtClean="0"/>
              <a:t>Esquema de MCC  Central </a:t>
            </a:r>
            <a:r>
              <a:rPr lang="es-MX" sz="2800" dirty="0" err="1"/>
              <a:t>I</a:t>
            </a:r>
            <a:r>
              <a:rPr lang="es-MX" sz="2800" dirty="0" err="1" smtClean="0"/>
              <a:t>zalco</a:t>
            </a:r>
            <a:r>
              <a:rPr lang="es-MX" sz="2800" dirty="0" smtClean="0"/>
              <a:t> </a:t>
            </a:r>
            <a:endParaRPr lang="es-MX" sz="2800" dirty="0"/>
          </a:p>
        </p:txBody>
      </p:sp>
      <p:sp>
        <p:nvSpPr>
          <p:cNvPr id="5" name="CuadroTexto 4"/>
          <p:cNvSpPr txBox="1"/>
          <p:nvPr/>
        </p:nvSpPr>
        <p:spPr>
          <a:xfrm>
            <a:off x="8857861" y="1533696"/>
            <a:ext cx="2649894" cy="1200329"/>
          </a:xfrm>
          <a:prstGeom prst="rect">
            <a:avLst/>
          </a:prstGeom>
          <a:noFill/>
        </p:spPr>
        <p:txBody>
          <a:bodyPr wrap="square" rtlCol="0">
            <a:spAutoFit/>
          </a:bodyPr>
          <a:lstStyle/>
          <a:p>
            <a:r>
              <a:rPr lang="es-MX" dirty="0" smtClean="0"/>
              <a:t>Se reutilizaron los tachos 1 y 2 para hacer semilla y el tacho 3 se paso a ser tacho de segunda.</a:t>
            </a:r>
          </a:p>
        </p:txBody>
      </p:sp>
      <p:sp>
        <p:nvSpPr>
          <p:cNvPr id="2" name="CuadroTexto 1"/>
          <p:cNvSpPr txBox="1"/>
          <p:nvPr/>
        </p:nvSpPr>
        <p:spPr>
          <a:xfrm>
            <a:off x="8954530" y="3204519"/>
            <a:ext cx="2372497" cy="923330"/>
          </a:xfrm>
          <a:prstGeom prst="rect">
            <a:avLst/>
          </a:prstGeom>
          <a:noFill/>
        </p:spPr>
        <p:txBody>
          <a:bodyPr wrap="square" rtlCol="0">
            <a:spAutoFit/>
          </a:bodyPr>
          <a:lstStyle/>
          <a:p>
            <a:r>
              <a:rPr lang="es-MX" dirty="0" smtClean="0"/>
              <a:t>La semilla se inyecta al VKT entre 190-200 micrones</a:t>
            </a:r>
            <a:endParaRPr lang="es-MX" dirty="0"/>
          </a:p>
        </p:txBody>
      </p:sp>
      <p:cxnSp>
        <p:nvCxnSpPr>
          <p:cNvPr id="10" name="Conector recto 9"/>
          <p:cNvCxnSpPr/>
          <p:nvPr/>
        </p:nvCxnSpPr>
        <p:spPr>
          <a:xfrm flipH="1">
            <a:off x="1492898" y="3415004"/>
            <a:ext cx="9330" cy="121298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4" name="Conector recto de flecha 13"/>
          <p:cNvCxnSpPr/>
          <p:nvPr/>
        </p:nvCxnSpPr>
        <p:spPr>
          <a:xfrm>
            <a:off x="1502229" y="4618653"/>
            <a:ext cx="1334277" cy="0"/>
          </a:xfrm>
          <a:prstGeom prst="straightConnector1">
            <a:avLst/>
          </a:prstGeom>
          <a:ln w="1905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5" name="CuadroTexto 14"/>
          <p:cNvSpPr txBox="1"/>
          <p:nvPr/>
        </p:nvSpPr>
        <p:spPr>
          <a:xfrm>
            <a:off x="1618861" y="4270769"/>
            <a:ext cx="1101012" cy="338554"/>
          </a:xfrm>
          <a:prstGeom prst="rect">
            <a:avLst/>
          </a:prstGeom>
          <a:noFill/>
        </p:spPr>
        <p:txBody>
          <a:bodyPr wrap="square" rtlCol="0">
            <a:spAutoFit/>
          </a:bodyPr>
          <a:lstStyle/>
          <a:p>
            <a:r>
              <a:rPr lang="es-MX" sz="800" dirty="0" smtClean="0"/>
              <a:t>Línea opcional en caso de emergencia </a:t>
            </a:r>
            <a:endParaRPr lang="es-MX" sz="800" dirty="0"/>
          </a:p>
        </p:txBody>
      </p:sp>
    </p:spTree>
    <p:extLst>
      <p:ext uri="{BB962C8B-B14F-4D97-AF65-F5344CB8AC3E}">
        <p14:creationId xmlns:p14="http://schemas.microsoft.com/office/powerpoint/2010/main" val="411178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Operación del sistema VKT y OVC </a:t>
            </a:r>
            <a:endParaRPr lang="es-MX" dirty="0"/>
          </a:p>
        </p:txBody>
      </p:sp>
      <p:sp>
        <p:nvSpPr>
          <p:cNvPr id="3" name="Marcador de contenido 2"/>
          <p:cNvSpPr>
            <a:spLocks noGrp="1"/>
          </p:cNvSpPr>
          <p:nvPr>
            <p:ph idx="1"/>
          </p:nvPr>
        </p:nvSpPr>
        <p:spPr>
          <a:xfrm>
            <a:off x="838200" y="2361084"/>
            <a:ext cx="10515600" cy="2095586"/>
          </a:xfrm>
        </p:spPr>
        <p:txBody>
          <a:bodyPr>
            <a:normAutofit fontScale="70000" lnSpcReduction="20000"/>
          </a:bodyPr>
          <a:lstStyle/>
          <a:p>
            <a:r>
              <a:rPr lang="es-MX" dirty="0" smtClean="0"/>
              <a:t>El sistema inicio operaciones en marzo 2016 y trabajó durante 53 días</a:t>
            </a:r>
          </a:p>
          <a:p>
            <a:pPr marL="0" indent="0">
              <a:buNone/>
            </a:pPr>
            <a:endParaRPr lang="es-MX" dirty="0" smtClean="0"/>
          </a:p>
          <a:p>
            <a:r>
              <a:rPr lang="es-MX" dirty="0" smtClean="0"/>
              <a:t>Las zafra 16/17 el sistema trabajó la zafra completa permitiendo obtener mayor cantidad de datos </a:t>
            </a:r>
          </a:p>
          <a:p>
            <a:pPr marL="0" indent="0">
              <a:buNone/>
            </a:pPr>
            <a:endParaRPr lang="es-MX" dirty="0" smtClean="0"/>
          </a:p>
          <a:p>
            <a:r>
              <a:rPr lang="es-MX" dirty="0" smtClean="0"/>
              <a:t>Por eso Los resultados en parámetros operativos se presentan en dos periodos que son los descritos anteriormente </a:t>
            </a:r>
            <a:endParaRPr lang="es-MX" dirty="0"/>
          </a:p>
        </p:txBody>
      </p:sp>
    </p:spTree>
    <p:extLst>
      <p:ext uri="{BB962C8B-B14F-4D97-AF65-F5344CB8AC3E}">
        <p14:creationId xmlns:p14="http://schemas.microsoft.com/office/powerpoint/2010/main" val="589079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887026"/>
          </a:xfrm>
        </p:spPr>
        <p:txBody>
          <a:bodyPr>
            <a:normAutofit fontScale="90000"/>
          </a:bodyPr>
          <a:lstStyle/>
          <a:p>
            <a:pPr algn="ctr"/>
            <a:r>
              <a:rPr lang="es-MX" dirty="0" smtClean="0"/>
              <a:t>Resultados del Sistema en parámetros operativos  </a:t>
            </a:r>
            <a:endParaRPr lang="es-MX" dirty="0"/>
          </a:p>
        </p:txBody>
      </p:sp>
      <p:sp>
        <p:nvSpPr>
          <p:cNvPr id="3" name="Marcador de contenido 2"/>
          <p:cNvSpPr>
            <a:spLocks noGrp="1"/>
          </p:cNvSpPr>
          <p:nvPr>
            <p:ph idx="1"/>
          </p:nvPr>
        </p:nvSpPr>
        <p:spPr>
          <a:xfrm>
            <a:off x="838200" y="1318054"/>
            <a:ext cx="10515600" cy="4858909"/>
          </a:xfrm>
        </p:spPr>
        <p:txBody>
          <a:bodyPr/>
          <a:lstStyle/>
          <a:p>
            <a:r>
              <a:rPr lang="es-MX" dirty="0" smtClean="0"/>
              <a:t>Caída de Pureza en MCC  en tachos</a:t>
            </a:r>
            <a:endParaRPr lang="es-MX" dirty="0"/>
          </a:p>
        </p:txBody>
      </p:sp>
      <p:graphicFrame>
        <p:nvGraphicFramePr>
          <p:cNvPr id="5" name="Gráfico 4"/>
          <p:cNvGraphicFramePr/>
          <p:nvPr>
            <p:extLst>
              <p:ext uri="{D42A27DB-BD31-4B8C-83A1-F6EECF244321}">
                <p14:modId xmlns:p14="http://schemas.microsoft.com/office/powerpoint/2010/main" val="525402181"/>
              </p:ext>
            </p:extLst>
          </p:nvPr>
        </p:nvGraphicFramePr>
        <p:xfrm>
          <a:off x="8173616" y="2103218"/>
          <a:ext cx="3638939" cy="299561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a:graphicFrameLocks/>
          </p:cNvGraphicFramePr>
          <p:nvPr>
            <p:extLst>
              <p:ext uri="{D42A27DB-BD31-4B8C-83A1-F6EECF244321}">
                <p14:modId xmlns:p14="http://schemas.microsoft.com/office/powerpoint/2010/main" val="3252527884"/>
              </p:ext>
            </p:extLst>
          </p:nvPr>
        </p:nvGraphicFramePr>
        <p:xfrm>
          <a:off x="4156579" y="2103218"/>
          <a:ext cx="3878841" cy="29956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p:cNvGraphicFramePr>
            <a:graphicFrameLocks/>
          </p:cNvGraphicFramePr>
          <p:nvPr>
            <p:extLst>
              <p:ext uri="{D42A27DB-BD31-4B8C-83A1-F6EECF244321}">
                <p14:modId xmlns:p14="http://schemas.microsoft.com/office/powerpoint/2010/main" val="1935514038"/>
              </p:ext>
            </p:extLst>
          </p:nvPr>
        </p:nvGraphicFramePr>
        <p:xfrm>
          <a:off x="328010" y="2103218"/>
          <a:ext cx="3805451" cy="2784353"/>
        </p:xfrm>
        <a:graphic>
          <a:graphicData uri="http://schemas.openxmlformats.org/drawingml/2006/chart">
            <c:chart xmlns:c="http://schemas.openxmlformats.org/drawingml/2006/chart" xmlns:r="http://schemas.openxmlformats.org/officeDocument/2006/relationships" r:id="rId4"/>
          </a:graphicData>
        </a:graphic>
      </p:graphicFrame>
      <p:sp>
        <p:nvSpPr>
          <p:cNvPr id="10" name="CuadroTexto 9"/>
          <p:cNvSpPr txBox="1"/>
          <p:nvPr/>
        </p:nvSpPr>
        <p:spPr>
          <a:xfrm>
            <a:off x="328010" y="5243804"/>
            <a:ext cx="11535980" cy="1200329"/>
          </a:xfrm>
          <a:prstGeom prst="rect">
            <a:avLst/>
          </a:prstGeom>
          <a:noFill/>
        </p:spPr>
        <p:txBody>
          <a:bodyPr wrap="square" rtlCol="0">
            <a:spAutoFit/>
          </a:bodyPr>
          <a:lstStyle/>
          <a:p>
            <a:r>
              <a:rPr lang="es-MX" dirty="0" smtClean="0"/>
              <a:t>El incremento caída de pureza en el VKT durante el primer periodo de operación con respecto a los tachos </a:t>
            </a:r>
            <a:r>
              <a:rPr lang="es-MX" dirty="0" err="1" smtClean="0"/>
              <a:t>Batch</a:t>
            </a:r>
            <a:r>
              <a:rPr lang="es-MX" dirty="0" smtClean="0"/>
              <a:t> fue de 3.9.</a:t>
            </a:r>
          </a:p>
          <a:p>
            <a:r>
              <a:rPr lang="es-MX" dirty="0" smtClean="0"/>
              <a:t>El segundo periodo la caída de pureza en VKT estuvo afectada por los primeros días de operación, luego de esos días el promedio fue superior a 22.5 puntos </a:t>
            </a:r>
            <a:endParaRPr lang="es-MX" dirty="0"/>
          </a:p>
        </p:txBody>
      </p:sp>
      <p:sp>
        <p:nvSpPr>
          <p:cNvPr id="11" name="Elipse 10"/>
          <p:cNvSpPr/>
          <p:nvPr/>
        </p:nvSpPr>
        <p:spPr>
          <a:xfrm>
            <a:off x="9162661" y="3601024"/>
            <a:ext cx="653143" cy="895739"/>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931822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MX" dirty="0" smtClean="0"/>
              <a:t>Aumento de perdidas en MF </a:t>
            </a:r>
            <a:endParaRPr lang="es-MX" dirty="0"/>
          </a:p>
        </p:txBody>
      </p:sp>
      <p:sp>
        <p:nvSpPr>
          <p:cNvPr id="3" name="Marcador de contenido 2"/>
          <p:cNvSpPr>
            <a:spLocks noGrp="1"/>
          </p:cNvSpPr>
          <p:nvPr>
            <p:ph idx="1"/>
          </p:nvPr>
        </p:nvSpPr>
        <p:spPr/>
        <p:txBody>
          <a:bodyPr/>
          <a:lstStyle/>
          <a:p>
            <a:pPr marL="0" indent="0">
              <a:buNone/>
            </a:pPr>
            <a:r>
              <a:rPr lang="es-MX" dirty="0" smtClean="0"/>
              <a:t>La zafra 14/15  en CI estuvo caracterizada por un aumento en perdidas en miel final debido a :</a:t>
            </a:r>
          </a:p>
          <a:p>
            <a:r>
              <a:rPr lang="es-MX" dirty="0" smtClean="0"/>
              <a:t>Aumento de impurezas ingresando el meladura</a:t>
            </a:r>
          </a:p>
          <a:p>
            <a:r>
              <a:rPr lang="es-MX" dirty="0" smtClean="0"/>
              <a:t>Mayor cantidad de caña molida por día</a:t>
            </a:r>
          </a:p>
          <a:p>
            <a:r>
              <a:rPr lang="es-MX" dirty="0" smtClean="0"/>
              <a:t>Falta de capacidad en tachos para procesar el exceso de mieles producido.</a:t>
            </a:r>
            <a:endParaRPr lang="es-MX" dirty="0"/>
          </a:p>
        </p:txBody>
      </p:sp>
    </p:spTree>
    <p:extLst>
      <p:ext uri="{BB962C8B-B14F-4D97-AF65-F5344CB8AC3E}">
        <p14:creationId xmlns:p14="http://schemas.microsoft.com/office/powerpoint/2010/main" val="36342401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494522"/>
            <a:ext cx="10515600" cy="5682441"/>
          </a:xfrm>
        </p:spPr>
        <p:txBody>
          <a:bodyPr/>
          <a:lstStyle/>
          <a:p>
            <a:r>
              <a:rPr lang="es-MX" dirty="0" smtClean="0"/>
              <a:t>% Cristales en MCC </a:t>
            </a:r>
            <a:endParaRPr lang="es-MX" dirty="0"/>
          </a:p>
        </p:txBody>
      </p:sp>
      <p:graphicFrame>
        <p:nvGraphicFramePr>
          <p:cNvPr id="5" name="Gráfico 4"/>
          <p:cNvGraphicFramePr>
            <a:graphicFrameLocks/>
          </p:cNvGraphicFramePr>
          <p:nvPr>
            <p:extLst>
              <p:ext uri="{D42A27DB-BD31-4B8C-83A1-F6EECF244321}">
                <p14:modId xmlns:p14="http://schemas.microsoft.com/office/powerpoint/2010/main" val="3073467151"/>
              </p:ext>
            </p:extLst>
          </p:nvPr>
        </p:nvGraphicFramePr>
        <p:xfrm>
          <a:off x="4037276" y="1645799"/>
          <a:ext cx="3852000" cy="298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p:nvPr>
            <p:extLst>
              <p:ext uri="{D42A27DB-BD31-4B8C-83A1-F6EECF244321}">
                <p14:modId xmlns:p14="http://schemas.microsoft.com/office/powerpoint/2010/main" val="495009748"/>
              </p:ext>
            </p:extLst>
          </p:nvPr>
        </p:nvGraphicFramePr>
        <p:xfrm>
          <a:off x="8154724" y="1645799"/>
          <a:ext cx="3852000" cy="298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p:cNvGraphicFramePr>
            <a:graphicFrameLocks/>
          </p:cNvGraphicFramePr>
          <p:nvPr>
            <p:extLst>
              <p:ext uri="{D42A27DB-BD31-4B8C-83A1-F6EECF244321}">
                <p14:modId xmlns:p14="http://schemas.microsoft.com/office/powerpoint/2010/main" val="360750234"/>
              </p:ext>
            </p:extLst>
          </p:nvPr>
        </p:nvGraphicFramePr>
        <p:xfrm>
          <a:off x="185276" y="1645799"/>
          <a:ext cx="3852000" cy="2988000"/>
        </p:xfrm>
        <a:graphic>
          <a:graphicData uri="http://schemas.openxmlformats.org/drawingml/2006/chart">
            <c:chart xmlns:c="http://schemas.openxmlformats.org/drawingml/2006/chart" xmlns:r="http://schemas.openxmlformats.org/officeDocument/2006/relationships" r:id="rId4"/>
          </a:graphicData>
        </a:graphic>
      </p:graphicFrame>
      <p:sp>
        <p:nvSpPr>
          <p:cNvPr id="8" name="CuadroTexto 7"/>
          <p:cNvSpPr txBox="1"/>
          <p:nvPr/>
        </p:nvSpPr>
        <p:spPr>
          <a:xfrm>
            <a:off x="328010" y="4976634"/>
            <a:ext cx="11535980" cy="923330"/>
          </a:xfrm>
          <a:prstGeom prst="rect">
            <a:avLst/>
          </a:prstGeom>
          <a:noFill/>
        </p:spPr>
        <p:txBody>
          <a:bodyPr wrap="square" rtlCol="0">
            <a:spAutoFit/>
          </a:bodyPr>
          <a:lstStyle/>
          <a:p>
            <a:endParaRPr lang="es-MX" dirty="0" smtClean="0"/>
          </a:p>
          <a:p>
            <a:r>
              <a:rPr lang="es-MX" dirty="0" smtClean="0"/>
              <a:t>El % cristales en el primer periodo del VKT se aumentó hasta 34.83% es decir e incrementó en 2 puntos, durante la zafra 16/17 problemas de lluvias durante el primer mes de zafra afectaron este resultado</a:t>
            </a:r>
            <a:endParaRPr lang="es-MX" dirty="0"/>
          </a:p>
        </p:txBody>
      </p:sp>
    </p:spTree>
    <p:extLst>
      <p:ext uri="{BB962C8B-B14F-4D97-AF65-F5344CB8AC3E}">
        <p14:creationId xmlns:p14="http://schemas.microsoft.com/office/powerpoint/2010/main" val="2252862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35887"/>
          </a:xfrm>
        </p:spPr>
        <p:txBody>
          <a:bodyPr>
            <a:normAutofit/>
          </a:bodyPr>
          <a:lstStyle/>
          <a:p>
            <a:pPr marL="571500" indent="-571500">
              <a:buFont typeface="Arial" panose="020B0604020202020204" pitchFamily="34" charset="0"/>
              <a:buChar char="•"/>
            </a:pPr>
            <a:r>
              <a:rPr lang="es-MX" sz="3200" dirty="0" smtClean="0"/>
              <a:t>AM de cristales MCC </a:t>
            </a:r>
            <a:endParaRPr lang="es-MX" sz="3200" dirty="0"/>
          </a:p>
        </p:txBody>
      </p:sp>
      <p:graphicFrame>
        <p:nvGraphicFramePr>
          <p:cNvPr id="4" name="Gráfico 3"/>
          <p:cNvGraphicFramePr/>
          <p:nvPr>
            <p:extLst>
              <p:ext uri="{D42A27DB-BD31-4B8C-83A1-F6EECF244321}">
                <p14:modId xmlns:p14="http://schemas.microsoft.com/office/powerpoint/2010/main" val="3014779753"/>
              </p:ext>
            </p:extLst>
          </p:nvPr>
        </p:nvGraphicFramePr>
        <p:xfrm>
          <a:off x="203720" y="1546677"/>
          <a:ext cx="3852000" cy="298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a:graphicFrameLocks/>
          </p:cNvGraphicFramePr>
          <p:nvPr>
            <p:extLst>
              <p:ext uri="{D42A27DB-BD31-4B8C-83A1-F6EECF244321}">
                <p14:modId xmlns:p14="http://schemas.microsoft.com/office/powerpoint/2010/main" val="3673606802"/>
              </p:ext>
            </p:extLst>
          </p:nvPr>
        </p:nvGraphicFramePr>
        <p:xfrm>
          <a:off x="4055720" y="1698171"/>
          <a:ext cx="3852000" cy="3023119"/>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5"/>
          <p:cNvSpPr txBox="1"/>
          <p:nvPr/>
        </p:nvSpPr>
        <p:spPr>
          <a:xfrm>
            <a:off x="597159" y="5038531"/>
            <a:ext cx="10882409" cy="1200329"/>
          </a:xfrm>
          <a:prstGeom prst="rect">
            <a:avLst/>
          </a:prstGeom>
          <a:noFill/>
        </p:spPr>
        <p:txBody>
          <a:bodyPr wrap="square" rtlCol="0">
            <a:spAutoFit/>
          </a:bodyPr>
          <a:lstStyle/>
          <a:p>
            <a:r>
              <a:rPr lang="es-MX" dirty="0" smtClean="0"/>
              <a:t>El tamaño de cristal de MCC que durante años su tamaño promedio era de 200 micrones, alcanzó valores de 300 micrones en el primer periodo del VKT. En el segundo periodo tuvo un promedio de 250 micrones.</a:t>
            </a:r>
          </a:p>
          <a:p>
            <a:r>
              <a:rPr lang="es-MX" dirty="0" smtClean="0"/>
              <a:t>Durante la zafra 15/16 ese aumento en el tamaño del cristal disminuyó el aumento de pureza en centrifugas de 4.3 a 3 puntos. </a:t>
            </a:r>
            <a:endParaRPr lang="es-MX" dirty="0"/>
          </a:p>
        </p:txBody>
      </p:sp>
      <p:graphicFrame>
        <p:nvGraphicFramePr>
          <p:cNvPr id="7" name="Gráfico 6"/>
          <p:cNvGraphicFramePr>
            <a:graphicFrameLocks/>
          </p:cNvGraphicFramePr>
          <p:nvPr>
            <p:extLst>
              <p:ext uri="{D42A27DB-BD31-4B8C-83A1-F6EECF244321}">
                <p14:modId xmlns:p14="http://schemas.microsoft.com/office/powerpoint/2010/main" val="1166230929"/>
              </p:ext>
            </p:extLst>
          </p:nvPr>
        </p:nvGraphicFramePr>
        <p:xfrm>
          <a:off x="7794171" y="1544472"/>
          <a:ext cx="3852000" cy="298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7900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46983"/>
          </a:xfrm>
        </p:spPr>
        <p:txBody>
          <a:bodyPr/>
          <a:lstStyle/>
          <a:p>
            <a:pPr algn="ctr"/>
            <a:r>
              <a:rPr lang="es-MX" dirty="0" smtClean="0"/>
              <a:t>Fotos de Cristales de MCC</a:t>
            </a:r>
            <a:endParaRPr lang="es-MX" dirty="0"/>
          </a:p>
        </p:txBody>
      </p:sp>
      <p:pic>
        <p:nvPicPr>
          <p:cNvPr id="4" name="Marcador de contenido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5355" t="1776" r="5275"/>
          <a:stretch/>
        </p:blipFill>
        <p:spPr>
          <a:xfrm>
            <a:off x="6579973" y="1869988"/>
            <a:ext cx="4604952" cy="4274023"/>
          </a:xfrm>
        </p:spPr>
      </p:pic>
      <p:pic>
        <p:nvPicPr>
          <p:cNvPr id="5" name="Imagen 4"/>
          <p:cNvPicPr>
            <a:picLocks noChangeAspect="1"/>
          </p:cNvPicPr>
          <p:nvPr/>
        </p:nvPicPr>
        <p:blipFill rotWithShape="1">
          <a:blip r:embed="rId3" cstate="print">
            <a:extLst>
              <a:ext uri="{28A0092B-C50C-407E-A947-70E740481C1C}">
                <a14:useLocalDpi xmlns:a14="http://schemas.microsoft.com/office/drawing/2010/main" val="0"/>
              </a:ext>
            </a:extLst>
          </a:blip>
          <a:srcRect l="4792" r="13796" b="3939"/>
          <a:stretch/>
        </p:blipFill>
        <p:spPr>
          <a:xfrm>
            <a:off x="1029729" y="1869987"/>
            <a:ext cx="4654379" cy="4274023"/>
          </a:xfrm>
          <a:prstGeom prst="rect">
            <a:avLst/>
          </a:prstGeom>
        </p:spPr>
      </p:pic>
      <p:sp>
        <p:nvSpPr>
          <p:cNvPr id="6" name="CuadroTexto 5"/>
          <p:cNvSpPr txBox="1"/>
          <p:nvPr/>
        </p:nvSpPr>
        <p:spPr>
          <a:xfrm>
            <a:off x="1029729" y="5774678"/>
            <a:ext cx="2990335" cy="369332"/>
          </a:xfrm>
          <a:prstGeom prst="rect">
            <a:avLst/>
          </a:prstGeom>
          <a:noFill/>
        </p:spPr>
        <p:txBody>
          <a:bodyPr wrap="square" rtlCol="0">
            <a:spAutoFit/>
          </a:bodyPr>
          <a:lstStyle/>
          <a:p>
            <a:r>
              <a:rPr lang="es-MX" b="1" dirty="0" smtClean="0">
                <a:solidFill>
                  <a:srgbClr val="FF0000"/>
                </a:solidFill>
              </a:rPr>
              <a:t>Cristales antes VKT</a:t>
            </a:r>
            <a:endParaRPr lang="es-MX" b="1" dirty="0">
              <a:solidFill>
                <a:srgbClr val="FF0000"/>
              </a:solidFill>
            </a:endParaRPr>
          </a:p>
        </p:txBody>
      </p:sp>
      <p:sp>
        <p:nvSpPr>
          <p:cNvPr id="7" name="CuadroTexto 6"/>
          <p:cNvSpPr txBox="1"/>
          <p:nvPr/>
        </p:nvSpPr>
        <p:spPr>
          <a:xfrm>
            <a:off x="6587181" y="5774678"/>
            <a:ext cx="2990335" cy="369332"/>
          </a:xfrm>
          <a:prstGeom prst="rect">
            <a:avLst/>
          </a:prstGeom>
          <a:noFill/>
        </p:spPr>
        <p:txBody>
          <a:bodyPr wrap="square" rtlCol="0">
            <a:spAutoFit/>
          </a:bodyPr>
          <a:lstStyle/>
          <a:p>
            <a:r>
              <a:rPr lang="es-MX" b="1" dirty="0" smtClean="0">
                <a:solidFill>
                  <a:srgbClr val="FF0000"/>
                </a:solidFill>
              </a:rPr>
              <a:t>Cristales después VKT</a:t>
            </a:r>
            <a:endParaRPr lang="es-MX" b="1" dirty="0">
              <a:solidFill>
                <a:srgbClr val="FF0000"/>
              </a:solidFill>
            </a:endParaRPr>
          </a:p>
        </p:txBody>
      </p:sp>
    </p:spTree>
    <p:extLst>
      <p:ext uri="{BB962C8B-B14F-4D97-AF65-F5344CB8AC3E}">
        <p14:creationId xmlns:p14="http://schemas.microsoft.com/office/powerpoint/2010/main" val="1797359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1"/>
          </p:nvPr>
        </p:nvSpPr>
        <p:spPr>
          <a:xfrm>
            <a:off x="735284" y="778188"/>
            <a:ext cx="5157787" cy="474208"/>
          </a:xfrm>
        </p:spPr>
        <p:txBody>
          <a:bodyPr/>
          <a:lstStyle/>
          <a:p>
            <a:pPr algn="ctr"/>
            <a:r>
              <a:rPr lang="es-SV" dirty="0" smtClean="0"/>
              <a:t>VKT</a:t>
            </a:r>
            <a:endParaRPr lang="es-SV" dirty="0"/>
          </a:p>
        </p:txBody>
      </p:sp>
      <p:sp>
        <p:nvSpPr>
          <p:cNvPr id="5" name="Marcador de texto 4"/>
          <p:cNvSpPr>
            <a:spLocks noGrp="1"/>
          </p:cNvSpPr>
          <p:nvPr>
            <p:ph type="body" sz="quarter" idx="3"/>
          </p:nvPr>
        </p:nvSpPr>
        <p:spPr>
          <a:xfrm>
            <a:off x="6275240" y="810845"/>
            <a:ext cx="5183188" cy="408894"/>
          </a:xfrm>
        </p:spPr>
        <p:txBody>
          <a:bodyPr>
            <a:normAutofit lnSpcReduction="10000"/>
          </a:bodyPr>
          <a:lstStyle/>
          <a:p>
            <a:pPr algn="ctr"/>
            <a:r>
              <a:rPr lang="es-SV" dirty="0" smtClean="0"/>
              <a:t>CVP</a:t>
            </a:r>
            <a:endParaRPr lang="es-SV" dirty="0"/>
          </a:p>
        </p:txBody>
      </p:sp>
      <p:sp>
        <p:nvSpPr>
          <p:cNvPr id="7" name="Título 1"/>
          <p:cNvSpPr>
            <a:spLocks noGrp="1"/>
          </p:cNvSpPr>
          <p:nvPr>
            <p:ph type="title"/>
          </p:nvPr>
        </p:nvSpPr>
        <p:spPr>
          <a:xfrm>
            <a:off x="839788" y="177209"/>
            <a:ext cx="10515600" cy="627652"/>
          </a:xfrm>
        </p:spPr>
        <p:txBody>
          <a:bodyPr>
            <a:normAutofit/>
          </a:bodyPr>
          <a:lstStyle/>
          <a:p>
            <a:pPr algn="ctr"/>
            <a:r>
              <a:rPr lang="es-SV" sz="3200" dirty="0" smtClean="0"/>
              <a:t>CV de Cristales de VKT </a:t>
            </a:r>
            <a:r>
              <a:rPr lang="es-SV" sz="3200" dirty="0" err="1" smtClean="0"/>
              <a:t>vrs</a:t>
            </a:r>
            <a:r>
              <a:rPr lang="es-SV" sz="3200" dirty="0" smtClean="0"/>
              <a:t> Tacho continuo Horizontal</a:t>
            </a:r>
            <a:endParaRPr lang="es-SV" sz="3200" dirty="0"/>
          </a:p>
        </p:txBody>
      </p:sp>
      <p:pic>
        <p:nvPicPr>
          <p:cNvPr id="10" name="Marcador de contenido 9"/>
          <p:cNvPicPr>
            <a:picLocks noGrp="1" noChangeAspect="1"/>
          </p:cNvPicPr>
          <p:nvPr>
            <p:ph sz="quarter" idx="4"/>
          </p:nvPr>
        </p:nvPicPr>
        <p:blipFill rotWithShape="1">
          <a:blip r:embed="rId2"/>
          <a:srcRect l="13735" t="39116" r="48461" b="23896"/>
          <a:stretch/>
        </p:blipFill>
        <p:spPr>
          <a:xfrm>
            <a:off x="6871062" y="1687286"/>
            <a:ext cx="4080219" cy="2244508"/>
          </a:xfrm>
          <a:prstGeom prst="rect">
            <a:avLst/>
          </a:prstGeom>
        </p:spPr>
      </p:pic>
      <p:pic>
        <p:nvPicPr>
          <p:cNvPr id="11" name="Marcador de contenido 3"/>
          <p:cNvPicPr>
            <a:picLocks noGrp="1" noChangeAspect="1"/>
          </p:cNvPicPr>
          <p:nvPr>
            <p:ph sz="half" idx="2"/>
          </p:nvPr>
        </p:nvPicPr>
        <p:blipFill rotWithShape="1">
          <a:blip r:embed="rId3"/>
          <a:srcRect l="17201" t="19193" r="67784" b="49185"/>
          <a:stretch/>
        </p:blipFill>
        <p:spPr>
          <a:xfrm>
            <a:off x="293035" y="1266458"/>
            <a:ext cx="3021142" cy="2461311"/>
          </a:xfrm>
          <a:prstGeom prst="rect">
            <a:avLst/>
          </a:prstGeom>
        </p:spPr>
      </p:pic>
      <p:sp>
        <p:nvSpPr>
          <p:cNvPr id="12" name="Flecha derecha 11"/>
          <p:cNvSpPr/>
          <p:nvPr/>
        </p:nvSpPr>
        <p:spPr>
          <a:xfrm rot="8766527">
            <a:off x="2207143" y="2651575"/>
            <a:ext cx="1118917" cy="298302"/>
          </a:xfrm>
          <a:prstGeom prst="rightArrow">
            <a:avLst/>
          </a:prstGeom>
          <a:solidFill>
            <a:srgbClr val="FF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3" name="CuadroTexto 12"/>
          <p:cNvSpPr txBox="1"/>
          <p:nvPr/>
        </p:nvSpPr>
        <p:spPr>
          <a:xfrm>
            <a:off x="3314177" y="1964663"/>
            <a:ext cx="1933303" cy="523220"/>
          </a:xfrm>
          <a:prstGeom prst="rect">
            <a:avLst/>
          </a:prstGeom>
          <a:noFill/>
        </p:spPr>
        <p:txBody>
          <a:bodyPr wrap="square" rtlCol="0">
            <a:spAutoFit/>
          </a:bodyPr>
          <a:lstStyle/>
          <a:p>
            <a:pPr algn="just"/>
            <a:r>
              <a:rPr lang="es-SV" sz="1400" dirty="0" smtClean="0"/>
              <a:t>Alimentación al centro de la calandria</a:t>
            </a:r>
            <a:endParaRPr lang="es-SV" sz="1400" dirty="0"/>
          </a:p>
        </p:txBody>
      </p:sp>
      <p:sp>
        <p:nvSpPr>
          <p:cNvPr id="14" name="Flecha curvada hacia la izquierda 13"/>
          <p:cNvSpPr/>
          <p:nvPr/>
        </p:nvSpPr>
        <p:spPr>
          <a:xfrm>
            <a:off x="1961196" y="3480511"/>
            <a:ext cx="979714" cy="522640"/>
          </a:xfrm>
          <a:prstGeom prst="curvedLeftArrow">
            <a:avLst/>
          </a:prstGeom>
          <a:solidFill>
            <a:srgbClr val="FF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solidFill>
                <a:schemeClr val="tx1"/>
              </a:solidFill>
            </a:endParaRPr>
          </a:p>
        </p:txBody>
      </p:sp>
      <p:sp>
        <p:nvSpPr>
          <p:cNvPr id="15" name="CuadroTexto 14"/>
          <p:cNvSpPr txBox="1"/>
          <p:nvPr/>
        </p:nvSpPr>
        <p:spPr>
          <a:xfrm>
            <a:off x="6260873" y="4234137"/>
            <a:ext cx="5094515" cy="2031325"/>
          </a:xfrm>
          <a:prstGeom prst="rect">
            <a:avLst/>
          </a:prstGeom>
          <a:noFill/>
        </p:spPr>
        <p:txBody>
          <a:bodyPr wrap="square" rtlCol="0">
            <a:spAutoFit/>
          </a:bodyPr>
          <a:lstStyle/>
          <a:p>
            <a:pPr algn="just"/>
            <a:r>
              <a:rPr lang="es-SV" dirty="0" smtClean="0"/>
              <a:t>Los CVP se menciona que al tener mayor cantidad de compartimientos en serie, permite mejorar el CV ya que los efectos de cualquier corto circuito de masa se anulan en las cámaras siguientes y se asemejan mas al flujo de pistón ideal. Pero por no tener </a:t>
            </a:r>
            <a:r>
              <a:rPr lang="es-SV" dirty="0" err="1" smtClean="0"/>
              <a:t>agitacion</a:t>
            </a:r>
            <a:r>
              <a:rPr lang="es-SV" dirty="0" smtClean="0"/>
              <a:t> forzada las masas trabajan a menor %CC para facilitar la movilidad y el agotamiento</a:t>
            </a:r>
            <a:endParaRPr lang="es-SV" dirty="0"/>
          </a:p>
        </p:txBody>
      </p:sp>
      <p:sp>
        <p:nvSpPr>
          <p:cNvPr id="16" name="CuadroTexto 15"/>
          <p:cNvSpPr txBox="1"/>
          <p:nvPr/>
        </p:nvSpPr>
        <p:spPr>
          <a:xfrm>
            <a:off x="293035" y="4360490"/>
            <a:ext cx="5094515" cy="1754326"/>
          </a:xfrm>
          <a:prstGeom prst="rect">
            <a:avLst/>
          </a:prstGeom>
          <a:noFill/>
        </p:spPr>
        <p:txBody>
          <a:bodyPr wrap="square" rtlCol="0">
            <a:spAutoFit/>
          </a:bodyPr>
          <a:lstStyle/>
          <a:p>
            <a:pPr algn="just"/>
            <a:r>
              <a:rPr lang="es-SV" dirty="0" smtClean="0"/>
              <a:t>La alimentación a cada recamara es en el centro lo que garantiza que los cristales entrando se depositen al fondo por el patrón de circulación y alcancen su crecimiento antes de salir a la siguiente recamara. Esto garantiza que no hay corto circuitos y el CV no se ve afectado.</a:t>
            </a:r>
            <a:endParaRPr lang="es-SV" dirty="0"/>
          </a:p>
        </p:txBody>
      </p:sp>
      <p:sp>
        <p:nvSpPr>
          <p:cNvPr id="19" name="Flecha derecha 18"/>
          <p:cNvSpPr/>
          <p:nvPr/>
        </p:nvSpPr>
        <p:spPr>
          <a:xfrm>
            <a:off x="2766601" y="3018914"/>
            <a:ext cx="800623" cy="244011"/>
          </a:xfrm>
          <a:prstGeom prst="rightArrow">
            <a:avLst/>
          </a:prstGeom>
          <a:solidFill>
            <a:srgbClr val="FF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20" name="CuadroTexto 19"/>
          <p:cNvSpPr txBox="1"/>
          <p:nvPr/>
        </p:nvSpPr>
        <p:spPr>
          <a:xfrm>
            <a:off x="3587350" y="2800726"/>
            <a:ext cx="1933303" cy="523220"/>
          </a:xfrm>
          <a:prstGeom prst="rect">
            <a:avLst/>
          </a:prstGeom>
          <a:noFill/>
        </p:spPr>
        <p:txBody>
          <a:bodyPr wrap="square" rtlCol="0">
            <a:spAutoFit/>
          </a:bodyPr>
          <a:lstStyle/>
          <a:p>
            <a:pPr algn="just"/>
            <a:r>
              <a:rPr lang="es-SV" sz="1400" dirty="0" smtClean="0"/>
              <a:t>Descarga 400 mm arriba de la calandria</a:t>
            </a:r>
            <a:endParaRPr lang="es-SV" sz="1400" dirty="0"/>
          </a:p>
        </p:txBody>
      </p:sp>
    </p:spTree>
    <p:extLst>
      <p:ext uri="{BB962C8B-B14F-4D97-AF65-F5344CB8AC3E}">
        <p14:creationId xmlns:p14="http://schemas.microsoft.com/office/powerpoint/2010/main" val="2932226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838200" y="365125"/>
            <a:ext cx="10515600" cy="735887"/>
          </a:xfrm>
        </p:spPr>
        <p:txBody>
          <a:bodyPr>
            <a:normAutofit/>
          </a:bodyPr>
          <a:lstStyle/>
          <a:p>
            <a:pPr marL="571500" indent="-571500">
              <a:buFont typeface="Arial" panose="020B0604020202020204" pitchFamily="34" charset="0"/>
              <a:buChar char="•"/>
            </a:pPr>
            <a:r>
              <a:rPr lang="es-MX" sz="3200" dirty="0" smtClean="0"/>
              <a:t>CV de cristales MCC </a:t>
            </a:r>
            <a:endParaRPr lang="es-MX" sz="3200" dirty="0"/>
          </a:p>
        </p:txBody>
      </p:sp>
      <p:graphicFrame>
        <p:nvGraphicFramePr>
          <p:cNvPr id="6" name="Gráfico 5"/>
          <p:cNvGraphicFramePr>
            <a:graphicFrameLocks/>
          </p:cNvGraphicFramePr>
          <p:nvPr>
            <p:extLst>
              <p:ext uri="{D42A27DB-BD31-4B8C-83A1-F6EECF244321}">
                <p14:modId xmlns:p14="http://schemas.microsoft.com/office/powerpoint/2010/main" val="185099034"/>
              </p:ext>
            </p:extLst>
          </p:nvPr>
        </p:nvGraphicFramePr>
        <p:xfrm>
          <a:off x="2931173" y="1400565"/>
          <a:ext cx="6329654" cy="3540968"/>
        </p:xfrm>
        <a:graphic>
          <a:graphicData uri="http://schemas.openxmlformats.org/drawingml/2006/chart">
            <c:chart xmlns:c="http://schemas.openxmlformats.org/drawingml/2006/chart" xmlns:r="http://schemas.openxmlformats.org/officeDocument/2006/relationships" r:id="rId2"/>
          </a:graphicData>
        </a:graphic>
      </p:graphicFrame>
      <p:sp>
        <p:nvSpPr>
          <p:cNvPr id="8" name="CuadroTexto 7"/>
          <p:cNvSpPr txBox="1"/>
          <p:nvPr/>
        </p:nvSpPr>
        <p:spPr>
          <a:xfrm>
            <a:off x="6335486" y="5038531"/>
            <a:ext cx="184731" cy="369332"/>
          </a:xfrm>
          <a:prstGeom prst="rect">
            <a:avLst/>
          </a:prstGeom>
          <a:noFill/>
        </p:spPr>
        <p:txBody>
          <a:bodyPr wrap="none" rtlCol="0">
            <a:spAutoFit/>
          </a:bodyPr>
          <a:lstStyle/>
          <a:p>
            <a:endParaRPr lang="es-MX" dirty="0"/>
          </a:p>
        </p:txBody>
      </p:sp>
      <p:sp>
        <p:nvSpPr>
          <p:cNvPr id="9" name="CuadroTexto 8"/>
          <p:cNvSpPr txBox="1"/>
          <p:nvPr/>
        </p:nvSpPr>
        <p:spPr>
          <a:xfrm>
            <a:off x="838200" y="5232528"/>
            <a:ext cx="11000792" cy="646331"/>
          </a:xfrm>
          <a:prstGeom prst="rect">
            <a:avLst/>
          </a:prstGeom>
          <a:noFill/>
        </p:spPr>
        <p:txBody>
          <a:bodyPr wrap="square" rtlCol="0">
            <a:spAutoFit/>
          </a:bodyPr>
          <a:lstStyle/>
          <a:p>
            <a:pPr algn="just"/>
            <a:r>
              <a:rPr lang="es-MX" dirty="0" smtClean="0"/>
              <a:t>Durante la Zafra 15/16 el valor de CV de los cristales sin VKT fue de 38.9 y en el periodo con VKT el CV fue e 37.05, </a:t>
            </a:r>
            <a:r>
              <a:rPr lang="es-MX" dirty="0" smtClean="0"/>
              <a:t>con lo cual se demuestra que la dispersión de cristales de MCC no se afectó</a:t>
            </a:r>
            <a:endParaRPr lang="es-MX" dirty="0"/>
          </a:p>
        </p:txBody>
      </p:sp>
    </p:spTree>
    <p:extLst>
      <p:ext uri="{BB962C8B-B14F-4D97-AF65-F5344CB8AC3E}">
        <p14:creationId xmlns:p14="http://schemas.microsoft.com/office/powerpoint/2010/main" val="1738743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99011" y="780596"/>
            <a:ext cx="10515600" cy="5228317"/>
          </a:xfrm>
        </p:spPr>
        <p:txBody>
          <a:bodyPr/>
          <a:lstStyle/>
          <a:p>
            <a:pPr algn="just"/>
            <a:r>
              <a:rPr lang="es-SV" dirty="0" smtClean="0"/>
              <a:t>La datos de CV de los cristales en el  periodo en que entró en funcionamiento el VKT indican que el CV no llego a valores que autores que promueven los tachos horizontales proponen. Ellos argumentan que datos de CV &gt;40 son esperados con VKT debido al cortocircuito entre recamaras y la ausencia de la cantidad de recamaras que simulen flujo pistón ideal.</a:t>
            </a:r>
          </a:p>
          <a:p>
            <a:pPr algn="just"/>
            <a:endParaRPr lang="es-SV" dirty="0" smtClean="0"/>
          </a:p>
          <a:p>
            <a:pPr algn="just"/>
            <a:r>
              <a:rPr lang="es-SV" dirty="0" smtClean="0"/>
              <a:t>El patrón de flujo de las recamaras en el VKT debido a los agitadores impide el  corto circuito de la masa y permite trabajar  a valores mas altos de contenido de cristales que aumenta el agotamiento y disminuye las </a:t>
            </a:r>
            <a:r>
              <a:rPr lang="es-SV" dirty="0" err="1" smtClean="0"/>
              <a:t>recirulcaciones</a:t>
            </a:r>
            <a:r>
              <a:rPr lang="es-SV" dirty="0" smtClean="0"/>
              <a:t>.</a:t>
            </a:r>
          </a:p>
          <a:p>
            <a:endParaRPr lang="es-SV" dirty="0" smtClean="0"/>
          </a:p>
          <a:p>
            <a:endParaRPr lang="es-SV" dirty="0"/>
          </a:p>
        </p:txBody>
      </p:sp>
    </p:spTree>
    <p:extLst>
      <p:ext uri="{BB962C8B-B14F-4D97-AF65-F5344CB8AC3E}">
        <p14:creationId xmlns:p14="http://schemas.microsoft.com/office/powerpoint/2010/main" val="3613146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838200" y="365125"/>
            <a:ext cx="10515600" cy="735887"/>
          </a:xfrm>
        </p:spPr>
        <p:txBody>
          <a:bodyPr>
            <a:normAutofit/>
          </a:bodyPr>
          <a:lstStyle/>
          <a:p>
            <a:pPr marL="571500" indent="-571500">
              <a:buFont typeface="Arial" panose="020B0604020202020204" pitchFamily="34" charset="0"/>
              <a:buChar char="•"/>
            </a:pPr>
            <a:r>
              <a:rPr lang="es-MX" sz="3200" dirty="0" smtClean="0"/>
              <a:t>Pureza de Miel Final  </a:t>
            </a:r>
            <a:endParaRPr lang="es-MX" sz="3200" dirty="0"/>
          </a:p>
        </p:txBody>
      </p:sp>
      <p:graphicFrame>
        <p:nvGraphicFramePr>
          <p:cNvPr id="5" name="Gráfico 4"/>
          <p:cNvGraphicFramePr>
            <a:graphicFrameLocks/>
          </p:cNvGraphicFramePr>
          <p:nvPr>
            <p:extLst>
              <p:ext uri="{D42A27DB-BD31-4B8C-83A1-F6EECF244321}">
                <p14:modId xmlns:p14="http://schemas.microsoft.com/office/powerpoint/2010/main" val="99944805"/>
              </p:ext>
            </p:extLst>
          </p:nvPr>
        </p:nvGraphicFramePr>
        <p:xfrm>
          <a:off x="385665" y="1716834"/>
          <a:ext cx="3852000" cy="298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a:graphicFrameLocks/>
          </p:cNvGraphicFramePr>
          <p:nvPr>
            <p:extLst>
              <p:ext uri="{D42A27DB-BD31-4B8C-83A1-F6EECF244321}">
                <p14:modId xmlns:p14="http://schemas.microsoft.com/office/powerpoint/2010/main" val="867040487"/>
              </p:ext>
            </p:extLst>
          </p:nvPr>
        </p:nvGraphicFramePr>
        <p:xfrm>
          <a:off x="4237665" y="1716834"/>
          <a:ext cx="3852000" cy="298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áfico 6"/>
          <p:cNvGraphicFramePr>
            <a:graphicFrameLocks/>
          </p:cNvGraphicFramePr>
          <p:nvPr>
            <p:extLst>
              <p:ext uri="{D42A27DB-BD31-4B8C-83A1-F6EECF244321}">
                <p14:modId xmlns:p14="http://schemas.microsoft.com/office/powerpoint/2010/main" val="3136136003"/>
              </p:ext>
            </p:extLst>
          </p:nvPr>
        </p:nvGraphicFramePr>
        <p:xfrm>
          <a:off x="8089665" y="1581539"/>
          <a:ext cx="3852000" cy="2988000"/>
        </p:xfrm>
        <a:graphic>
          <a:graphicData uri="http://schemas.openxmlformats.org/drawingml/2006/chart">
            <c:chart xmlns:c="http://schemas.openxmlformats.org/drawingml/2006/chart" xmlns:r="http://schemas.openxmlformats.org/officeDocument/2006/relationships" r:id="rId4"/>
          </a:graphicData>
        </a:graphic>
      </p:graphicFrame>
      <p:sp>
        <p:nvSpPr>
          <p:cNvPr id="8" name="CuadroTexto 7"/>
          <p:cNvSpPr txBox="1"/>
          <p:nvPr/>
        </p:nvSpPr>
        <p:spPr>
          <a:xfrm>
            <a:off x="502508" y="5008605"/>
            <a:ext cx="10851292" cy="646331"/>
          </a:xfrm>
          <a:prstGeom prst="rect">
            <a:avLst/>
          </a:prstGeom>
          <a:noFill/>
        </p:spPr>
        <p:txBody>
          <a:bodyPr wrap="square" rtlCol="0">
            <a:spAutoFit/>
          </a:bodyPr>
          <a:lstStyle/>
          <a:p>
            <a:r>
              <a:rPr lang="es-MX" dirty="0" smtClean="0"/>
              <a:t>La pureza de Miel final disminuyó en 4 puntos por el inicio de operación del tacho y OVC la disminución en puntos de pureza con respecto a la zafra en la cual fue concebido el proyecto fue de 7 puntos.</a:t>
            </a:r>
            <a:endParaRPr lang="es-MX" dirty="0"/>
          </a:p>
        </p:txBody>
      </p:sp>
    </p:spTree>
    <p:extLst>
      <p:ext uri="{BB962C8B-B14F-4D97-AF65-F5344CB8AC3E}">
        <p14:creationId xmlns:p14="http://schemas.microsoft.com/office/powerpoint/2010/main" val="2602293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53543" y="135764"/>
            <a:ext cx="10972800" cy="629932"/>
          </a:xfrm>
        </p:spPr>
        <p:txBody>
          <a:bodyPr>
            <a:normAutofit fontScale="90000"/>
          </a:bodyPr>
          <a:lstStyle/>
          <a:p>
            <a:r>
              <a:rPr lang="es-MX" dirty="0" smtClean="0"/>
              <a:t>Diagrama de Funcionamiento de OVC  </a:t>
            </a:r>
            <a:endParaRPr lang="es-MX" dirty="0"/>
          </a:p>
        </p:txBody>
      </p:sp>
      <p:grpSp>
        <p:nvGrpSpPr>
          <p:cNvPr id="12" name="Grupo 11"/>
          <p:cNvGrpSpPr/>
          <p:nvPr/>
        </p:nvGrpSpPr>
        <p:grpSpPr>
          <a:xfrm>
            <a:off x="1779373" y="1342767"/>
            <a:ext cx="7685903" cy="4481384"/>
            <a:chOff x="433958" y="1145052"/>
            <a:chExt cx="9303166" cy="4912172"/>
          </a:xfrm>
        </p:grpSpPr>
        <p:sp>
          <p:nvSpPr>
            <p:cNvPr id="25" name="Flecha derecha 24"/>
            <p:cNvSpPr/>
            <p:nvPr/>
          </p:nvSpPr>
          <p:spPr>
            <a:xfrm rot="10800000">
              <a:off x="6725210" y="2133736"/>
              <a:ext cx="1153297" cy="370703"/>
            </a:xfrm>
            <a:prstGeom prst="rightArrow">
              <a:avLst/>
            </a:prstGeom>
            <a:solidFill>
              <a:schemeClr val="accent4">
                <a:lumMod val="75000"/>
              </a:schemeClr>
            </a:solidFill>
            <a:ln>
              <a:solidFill>
                <a:srgbClr val="84593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7" name="Flecha derecha 26"/>
            <p:cNvSpPr/>
            <p:nvPr/>
          </p:nvSpPr>
          <p:spPr>
            <a:xfrm>
              <a:off x="6831264" y="5413534"/>
              <a:ext cx="1153297" cy="370703"/>
            </a:xfrm>
            <a:prstGeom prst="rightArrow">
              <a:avLst/>
            </a:prstGeom>
            <a:solidFill>
              <a:schemeClr val="accent4">
                <a:lumMod val="75000"/>
              </a:schemeClr>
            </a:solidFill>
            <a:ln>
              <a:solidFill>
                <a:srgbClr val="84593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30" name="Grupo 29"/>
            <p:cNvGrpSpPr/>
            <p:nvPr/>
          </p:nvGrpSpPr>
          <p:grpSpPr>
            <a:xfrm>
              <a:off x="4978723" y="1417638"/>
              <a:ext cx="1451776" cy="4639586"/>
              <a:chOff x="2144576" y="1417638"/>
              <a:chExt cx="1451776" cy="4639586"/>
            </a:xfrm>
          </p:grpSpPr>
          <p:sp>
            <p:nvSpPr>
              <p:cNvPr id="5" name="Rectángulo 4"/>
              <p:cNvSpPr/>
              <p:nvPr/>
            </p:nvSpPr>
            <p:spPr>
              <a:xfrm>
                <a:off x="2327459" y="1898692"/>
                <a:ext cx="1089328" cy="4023360"/>
              </a:xfrm>
              <a:prstGeom prst="rect">
                <a:avLst/>
              </a:prstGeom>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6" name="Rectángulo 5"/>
              <p:cNvSpPr/>
              <p:nvPr/>
            </p:nvSpPr>
            <p:spPr>
              <a:xfrm>
                <a:off x="2144576" y="5922054"/>
                <a:ext cx="1451776" cy="135170"/>
              </a:xfrm>
              <a:prstGeom prst="rect">
                <a:avLst/>
              </a:prstGeom>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grpSp>
            <p:nvGrpSpPr>
              <p:cNvPr id="7" name="Grupo 6"/>
              <p:cNvGrpSpPr/>
              <p:nvPr/>
            </p:nvGrpSpPr>
            <p:grpSpPr>
              <a:xfrm>
                <a:off x="2327459" y="1417638"/>
                <a:ext cx="1089328" cy="477079"/>
                <a:chOff x="1116496" y="1061499"/>
                <a:chExt cx="1089328" cy="477079"/>
              </a:xfrm>
              <a:effectLst>
                <a:outerShdw blurRad="50800" dist="38100" dir="2700000" algn="tl" rotWithShape="0">
                  <a:prstClr val="black">
                    <a:alpha val="40000"/>
                  </a:prstClr>
                </a:outerShdw>
              </a:effectLst>
            </p:grpSpPr>
            <p:sp>
              <p:nvSpPr>
                <p:cNvPr id="9" name="Rectángulo 8"/>
                <p:cNvSpPr/>
                <p:nvPr/>
              </p:nvSpPr>
              <p:spPr>
                <a:xfrm>
                  <a:off x="1116496" y="1061500"/>
                  <a:ext cx="55659" cy="477078"/>
                </a:xfrm>
                <a:prstGeom prst="rect">
                  <a:avLst/>
                </a:prstGeom>
                <a:solidFill>
                  <a:srgbClr val="FFC000"/>
                </a:solidFill>
                <a:ln>
                  <a:solidFill>
                    <a:schemeClr val="accent4">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0" name="Rectángulo 9"/>
                <p:cNvSpPr/>
                <p:nvPr/>
              </p:nvSpPr>
              <p:spPr>
                <a:xfrm>
                  <a:off x="2150165" y="1061500"/>
                  <a:ext cx="55659" cy="477078"/>
                </a:xfrm>
                <a:prstGeom prst="rect">
                  <a:avLst/>
                </a:prstGeom>
                <a:solidFill>
                  <a:srgbClr val="FFC000"/>
                </a:solidFill>
                <a:ln>
                  <a:solidFill>
                    <a:schemeClr val="accent4">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sp>
              <p:nvSpPr>
                <p:cNvPr id="11" name="Rectángulo 10"/>
                <p:cNvSpPr/>
                <p:nvPr/>
              </p:nvSpPr>
              <p:spPr>
                <a:xfrm rot="5400000">
                  <a:off x="1631342" y="546653"/>
                  <a:ext cx="59636" cy="1089328"/>
                </a:xfrm>
                <a:prstGeom prst="rect">
                  <a:avLst/>
                </a:prstGeom>
                <a:solidFill>
                  <a:srgbClr val="FFC000"/>
                </a:solidFill>
                <a:ln>
                  <a:solidFill>
                    <a:schemeClr val="accent4">
                      <a:lumMod val="75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grpSp>
          <p:sp>
            <p:nvSpPr>
              <p:cNvPr id="23" name="Rectángulo 22"/>
              <p:cNvSpPr/>
              <p:nvPr/>
            </p:nvSpPr>
            <p:spPr>
              <a:xfrm>
                <a:off x="2493340" y="1497869"/>
                <a:ext cx="67146" cy="2341781"/>
              </a:xfrm>
              <a:prstGeom prst="rect">
                <a:avLst/>
              </a:prstGeom>
              <a:solidFill>
                <a:schemeClr val="bg1">
                  <a:lumMod val="85000"/>
                </a:schemeClr>
              </a:solidFill>
              <a:ln>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Rectángulo 23"/>
              <p:cNvSpPr/>
              <p:nvPr/>
            </p:nvSpPr>
            <p:spPr>
              <a:xfrm>
                <a:off x="3160730" y="1511641"/>
                <a:ext cx="67146" cy="2341781"/>
              </a:xfrm>
              <a:prstGeom prst="rect">
                <a:avLst/>
              </a:prstGeom>
              <a:solidFill>
                <a:schemeClr val="bg1">
                  <a:lumMod val="85000"/>
                </a:schemeClr>
              </a:solidFill>
              <a:ln>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nvGrpSpPr>
              <p:cNvPr id="17" name="Grupo 16"/>
              <p:cNvGrpSpPr/>
              <p:nvPr/>
            </p:nvGrpSpPr>
            <p:grpSpPr>
              <a:xfrm>
                <a:off x="2421502" y="2677940"/>
                <a:ext cx="897924" cy="506629"/>
                <a:chOff x="4539050" y="2421924"/>
                <a:chExt cx="897924" cy="506629"/>
              </a:xfrm>
            </p:grpSpPr>
            <p:sp>
              <p:nvSpPr>
                <p:cNvPr id="13" name="Rectángulo redondeado 12"/>
                <p:cNvSpPr/>
                <p:nvPr/>
              </p:nvSpPr>
              <p:spPr>
                <a:xfrm>
                  <a:off x="4539050" y="2421924"/>
                  <a:ext cx="897924" cy="123568"/>
                </a:xfrm>
                <a:prstGeom prst="roundRect">
                  <a:avLst/>
                </a:prstGeom>
                <a:solidFill>
                  <a:schemeClr val="bg1">
                    <a:lumMod val="75000"/>
                  </a:schemeClr>
                </a:solidFill>
                <a:ln>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ángulo redondeado 13"/>
                <p:cNvSpPr/>
                <p:nvPr/>
              </p:nvSpPr>
              <p:spPr>
                <a:xfrm>
                  <a:off x="4539050" y="2545492"/>
                  <a:ext cx="897924" cy="123568"/>
                </a:xfrm>
                <a:prstGeom prst="roundRect">
                  <a:avLst/>
                </a:prstGeom>
                <a:solidFill>
                  <a:schemeClr val="bg1">
                    <a:lumMod val="75000"/>
                  </a:schemeClr>
                </a:solidFill>
                <a:ln>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5" name="Rectángulo redondeado 14"/>
                <p:cNvSpPr/>
                <p:nvPr/>
              </p:nvSpPr>
              <p:spPr>
                <a:xfrm>
                  <a:off x="4539050" y="2669060"/>
                  <a:ext cx="897924" cy="123568"/>
                </a:xfrm>
                <a:prstGeom prst="roundRect">
                  <a:avLst/>
                </a:prstGeom>
                <a:solidFill>
                  <a:schemeClr val="bg1">
                    <a:lumMod val="75000"/>
                  </a:schemeClr>
                </a:solidFill>
                <a:ln>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redondeado 15"/>
                <p:cNvSpPr/>
                <p:nvPr/>
              </p:nvSpPr>
              <p:spPr>
                <a:xfrm>
                  <a:off x="4539050" y="2804985"/>
                  <a:ext cx="897924" cy="123568"/>
                </a:xfrm>
                <a:prstGeom prst="roundRect">
                  <a:avLst/>
                </a:prstGeom>
                <a:solidFill>
                  <a:schemeClr val="bg1">
                    <a:lumMod val="75000"/>
                  </a:schemeClr>
                </a:solidFill>
                <a:ln>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grpSp>
            <p:nvGrpSpPr>
              <p:cNvPr id="18" name="Grupo 17"/>
              <p:cNvGrpSpPr/>
              <p:nvPr/>
            </p:nvGrpSpPr>
            <p:grpSpPr>
              <a:xfrm>
                <a:off x="2421502" y="3791640"/>
                <a:ext cx="897924" cy="506629"/>
                <a:chOff x="4539050" y="2421924"/>
                <a:chExt cx="897924" cy="506629"/>
              </a:xfrm>
            </p:grpSpPr>
            <p:sp>
              <p:nvSpPr>
                <p:cNvPr id="19" name="Rectángulo redondeado 18"/>
                <p:cNvSpPr/>
                <p:nvPr/>
              </p:nvSpPr>
              <p:spPr>
                <a:xfrm>
                  <a:off x="4539050" y="2421924"/>
                  <a:ext cx="897924" cy="123568"/>
                </a:xfrm>
                <a:prstGeom prst="roundRect">
                  <a:avLst/>
                </a:prstGeom>
                <a:solidFill>
                  <a:schemeClr val="bg1">
                    <a:lumMod val="75000"/>
                  </a:schemeClr>
                </a:solidFill>
                <a:ln>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Rectángulo redondeado 19"/>
                <p:cNvSpPr/>
                <p:nvPr/>
              </p:nvSpPr>
              <p:spPr>
                <a:xfrm>
                  <a:off x="4539050" y="2545492"/>
                  <a:ext cx="897924" cy="123568"/>
                </a:xfrm>
                <a:prstGeom prst="roundRect">
                  <a:avLst/>
                </a:prstGeom>
                <a:solidFill>
                  <a:schemeClr val="bg1">
                    <a:lumMod val="75000"/>
                  </a:schemeClr>
                </a:solidFill>
                <a:ln>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Rectángulo redondeado 20"/>
                <p:cNvSpPr/>
                <p:nvPr/>
              </p:nvSpPr>
              <p:spPr>
                <a:xfrm>
                  <a:off x="4539050" y="2669060"/>
                  <a:ext cx="897924" cy="123568"/>
                </a:xfrm>
                <a:prstGeom prst="roundRect">
                  <a:avLst/>
                </a:prstGeom>
                <a:solidFill>
                  <a:schemeClr val="bg1">
                    <a:lumMod val="75000"/>
                  </a:schemeClr>
                </a:solidFill>
                <a:ln>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Rectángulo redondeado 21"/>
                <p:cNvSpPr/>
                <p:nvPr/>
              </p:nvSpPr>
              <p:spPr>
                <a:xfrm>
                  <a:off x="4539050" y="2804985"/>
                  <a:ext cx="897924" cy="123568"/>
                </a:xfrm>
                <a:prstGeom prst="roundRect">
                  <a:avLst/>
                </a:prstGeom>
                <a:solidFill>
                  <a:schemeClr val="bg1">
                    <a:lumMod val="75000"/>
                  </a:schemeClr>
                </a:solidFill>
                <a:ln>
                  <a:solidFill>
                    <a:schemeClr val="bg1">
                      <a:lumMod val="6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8" name="Rectángulo 7"/>
              <p:cNvSpPr/>
              <p:nvPr/>
            </p:nvSpPr>
            <p:spPr>
              <a:xfrm>
                <a:off x="2144576" y="1759547"/>
                <a:ext cx="1451776" cy="135170"/>
              </a:xfrm>
              <a:prstGeom prst="rect">
                <a:avLst/>
              </a:prstGeom>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a:p>
            </p:txBody>
          </p:sp>
        </p:grpSp>
        <p:sp>
          <p:nvSpPr>
            <p:cNvPr id="28" name="CuadroTexto 27"/>
            <p:cNvSpPr txBox="1"/>
            <p:nvPr/>
          </p:nvSpPr>
          <p:spPr>
            <a:xfrm>
              <a:off x="8143103" y="2092425"/>
              <a:ext cx="1388076" cy="915162"/>
            </a:xfrm>
            <a:prstGeom prst="rect">
              <a:avLst/>
            </a:prstGeom>
            <a:noFill/>
          </p:spPr>
          <p:txBody>
            <a:bodyPr wrap="square" rtlCol="0">
              <a:spAutoFit/>
            </a:bodyPr>
            <a:lstStyle/>
            <a:p>
              <a:r>
                <a:rPr lang="es-MX" sz="1400" dirty="0" smtClean="0"/>
                <a:t>MCC salida tachos 70 °C</a:t>
              </a:r>
              <a:endParaRPr lang="es-MX" sz="1400" dirty="0"/>
            </a:p>
          </p:txBody>
        </p:sp>
        <p:sp>
          <p:nvSpPr>
            <p:cNvPr id="29" name="CuadroTexto 28"/>
            <p:cNvSpPr txBox="1"/>
            <p:nvPr/>
          </p:nvSpPr>
          <p:spPr>
            <a:xfrm>
              <a:off x="8143102" y="5275721"/>
              <a:ext cx="1594022" cy="646331"/>
            </a:xfrm>
            <a:prstGeom prst="rect">
              <a:avLst/>
            </a:prstGeom>
            <a:noFill/>
          </p:spPr>
          <p:txBody>
            <a:bodyPr wrap="square" rtlCol="0">
              <a:spAutoFit/>
            </a:bodyPr>
            <a:lstStyle/>
            <a:p>
              <a:r>
                <a:rPr lang="es-MX" sz="1400" dirty="0" smtClean="0"/>
                <a:t>MCC salida tachos </a:t>
              </a:r>
              <a:r>
                <a:rPr lang="es-MX" sz="1400" dirty="0"/>
                <a:t>&lt;</a:t>
              </a:r>
              <a:r>
                <a:rPr lang="es-MX" sz="1400" dirty="0" smtClean="0"/>
                <a:t>45 °C</a:t>
              </a:r>
              <a:endParaRPr lang="es-MX" sz="1400" dirty="0"/>
            </a:p>
          </p:txBody>
        </p:sp>
        <p:sp>
          <p:nvSpPr>
            <p:cNvPr id="31" name="Rectángulo 30"/>
            <p:cNvSpPr/>
            <p:nvPr/>
          </p:nvSpPr>
          <p:spPr>
            <a:xfrm>
              <a:off x="3232225" y="2622173"/>
              <a:ext cx="878456" cy="877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2" name="Rectángulo 31"/>
            <p:cNvSpPr/>
            <p:nvPr/>
          </p:nvSpPr>
          <p:spPr>
            <a:xfrm>
              <a:off x="433958" y="4415481"/>
              <a:ext cx="1567837" cy="13098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3" name="CuadroTexto 32"/>
            <p:cNvSpPr txBox="1"/>
            <p:nvPr/>
          </p:nvSpPr>
          <p:spPr>
            <a:xfrm>
              <a:off x="609600" y="4761469"/>
              <a:ext cx="1178011" cy="800766"/>
            </a:xfrm>
            <a:prstGeom prst="rect">
              <a:avLst/>
            </a:prstGeom>
            <a:noFill/>
          </p:spPr>
          <p:txBody>
            <a:bodyPr wrap="square" rtlCol="0">
              <a:spAutoFit/>
            </a:bodyPr>
            <a:lstStyle/>
            <a:p>
              <a:pPr algn="ctr"/>
              <a:r>
                <a:rPr lang="es-MX" sz="1200" dirty="0" smtClean="0"/>
                <a:t>Torre de enfriamiento</a:t>
              </a:r>
              <a:endParaRPr lang="es-MX" sz="1200" dirty="0"/>
            </a:p>
          </p:txBody>
        </p:sp>
        <p:sp>
          <p:nvSpPr>
            <p:cNvPr id="34" name="CuadroTexto 33"/>
            <p:cNvSpPr txBox="1"/>
            <p:nvPr/>
          </p:nvSpPr>
          <p:spPr>
            <a:xfrm>
              <a:off x="4078415" y="3134390"/>
              <a:ext cx="1046774" cy="415498"/>
            </a:xfrm>
            <a:prstGeom prst="rect">
              <a:avLst/>
            </a:prstGeom>
            <a:noFill/>
          </p:spPr>
          <p:txBody>
            <a:bodyPr wrap="square" rtlCol="0">
              <a:spAutoFit/>
            </a:bodyPr>
            <a:lstStyle/>
            <a:p>
              <a:r>
                <a:rPr lang="es-MX" sz="1050" dirty="0" smtClean="0"/>
                <a:t>Intercambiador de placas </a:t>
              </a:r>
              <a:endParaRPr lang="es-MX" sz="1050" dirty="0"/>
            </a:p>
          </p:txBody>
        </p:sp>
        <p:cxnSp>
          <p:nvCxnSpPr>
            <p:cNvPr id="38" name="Conector angular 37"/>
            <p:cNvCxnSpPr>
              <a:stCxn id="31" idx="3"/>
              <a:endCxn id="23" idx="0"/>
            </p:cNvCxnSpPr>
            <p:nvPr/>
          </p:nvCxnSpPr>
          <p:spPr>
            <a:xfrm flipV="1">
              <a:off x="4110681" y="1497869"/>
              <a:ext cx="1250379" cy="1563132"/>
            </a:xfrm>
            <a:prstGeom prst="bentConnector4">
              <a:avLst>
                <a:gd name="adj1" fmla="val 48657"/>
                <a:gd name="adj2" fmla="val 114624"/>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onector angular 39"/>
            <p:cNvCxnSpPr>
              <a:stCxn id="24" idx="0"/>
              <a:endCxn id="31" idx="0"/>
            </p:cNvCxnSpPr>
            <p:nvPr/>
          </p:nvCxnSpPr>
          <p:spPr>
            <a:xfrm rot="16200000" flipH="1" flipV="1">
              <a:off x="4294686" y="888408"/>
              <a:ext cx="1110532" cy="2356997"/>
            </a:xfrm>
            <a:prstGeom prst="bentConnector3">
              <a:avLst>
                <a:gd name="adj1" fmla="val -52482"/>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ector angular 45"/>
            <p:cNvCxnSpPr>
              <a:stCxn id="32" idx="2"/>
              <a:endCxn id="31" idx="2"/>
            </p:cNvCxnSpPr>
            <p:nvPr/>
          </p:nvCxnSpPr>
          <p:spPr>
            <a:xfrm rot="5400000" flipH="1" flipV="1">
              <a:off x="1331930" y="3385775"/>
              <a:ext cx="2225469" cy="2453576"/>
            </a:xfrm>
            <a:prstGeom prst="bentConnector3">
              <a:avLst>
                <a:gd name="adj1" fmla="val -10272"/>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ector angular 47"/>
            <p:cNvCxnSpPr>
              <a:stCxn id="31" idx="1"/>
              <a:endCxn id="32" idx="0"/>
            </p:cNvCxnSpPr>
            <p:nvPr/>
          </p:nvCxnSpPr>
          <p:spPr>
            <a:xfrm rot="10800000" flipV="1">
              <a:off x="1217877" y="3061001"/>
              <a:ext cx="2014348" cy="1354480"/>
            </a:xfrm>
            <a:prstGeom prst="bentConnector2">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9" name="CuadroTexto 48"/>
            <p:cNvSpPr txBox="1"/>
            <p:nvPr/>
          </p:nvSpPr>
          <p:spPr>
            <a:xfrm>
              <a:off x="2519483" y="1145052"/>
              <a:ext cx="1402287" cy="571976"/>
            </a:xfrm>
            <a:prstGeom prst="rect">
              <a:avLst/>
            </a:prstGeom>
            <a:noFill/>
          </p:spPr>
          <p:txBody>
            <a:bodyPr wrap="square" rtlCol="0">
              <a:spAutoFit/>
            </a:bodyPr>
            <a:lstStyle/>
            <a:p>
              <a:r>
                <a:rPr lang="es-MX" sz="1200" dirty="0" smtClean="0"/>
                <a:t>Circuito de agua Cerrado</a:t>
              </a:r>
              <a:endParaRPr lang="es-MX" sz="1200" dirty="0"/>
            </a:p>
          </p:txBody>
        </p:sp>
        <p:sp>
          <p:nvSpPr>
            <p:cNvPr id="50" name="Flecha derecha 49"/>
            <p:cNvSpPr/>
            <p:nvPr/>
          </p:nvSpPr>
          <p:spPr>
            <a:xfrm rot="16200000">
              <a:off x="6270926" y="3579742"/>
              <a:ext cx="418873" cy="238413"/>
            </a:xfrm>
            <a:prstGeom prst="rightArrow">
              <a:avLst/>
            </a:prstGeom>
            <a:solidFill>
              <a:srgbClr val="FF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1" name="Flecha derecha 50"/>
            <p:cNvSpPr/>
            <p:nvPr/>
          </p:nvSpPr>
          <p:spPr>
            <a:xfrm rot="5400000">
              <a:off x="6651942" y="3612851"/>
              <a:ext cx="418873" cy="238413"/>
            </a:xfrm>
            <a:prstGeom prst="rightArrow">
              <a:avLst/>
            </a:prstGeom>
            <a:solidFill>
              <a:srgbClr val="FF0000"/>
            </a:solidFill>
            <a:ln>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2" name="CuadroTexto 51"/>
            <p:cNvSpPr txBox="1"/>
            <p:nvPr/>
          </p:nvSpPr>
          <p:spPr>
            <a:xfrm>
              <a:off x="7039943" y="3446720"/>
              <a:ext cx="1402287" cy="461665"/>
            </a:xfrm>
            <a:prstGeom prst="rect">
              <a:avLst/>
            </a:prstGeom>
            <a:noFill/>
          </p:spPr>
          <p:txBody>
            <a:bodyPr wrap="square" rtlCol="0">
              <a:spAutoFit/>
            </a:bodyPr>
            <a:lstStyle/>
            <a:p>
              <a:r>
                <a:rPr lang="es-MX" sz="1200" dirty="0" smtClean="0"/>
                <a:t>Serpentines móviles a 1m/min</a:t>
              </a:r>
              <a:endParaRPr lang="es-MX" sz="1200" dirty="0"/>
            </a:p>
          </p:txBody>
        </p:sp>
        <p:sp>
          <p:nvSpPr>
            <p:cNvPr id="3" name="Flecha curvada hacia arriba 2"/>
            <p:cNvSpPr/>
            <p:nvPr/>
          </p:nvSpPr>
          <p:spPr>
            <a:xfrm rot="5400000">
              <a:off x="5464981" y="2651839"/>
              <a:ext cx="363270" cy="602480"/>
            </a:xfrm>
            <a:prstGeom prst="curvedUpArrow">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41" name="Flecha curvada hacia arriba 40"/>
            <p:cNvSpPr/>
            <p:nvPr/>
          </p:nvSpPr>
          <p:spPr>
            <a:xfrm rot="5400000">
              <a:off x="5496498" y="3745707"/>
              <a:ext cx="363270" cy="602480"/>
            </a:xfrm>
            <a:prstGeom prst="curvedUpArrow">
              <a:avLst/>
            </a:prstGeom>
            <a:solidFill>
              <a:schemeClr val="tx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4" name="Flecha curvada hacia arriba 3"/>
            <p:cNvSpPr/>
            <p:nvPr/>
          </p:nvSpPr>
          <p:spPr>
            <a:xfrm rot="16200000">
              <a:off x="3340225" y="3018128"/>
              <a:ext cx="403654" cy="332882"/>
            </a:xfrm>
            <a:prstGeom prst="curvedUpArrow">
              <a:avLst/>
            </a:prstGeom>
            <a:solidFill>
              <a:schemeClr val="accent2">
                <a:lumMod val="60000"/>
                <a:lumOff val="4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42" name="Flecha curvada hacia arriba 41"/>
            <p:cNvSpPr/>
            <p:nvPr/>
          </p:nvSpPr>
          <p:spPr>
            <a:xfrm rot="5400000">
              <a:off x="3599483" y="2752636"/>
              <a:ext cx="403654" cy="332882"/>
            </a:xfrm>
            <a:prstGeom prst="curvedUpArrow">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grpSp>
    </p:spTree>
    <p:extLst>
      <p:ext uri="{BB962C8B-B14F-4D97-AF65-F5344CB8AC3E}">
        <p14:creationId xmlns:p14="http://schemas.microsoft.com/office/powerpoint/2010/main" val="1428096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89318"/>
          </a:xfrm>
        </p:spPr>
        <p:txBody>
          <a:bodyPr>
            <a:normAutofit fontScale="90000"/>
          </a:bodyPr>
          <a:lstStyle/>
          <a:p>
            <a:pPr algn="ctr"/>
            <a:r>
              <a:rPr lang="es-MX" dirty="0" smtClean="0"/>
              <a:t>Caída de Pureza en OVC </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703092440"/>
              </p:ext>
            </p:extLst>
          </p:nvPr>
        </p:nvGraphicFramePr>
        <p:xfrm>
          <a:off x="2809103" y="1257213"/>
          <a:ext cx="6697362" cy="3899673"/>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p:cNvSpPr txBox="1"/>
          <p:nvPr/>
        </p:nvSpPr>
        <p:spPr>
          <a:xfrm>
            <a:off x="642551" y="5428735"/>
            <a:ext cx="11079892" cy="923330"/>
          </a:xfrm>
          <a:prstGeom prst="rect">
            <a:avLst/>
          </a:prstGeom>
          <a:noFill/>
        </p:spPr>
        <p:txBody>
          <a:bodyPr wrap="square" rtlCol="0">
            <a:spAutoFit/>
          </a:bodyPr>
          <a:lstStyle/>
          <a:p>
            <a:r>
              <a:rPr lang="es-MX" dirty="0" smtClean="0"/>
              <a:t>Durante el primer periodo de funcionamiento de los </a:t>
            </a:r>
            <a:r>
              <a:rPr lang="es-MX" dirty="0" err="1" smtClean="0"/>
              <a:t>OVC´s</a:t>
            </a:r>
            <a:r>
              <a:rPr lang="es-MX" dirty="0" smtClean="0"/>
              <a:t> el promedio de caída de pureza fue de 6 puntos, mientras en el segundo periodo de funcionamiento la caída de pureza aumentó a 8.3 punto en promedio llegando a temperatura de 45 °C</a:t>
            </a:r>
            <a:endParaRPr lang="es-MX" dirty="0"/>
          </a:p>
        </p:txBody>
      </p:sp>
    </p:spTree>
    <p:extLst>
      <p:ext uri="{BB962C8B-B14F-4D97-AF65-F5344CB8AC3E}">
        <p14:creationId xmlns:p14="http://schemas.microsoft.com/office/powerpoint/2010/main" val="3314438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6"/>
            <a:ext cx="10515600" cy="689318"/>
          </a:xfrm>
        </p:spPr>
        <p:txBody>
          <a:bodyPr>
            <a:normAutofit fontScale="90000"/>
          </a:bodyPr>
          <a:lstStyle/>
          <a:p>
            <a:pPr algn="ctr"/>
            <a:r>
              <a:rPr lang="es-MX" dirty="0" smtClean="0"/>
              <a:t>Resultados en Económicos </a:t>
            </a:r>
            <a:endParaRPr lang="es-MX" dirty="0"/>
          </a:p>
        </p:txBody>
      </p:sp>
      <p:graphicFrame>
        <p:nvGraphicFramePr>
          <p:cNvPr id="4" name="Gráfico 3"/>
          <p:cNvGraphicFramePr>
            <a:graphicFrameLocks/>
          </p:cNvGraphicFramePr>
          <p:nvPr>
            <p:extLst>
              <p:ext uri="{D42A27DB-BD31-4B8C-83A1-F6EECF244321}">
                <p14:modId xmlns:p14="http://schemas.microsoft.com/office/powerpoint/2010/main" val="84188578"/>
              </p:ext>
            </p:extLst>
          </p:nvPr>
        </p:nvGraphicFramePr>
        <p:xfrm>
          <a:off x="6635579" y="1515765"/>
          <a:ext cx="3958282" cy="24631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p:cNvGraphicFramePr>
            <a:graphicFrameLocks/>
          </p:cNvGraphicFramePr>
          <p:nvPr>
            <p:extLst>
              <p:ext uri="{D42A27DB-BD31-4B8C-83A1-F6EECF244321}">
                <p14:modId xmlns:p14="http://schemas.microsoft.com/office/powerpoint/2010/main" val="4095337354"/>
              </p:ext>
            </p:extLst>
          </p:nvPr>
        </p:nvGraphicFramePr>
        <p:xfrm>
          <a:off x="1445741" y="1515765"/>
          <a:ext cx="4040660" cy="2463112"/>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5"/>
          <p:cNvSpPr txBox="1"/>
          <p:nvPr/>
        </p:nvSpPr>
        <p:spPr>
          <a:xfrm>
            <a:off x="1101811" y="4720281"/>
            <a:ext cx="10251989" cy="923330"/>
          </a:xfrm>
          <a:prstGeom prst="rect">
            <a:avLst/>
          </a:prstGeom>
          <a:noFill/>
        </p:spPr>
        <p:txBody>
          <a:bodyPr wrap="square" rtlCol="0">
            <a:spAutoFit/>
          </a:bodyPr>
          <a:lstStyle/>
          <a:p>
            <a:pPr algn="just"/>
            <a:r>
              <a:rPr lang="es-MX" dirty="0" smtClean="0"/>
              <a:t>A pesar que la pureza de meladura ingresando a tachos ha venido en descenso durante las ultimas zafras, y la cantidad de MCC/ t caña también ha ido incrementando, ha partir de la implementación del nuevo sistema de MCC la tendencia en las perdidas en MF, fueron revertidas.</a:t>
            </a:r>
            <a:endParaRPr lang="es-MX" dirty="0"/>
          </a:p>
        </p:txBody>
      </p:sp>
    </p:spTree>
    <p:extLst>
      <p:ext uri="{BB962C8B-B14F-4D97-AF65-F5344CB8AC3E}">
        <p14:creationId xmlns:p14="http://schemas.microsoft.com/office/powerpoint/2010/main" val="2196810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p:nvPr>
            <p:extLst>
              <p:ext uri="{D42A27DB-BD31-4B8C-83A1-F6EECF244321}">
                <p14:modId xmlns:p14="http://schemas.microsoft.com/office/powerpoint/2010/main" val="1687247516"/>
              </p:ext>
            </p:extLst>
          </p:nvPr>
        </p:nvGraphicFramePr>
        <p:xfrm>
          <a:off x="1077094" y="4108217"/>
          <a:ext cx="4135397" cy="24726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p:cNvGraphicFramePr>
            <a:graphicFrameLocks/>
          </p:cNvGraphicFramePr>
          <p:nvPr>
            <p:extLst>
              <p:ext uri="{D42A27DB-BD31-4B8C-83A1-F6EECF244321}">
                <p14:modId xmlns:p14="http://schemas.microsoft.com/office/powerpoint/2010/main" val="2142841023"/>
              </p:ext>
            </p:extLst>
          </p:nvPr>
        </p:nvGraphicFramePr>
        <p:xfrm>
          <a:off x="883849" y="1189961"/>
          <a:ext cx="4172465" cy="29182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p:cNvGraphicFramePr>
            <a:graphicFrameLocks/>
          </p:cNvGraphicFramePr>
          <p:nvPr>
            <p:extLst>
              <p:ext uri="{D42A27DB-BD31-4B8C-83A1-F6EECF244321}">
                <p14:modId xmlns:p14="http://schemas.microsoft.com/office/powerpoint/2010/main" val="1149693959"/>
              </p:ext>
            </p:extLst>
          </p:nvPr>
        </p:nvGraphicFramePr>
        <p:xfrm>
          <a:off x="6404918" y="1177380"/>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9" name="Marcador de contenido 2"/>
          <p:cNvSpPr>
            <a:spLocks noGrp="1"/>
          </p:cNvSpPr>
          <p:nvPr>
            <p:ph idx="1"/>
          </p:nvPr>
        </p:nvSpPr>
        <p:spPr>
          <a:xfrm>
            <a:off x="5822428" y="4769652"/>
            <a:ext cx="5736981" cy="1375719"/>
          </a:xfrm>
        </p:spPr>
        <p:txBody>
          <a:bodyPr>
            <a:normAutofit/>
          </a:bodyPr>
          <a:lstStyle/>
          <a:p>
            <a:pPr marL="0" indent="0" algn="just">
              <a:buNone/>
            </a:pPr>
            <a:r>
              <a:rPr lang="es-MX" sz="2000" dirty="0" smtClean="0"/>
              <a:t>El aumento en las perdidas en Miel Final en las zafras 13/14 y 14/15 fueron producto de mayor promedio de molida diaria y menor pureza de meladura entrando a tachos.</a:t>
            </a:r>
            <a:endParaRPr lang="es-MX" sz="2000" dirty="0"/>
          </a:p>
        </p:txBody>
      </p:sp>
      <p:sp>
        <p:nvSpPr>
          <p:cNvPr id="10" name="Flecha derecha 9"/>
          <p:cNvSpPr/>
          <p:nvPr/>
        </p:nvSpPr>
        <p:spPr>
          <a:xfrm rot="20682446">
            <a:off x="2433905" y="1713310"/>
            <a:ext cx="1072354" cy="186641"/>
          </a:xfrm>
          <a:prstGeom prst="rightArrow">
            <a:avLst/>
          </a:prstGeom>
          <a:solidFill>
            <a:srgbClr val="FF0000"/>
          </a:solidFill>
          <a:ln w="28575">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Flecha derecha 10"/>
          <p:cNvSpPr/>
          <p:nvPr/>
        </p:nvSpPr>
        <p:spPr>
          <a:xfrm rot="1058114">
            <a:off x="8750632" y="1871968"/>
            <a:ext cx="1072354" cy="170624"/>
          </a:xfrm>
          <a:prstGeom prst="rightArrow">
            <a:avLst/>
          </a:prstGeom>
          <a:solidFill>
            <a:srgbClr val="FF0000"/>
          </a:solidFill>
          <a:ln w="28575">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p:cNvSpPr txBox="1"/>
          <p:nvPr/>
        </p:nvSpPr>
        <p:spPr>
          <a:xfrm>
            <a:off x="4096139" y="328308"/>
            <a:ext cx="5449077" cy="523220"/>
          </a:xfrm>
          <a:prstGeom prst="rect">
            <a:avLst/>
          </a:prstGeom>
          <a:noFill/>
        </p:spPr>
        <p:txBody>
          <a:bodyPr wrap="square" rtlCol="0">
            <a:spAutoFit/>
          </a:bodyPr>
          <a:lstStyle/>
          <a:p>
            <a:r>
              <a:rPr lang="es-MX" sz="2800" dirty="0" smtClean="0"/>
              <a:t>Contexto de Zafras pasadas</a:t>
            </a:r>
            <a:endParaRPr lang="es-MX" sz="2800" dirty="0"/>
          </a:p>
        </p:txBody>
      </p:sp>
    </p:spTree>
    <p:extLst>
      <p:ext uri="{BB962C8B-B14F-4D97-AF65-F5344CB8AC3E}">
        <p14:creationId xmlns:p14="http://schemas.microsoft.com/office/powerpoint/2010/main" val="152975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áfico 4"/>
          <p:cNvGraphicFramePr>
            <a:graphicFrameLocks/>
          </p:cNvGraphicFramePr>
          <p:nvPr>
            <p:extLst>
              <p:ext uri="{D42A27DB-BD31-4B8C-83A1-F6EECF244321}">
                <p14:modId xmlns:p14="http://schemas.microsoft.com/office/powerpoint/2010/main" val="1769024555"/>
              </p:ext>
            </p:extLst>
          </p:nvPr>
        </p:nvGraphicFramePr>
        <p:xfrm>
          <a:off x="838200" y="1586586"/>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p:cNvSpPr txBox="1"/>
          <p:nvPr/>
        </p:nvSpPr>
        <p:spPr>
          <a:xfrm>
            <a:off x="3772931" y="2042984"/>
            <a:ext cx="1128583" cy="338554"/>
          </a:xfrm>
          <a:prstGeom prst="rect">
            <a:avLst/>
          </a:prstGeom>
          <a:noFill/>
        </p:spPr>
        <p:txBody>
          <a:bodyPr wrap="square" rtlCol="0">
            <a:spAutoFit/>
          </a:bodyPr>
          <a:lstStyle/>
          <a:p>
            <a:r>
              <a:rPr lang="es-MX" sz="800" dirty="0" smtClean="0"/>
              <a:t>Inicio operaciones VKT y OVC </a:t>
            </a:r>
            <a:endParaRPr lang="es-MX" sz="800" dirty="0"/>
          </a:p>
        </p:txBody>
      </p:sp>
      <p:sp>
        <p:nvSpPr>
          <p:cNvPr id="7" name="Título 1"/>
          <p:cNvSpPr txBox="1">
            <a:spLocks/>
          </p:cNvSpPr>
          <p:nvPr/>
        </p:nvSpPr>
        <p:spPr>
          <a:xfrm>
            <a:off x="838200" y="513406"/>
            <a:ext cx="10515600" cy="7358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Arial" panose="020B0604020202020204" pitchFamily="34" charset="0"/>
              <a:buChar char="•"/>
            </a:pPr>
            <a:r>
              <a:rPr lang="es-MX" sz="3200" dirty="0" smtClean="0"/>
              <a:t>Perdidas en Miel Final  </a:t>
            </a:r>
            <a:endParaRPr lang="es-MX" sz="3200" dirty="0"/>
          </a:p>
        </p:txBody>
      </p:sp>
      <p:sp>
        <p:nvSpPr>
          <p:cNvPr id="8" name="CuadroTexto 7"/>
          <p:cNvSpPr txBox="1"/>
          <p:nvPr/>
        </p:nvSpPr>
        <p:spPr>
          <a:xfrm>
            <a:off x="749643" y="4761470"/>
            <a:ext cx="10684476" cy="923330"/>
          </a:xfrm>
          <a:prstGeom prst="rect">
            <a:avLst/>
          </a:prstGeom>
          <a:noFill/>
        </p:spPr>
        <p:txBody>
          <a:bodyPr wrap="square" rtlCol="0">
            <a:spAutoFit/>
          </a:bodyPr>
          <a:lstStyle/>
          <a:p>
            <a:pPr marL="285750" indent="-285750">
              <a:buFont typeface="Arial" panose="020B0604020202020204" pitchFamily="34" charset="0"/>
              <a:buChar char="•"/>
            </a:pPr>
            <a:r>
              <a:rPr lang="es-MX" dirty="0" smtClean="0"/>
              <a:t>Durante el primer periodo de operación del VKT y OVC se lograron recuperar 1300 t de sacarosa producto de la reducción en las perdidas en Miel Final.</a:t>
            </a:r>
          </a:p>
          <a:p>
            <a:pPr marL="285750" indent="-285750">
              <a:buFont typeface="Arial" panose="020B0604020202020204" pitchFamily="34" charset="0"/>
              <a:buChar char="•"/>
            </a:pPr>
            <a:r>
              <a:rPr lang="es-MX" dirty="0" smtClean="0"/>
              <a:t>Durante la  zafra 16/17 la disminución en perdidas en MF significó 4484 t de sacarosa recuperadas</a:t>
            </a:r>
            <a:endParaRPr lang="es-MX" dirty="0"/>
          </a:p>
        </p:txBody>
      </p:sp>
      <p:graphicFrame>
        <p:nvGraphicFramePr>
          <p:cNvPr id="9" name="Gráfico 8"/>
          <p:cNvGraphicFramePr>
            <a:graphicFrameLocks/>
          </p:cNvGraphicFramePr>
          <p:nvPr>
            <p:extLst>
              <p:ext uri="{D42A27DB-BD31-4B8C-83A1-F6EECF244321}">
                <p14:modId xmlns:p14="http://schemas.microsoft.com/office/powerpoint/2010/main" val="2512829286"/>
              </p:ext>
            </p:extLst>
          </p:nvPr>
        </p:nvGraphicFramePr>
        <p:xfrm>
          <a:off x="6115566" y="1495860"/>
          <a:ext cx="457200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3968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959269281"/>
              </p:ext>
            </p:extLst>
          </p:nvPr>
        </p:nvGraphicFramePr>
        <p:xfrm>
          <a:off x="2051222" y="1281928"/>
          <a:ext cx="7801232" cy="3364213"/>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p:cNvSpPr txBox="1"/>
          <p:nvPr/>
        </p:nvSpPr>
        <p:spPr>
          <a:xfrm>
            <a:off x="766119" y="5025081"/>
            <a:ext cx="10552670" cy="646331"/>
          </a:xfrm>
          <a:prstGeom prst="rect">
            <a:avLst/>
          </a:prstGeom>
          <a:noFill/>
        </p:spPr>
        <p:txBody>
          <a:bodyPr wrap="square" rtlCol="0">
            <a:spAutoFit/>
          </a:bodyPr>
          <a:lstStyle/>
          <a:p>
            <a:r>
              <a:rPr lang="es-MX" dirty="0" smtClean="0"/>
              <a:t>Las perdidas en miel final la zafra 16/17 fueron las menores de los últimos 6 años manteniendo una alta molida y similar pureza de meladura a zafras anteriores</a:t>
            </a:r>
            <a:endParaRPr lang="es-MX" dirty="0"/>
          </a:p>
        </p:txBody>
      </p:sp>
      <p:sp>
        <p:nvSpPr>
          <p:cNvPr id="5" name="Título 1"/>
          <p:cNvSpPr>
            <a:spLocks noGrp="1"/>
          </p:cNvSpPr>
          <p:nvPr>
            <p:ph type="title"/>
          </p:nvPr>
        </p:nvSpPr>
        <p:spPr>
          <a:xfrm>
            <a:off x="838200" y="365126"/>
            <a:ext cx="10515600" cy="689318"/>
          </a:xfrm>
        </p:spPr>
        <p:txBody>
          <a:bodyPr>
            <a:normAutofit fontScale="90000"/>
          </a:bodyPr>
          <a:lstStyle/>
          <a:p>
            <a:pPr algn="ctr"/>
            <a:r>
              <a:rPr lang="es-MX" dirty="0" smtClean="0"/>
              <a:t>Pérdidas en Miel Final  </a:t>
            </a:r>
            <a:endParaRPr lang="es-MX" dirty="0"/>
          </a:p>
        </p:txBody>
      </p:sp>
    </p:spTree>
    <p:extLst>
      <p:ext uri="{BB962C8B-B14F-4D97-AF65-F5344CB8AC3E}">
        <p14:creationId xmlns:p14="http://schemas.microsoft.com/office/powerpoint/2010/main" val="398464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9389" y="233321"/>
            <a:ext cx="10515600" cy="689318"/>
          </a:xfrm>
        </p:spPr>
        <p:txBody>
          <a:bodyPr>
            <a:normAutofit fontScale="90000"/>
          </a:bodyPr>
          <a:lstStyle/>
          <a:p>
            <a:r>
              <a:rPr lang="es-MX" dirty="0" smtClean="0"/>
              <a:t>Conclusiones </a:t>
            </a:r>
            <a:endParaRPr lang="es-MX" dirty="0"/>
          </a:p>
        </p:txBody>
      </p:sp>
      <p:sp>
        <p:nvSpPr>
          <p:cNvPr id="3" name="Marcador de contenido 2"/>
          <p:cNvSpPr>
            <a:spLocks noGrp="1"/>
          </p:cNvSpPr>
          <p:nvPr>
            <p:ph idx="1"/>
          </p:nvPr>
        </p:nvSpPr>
        <p:spPr>
          <a:xfrm>
            <a:off x="681681" y="1281928"/>
            <a:ext cx="10515600" cy="5110634"/>
          </a:xfrm>
        </p:spPr>
        <p:txBody>
          <a:bodyPr/>
          <a:lstStyle/>
          <a:p>
            <a:pPr algn="just"/>
            <a:r>
              <a:rPr lang="es-MX" sz="2400" dirty="0" smtClean="0"/>
              <a:t>El tacho continuo vertical consume mayor energía debido a los agitadores, pero gracias a ellos puede obtenerse una mejor calidad de masa cocida C en términos de contenido de cristales, mayor agotamiento de la masa  y por ende menores perdidas en Miel Final.</a:t>
            </a:r>
          </a:p>
          <a:p>
            <a:pPr marL="0" indent="0" algn="just">
              <a:buNone/>
            </a:pPr>
            <a:endParaRPr lang="es-MX" sz="2400" dirty="0" smtClean="0"/>
          </a:p>
          <a:p>
            <a:pPr algn="just"/>
            <a:r>
              <a:rPr lang="es-MX" sz="2400" dirty="0" smtClean="0"/>
              <a:t>El CV del cristal de </a:t>
            </a:r>
            <a:r>
              <a:rPr lang="es-MX" sz="2400" dirty="0" smtClean="0"/>
              <a:t>MCC no fue modificado por el VKT y no se llegaron a valores  &gt;40 como muchos autores proponen por el contrario se han </a:t>
            </a:r>
            <a:r>
              <a:rPr lang="es-MX" sz="2400" dirty="0" smtClean="0"/>
              <a:t>mejorado los tamaños de los cristales A y </a:t>
            </a:r>
            <a:r>
              <a:rPr lang="es-MX" sz="2400" dirty="0" smtClean="0"/>
              <a:t>B disminuyendo la cantidad de cortes y desarrollos.</a:t>
            </a:r>
            <a:endParaRPr lang="es-MX" sz="2400" dirty="0" smtClean="0"/>
          </a:p>
          <a:p>
            <a:pPr algn="just"/>
            <a:endParaRPr lang="es-MX" sz="2400" dirty="0" smtClean="0"/>
          </a:p>
          <a:p>
            <a:pPr algn="just"/>
            <a:r>
              <a:rPr lang="es-MX" sz="2400" dirty="0" smtClean="0"/>
              <a:t>La Instalación de la nueva estación de MCC de BMA cumplió con los objetivos establecidos en el inicio del proyecto de mejorar la calidad de la MCC, aumentar la capacidad de la estación y reducir perdidas considerablemente. </a:t>
            </a:r>
          </a:p>
          <a:p>
            <a:pPr marL="0" indent="0">
              <a:buNone/>
            </a:pPr>
            <a:endParaRPr lang="es-MX" dirty="0"/>
          </a:p>
        </p:txBody>
      </p:sp>
    </p:spTree>
    <p:extLst>
      <p:ext uri="{BB962C8B-B14F-4D97-AF65-F5344CB8AC3E}">
        <p14:creationId xmlns:p14="http://schemas.microsoft.com/office/powerpoint/2010/main" val="231604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p:cNvPicPr>
            <a:picLocks noGrp="1" noChangeAspect="1"/>
          </p:cNvPicPr>
          <p:nvPr>
            <p:ph idx="1"/>
          </p:nvPr>
        </p:nvPicPr>
        <p:blipFill rotWithShape="1">
          <a:blip r:embed="rId2"/>
          <a:srcRect l="7617" t="22035" r="59051" b="17005"/>
          <a:stretch/>
        </p:blipFill>
        <p:spPr>
          <a:xfrm>
            <a:off x="700217" y="589006"/>
            <a:ext cx="4217774" cy="4382531"/>
          </a:xfrm>
          <a:prstGeom prst="rect">
            <a:avLst/>
          </a:prstGeom>
        </p:spPr>
      </p:pic>
      <p:sp>
        <p:nvSpPr>
          <p:cNvPr id="6" name="CuadroTexto 5"/>
          <p:cNvSpPr txBox="1"/>
          <p:nvPr/>
        </p:nvSpPr>
        <p:spPr>
          <a:xfrm>
            <a:off x="700217" y="5272218"/>
            <a:ext cx="4942703" cy="923330"/>
          </a:xfrm>
          <a:prstGeom prst="rect">
            <a:avLst/>
          </a:prstGeom>
          <a:noFill/>
        </p:spPr>
        <p:txBody>
          <a:bodyPr wrap="square" rtlCol="0">
            <a:spAutoFit/>
          </a:bodyPr>
          <a:lstStyle/>
          <a:p>
            <a:r>
              <a:rPr lang="es-MX" dirty="0" smtClean="0"/>
              <a:t>La grafica 15.10 de </a:t>
            </a:r>
            <a:r>
              <a:rPr lang="es-MX" dirty="0"/>
              <a:t>P</a:t>
            </a:r>
            <a:r>
              <a:rPr lang="es-MX" dirty="0" smtClean="0"/>
              <a:t>eter </a:t>
            </a:r>
            <a:r>
              <a:rPr lang="es-MX" dirty="0" err="1"/>
              <a:t>R</a:t>
            </a:r>
            <a:r>
              <a:rPr lang="es-MX" dirty="0" err="1" smtClean="0"/>
              <a:t>ein</a:t>
            </a:r>
            <a:r>
              <a:rPr lang="es-MX" dirty="0" smtClean="0"/>
              <a:t> explica como al disminuir la pureza de meladura aumenta la cantidad de masa cocida a procesar </a:t>
            </a:r>
            <a:endParaRPr lang="es-MX" dirty="0"/>
          </a:p>
        </p:txBody>
      </p:sp>
      <p:graphicFrame>
        <p:nvGraphicFramePr>
          <p:cNvPr id="7" name="Gráfico 6"/>
          <p:cNvGraphicFramePr/>
          <p:nvPr>
            <p:extLst>
              <p:ext uri="{D42A27DB-BD31-4B8C-83A1-F6EECF244321}">
                <p14:modId xmlns:p14="http://schemas.microsoft.com/office/powerpoint/2010/main" val="2121396024"/>
              </p:ext>
            </p:extLst>
          </p:nvPr>
        </p:nvGraphicFramePr>
        <p:xfrm>
          <a:off x="6421395" y="884422"/>
          <a:ext cx="4419600" cy="3506346"/>
        </p:xfrm>
        <a:graphic>
          <a:graphicData uri="http://schemas.openxmlformats.org/drawingml/2006/chart">
            <c:chart xmlns:c="http://schemas.openxmlformats.org/drawingml/2006/chart" xmlns:r="http://schemas.openxmlformats.org/officeDocument/2006/relationships" r:id="rId3"/>
          </a:graphicData>
        </a:graphic>
      </p:graphicFrame>
      <p:sp>
        <p:nvSpPr>
          <p:cNvPr id="8" name="CuadroTexto 7"/>
          <p:cNvSpPr txBox="1"/>
          <p:nvPr/>
        </p:nvSpPr>
        <p:spPr>
          <a:xfrm>
            <a:off x="6544963" y="4971537"/>
            <a:ext cx="4942703" cy="923330"/>
          </a:xfrm>
          <a:prstGeom prst="rect">
            <a:avLst/>
          </a:prstGeom>
          <a:noFill/>
        </p:spPr>
        <p:txBody>
          <a:bodyPr wrap="square" rtlCol="0">
            <a:spAutoFit/>
          </a:bodyPr>
          <a:lstStyle/>
          <a:p>
            <a:r>
              <a:rPr lang="es-MX" dirty="0" smtClean="0"/>
              <a:t>Ese aumento en l MCC/t caña significaba un volumen de 2000 ft3 mas de masa a procesar lo que implicaba al menos dos templas mas por día</a:t>
            </a:r>
            <a:endParaRPr lang="es-MX" dirty="0"/>
          </a:p>
        </p:txBody>
      </p:sp>
    </p:spTree>
    <p:extLst>
      <p:ext uri="{BB962C8B-B14F-4D97-AF65-F5344CB8AC3E}">
        <p14:creationId xmlns:p14="http://schemas.microsoft.com/office/powerpoint/2010/main" val="3207568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3474" y="514416"/>
            <a:ext cx="10515600" cy="773210"/>
          </a:xfrm>
        </p:spPr>
        <p:txBody>
          <a:bodyPr>
            <a:normAutofit/>
          </a:bodyPr>
          <a:lstStyle/>
          <a:p>
            <a:pPr algn="ctr"/>
            <a:r>
              <a:rPr lang="es-MX" sz="3600" dirty="0" smtClean="0"/>
              <a:t>Alternativas para el manejo de mayor cantidad de MCC</a:t>
            </a:r>
            <a:endParaRPr lang="es-MX" sz="3600" dirty="0"/>
          </a:p>
        </p:txBody>
      </p:sp>
      <p:graphicFrame>
        <p:nvGraphicFramePr>
          <p:cNvPr id="4" name="Tabla 3"/>
          <p:cNvGraphicFramePr>
            <a:graphicFrameLocks noGrp="1"/>
          </p:cNvGraphicFramePr>
          <p:nvPr>
            <p:extLst>
              <p:ext uri="{D42A27DB-BD31-4B8C-83A1-F6EECF244321}">
                <p14:modId xmlns:p14="http://schemas.microsoft.com/office/powerpoint/2010/main" val="636733978"/>
              </p:ext>
            </p:extLst>
          </p:nvPr>
        </p:nvGraphicFramePr>
        <p:xfrm>
          <a:off x="1540476" y="1969968"/>
          <a:ext cx="9333470" cy="287262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097797">
                  <a:extLst>
                    <a:ext uri="{9D8B030D-6E8A-4147-A177-3AD203B41FA5}">
                      <a16:colId xmlns:a16="http://schemas.microsoft.com/office/drawing/2014/main" val="20000"/>
                    </a:ext>
                  </a:extLst>
                </a:gridCol>
                <a:gridCol w="4460891">
                  <a:extLst>
                    <a:ext uri="{9D8B030D-6E8A-4147-A177-3AD203B41FA5}">
                      <a16:colId xmlns:a16="http://schemas.microsoft.com/office/drawing/2014/main" val="20001"/>
                    </a:ext>
                  </a:extLst>
                </a:gridCol>
                <a:gridCol w="3774782">
                  <a:extLst>
                    <a:ext uri="{9D8B030D-6E8A-4147-A177-3AD203B41FA5}">
                      <a16:colId xmlns:a16="http://schemas.microsoft.com/office/drawing/2014/main" val="20002"/>
                    </a:ext>
                  </a:extLst>
                </a:gridCol>
              </a:tblGrid>
              <a:tr h="690745">
                <a:tc>
                  <a:txBody>
                    <a:bodyPr/>
                    <a:lstStyle/>
                    <a:p>
                      <a:pPr algn="ctr"/>
                      <a:endParaRPr lang="es-MX" dirty="0"/>
                    </a:p>
                  </a:txBody>
                  <a:tcPr anchor="ctr"/>
                </a:tc>
                <a:tc>
                  <a:txBody>
                    <a:bodyPr/>
                    <a:lstStyle/>
                    <a:p>
                      <a:pPr algn="ctr"/>
                      <a:r>
                        <a:rPr lang="es-MX" dirty="0" smtClean="0"/>
                        <a:t>1. Acelerar las templas de MCC</a:t>
                      </a:r>
                      <a:endParaRPr lang="es-MX" dirty="0"/>
                    </a:p>
                  </a:txBody>
                  <a:tcPr anchor="ctr"/>
                </a:tc>
                <a:tc>
                  <a:txBody>
                    <a:bodyPr/>
                    <a:lstStyle/>
                    <a:p>
                      <a:pPr algn="ctr"/>
                      <a:r>
                        <a:rPr lang="es-MX" dirty="0" smtClean="0"/>
                        <a:t>2. Bajar la molida para producir menos miel</a:t>
                      </a:r>
                      <a:endParaRPr lang="es-MX" dirty="0"/>
                    </a:p>
                  </a:txBody>
                  <a:tcPr anchor="ctr"/>
                </a:tc>
                <a:extLst>
                  <a:ext uri="{0D108BD9-81ED-4DB2-BD59-A6C34878D82A}">
                    <a16:rowId xmlns:a16="http://schemas.microsoft.com/office/drawing/2014/main" val="10000"/>
                  </a:ext>
                </a:extLst>
              </a:tr>
              <a:tr h="690745">
                <a:tc rowSpan="4">
                  <a:txBody>
                    <a:bodyPr/>
                    <a:lstStyle/>
                    <a:p>
                      <a:pPr algn="ctr"/>
                      <a:r>
                        <a:rPr lang="es-MX" dirty="0" smtClean="0"/>
                        <a:t>Consecuencias</a:t>
                      </a:r>
                      <a:endParaRPr lang="es-MX" dirty="0"/>
                    </a:p>
                  </a:txBody>
                  <a:tcPr vert="vert270" anchor="ctr"/>
                </a:tc>
                <a:tc>
                  <a:txBody>
                    <a:bodyPr/>
                    <a:lstStyle/>
                    <a:p>
                      <a:pPr algn="ctr"/>
                      <a:r>
                        <a:rPr lang="es-MX" dirty="0" smtClean="0"/>
                        <a:t>Perdida</a:t>
                      </a:r>
                      <a:r>
                        <a:rPr lang="es-MX" baseline="0" dirty="0" smtClean="0"/>
                        <a:t> de Agotamiento en los tachos</a:t>
                      </a:r>
                      <a:endParaRPr lang="es-MX" dirty="0"/>
                    </a:p>
                  </a:txBody>
                  <a:tcPr anchor="ctr"/>
                </a:tc>
                <a:tc rowSpan="4">
                  <a:txBody>
                    <a:bodyPr/>
                    <a:lstStyle/>
                    <a:p>
                      <a:pPr algn="ctr"/>
                      <a:r>
                        <a:rPr lang="es-MX" dirty="0" smtClean="0"/>
                        <a:t>Produciría un atraso en la</a:t>
                      </a:r>
                      <a:r>
                        <a:rPr lang="es-MX" baseline="0" dirty="0" smtClean="0"/>
                        <a:t> finalización de la zafra </a:t>
                      </a:r>
                      <a:endParaRPr lang="es-MX" dirty="0"/>
                    </a:p>
                  </a:txBody>
                  <a:tcPr anchor="ctr"/>
                </a:tc>
                <a:extLst>
                  <a:ext uri="{0D108BD9-81ED-4DB2-BD59-A6C34878D82A}">
                    <a16:rowId xmlns:a16="http://schemas.microsoft.com/office/drawing/2014/main" val="10001"/>
                  </a:ext>
                </a:extLst>
              </a:tr>
              <a:tr h="690745">
                <a:tc vMerge="1">
                  <a:txBody>
                    <a:bodyPr/>
                    <a:lstStyle/>
                    <a:p>
                      <a:pPr algn="ctr"/>
                      <a:endParaRPr lang="es-MX" dirty="0"/>
                    </a:p>
                  </a:txBody>
                  <a:tcPr anchor="ctr"/>
                </a:tc>
                <a:tc>
                  <a:txBody>
                    <a:bodyPr/>
                    <a:lstStyle/>
                    <a:p>
                      <a:pPr algn="ctr"/>
                      <a:r>
                        <a:rPr lang="es-MX" dirty="0" smtClean="0"/>
                        <a:t>Perdida de agotamiento en cristalizadores</a:t>
                      </a:r>
                      <a:endParaRPr lang="es-MX" dirty="0"/>
                    </a:p>
                  </a:txBody>
                  <a:tcPr anchor="ctr"/>
                </a:tc>
                <a:tc vMerge="1">
                  <a:txBody>
                    <a:bodyPr/>
                    <a:lstStyle/>
                    <a:p>
                      <a:endParaRPr lang="es-MX" dirty="0"/>
                    </a:p>
                  </a:txBody>
                  <a:tcPr/>
                </a:tc>
                <a:extLst>
                  <a:ext uri="{0D108BD9-81ED-4DB2-BD59-A6C34878D82A}">
                    <a16:rowId xmlns:a16="http://schemas.microsoft.com/office/drawing/2014/main" val="10002"/>
                  </a:ext>
                </a:extLst>
              </a:tr>
              <a:tr h="400193">
                <a:tc vMerge="1">
                  <a:txBody>
                    <a:bodyPr/>
                    <a:lstStyle/>
                    <a:p>
                      <a:pPr algn="ctr"/>
                      <a:endParaRPr lang="es-MX" dirty="0"/>
                    </a:p>
                  </a:txBody>
                  <a:tcPr anchor="ctr"/>
                </a:tc>
                <a:tc>
                  <a:txBody>
                    <a:bodyPr/>
                    <a:lstStyle/>
                    <a:p>
                      <a:pPr algn="ctr"/>
                      <a:r>
                        <a:rPr lang="es-MX" dirty="0" smtClean="0"/>
                        <a:t>Tamaño</a:t>
                      </a:r>
                      <a:r>
                        <a:rPr lang="es-MX" baseline="0" dirty="0" smtClean="0"/>
                        <a:t> de cristal pequeño </a:t>
                      </a:r>
                      <a:endParaRPr lang="es-MX" dirty="0"/>
                    </a:p>
                  </a:txBody>
                  <a:tcPr anchor="ctr"/>
                </a:tc>
                <a:tc vMerge="1">
                  <a:txBody>
                    <a:bodyPr/>
                    <a:lstStyle/>
                    <a:p>
                      <a:endParaRPr lang="es-MX" dirty="0"/>
                    </a:p>
                  </a:txBody>
                  <a:tcPr/>
                </a:tc>
                <a:extLst>
                  <a:ext uri="{0D108BD9-81ED-4DB2-BD59-A6C34878D82A}">
                    <a16:rowId xmlns:a16="http://schemas.microsoft.com/office/drawing/2014/main" val="10003"/>
                  </a:ext>
                </a:extLst>
              </a:tr>
              <a:tr h="400193">
                <a:tc vMerge="1">
                  <a:txBody>
                    <a:bodyPr/>
                    <a:lstStyle/>
                    <a:p>
                      <a:pPr algn="ctr"/>
                      <a:endParaRPr lang="es-MX" dirty="0"/>
                    </a:p>
                  </a:txBody>
                  <a:tcPr anchor="ctr"/>
                </a:tc>
                <a:tc>
                  <a:txBody>
                    <a:bodyPr/>
                    <a:lstStyle/>
                    <a:p>
                      <a:pPr algn="ctr"/>
                      <a:r>
                        <a:rPr lang="es-MX" dirty="0" smtClean="0"/>
                        <a:t>Elevada pureza en miel final</a:t>
                      </a:r>
                      <a:endParaRPr lang="es-MX" dirty="0"/>
                    </a:p>
                  </a:txBody>
                  <a:tcPr anchor="ctr"/>
                </a:tc>
                <a:tc vMerge="1">
                  <a:txBody>
                    <a:bodyPr/>
                    <a:lstStyle/>
                    <a:p>
                      <a:endParaRPr lang="es-MX" dirty="0"/>
                    </a:p>
                  </a:txBody>
                  <a:tcPr/>
                </a:tc>
                <a:extLst>
                  <a:ext uri="{0D108BD9-81ED-4DB2-BD59-A6C34878D82A}">
                    <a16:rowId xmlns:a16="http://schemas.microsoft.com/office/drawing/2014/main" val="10004"/>
                  </a:ext>
                </a:extLst>
              </a:tr>
            </a:tbl>
          </a:graphicData>
        </a:graphic>
      </p:graphicFrame>
      <p:sp>
        <p:nvSpPr>
          <p:cNvPr id="5" name="CuadroTexto 4"/>
          <p:cNvSpPr txBox="1"/>
          <p:nvPr/>
        </p:nvSpPr>
        <p:spPr>
          <a:xfrm>
            <a:off x="569167" y="5309118"/>
            <a:ext cx="10898155" cy="369332"/>
          </a:xfrm>
          <a:prstGeom prst="rect">
            <a:avLst/>
          </a:prstGeom>
          <a:noFill/>
        </p:spPr>
        <p:txBody>
          <a:bodyPr wrap="square" rtlCol="0">
            <a:spAutoFit/>
          </a:bodyPr>
          <a:lstStyle/>
          <a:p>
            <a:pPr algn="ctr"/>
            <a:r>
              <a:rPr lang="es-MX" dirty="0" smtClean="0"/>
              <a:t>Se decidió trabajar con la opción 1 ya que produciría menores costos en perdidas</a:t>
            </a:r>
            <a:endParaRPr lang="es-MX" dirty="0"/>
          </a:p>
        </p:txBody>
      </p:sp>
    </p:spTree>
    <p:extLst>
      <p:ext uri="{BB962C8B-B14F-4D97-AF65-F5344CB8AC3E}">
        <p14:creationId xmlns:p14="http://schemas.microsoft.com/office/powerpoint/2010/main" val="3486667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482225233"/>
              </p:ext>
            </p:extLst>
          </p:nvPr>
        </p:nvGraphicFramePr>
        <p:xfrm>
          <a:off x="406470" y="1547273"/>
          <a:ext cx="5559490" cy="2951648"/>
        </p:xfrm>
        <a:graphic>
          <a:graphicData uri="http://schemas.openxmlformats.org/drawingml/2006/chart">
            <c:chart xmlns:c="http://schemas.openxmlformats.org/drawingml/2006/chart" xmlns:r="http://schemas.openxmlformats.org/officeDocument/2006/relationships" r:id="rId2"/>
          </a:graphicData>
        </a:graphic>
      </p:graphicFrame>
      <p:sp>
        <p:nvSpPr>
          <p:cNvPr id="5" name="CuadroTexto 4"/>
          <p:cNvSpPr txBox="1"/>
          <p:nvPr/>
        </p:nvSpPr>
        <p:spPr>
          <a:xfrm>
            <a:off x="561877" y="4944513"/>
            <a:ext cx="4942703" cy="923330"/>
          </a:xfrm>
          <a:prstGeom prst="rect">
            <a:avLst/>
          </a:prstGeom>
          <a:noFill/>
        </p:spPr>
        <p:txBody>
          <a:bodyPr wrap="square" rtlCol="0">
            <a:spAutoFit/>
          </a:bodyPr>
          <a:lstStyle/>
          <a:p>
            <a:pPr algn="just"/>
            <a:r>
              <a:rPr lang="es-MX" dirty="0" smtClean="0"/>
              <a:t>Las mayores perdidas en miel final fueron reportadas en momentos de mayor producción de MC C </a:t>
            </a:r>
            <a:endParaRPr lang="es-MX" dirty="0"/>
          </a:p>
        </p:txBody>
      </p:sp>
      <p:graphicFrame>
        <p:nvGraphicFramePr>
          <p:cNvPr id="6" name="Gráfico 5"/>
          <p:cNvGraphicFramePr>
            <a:graphicFrameLocks/>
          </p:cNvGraphicFramePr>
          <p:nvPr>
            <p:extLst>
              <p:ext uri="{D42A27DB-BD31-4B8C-83A1-F6EECF244321}">
                <p14:modId xmlns:p14="http://schemas.microsoft.com/office/powerpoint/2010/main" val="3068772604"/>
              </p:ext>
            </p:extLst>
          </p:nvPr>
        </p:nvGraphicFramePr>
        <p:xfrm>
          <a:off x="6329265" y="1601691"/>
          <a:ext cx="5306008" cy="2951648"/>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p:cNvSpPr txBox="1"/>
          <p:nvPr/>
        </p:nvSpPr>
        <p:spPr>
          <a:xfrm>
            <a:off x="6329265" y="4944513"/>
            <a:ext cx="4942703" cy="646331"/>
          </a:xfrm>
          <a:prstGeom prst="rect">
            <a:avLst/>
          </a:prstGeom>
          <a:noFill/>
        </p:spPr>
        <p:txBody>
          <a:bodyPr wrap="square" rtlCol="0">
            <a:spAutoFit/>
          </a:bodyPr>
          <a:lstStyle/>
          <a:p>
            <a:pPr algn="just"/>
            <a:r>
              <a:rPr lang="es-MX" dirty="0" smtClean="0"/>
              <a:t>Durante toda la zafra 14/15 la pureza de miel final fue elevada, con un promedio de 37.88</a:t>
            </a:r>
            <a:endParaRPr lang="es-MX" dirty="0"/>
          </a:p>
        </p:txBody>
      </p:sp>
      <p:cxnSp>
        <p:nvCxnSpPr>
          <p:cNvPr id="9" name="Conector recto 8"/>
          <p:cNvCxnSpPr/>
          <p:nvPr/>
        </p:nvCxnSpPr>
        <p:spPr>
          <a:xfrm flipV="1">
            <a:off x="6886832" y="3270758"/>
            <a:ext cx="4385136" cy="16475"/>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Conector recto 10"/>
          <p:cNvCxnSpPr/>
          <p:nvPr/>
        </p:nvCxnSpPr>
        <p:spPr>
          <a:xfrm flipV="1">
            <a:off x="909660" y="3168122"/>
            <a:ext cx="4553110" cy="1"/>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 name="CuadroTexto 1"/>
          <p:cNvSpPr txBox="1"/>
          <p:nvPr/>
        </p:nvSpPr>
        <p:spPr>
          <a:xfrm>
            <a:off x="3153747" y="471560"/>
            <a:ext cx="6820677" cy="523220"/>
          </a:xfrm>
          <a:prstGeom prst="rect">
            <a:avLst/>
          </a:prstGeom>
          <a:noFill/>
        </p:spPr>
        <p:txBody>
          <a:bodyPr wrap="square" rtlCol="0">
            <a:spAutoFit/>
          </a:bodyPr>
          <a:lstStyle/>
          <a:p>
            <a:r>
              <a:rPr lang="es-MX" sz="2800" dirty="0" smtClean="0"/>
              <a:t>Relación entre Producción de MCC y pérdidas</a:t>
            </a:r>
            <a:endParaRPr lang="es-MX" sz="2800" dirty="0"/>
          </a:p>
        </p:txBody>
      </p:sp>
    </p:spTree>
    <p:extLst>
      <p:ext uri="{BB962C8B-B14F-4D97-AF65-F5344CB8AC3E}">
        <p14:creationId xmlns:p14="http://schemas.microsoft.com/office/powerpoint/2010/main" val="156670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4679" t="8634" r="2640" b="4017"/>
          <a:stretch/>
        </p:blipFill>
        <p:spPr>
          <a:xfrm>
            <a:off x="170134" y="1533696"/>
            <a:ext cx="8787253" cy="4658468"/>
          </a:xfrm>
          <a:prstGeom prst="rect">
            <a:avLst/>
          </a:prstGeom>
        </p:spPr>
      </p:pic>
      <p:sp>
        <p:nvSpPr>
          <p:cNvPr id="2" name="CuadroTexto 1"/>
          <p:cNvSpPr txBox="1"/>
          <p:nvPr/>
        </p:nvSpPr>
        <p:spPr>
          <a:xfrm>
            <a:off x="310095" y="457200"/>
            <a:ext cx="11056776" cy="523220"/>
          </a:xfrm>
          <a:prstGeom prst="rect">
            <a:avLst/>
          </a:prstGeom>
          <a:noFill/>
        </p:spPr>
        <p:txBody>
          <a:bodyPr wrap="square" rtlCol="0">
            <a:spAutoFit/>
          </a:bodyPr>
          <a:lstStyle/>
          <a:p>
            <a:pPr algn="ctr"/>
            <a:r>
              <a:rPr lang="es-MX" sz="2800" dirty="0" smtClean="0"/>
              <a:t>Esquema  antiguo de tachos MCC Central </a:t>
            </a:r>
            <a:r>
              <a:rPr lang="es-MX" sz="2800" dirty="0" err="1"/>
              <a:t>I</a:t>
            </a:r>
            <a:r>
              <a:rPr lang="es-MX" sz="2800" dirty="0" err="1" smtClean="0"/>
              <a:t>zalco</a:t>
            </a:r>
            <a:r>
              <a:rPr lang="es-MX" sz="2800" dirty="0" smtClean="0"/>
              <a:t> </a:t>
            </a:r>
            <a:endParaRPr lang="es-MX" sz="2800" dirty="0"/>
          </a:p>
        </p:txBody>
      </p:sp>
      <p:sp>
        <p:nvSpPr>
          <p:cNvPr id="3" name="CuadroTexto 2"/>
          <p:cNvSpPr txBox="1"/>
          <p:nvPr/>
        </p:nvSpPr>
        <p:spPr>
          <a:xfrm>
            <a:off x="8857861" y="1533696"/>
            <a:ext cx="2649894" cy="1754326"/>
          </a:xfrm>
          <a:prstGeom prst="rect">
            <a:avLst/>
          </a:prstGeom>
          <a:noFill/>
        </p:spPr>
        <p:txBody>
          <a:bodyPr wrap="square" rtlCol="0">
            <a:spAutoFit/>
          </a:bodyPr>
          <a:lstStyle/>
          <a:p>
            <a:r>
              <a:rPr lang="es-MX" dirty="0" smtClean="0"/>
              <a:t>3 tachos de 1175 pies 3</a:t>
            </a:r>
          </a:p>
          <a:p>
            <a:r>
              <a:rPr lang="es-MX" dirty="0" smtClean="0"/>
              <a:t>1 cristalizador vertical </a:t>
            </a:r>
          </a:p>
          <a:p>
            <a:r>
              <a:rPr lang="es-MX" dirty="0" smtClean="0"/>
              <a:t>1 cristalizador Horizontal</a:t>
            </a:r>
          </a:p>
          <a:p>
            <a:r>
              <a:rPr lang="es-MX" dirty="0" smtClean="0"/>
              <a:t>1 cristalizador </a:t>
            </a:r>
            <a:r>
              <a:rPr lang="es-MX" dirty="0" err="1" smtClean="0"/>
              <a:t>Blanchard</a:t>
            </a:r>
            <a:endParaRPr lang="es-MX" dirty="0" smtClean="0"/>
          </a:p>
          <a:p>
            <a:r>
              <a:rPr lang="es-MX" dirty="0" smtClean="0"/>
              <a:t>1 mezclador de MCC </a:t>
            </a:r>
          </a:p>
          <a:p>
            <a:r>
              <a:rPr lang="es-MX" dirty="0" smtClean="0"/>
              <a:t>7 centrifugas </a:t>
            </a:r>
            <a:endParaRPr lang="es-MX" dirty="0"/>
          </a:p>
        </p:txBody>
      </p:sp>
      <p:sp>
        <p:nvSpPr>
          <p:cNvPr id="6" name="CuadroTexto 5"/>
          <p:cNvSpPr txBox="1"/>
          <p:nvPr/>
        </p:nvSpPr>
        <p:spPr>
          <a:xfrm>
            <a:off x="8857861" y="3841298"/>
            <a:ext cx="2649894" cy="923330"/>
          </a:xfrm>
          <a:prstGeom prst="rect">
            <a:avLst/>
          </a:prstGeom>
          <a:noFill/>
        </p:spPr>
        <p:txBody>
          <a:bodyPr wrap="square" rtlCol="0">
            <a:spAutoFit/>
          </a:bodyPr>
          <a:lstStyle/>
          <a:p>
            <a:pPr algn="ctr"/>
            <a:r>
              <a:rPr lang="es-MX" dirty="0" smtClean="0"/>
              <a:t>La capacidad en volumen de la estación era de 17384 pie3 </a:t>
            </a:r>
            <a:endParaRPr lang="es-MX" dirty="0"/>
          </a:p>
        </p:txBody>
      </p:sp>
    </p:spTree>
    <p:extLst>
      <p:ext uri="{BB962C8B-B14F-4D97-AF65-F5344CB8AC3E}">
        <p14:creationId xmlns:p14="http://schemas.microsoft.com/office/powerpoint/2010/main" val="1101532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97010" y="762944"/>
            <a:ext cx="10719486" cy="1947305"/>
          </a:xfrm>
        </p:spPr>
        <p:txBody>
          <a:bodyPr>
            <a:normAutofit fontScale="92500"/>
          </a:bodyPr>
          <a:lstStyle/>
          <a:p>
            <a:pPr marL="0" indent="0">
              <a:buNone/>
            </a:pPr>
            <a:r>
              <a:rPr lang="es-MX" dirty="0" smtClean="0"/>
              <a:t>Dado el escenario de la zafra 14/15 se decidió invertir en tachos de MCC</a:t>
            </a:r>
          </a:p>
          <a:p>
            <a:pPr marL="0" indent="0">
              <a:buNone/>
            </a:pPr>
            <a:endParaRPr lang="es-MX" dirty="0" smtClean="0"/>
          </a:p>
          <a:p>
            <a:r>
              <a:rPr lang="es-MX" dirty="0" smtClean="0"/>
              <a:t>La principal pregunta que debíamos respondernos era:</a:t>
            </a:r>
          </a:p>
          <a:p>
            <a:r>
              <a:rPr lang="es-MX" dirty="0" smtClean="0"/>
              <a:t>¿ Qué tecnología era la mas apropiada para solventar la falta de capacidad ?</a:t>
            </a:r>
            <a:endParaRPr lang="es-MX" dirty="0"/>
          </a:p>
        </p:txBody>
      </p:sp>
      <p:pic>
        <p:nvPicPr>
          <p:cNvPr id="2050" name="Picture 2" descr="https://www.berthold.com/sites/com/files/styles/colorbox-large/public/sugar_industry_01.jpg?itok=nePKKw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833" y="3161199"/>
            <a:ext cx="2810047" cy="311470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esultado de imagen para vertical vacuum p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3755" y="3161199"/>
            <a:ext cx="3848014" cy="311470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sultado de imagen para vertical vacuum pan"/>
          <p:cNvPicPr>
            <a:picLocks noChangeAspect="1" noChangeArrowheads="1"/>
          </p:cNvPicPr>
          <p:nvPr/>
        </p:nvPicPr>
        <p:blipFill rotWithShape="1">
          <a:blip r:embed="rId4">
            <a:extLst>
              <a:ext uri="{28A0092B-C50C-407E-A947-70E740481C1C}">
                <a14:useLocalDpi xmlns:a14="http://schemas.microsoft.com/office/drawing/2010/main" val="0"/>
              </a:ext>
            </a:extLst>
          </a:blip>
          <a:srcRect t="6568" b="6631"/>
          <a:stretch/>
        </p:blipFill>
        <p:spPr bwMode="auto">
          <a:xfrm>
            <a:off x="8369645" y="3161199"/>
            <a:ext cx="3080950" cy="3114704"/>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p:cNvSpPr txBox="1"/>
          <p:nvPr/>
        </p:nvSpPr>
        <p:spPr>
          <a:xfrm>
            <a:off x="1631092" y="5799391"/>
            <a:ext cx="1565190" cy="369332"/>
          </a:xfrm>
          <a:prstGeom prst="rect">
            <a:avLst/>
          </a:prstGeom>
          <a:noFill/>
        </p:spPr>
        <p:txBody>
          <a:bodyPr wrap="square" rtlCol="0">
            <a:spAutoFit/>
          </a:bodyPr>
          <a:lstStyle/>
          <a:p>
            <a:r>
              <a:rPr lang="es-MX" b="1" dirty="0" smtClean="0">
                <a:solidFill>
                  <a:srgbClr val="FF0000"/>
                </a:solidFill>
              </a:rPr>
              <a:t>Tachos </a:t>
            </a:r>
            <a:r>
              <a:rPr lang="es-MX" b="1" dirty="0" err="1" smtClean="0">
                <a:solidFill>
                  <a:srgbClr val="FF0000"/>
                </a:solidFill>
              </a:rPr>
              <a:t>Batch</a:t>
            </a:r>
            <a:endParaRPr lang="es-MX" b="1" dirty="0">
              <a:solidFill>
                <a:srgbClr val="FF0000"/>
              </a:solidFill>
            </a:endParaRPr>
          </a:p>
        </p:txBody>
      </p:sp>
      <p:sp>
        <p:nvSpPr>
          <p:cNvPr id="11" name="CuadroTexto 10"/>
          <p:cNvSpPr txBox="1"/>
          <p:nvPr/>
        </p:nvSpPr>
        <p:spPr>
          <a:xfrm>
            <a:off x="4637903" y="3282731"/>
            <a:ext cx="2870887" cy="369332"/>
          </a:xfrm>
          <a:prstGeom prst="rect">
            <a:avLst/>
          </a:prstGeom>
          <a:noFill/>
        </p:spPr>
        <p:txBody>
          <a:bodyPr wrap="square" rtlCol="0">
            <a:spAutoFit/>
          </a:bodyPr>
          <a:lstStyle/>
          <a:p>
            <a:r>
              <a:rPr lang="es-MX" b="1" dirty="0" smtClean="0">
                <a:solidFill>
                  <a:srgbClr val="FF0000"/>
                </a:solidFill>
              </a:rPr>
              <a:t>Tachos Continuo Horizontal</a:t>
            </a:r>
            <a:endParaRPr lang="es-MX" b="1" dirty="0">
              <a:solidFill>
                <a:srgbClr val="FF0000"/>
              </a:solidFill>
            </a:endParaRPr>
          </a:p>
        </p:txBody>
      </p:sp>
      <p:sp>
        <p:nvSpPr>
          <p:cNvPr id="12" name="CuadroTexto 11"/>
          <p:cNvSpPr txBox="1"/>
          <p:nvPr/>
        </p:nvSpPr>
        <p:spPr>
          <a:xfrm>
            <a:off x="8579708" y="3161199"/>
            <a:ext cx="2870887" cy="369332"/>
          </a:xfrm>
          <a:prstGeom prst="rect">
            <a:avLst/>
          </a:prstGeom>
          <a:noFill/>
        </p:spPr>
        <p:txBody>
          <a:bodyPr wrap="square" rtlCol="0">
            <a:spAutoFit/>
          </a:bodyPr>
          <a:lstStyle/>
          <a:p>
            <a:r>
              <a:rPr lang="es-MX" b="1" dirty="0" smtClean="0">
                <a:solidFill>
                  <a:srgbClr val="FF0000"/>
                </a:solidFill>
              </a:rPr>
              <a:t>Tachos Continuo Vertical</a:t>
            </a:r>
            <a:endParaRPr lang="es-MX" b="1" dirty="0">
              <a:solidFill>
                <a:srgbClr val="FF0000"/>
              </a:solidFill>
            </a:endParaRPr>
          </a:p>
        </p:txBody>
      </p:sp>
    </p:spTree>
    <p:extLst>
      <p:ext uri="{BB962C8B-B14F-4D97-AF65-F5344CB8AC3E}">
        <p14:creationId xmlns:p14="http://schemas.microsoft.com/office/powerpoint/2010/main" val="2051606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854075"/>
          </a:xfrm>
        </p:spPr>
        <p:txBody>
          <a:bodyPr/>
          <a:lstStyle/>
          <a:p>
            <a:pPr algn="ctr"/>
            <a:r>
              <a:rPr lang="es-MX" dirty="0" smtClean="0"/>
              <a:t>Factores a Analizar previo a la inversión </a:t>
            </a:r>
            <a:endParaRPr lang="es-MX" dirty="0"/>
          </a:p>
        </p:txBody>
      </p:sp>
      <p:sp>
        <p:nvSpPr>
          <p:cNvPr id="3" name="Marcador de contenido 2"/>
          <p:cNvSpPr>
            <a:spLocks noGrp="1"/>
          </p:cNvSpPr>
          <p:nvPr>
            <p:ph idx="1"/>
          </p:nvPr>
        </p:nvSpPr>
        <p:spPr>
          <a:xfrm>
            <a:off x="1093573" y="1611441"/>
            <a:ext cx="10515600" cy="4351338"/>
          </a:xfrm>
        </p:spPr>
        <p:txBody>
          <a:bodyPr>
            <a:normAutofit/>
          </a:bodyPr>
          <a:lstStyle/>
          <a:p>
            <a:pPr lvl="0"/>
            <a:r>
              <a:rPr lang="es-MX" sz="2600" dirty="0"/>
              <a:t>Se contaba con poco espacio disponible en la planta para la instalación de equipos</a:t>
            </a:r>
          </a:p>
          <a:p>
            <a:pPr lvl="0"/>
            <a:r>
              <a:rPr lang="es-MX" sz="2600" dirty="0"/>
              <a:t>El sistema se iba a diseñar para las peores calidades de caña, que generarían altos volúmenes de masa, y altas viscosidades</a:t>
            </a:r>
          </a:p>
          <a:p>
            <a:pPr lvl="0"/>
            <a:r>
              <a:rPr lang="es-MX" sz="2600" dirty="0"/>
              <a:t>Se debía mejorar el tamaño de cristal y agotamiento en MCC </a:t>
            </a:r>
          </a:p>
          <a:p>
            <a:pPr lvl="0"/>
            <a:r>
              <a:rPr lang="es-MX" sz="2600" dirty="0"/>
              <a:t>El sistema no debía generar disminuciones en la molida.</a:t>
            </a:r>
          </a:p>
          <a:p>
            <a:pPr lvl="0"/>
            <a:r>
              <a:rPr lang="es-MX" sz="2600" dirty="0"/>
              <a:t>El proyecto se debía instalar en el menor tiempo posible</a:t>
            </a:r>
          </a:p>
          <a:p>
            <a:pPr lvl="0"/>
            <a:r>
              <a:rPr lang="es-MX" sz="2600" dirty="0" smtClean="0"/>
              <a:t>Se debía mejorar aparte de los tachos el sistema de cristalizadores</a:t>
            </a:r>
            <a:endParaRPr lang="es-MX" sz="2600" dirty="0"/>
          </a:p>
          <a:p>
            <a:pPr marL="0" indent="0">
              <a:buNone/>
            </a:pPr>
            <a:endParaRPr lang="es-MX" dirty="0"/>
          </a:p>
        </p:txBody>
      </p:sp>
    </p:spTree>
    <p:extLst>
      <p:ext uri="{BB962C8B-B14F-4D97-AF65-F5344CB8AC3E}">
        <p14:creationId xmlns:p14="http://schemas.microsoft.com/office/powerpoint/2010/main" val="65053094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5951</TotalTime>
  <Words>2278</Words>
  <Application>Microsoft Office PowerPoint</Application>
  <PresentationFormat>Panorámica</PresentationFormat>
  <Paragraphs>201</Paragraphs>
  <Slides>32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32</vt:i4>
      </vt:variant>
    </vt:vector>
  </HeadingPairs>
  <TitlesOfParts>
    <vt:vector size="36" baseType="lpstr">
      <vt:lpstr>Arial</vt:lpstr>
      <vt:lpstr>Calibri</vt:lpstr>
      <vt:lpstr>Calibri Light</vt:lpstr>
      <vt:lpstr>Tema de Office</vt:lpstr>
      <vt:lpstr>MEJORA EN LOS RESULTADOS DE LA ESTACIÓN DE MCC POR PUESTA EN OPERACIÓN DE SISTEMA VKT Y OVC EN CENTRAL IZALCO </vt:lpstr>
      <vt:lpstr>Aumento de perdidas en MF </vt:lpstr>
      <vt:lpstr>Presentación de PowerPoint</vt:lpstr>
      <vt:lpstr>Presentación de PowerPoint</vt:lpstr>
      <vt:lpstr>Alternativas para el manejo de mayor cantidad de MCC</vt:lpstr>
      <vt:lpstr>Presentación de PowerPoint</vt:lpstr>
      <vt:lpstr>Presentación de PowerPoint</vt:lpstr>
      <vt:lpstr>Presentación de PowerPoint</vt:lpstr>
      <vt:lpstr>Factores a Analizar previo a la inversión </vt:lpstr>
      <vt:lpstr>Opción 1 tachos Batch </vt:lpstr>
      <vt:lpstr>Opción 2 tachos Continuo Horizontal </vt:lpstr>
      <vt:lpstr>Agitación en un tacho continuo Horizontal </vt:lpstr>
      <vt:lpstr>Presentación de PowerPoint</vt:lpstr>
      <vt:lpstr>Opción 3 tachos Continuo Vertical </vt:lpstr>
      <vt:lpstr>Presentación de PowerPoint</vt:lpstr>
      <vt:lpstr>Esquema de VKT </vt:lpstr>
      <vt:lpstr>Presentación de PowerPoint</vt:lpstr>
      <vt:lpstr>Operación del sistema VKT y OVC </vt:lpstr>
      <vt:lpstr>Resultados del Sistema en parámetros operativos  </vt:lpstr>
      <vt:lpstr>Presentación de PowerPoint</vt:lpstr>
      <vt:lpstr>AM de cristales MCC </vt:lpstr>
      <vt:lpstr>Fotos de Cristales de MCC</vt:lpstr>
      <vt:lpstr>CV de Cristales de VKT vrs Tacho continuo Horizontal</vt:lpstr>
      <vt:lpstr>CV de cristales MCC </vt:lpstr>
      <vt:lpstr>Presentación de PowerPoint</vt:lpstr>
      <vt:lpstr>Pureza de Miel Final  </vt:lpstr>
      <vt:lpstr>Diagrama de Funcionamiento de OVC  </vt:lpstr>
      <vt:lpstr>Caída de Pureza en OVC </vt:lpstr>
      <vt:lpstr>Resultados en Económicos </vt:lpstr>
      <vt:lpstr>Presentación de PowerPoint</vt:lpstr>
      <vt:lpstr>Pérdidas en Miel Final  </vt:lpstr>
      <vt:lpstr>Conclusiones </vt:lpstr>
    </vt:vector>
  </TitlesOfParts>
  <Company>CASSA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Mario Roberto Rodriguez</dc:creator>
  <cp:lastModifiedBy>mario roberto rodriguez luna</cp:lastModifiedBy>
  <cp:revision>80</cp:revision>
  <dcterms:created xsi:type="dcterms:W3CDTF">2017-07-25T21:26:00Z</dcterms:created>
  <dcterms:modified xsi:type="dcterms:W3CDTF">2017-08-12T18:54:42Z</dcterms:modified>
</cp:coreProperties>
</file>