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67" r:id="rId3"/>
    <p:sldId id="262" r:id="rId4"/>
    <p:sldId id="263" r:id="rId5"/>
    <p:sldId id="290" r:id="rId6"/>
    <p:sldId id="264" r:id="rId7"/>
    <p:sldId id="265" r:id="rId8"/>
    <p:sldId id="258" r:id="rId9"/>
    <p:sldId id="274" r:id="rId10"/>
    <p:sldId id="266" r:id="rId11"/>
    <p:sldId id="257" r:id="rId12"/>
    <p:sldId id="272" r:id="rId13"/>
    <p:sldId id="273" r:id="rId14"/>
    <p:sldId id="260" r:id="rId15"/>
    <p:sldId id="292" r:id="rId16"/>
    <p:sldId id="276" r:id="rId17"/>
    <p:sldId id="291" r:id="rId18"/>
    <p:sldId id="278" r:id="rId19"/>
    <p:sldId id="279" r:id="rId20"/>
    <p:sldId id="280" r:id="rId21"/>
    <p:sldId id="294" r:id="rId22"/>
    <p:sldId id="293" r:id="rId23"/>
    <p:sldId id="281" r:id="rId24"/>
    <p:sldId id="283" r:id="rId25"/>
    <p:sldId id="282" r:id="rId26"/>
    <p:sldId id="284" r:id="rId27"/>
    <p:sldId id="285" r:id="rId28"/>
    <p:sldId id="286" r:id="rId29"/>
    <p:sldId id="287" r:id="rId30"/>
    <p:sldId id="289" r:id="rId31"/>
    <p:sldId id="288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'20,000 cSt'!$A$34:$B$34</c:f>
              <c:strCache>
                <c:ptCount val="1"/>
                <c:pt idx="0">
                  <c:v>Sugar Clear Lubricant Heavy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'20,000 cSt'!$A$36:$A$46</c:f>
              <c:numCache>
                <c:formatCode>General</c:formatCode>
                <c:ptCount val="11"/>
                <c:pt idx="0">
                  <c:v>126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250</c:v>
                </c:pt>
                <c:pt idx="6">
                  <c:v>315</c:v>
                </c:pt>
                <c:pt idx="7">
                  <c:v>330</c:v>
                </c:pt>
                <c:pt idx="8">
                  <c:v>350</c:v>
                </c:pt>
                <c:pt idx="9">
                  <c:v>370</c:v>
                </c:pt>
                <c:pt idx="10">
                  <c:v>400</c:v>
                </c:pt>
              </c:numCache>
            </c:numRef>
          </c:xVal>
          <c:yVal>
            <c:numRef>
              <c:f>'20,000 cSt'!$B$36:$B$46</c:f>
              <c:numCache>
                <c:formatCode>0.00</c:formatCode>
                <c:ptCount val="11"/>
                <c:pt idx="0">
                  <c:v>0.52500000000000002</c:v>
                </c:pt>
                <c:pt idx="1">
                  <c:v>0.6166666666666667</c:v>
                </c:pt>
                <c:pt idx="2">
                  <c:v>0.7416666666666667</c:v>
                </c:pt>
                <c:pt idx="3">
                  <c:v>0.80833333333333324</c:v>
                </c:pt>
                <c:pt idx="4">
                  <c:v>0.8833333333333333</c:v>
                </c:pt>
                <c:pt idx="5">
                  <c:v>0.9</c:v>
                </c:pt>
                <c:pt idx="6">
                  <c:v>1</c:v>
                </c:pt>
                <c:pt idx="7">
                  <c:v>1.05</c:v>
                </c:pt>
                <c:pt idx="8">
                  <c:v>1.1333333333333335</c:v>
                </c:pt>
                <c:pt idx="9">
                  <c:v>1.1833333333333333</c:v>
                </c:pt>
                <c:pt idx="10">
                  <c:v>1.416666666666667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7E-4E13-BC19-0F7E86E1D8EB}"/>
            </c:ext>
          </c:extLst>
        </c:ser>
        <c:ser>
          <c:idx val="1"/>
          <c:order val="1"/>
          <c:tx>
            <c:strRef>
              <c:f>'20,000 cSt'!$A$48:$B$48</c:f>
              <c:strCache>
                <c:ptCount val="1"/>
                <c:pt idx="0">
                  <c:v>Competidor 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'20,000 cSt'!$A$50:$A$60</c:f>
              <c:numCache>
                <c:formatCode>General</c:formatCode>
                <c:ptCount val="11"/>
                <c:pt idx="0">
                  <c:v>100</c:v>
                </c:pt>
                <c:pt idx="1">
                  <c:v>126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370</c:v>
                </c:pt>
                <c:pt idx="7">
                  <c:v>400</c:v>
                </c:pt>
                <c:pt idx="8">
                  <c:v>450</c:v>
                </c:pt>
                <c:pt idx="9">
                  <c:v>480</c:v>
                </c:pt>
                <c:pt idx="10">
                  <c:v>500</c:v>
                </c:pt>
              </c:numCache>
            </c:numRef>
          </c:xVal>
          <c:yVal>
            <c:numRef>
              <c:f>'20,000 cSt'!$B$50:$B$60</c:f>
              <c:numCache>
                <c:formatCode>0.00</c:formatCode>
                <c:ptCount val="11"/>
                <c:pt idx="0">
                  <c:v>0.45</c:v>
                </c:pt>
                <c:pt idx="1">
                  <c:v>0.85833333333333328</c:v>
                </c:pt>
                <c:pt idx="2">
                  <c:v>1.05</c:v>
                </c:pt>
                <c:pt idx="3">
                  <c:v>1.25</c:v>
                </c:pt>
                <c:pt idx="4">
                  <c:v>1.3833333333333335</c:v>
                </c:pt>
                <c:pt idx="5">
                  <c:v>1.5166666666666666</c:v>
                </c:pt>
                <c:pt idx="6">
                  <c:v>1.6916666666666667</c:v>
                </c:pt>
                <c:pt idx="7">
                  <c:v>1.7</c:v>
                </c:pt>
                <c:pt idx="8">
                  <c:v>1.7416666666666669</c:v>
                </c:pt>
                <c:pt idx="9">
                  <c:v>1.7666666666666668</c:v>
                </c:pt>
                <c:pt idx="10">
                  <c:v>1.875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F7E-4E13-BC19-0F7E86E1D8EB}"/>
            </c:ext>
          </c:extLst>
        </c:ser>
        <c:ser>
          <c:idx val="2"/>
          <c:order val="2"/>
          <c:tx>
            <c:strRef>
              <c:f>'20,000 cSt'!$A$62:$B$62</c:f>
              <c:strCache>
                <c:ptCount val="1"/>
                <c:pt idx="0">
                  <c:v>Competidor 2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'20,000 cSt'!$A$64:$A$74</c:f>
              <c:numCache>
                <c:formatCode>General</c:formatCode>
                <c:ptCount val="11"/>
                <c:pt idx="0">
                  <c:v>80</c:v>
                </c:pt>
                <c:pt idx="1">
                  <c:v>85</c:v>
                </c:pt>
                <c:pt idx="2">
                  <c:v>90</c:v>
                </c:pt>
                <c:pt idx="3">
                  <c:v>95</c:v>
                </c:pt>
                <c:pt idx="4">
                  <c:v>100</c:v>
                </c:pt>
                <c:pt idx="5">
                  <c:v>110</c:v>
                </c:pt>
                <c:pt idx="6">
                  <c:v>120</c:v>
                </c:pt>
                <c:pt idx="7">
                  <c:v>126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</c:numCache>
            </c:numRef>
          </c:xVal>
          <c:yVal>
            <c:numRef>
              <c:f>'20,000 cSt'!$B$64:$B$74</c:f>
              <c:numCache>
                <c:formatCode>0.00</c:formatCode>
                <c:ptCount val="11"/>
                <c:pt idx="0">
                  <c:v>0.42</c:v>
                </c:pt>
                <c:pt idx="1">
                  <c:v>0.45</c:v>
                </c:pt>
                <c:pt idx="2">
                  <c:v>0.5</c:v>
                </c:pt>
                <c:pt idx="3">
                  <c:v>0.54999999999999993</c:v>
                </c:pt>
                <c:pt idx="4">
                  <c:v>1.7666666666666666</c:v>
                </c:pt>
                <c:pt idx="5">
                  <c:v>2.25</c:v>
                </c:pt>
                <c:pt idx="6">
                  <c:v>2.75</c:v>
                </c:pt>
                <c:pt idx="7">
                  <c:v>2.7333333333333329</c:v>
                </c:pt>
                <c:pt idx="8">
                  <c:v>2.9</c:v>
                </c:pt>
                <c:pt idx="9">
                  <c:v>3</c:v>
                </c:pt>
                <c:pt idx="10">
                  <c:v>3.75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F7E-4E13-BC19-0F7E86E1D8EB}"/>
            </c:ext>
          </c:extLst>
        </c:ser>
        <c:ser>
          <c:idx val="3"/>
          <c:order val="3"/>
          <c:tx>
            <c:strRef>
              <c:f>'20,000 cSt'!$D$62:$E$62</c:f>
              <c:strCache>
                <c:ptCount val="1"/>
                <c:pt idx="0">
                  <c:v>Competidor 3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'20,000 cSt'!$D$64:$D$74</c:f>
              <c:numCache>
                <c:formatCode>General</c:formatCode>
                <c:ptCount val="11"/>
                <c:pt idx="0">
                  <c:v>50</c:v>
                </c:pt>
                <c:pt idx="1">
                  <c:v>63</c:v>
                </c:pt>
                <c:pt idx="2">
                  <c:v>80</c:v>
                </c:pt>
                <c:pt idx="3">
                  <c:v>100</c:v>
                </c:pt>
                <c:pt idx="4">
                  <c:v>126</c:v>
                </c:pt>
                <c:pt idx="5">
                  <c:v>160</c:v>
                </c:pt>
                <c:pt idx="6">
                  <c:v>200</c:v>
                </c:pt>
                <c:pt idx="7">
                  <c:v>250</c:v>
                </c:pt>
                <c:pt idx="8">
                  <c:v>315</c:v>
                </c:pt>
                <c:pt idx="9">
                  <c:v>360</c:v>
                </c:pt>
                <c:pt idx="10">
                  <c:v>400</c:v>
                </c:pt>
              </c:numCache>
            </c:numRef>
          </c:xVal>
          <c:yVal>
            <c:numRef>
              <c:f>'20,000 cSt'!$E$64:$E$74</c:f>
              <c:numCache>
                <c:formatCode>0.00</c:formatCode>
                <c:ptCount val="11"/>
                <c:pt idx="0">
                  <c:v>0.35</c:v>
                </c:pt>
                <c:pt idx="1">
                  <c:v>0.47500000000000003</c:v>
                </c:pt>
                <c:pt idx="2">
                  <c:v>0.76666666666666661</c:v>
                </c:pt>
                <c:pt idx="3">
                  <c:v>0.69999999999999984</c:v>
                </c:pt>
                <c:pt idx="4">
                  <c:v>0.67499999999999993</c:v>
                </c:pt>
                <c:pt idx="5">
                  <c:v>0.95000000000000007</c:v>
                </c:pt>
                <c:pt idx="6">
                  <c:v>0.98333333333333339</c:v>
                </c:pt>
                <c:pt idx="7">
                  <c:v>1.0416666666666667</c:v>
                </c:pt>
                <c:pt idx="8">
                  <c:v>1.2333333333333334</c:v>
                </c:pt>
                <c:pt idx="9">
                  <c:v>1.3</c:v>
                </c:pt>
                <c:pt idx="10">
                  <c:v>1.6166666666666665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F7E-4E13-BC19-0F7E86E1D8EB}"/>
            </c:ext>
          </c:extLst>
        </c:ser>
        <c:ser>
          <c:idx val="4"/>
          <c:order val="4"/>
          <c:tx>
            <c:strRef>
              <c:f>'20,000 cSt'!$G$62:$H$62</c:f>
              <c:strCache>
                <c:ptCount val="1"/>
                <c:pt idx="0">
                  <c:v>Competidor 3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'20,000 cSt'!$G$64:$G$74</c:f>
              <c:numCache>
                <c:formatCode>General</c:formatCode>
                <c:ptCount val="11"/>
                <c:pt idx="0">
                  <c:v>50</c:v>
                </c:pt>
                <c:pt idx="1">
                  <c:v>63</c:v>
                </c:pt>
                <c:pt idx="2">
                  <c:v>80</c:v>
                </c:pt>
                <c:pt idx="3">
                  <c:v>100</c:v>
                </c:pt>
                <c:pt idx="4">
                  <c:v>126</c:v>
                </c:pt>
                <c:pt idx="5">
                  <c:v>160</c:v>
                </c:pt>
                <c:pt idx="6">
                  <c:v>200</c:v>
                </c:pt>
                <c:pt idx="7">
                  <c:v>250</c:v>
                </c:pt>
                <c:pt idx="8">
                  <c:v>315</c:v>
                </c:pt>
                <c:pt idx="9">
                  <c:v>360</c:v>
                </c:pt>
                <c:pt idx="10">
                  <c:v>400</c:v>
                </c:pt>
              </c:numCache>
            </c:numRef>
          </c:xVal>
          <c:yVal>
            <c:numRef>
              <c:f>'20,000 cSt'!$H$64:$H$74</c:f>
              <c:numCache>
                <c:formatCode>0.00</c:formatCode>
                <c:ptCount val="11"/>
                <c:pt idx="0">
                  <c:v>0.35</c:v>
                </c:pt>
                <c:pt idx="1">
                  <c:v>0.625</c:v>
                </c:pt>
                <c:pt idx="2">
                  <c:v>0.71666666666666667</c:v>
                </c:pt>
                <c:pt idx="3">
                  <c:v>0.82500000000000007</c:v>
                </c:pt>
                <c:pt idx="4">
                  <c:v>0.875</c:v>
                </c:pt>
                <c:pt idx="5">
                  <c:v>1.0333333333333334</c:v>
                </c:pt>
                <c:pt idx="6">
                  <c:v>1.0666666666666667</c:v>
                </c:pt>
                <c:pt idx="7">
                  <c:v>1.3</c:v>
                </c:pt>
                <c:pt idx="8">
                  <c:v>1.25</c:v>
                </c:pt>
                <c:pt idx="9">
                  <c:v>1.3499999999999999</c:v>
                </c:pt>
                <c:pt idx="10">
                  <c:v>1.9000000000000001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F7E-4E13-BC19-0F7E86E1D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828072"/>
        <c:axId val="591068792"/>
      </c:scatterChart>
      <c:valAx>
        <c:axId val="489828072"/>
        <c:scaling>
          <c:orientation val="minMax"/>
          <c:max val="500"/>
          <c:min val="4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Load, kg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H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91068792"/>
        <c:crosses val="autoZero"/>
        <c:crossBetween val="midCat"/>
        <c:majorUnit val="10"/>
      </c:valAx>
      <c:valAx>
        <c:axId val="591068792"/>
        <c:scaling>
          <c:orientation val="minMax"/>
          <c:max val="3.8"/>
          <c:min val="0.2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Scar diameter,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HN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982807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0E5A4-A46F-4FCF-9264-BEF9783B8683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2A24D9-CC1B-4798-A36A-F39DC69455F2}">
      <dgm:prSet phldrT="[Text]"/>
      <dgm:spPr/>
      <dgm:t>
        <a:bodyPr/>
        <a:lstStyle/>
        <a:p>
          <a:r>
            <a:rPr lang="es-ES" noProof="0" dirty="0" smtClean="0"/>
            <a:t>Azúcar</a:t>
          </a:r>
          <a:endParaRPr lang="es-ES" noProof="0" dirty="0"/>
        </a:p>
      </dgm:t>
    </dgm:pt>
    <dgm:pt modelId="{CDD69161-1C8A-4698-AE8F-9353A6538552}" type="parTrans" cxnId="{05577508-51A6-4936-A529-E51EE7217D3C}">
      <dgm:prSet/>
      <dgm:spPr/>
      <dgm:t>
        <a:bodyPr/>
        <a:lstStyle/>
        <a:p>
          <a:endParaRPr lang="en-US"/>
        </a:p>
      </dgm:t>
    </dgm:pt>
    <dgm:pt modelId="{B9E62507-E238-4AD2-BF7A-A1CAB3B83680}" type="sibTrans" cxnId="{05577508-51A6-4936-A529-E51EE7217D3C}">
      <dgm:prSet/>
      <dgm:spPr/>
      <dgm:t>
        <a:bodyPr/>
        <a:lstStyle/>
        <a:p>
          <a:endParaRPr lang="en-US"/>
        </a:p>
      </dgm:t>
    </dgm:pt>
    <dgm:pt modelId="{BF715CFF-A09D-41EE-BAC6-F11DAAD8473D}">
      <dgm:prSet phldrT="[Text]"/>
      <dgm:spPr/>
      <dgm:t>
        <a:bodyPr/>
        <a:lstStyle/>
        <a:p>
          <a:r>
            <a:rPr lang="es-ES" noProof="0" dirty="0" smtClean="0"/>
            <a:t>Alcohol</a:t>
          </a:r>
          <a:endParaRPr lang="es-ES" noProof="0" dirty="0"/>
        </a:p>
      </dgm:t>
    </dgm:pt>
    <dgm:pt modelId="{E8F688C7-9A95-43A2-ACFD-FD2E2657C1CC}" type="parTrans" cxnId="{1EEA8710-2682-4D92-8E97-5E83BDBAF67D}">
      <dgm:prSet/>
      <dgm:spPr/>
      <dgm:t>
        <a:bodyPr/>
        <a:lstStyle/>
        <a:p>
          <a:endParaRPr lang="en-US"/>
        </a:p>
      </dgm:t>
    </dgm:pt>
    <dgm:pt modelId="{F16BF676-7579-4BFF-9227-A993FCCEB737}" type="sibTrans" cxnId="{1EEA8710-2682-4D92-8E97-5E83BDBAF67D}">
      <dgm:prSet/>
      <dgm:spPr/>
      <dgm:t>
        <a:bodyPr/>
        <a:lstStyle/>
        <a:p>
          <a:endParaRPr lang="en-US"/>
        </a:p>
      </dgm:t>
    </dgm:pt>
    <dgm:pt modelId="{EC848B56-8F08-45D1-9ACE-7F83864F037E}">
      <dgm:prSet phldrT="[Text]"/>
      <dgm:spPr/>
      <dgm:t>
        <a:bodyPr/>
        <a:lstStyle/>
        <a:p>
          <a:r>
            <a:rPr lang="es-ES" noProof="0" dirty="0" smtClean="0"/>
            <a:t>Energía</a:t>
          </a:r>
          <a:endParaRPr lang="es-ES" noProof="0" dirty="0"/>
        </a:p>
      </dgm:t>
    </dgm:pt>
    <dgm:pt modelId="{5B5913E3-BE7E-473D-A323-D27E4385FA4F}" type="parTrans" cxnId="{6DB3C8B1-5A75-47B4-A790-AB4AE77195DB}">
      <dgm:prSet/>
      <dgm:spPr/>
      <dgm:t>
        <a:bodyPr/>
        <a:lstStyle/>
        <a:p>
          <a:endParaRPr lang="en-US"/>
        </a:p>
      </dgm:t>
    </dgm:pt>
    <dgm:pt modelId="{DFA4DA8B-33F3-43B7-B668-EB3435B38A19}" type="sibTrans" cxnId="{6DB3C8B1-5A75-47B4-A790-AB4AE77195DB}">
      <dgm:prSet/>
      <dgm:spPr/>
      <dgm:t>
        <a:bodyPr/>
        <a:lstStyle/>
        <a:p>
          <a:endParaRPr lang="en-US"/>
        </a:p>
      </dgm:t>
    </dgm:pt>
    <dgm:pt modelId="{A8CEC385-51E4-44E2-BC3F-F66FA189CA09}">
      <dgm:prSet phldrT="[Text]"/>
      <dgm:spPr/>
      <dgm:t>
        <a:bodyPr/>
        <a:lstStyle/>
        <a:p>
          <a:r>
            <a:rPr lang="es-ES" noProof="0" dirty="0" smtClean="0"/>
            <a:t>Cemento</a:t>
          </a:r>
          <a:endParaRPr lang="es-ES" noProof="0" dirty="0"/>
        </a:p>
      </dgm:t>
    </dgm:pt>
    <dgm:pt modelId="{BDB317B6-2C0B-4A69-AA37-97BF07606B4E}" type="parTrans" cxnId="{B74FE34B-14F9-4FF9-82F9-14D9410238A7}">
      <dgm:prSet/>
      <dgm:spPr/>
      <dgm:t>
        <a:bodyPr/>
        <a:lstStyle/>
        <a:p>
          <a:endParaRPr lang="en-US"/>
        </a:p>
      </dgm:t>
    </dgm:pt>
    <dgm:pt modelId="{D5E9BE69-7200-42F6-A05F-AE15DB561951}" type="sibTrans" cxnId="{B74FE34B-14F9-4FF9-82F9-14D9410238A7}">
      <dgm:prSet/>
      <dgm:spPr/>
      <dgm:t>
        <a:bodyPr/>
        <a:lstStyle/>
        <a:p>
          <a:endParaRPr lang="en-US"/>
        </a:p>
      </dgm:t>
    </dgm:pt>
    <dgm:pt modelId="{38CBCB27-7306-4842-8CF5-A2DB2718DDD7}">
      <dgm:prSet phldrT="[Text]"/>
      <dgm:spPr/>
      <dgm:t>
        <a:bodyPr/>
        <a:lstStyle/>
        <a:p>
          <a:r>
            <a:rPr lang="es-ES" noProof="0" dirty="0" smtClean="0"/>
            <a:t>Cerveza</a:t>
          </a:r>
          <a:endParaRPr lang="es-ES" noProof="0" dirty="0"/>
        </a:p>
      </dgm:t>
    </dgm:pt>
    <dgm:pt modelId="{BBA51C61-2A9E-4740-AFF4-2F8943766F72}" type="parTrans" cxnId="{C2186B78-0FEF-44AB-A6D7-11B2EC94972C}">
      <dgm:prSet/>
      <dgm:spPr/>
      <dgm:t>
        <a:bodyPr/>
        <a:lstStyle/>
        <a:p>
          <a:endParaRPr lang="en-US"/>
        </a:p>
      </dgm:t>
    </dgm:pt>
    <dgm:pt modelId="{00A9B30F-4330-42F6-8043-4AD269E9BCEC}" type="sibTrans" cxnId="{C2186B78-0FEF-44AB-A6D7-11B2EC94972C}">
      <dgm:prSet/>
      <dgm:spPr/>
      <dgm:t>
        <a:bodyPr/>
        <a:lstStyle/>
        <a:p>
          <a:endParaRPr lang="en-US"/>
        </a:p>
      </dgm:t>
    </dgm:pt>
    <dgm:pt modelId="{39852C8D-58E4-4BC1-8FF1-5E2144C360BC}">
      <dgm:prSet phldrT="[Text]"/>
      <dgm:spPr/>
      <dgm:t>
        <a:bodyPr/>
        <a:lstStyle/>
        <a:p>
          <a:r>
            <a:rPr lang="es-ES" noProof="0" dirty="0" smtClean="0"/>
            <a:t>Alimento</a:t>
          </a:r>
          <a:endParaRPr lang="es-ES" noProof="0" dirty="0"/>
        </a:p>
      </dgm:t>
    </dgm:pt>
    <dgm:pt modelId="{462B37AC-DE93-41BA-ABF1-8AE8AC50C4C8}" type="parTrans" cxnId="{7038EE7D-84EF-455D-92E9-A6AA62AAF8AF}">
      <dgm:prSet/>
      <dgm:spPr/>
      <dgm:t>
        <a:bodyPr/>
        <a:lstStyle/>
        <a:p>
          <a:endParaRPr lang="en-US"/>
        </a:p>
      </dgm:t>
    </dgm:pt>
    <dgm:pt modelId="{BFE3B139-8C2B-4B55-B6D8-3F70D822F9FB}" type="sibTrans" cxnId="{7038EE7D-84EF-455D-92E9-A6AA62AAF8AF}">
      <dgm:prSet/>
      <dgm:spPr/>
      <dgm:t>
        <a:bodyPr/>
        <a:lstStyle/>
        <a:p>
          <a:endParaRPr lang="en-US"/>
        </a:p>
      </dgm:t>
    </dgm:pt>
    <dgm:pt modelId="{C4024646-70BA-437D-9A76-C6A50C97A802}" type="pres">
      <dgm:prSet presAssocID="{F1B0E5A4-A46F-4FCF-9264-BEF9783B86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1148C4-F3E5-4085-88C3-84A1523D96B1}" type="pres">
      <dgm:prSet presAssocID="{BB2A24D9-CC1B-4798-A36A-F39DC69455F2}" presName="parentText" presStyleLbl="node1" presStyleIdx="0" presStyleCnt="6" custLinFactNeighborX="-20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22E61-6C45-4DF8-A7A8-1C80E39CEBC0}" type="pres">
      <dgm:prSet presAssocID="{B9E62507-E238-4AD2-BF7A-A1CAB3B83680}" presName="spacer" presStyleCnt="0"/>
      <dgm:spPr/>
      <dgm:t>
        <a:bodyPr/>
        <a:lstStyle/>
        <a:p>
          <a:endParaRPr lang="en-US"/>
        </a:p>
      </dgm:t>
    </dgm:pt>
    <dgm:pt modelId="{76925AB5-4313-4F21-A22C-F6DAF663C3F3}" type="pres">
      <dgm:prSet presAssocID="{BF715CFF-A09D-41EE-BAC6-F11DAAD8473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3A8E5-0EAE-4BDE-BDB4-85DA033590A5}" type="pres">
      <dgm:prSet presAssocID="{F16BF676-7579-4BFF-9227-A993FCCEB737}" presName="spacer" presStyleCnt="0"/>
      <dgm:spPr/>
      <dgm:t>
        <a:bodyPr/>
        <a:lstStyle/>
        <a:p>
          <a:endParaRPr lang="en-US"/>
        </a:p>
      </dgm:t>
    </dgm:pt>
    <dgm:pt modelId="{4FD392A3-A61C-4E77-9EDE-A82F82826689}" type="pres">
      <dgm:prSet presAssocID="{38CBCB27-7306-4842-8CF5-A2DB2718DD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B2D5-FECC-48A3-90A7-E5C204D825AD}" type="pres">
      <dgm:prSet presAssocID="{00A9B30F-4330-42F6-8043-4AD269E9BCEC}" presName="spacer" presStyleCnt="0"/>
      <dgm:spPr/>
      <dgm:t>
        <a:bodyPr/>
        <a:lstStyle/>
        <a:p>
          <a:endParaRPr lang="en-US"/>
        </a:p>
      </dgm:t>
    </dgm:pt>
    <dgm:pt modelId="{A78D23B2-0855-46A4-8628-FCB74FFE0254}" type="pres">
      <dgm:prSet presAssocID="{EC848B56-8F08-45D1-9ACE-7F83864F037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23A73-214E-4FDC-A875-4C2BA5181B1C}" type="pres">
      <dgm:prSet presAssocID="{DFA4DA8B-33F3-43B7-B668-EB3435B38A19}" presName="spacer" presStyleCnt="0"/>
      <dgm:spPr/>
      <dgm:t>
        <a:bodyPr/>
        <a:lstStyle/>
        <a:p>
          <a:endParaRPr lang="en-US"/>
        </a:p>
      </dgm:t>
    </dgm:pt>
    <dgm:pt modelId="{68ECE113-696D-444B-A9F7-05121BD4960F}" type="pres">
      <dgm:prSet presAssocID="{A8CEC385-51E4-44E2-BC3F-F66FA189CA0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860E5-CEFB-4A89-8D27-28EA8A4DA27C}" type="pres">
      <dgm:prSet presAssocID="{D5E9BE69-7200-42F6-A05F-AE15DB561951}" presName="spacer" presStyleCnt="0"/>
      <dgm:spPr/>
      <dgm:t>
        <a:bodyPr/>
        <a:lstStyle/>
        <a:p>
          <a:endParaRPr lang="en-US"/>
        </a:p>
      </dgm:t>
    </dgm:pt>
    <dgm:pt modelId="{68450001-D941-41D3-94A6-208A3A05141D}" type="pres">
      <dgm:prSet presAssocID="{39852C8D-58E4-4BC1-8FF1-5E2144C360B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B3C8B1-5A75-47B4-A790-AB4AE77195DB}" srcId="{F1B0E5A4-A46F-4FCF-9264-BEF9783B8683}" destId="{EC848B56-8F08-45D1-9ACE-7F83864F037E}" srcOrd="3" destOrd="0" parTransId="{5B5913E3-BE7E-473D-A323-D27E4385FA4F}" sibTransId="{DFA4DA8B-33F3-43B7-B668-EB3435B38A19}"/>
    <dgm:cxn modelId="{7038EE7D-84EF-455D-92E9-A6AA62AAF8AF}" srcId="{F1B0E5A4-A46F-4FCF-9264-BEF9783B8683}" destId="{39852C8D-58E4-4BC1-8FF1-5E2144C360BC}" srcOrd="5" destOrd="0" parTransId="{462B37AC-DE93-41BA-ABF1-8AE8AC50C4C8}" sibTransId="{BFE3B139-8C2B-4B55-B6D8-3F70D822F9FB}"/>
    <dgm:cxn modelId="{1EEA8710-2682-4D92-8E97-5E83BDBAF67D}" srcId="{F1B0E5A4-A46F-4FCF-9264-BEF9783B8683}" destId="{BF715CFF-A09D-41EE-BAC6-F11DAAD8473D}" srcOrd="1" destOrd="0" parTransId="{E8F688C7-9A95-43A2-ACFD-FD2E2657C1CC}" sibTransId="{F16BF676-7579-4BFF-9227-A993FCCEB737}"/>
    <dgm:cxn modelId="{E88EE3FD-4F3E-4B74-8BE2-C57E0DE33CF4}" type="presOf" srcId="{BB2A24D9-CC1B-4798-A36A-F39DC69455F2}" destId="{C81148C4-F3E5-4085-88C3-84A1523D96B1}" srcOrd="0" destOrd="0" presId="urn:microsoft.com/office/officeart/2005/8/layout/vList2"/>
    <dgm:cxn modelId="{B74FE34B-14F9-4FF9-82F9-14D9410238A7}" srcId="{F1B0E5A4-A46F-4FCF-9264-BEF9783B8683}" destId="{A8CEC385-51E4-44E2-BC3F-F66FA189CA09}" srcOrd="4" destOrd="0" parTransId="{BDB317B6-2C0B-4A69-AA37-97BF07606B4E}" sibTransId="{D5E9BE69-7200-42F6-A05F-AE15DB561951}"/>
    <dgm:cxn modelId="{0703A432-0FF8-4172-A8BE-8140ED9C67BA}" type="presOf" srcId="{EC848B56-8F08-45D1-9ACE-7F83864F037E}" destId="{A78D23B2-0855-46A4-8628-FCB74FFE0254}" srcOrd="0" destOrd="0" presId="urn:microsoft.com/office/officeart/2005/8/layout/vList2"/>
    <dgm:cxn modelId="{82EBB104-28F3-46C3-BE74-AEA929BE0A27}" type="presOf" srcId="{F1B0E5A4-A46F-4FCF-9264-BEF9783B8683}" destId="{C4024646-70BA-437D-9A76-C6A50C97A802}" srcOrd="0" destOrd="0" presId="urn:microsoft.com/office/officeart/2005/8/layout/vList2"/>
    <dgm:cxn modelId="{407F7BBB-B736-45F5-A90C-72A2BBFA189E}" type="presOf" srcId="{BF715CFF-A09D-41EE-BAC6-F11DAAD8473D}" destId="{76925AB5-4313-4F21-A22C-F6DAF663C3F3}" srcOrd="0" destOrd="0" presId="urn:microsoft.com/office/officeart/2005/8/layout/vList2"/>
    <dgm:cxn modelId="{964893A1-919D-4B58-8893-8B4D5FFA6000}" type="presOf" srcId="{39852C8D-58E4-4BC1-8FF1-5E2144C360BC}" destId="{68450001-D941-41D3-94A6-208A3A05141D}" srcOrd="0" destOrd="0" presId="urn:microsoft.com/office/officeart/2005/8/layout/vList2"/>
    <dgm:cxn modelId="{3A001241-9CD2-42A2-8E4D-A4E6DFBE8810}" type="presOf" srcId="{A8CEC385-51E4-44E2-BC3F-F66FA189CA09}" destId="{68ECE113-696D-444B-A9F7-05121BD4960F}" srcOrd="0" destOrd="0" presId="urn:microsoft.com/office/officeart/2005/8/layout/vList2"/>
    <dgm:cxn modelId="{05577508-51A6-4936-A529-E51EE7217D3C}" srcId="{F1B0E5A4-A46F-4FCF-9264-BEF9783B8683}" destId="{BB2A24D9-CC1B-4798-A36A-F39DC69455F2}" srcOrd="0" destOrd="0" parTransId="{CDD69161-1C8A-4698-AE8F-9353A6538552}" sibTransId="{B9E62507-E238-4AD2-BF7A-A1CAB3B83680}"/>
    <dgm:cxn modelId="{C2186B78-0FEF-44AB-A6D7-11B2EC94972C}" srcId="{F1B0E5A4-A46F-4FCF-9264-BEF9783B8683}" destId="{38CBCB27-7306-4842-8CF5-A2DB2718DDD7}" srcOrd="2" destOrd="0" parTransId="{BBA51C61-2A9E-4740-AFF4-2F8943766F72}" sibTransId="{00A9B30F-4330-42F6-8043-4AD269E9BCEC}"/>
    <dgm:cxn modelId="{42FCDB81-1399-4370-A2F4-140572A7AB79}" type="presOf" srcId="{38CBCB27-7306-4842-8CF5-A2DB2718DDD7}" destId="{4FD392A3-A61C-4E77-9EDE-A82F82826689}" srcOrd="0" destOrd="0" presId="urn:microsoft.com/office/officeart/2005/8/layout/vList2"/>
    <dgm:cxn modelId="{1C07EEC2-3D64-4BAA-8518-05D6441FD0C6}" type="presParOf" srcId="{C4024646-70BA-437D-9A76-C6A50C97A802}" destId="{C81148C4-F3E5-4085-88C3-84A1523D96B1}" srcOrd="0" destOrd="0" presId="urn:microsoft.com/office/officeart/2005/8/layout/vList2"/>
    <dgm:cxn modelId="{1D8A8DFB-F6D4-499A-AA7A-85B4FCF99127}" type="presParOf" srcId="{C4024646-70BA-437D-9A76-C6A50C97A802}" destId="{1F622E61-6C45-4DF8-A7A8-1C80E39CEBC0}" srcOrd="1" destOrd="0" presId="urn:microsoft.com/office/officeart/2005/8/layout/vList2"/>
    <dgm:cxn modelId="{1C6EA888-F61B-45FA-AA4B-9F6BF585405B}" type="presParOf" srcId="{C4024646-70BA-437D-9A76-C6A50C97A802}" destId="{76925AB5-4313-4F21-A22C-F6DAF663C3F3}" srcOrd="2" destOrd="0" presId="urn:microsoft.com/office/officeart/2005/8/layout/vList2"/>
    <dgm:cxn modelId="{9A4344A4-BA1E-4F1A-B026-1532E73018BD}" type="presParOf" srcId="{C4024646-70BA-437D-9A76-C6A50C97A802}" destId="{8A43A8E5-0EAE-4BDE-BDB4-85DA033590A5}" srcOrd="3" destOrd="0" presId="urn:microsoft.com/office/officeart/2005/8/layout/vList2"/>
    <dgm:cxn modelId="{D9B526DC-6698-46AB-A1DA-D329AB29AE67}" type="presParOf" srcId="{C4024646-70BA-437D-9A76-C6A50C97A802}" destId="{4FD392A3-A61C-4E77-9EDE-A82F82826689}" srcOrd="4" destOrd="0" presId="urn:microsoft.com/office/officeart/2005/8/layout/vList2"/>
    <dgm:cxn modelId="{0D41A97C-0DA1-43B4-8BAF-E3D46E54B922}" type="presParOf" srcId="{C4024646-70BA-437D-9A76-C6A50C97A802}" destId="{8BB6B2D5-FECC-48A3-90A7-E5C204D825AD}" srcOrd="5" destOrd="0" presId="urn:microsoft.com/office/officeart/2005/8/layout/vList2"/>
    <dgm:cxn modelId="{160A3937-6B05-4025-93E0-D343B70F5D03}" type="presParOf" srcId="{C4024646-70BA-437D-9A76-C6A50C97A802}" destId="{A78D23B2-0855-46A4-8628-FCB74FFE0254}" srcOrd="6" destOrd="0" presId="urn:microsoft.com/office/officeart/2005/8/layout/vList2"/>
    <dgm:cxn modelId="{63CC0BB1-DD87-4E86-88EB-67DC4B70ED9D}" type="presParOf" srcId="{C4024646-70BA-437D-9A76-C6A50C97A802}" destId="{B7623A73-214E-4FDC-A875-4C2BA5181B1C}" srcOrd="7" destOrd="0" presId="urn:microsoft.com/office/officeart/2005/8/layout/vList2"/>
    <dgm:cxn modelId="{469FD0CD-CD5B-42F0-8975-A13CE305B246}" type="presParOf" srcId="{C4024646-70BA-437D-9A76-C6A50C97A802}" destId="{68ECE113-696D-444B-A9F7-05121BD4960F}" srcOrd="8" destOrd="0" presId="urn:microsoft.com/office/officeart/2005/8/layout/vList2"/>
    <dgm:cxn modelId="{534BB8F8-7E13-42BD-89AC-259829A8DC06}" type="presParOf" srcId="{C4024646-70BA-437D-9A76-C6A50C97A802}" destId="{91F860E5-CEFB-4A89-8D27-28EA8A4DA27C}" srcOrd="9" destOrd="0" presId="urn:microsoft.com/office/officeart/2005/8/layout/vList2"/>
    <dgm:cxn modelId="{B5347E91-928D-4B91-9405-E862F90A72EF}" type="presParOf" srcId="{C4024646-70BA-437D-9A76-C6A50C97A802}" destId="{68450001-D941-41D3-94A6-208A3A05141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148C4-F3E5-4085-88C3-84A1523D96B1}">
      <dsp:nvSpPr>
        <dsp:cNvPr id="0" name=""/>
        <dsp:cNvSpPr/>
      </dsp:nvSpPr>
      <dsp:spPr>
        <a:xfrm>
          <a:off x="0" y="53124"/>
          <a:ext cx="37338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noProof="0" dirty="0" smtClean="0"/>
            <a:t>Azúcar</a:t>
          </a:r>
          <a:endParaRPr lang="es-ES" sz="2500" kern="1200" noProof="0" dirty="0"/>
        </a:p>
      </dsp:txBody>
      <dsp:txXfrm>
        <a:off x="29271" y="82395"/>
        <a:ext cx="3675258" cy="541083"/>
      </dsp:txXfrm>
    </dsp:sp>
    <dsp:sp modelId="{76925AB5-4313-4F21-A22C-F6DAF663C3F3}">
      <dsp:nvSpPr>
        <dsp:cNvPr id="0" name=""/>
        <dsp:cNvSpPr/>
      </dsp:nvSpPr>
      <dsp:spPr>
        <a:xfrm>
          <a:off x="0" y="724749"/>
          <a:ext cx="3733800" cy="59962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noProof="0" dirty="0" smtClean="0"/>
            <a:t>Alcohol</a:t>
          </a:r>
          <a:endParaRPr lang="es-ES" sz="2500" kern="1200" noProof="0" dirty="0"/>
        </a:p>
      </dsp:txBody>
      <dsp:txXfrm>
        <a:off x="29271" y="754020"/>
        <a:ext cx="3675258" cy="541083"/>
      </dsp:txXfrm>
    </dsp:sp>
    <dsp:sp modelId="{4FD392A3-A61C-4E77-9EDE-A82F82826689}">
      <dsp:nvSpPr>
        <dsp:cNvPr id="0" name=""/>
        <dsp:cNvSpPr/>
      </dsp:nvSpPr>
      <dsp:spPr>
        <a:xfrm>
          <a:off x="0" y="1396375"/>
          <a:ext cx="3733800" cy="59962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noProof="0" dirty="0" smtClean="0"/>
            <a:t>Cerveza</a:t>
          </a:r>
          <a:endParaRPr lang="es-ES" sz="2500" kern="1200" noProof="0" dirty="0"/>
        </a:p>
      </dsp:txBody>
      <dsp:txXfrm>
        <a:off x="29271" y="1425646"/>
        <a:ext cx="3675258" cy="541083"/>
      </dsp:txXfrm>
    </dsp:sp>
    <dsp:sp modelId="{A78D23B2-0855-46A4-8628-FCB74FFE0254}">
      <dsp:nvSpPr>
        <dsp:cNvPr id="0" name=""/>
        <dsp:cNvSpPr/>
      </dsp:nvSpPr>
      <dsp:spPr>
        <a:xfrm>
          <a:off x="0" y="2068000"/>
          <a:ext cx="3733800" cy="59962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noProof="0" dirty="0" smtClean="0"/>
            <a:t>Energía</a:t>
          </a:r>
          <a:endParaRPr lang="es-ES" sz="2500" kern="1200" noProof="0" dirty="0"/>
        </a:p>
      </dsp:txBody>
      <dsp:txXfrm>
        <a:off x="29271" y="2097271"/>
        <a:ext cx="3675258" cy="541083"/>
      </dsp:txXfrm>
    </dsp:sp>
    <dsp:sp modelId="{68ECE113-696D-444B-A9F7-05121BD4960F}">
      <dsp:nvSpPr>
        <dsp:cNvPr id="0" name=""/>
        <dsp:cNvSpPr/>
      </dsp:nvSpPr>
      <dsp:spPr>
        <a:xfrm>
          <a:off x="0" y="2739625"/>
          <a:ext cx="3733800" cy="59962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noProof="0" dirty="0" smtClean="0"/>
            <a:t>Cemento</a:t>
          </a:r>
          <a:endParaRPr lang="es-ES" sz="2500" kern="1200" noProof="0" dirty="0"/>
        </a:p>
      </dsp:txBody>
      <dsp:txXfrm>
        <a:off x="29271" y="2768896"/>
        <a:ext cx="3675258" cy="541083"/>
      </dsp:txXfrm>
    </dsp:sp>
    <dsp:sp modelId="{68450001-D941-41D3-94A6-208A3A05141D}">
      <dsp:nvSpPr>
        <dsp:cNvPr id="0" name=""/>
        <dsp:cNvSpPr/>
      </dsp:nvSpPr>
      <dsp:spPr>
        <a:xfrm>
          <a:off x="0" y="3411250"/>
          <a:ext cx="3733800" cy="59962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noProof="0" dirty="0" smtClean="0"/>
            <a:t>Alimento</a:t>
          </a:r>
          <a:endParaRPr lang="es-ES" sz="2500" kern="1200" noProof="0" dirty="0"/>
        </a:p>
      </dsp:txBody>
      <dsp:txXfrm>
        <a:off x="29271" y="3440521"/>
        <a:ext cx="3675258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0.46712</cdr:x>
      <cdr:y>0.04619</cdr:y>
    </cdr:from>
    <cdr:to>
      <cdr:x>0.97966</cdr:x>
      <cdr:y>0.26127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92242" y="286359"/>
          <a:ext cx="5038788" cy="133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solidFill>
                <a:schemeClr val="bg1"/>
              </a:solidFill>
            </a:rPr>
            <a:t>4ball EP Test Load  Wear</a:t>
          </a:r>
          <a:r>
            <a:rPr lang="en-US" sz="1800" b="1" baseline="0">
              <a:solidFill>
                <a:schemeClr val="bg1"/>
              </a:solidFill>
            </a:rPr>
            <a:t> Index comparision</a:t>
          </a:r>
          <a:endParaRPr lang="en-US" sz="18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0.18728</cdr:x>
      <cdr:y>0.35282</cdr:y>
    </cdr:from>
    <cdr:to>
      <cdr:x>0.38585</cdr:x>
      <cdr:y>0.57771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62730" y="1726375"/>
          <a:ext cx="2187007" cy="110038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400" noProof="0" dirty="0" err="1" smtClean="0">
              <a:solidFill>
                <a:schemeClr val="bg1"/>
              </a:solidFill>
            </a:rPr>
            <a:t>Last</a:t>
          </a:r>
          <a:r>
            <a:rPr lang="es-MX" sz="1400" noProof="0" dirty="0" smtClean="0">
              <a:solidFill>
                <a:schemeClr val="bg1"/>
              </a:solidFill>
            </a:rPr>
            <a:t> Non </a:t>
          </a:r>
          <a:r>
            <a:rPr lang="es-MX" sz="1400" noProof="0" dirty="0" err="1" smtClean="0">
              <a:solidFill>
                <a:schemeClr val="bg1"/>
              </a:solidFill>
            </a:rPr>
            <a:t>Seizure</a:t>
          </a:r>
          <a:r>
            <a:rPr lang="es-MX" sz="1400" noProof="0" dirty="0" smtClean="0">
              <a:solidFill>
                <a:schemeClr val="bg1"/>
              </a:solidFill>
            </a:rPr>
            <a:t> Load: Tolerar</a:t>
          </a:r>
          <a:r>
            <a:rPr lang="es-MX" sz="1400" baseline="0" noProof="0" dirty="0" smtClean="0">
              <a:solidFill>
                <a:schemeClr val="bg1"/>
              </a:solidFill>
            </a:rPr>
            <a:t> m</a:t>
          </a:r>
          <a:r>
            <a:rPr lang="es-MX" sz="1400" noProof="0" dirty="0" smtClean="0">
              <a:solidFill>
                <a:schemeClr val="bg1"/>
              </a:solidFill>
            </a:rPr>
            <a:t>ayor carga= mejor lubricación</a:t>
          </a:r>
          <a:r>
            <a:rPr lang="es-MX" sz="1400" baseline="0" noProof="0" dirty="0" smtClean="0">
              <a:solidFill>
                <a:schemeClr val="bg1"/>
              </a:solidFill>
            </a:rPr>
            <a:t> hidrodinámica</a:t>
          </a:r>
          <a:endParaRPr lang="es-MX" sz="1400" noProof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0.08072</cdr:x>
      <cdr:y>0.57771</cdr:y>
    </cdr:from>
    <cdr:to>
      <cdr:x>0.28656</cdr:x>
      <cdr:y>0.78643</cdr:y>
    </cdr:to>
    <cdr:cxnSp macro="">
      <cdr:nvCxnSpPr>
        <cdr:cNvPr id="7" name="Straight Arrow Connector 6"/>
        <cdr:cNvCxnSpPr>
          <a:stCxn xmlns:a="http://schemas.openxmlformats.org/drawingml/2006/main" id="4" idx="2"/>
        </cdr:cNvCxnSpPr>
      </cdr:nvCxnSpPr>
      <cdr:spPr>
        <a:xfrm xmlns:a="http://schemas.openxmlformats.org/drawingml/2006/main" flipH="1">
          <a:off x="889020" y="2826762"/>
          <a:ext cx="2267214" cy="102127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0.13894</cdr:x>
      <cdr:y>0.58081</cdr:y>
    </cdr:from>
    <cdr:to>
      <cdr:x>0.28686</cdr:x>
      <cdr:y>0.78157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1530288" y="2841936"/>
          <a:ext cx="1629245" cy="98235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0.17991</cdr:x>
      <cdr:y>0.57663</cdr:y>
    </cdr:from>
    <cdr:to>
      <cdr:x>0.28716</cdr:x>
      <cdr:y>0.76458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>
          <a:off x="1981550" y="2821484"/>
          <a:ext cx="1181283" cy="91967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0.23059</cdr:x>
      <cdr:y>0.58216</cdr:y>
    </cdr:from>
    <cdr:to>
      <cdr:x>0.28531</cdr:x>
      <cdr:y>0.75002</cdr:y>
    </cdr:to>
    <cdr:cxnSp macro="">
      <cdr:nvCxnSpPr>
        <cdr:cNvPr id="12" name="Straight Arrow Connector 11"/>
        <cdr:cNvCxnSpPr/>
      </cdr:nvCxnSpPr>
      <cdr:spPr>
        <a:xfrm xmlns:a="http://schemas.openxmlformats.org/drawingml/2006/main" flipH="1">
          <a:off x="2539690" y="2848534"/>
          <a:ext cx="602691" cy="8213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4E16-37AA-7143-9DD5-8269CFBEB5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778E1-818E-8D44-B9AF-8218EB232E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778E1-818E-8D44-B9AF-8218EB232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4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01508" y="1934308"/>
            <a:ext cx="5498124" cy="2731478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5400" b="1" i="0" baseline="0">
                <a:solidFill>
                  <a:schemeClr val="bg1"/>
                </a:solidFill>
                <a:latin typeface="Helvetica 77 Bold Condensed" charset="0"/>
                <a:ea typeface="Helvetica 77 Bold Condensed" charset="0"/>
                <a:cs typeface="Helvetica 77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" y="175907"/>
            <a:ext cx="10515600" cy="1325563"/>
          </a:xfrm>
        </p:spPr>
        <p:txBody>
          <a:bodyPr/>
          <a:lstStyle>
            <a:lvl1pPr>
              <a:defRPr b="0" i="0">
                <a:solidFill>
                  <a:srgbClr val="0070C0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938" y="1638056"/>
            <a:ext cx="5181600" cy="4351338"/>
          </a:xfrm>
        </p:spPr>
        <p:txBody>
          <a:bodyPr/>
          <a:lstStyle>
            <a:lvl1pPr>
              <a:defRPr b="1" i="0">
                <a:latin typeface="Helvetica 77 Bold Condensed" charset="0"/>
                <a:ea typeface="Helvetica 77 Bold Condensed" charset="0"/>
                <a:cs typeface="Helvetica 77 Bold Condensed" charset="0"/>
              </a:defRPr>
            </a:lvl1pPr>
            <a:lvl2pPr>
              <a:defRPr b="0" i="0">
                <a:solidFill>
                  <a:schemeClr val="bg2">
                    <a:lumMod val="50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defRPr>
            </a:lvl2pPr>
            <a:lvl3pPr>
              <a:defRPr b="0" i="0">
                <a:solidFill>
                  <a:schemeClr val="bg2">
                    <a:lumMod val="50000"/>
                  </a:schemeClr>
                </a:solidFill>
                <a:latin typeface="Helvetica 57 Condensed" charset="0"/>
                <a:ea typeface="Helvetica 57 Condensed" charset="0"/>
                <a:cs typeface="Helvetica 57 Condensed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Helvetica 57 Condensed" charset="0"/>
                <a:ea typeface="Helvetica 57 Condensed" charset="0"/>
                <a:cs typeface="Helvetica 57 Condensed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Helvetica 47 Light Condensed" charset="0"/>
                <a:ea typeface="Helvetica 47 Light Condensed" charset="0"/>
                <a:cs typeface="Helvetica 47 Light Condensed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5707" y="6262565"/>
            <a:ext cx="2743200" cy="365125"/>
          </a:xfr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defRPr>
            </a:lvl1pPr>
          </a:lstStyle>
          <a:p>
            <a:fld id="{E4D828DF-84C5-1A4C-A5AA-11C7ABF7AD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5515707" y="1638056"/>
            <a:ext cx="5181600" cy="4351338"/>
          </a:xfrm>
        </p:spPr>
        <p:txBody>
          <a:bodyPr/>
          <a:lstStyle>
            <a:lvl1pPr>
              <a:defRPr b="1" i="0">
                <a:latin typeface="Helvetica 77 Bold Condensed" charset="0"/>
                <a:ea typeface="Helvetica 77 Bold Condensed" charset="0"/>
                <a:cs typeface="Helvetica 77 Bold Condensed" charset="0"/>
              </a:defRPr>
            </a:lvl1pPr>
            <a:lvl2pPr>
              <a:defRPr b="0" i="0">
                <a:solidFill>
                  <a:schemeClr val="bg2">
                    <a:lumMod val="50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defRPr>
            </a:lvl2pPr>
            <a:lvl3pPr>
              <a:defRPr b="0" i="0">
                <a:solidFill>
                  <a:schemeClr val="bg2">
                    <a:lumMod val="50000"/>
                  </a:schemeClr>
                </a:solidFill>
                <a:latin typeface="Helvetica 57 Condensed" charset="0"/>
                <a:ea typeface="Helvetica 57 Condensed" charset="0"/>
                <a:cs typeface="Helvetica 57 Condensed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Helvetica 57 Condensed" charset="0"/>
                <a:ea typeface="Helvetica 57 Condensed" charset="0"/>
                <a:cs typeface="Helvetica 57 Condensed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Helvetica 47 Light Condensed" charset="0"/>
                <a:ea typeface="Helvetica 47 Light Condensed" charset="0"/>
                <a:cs typeface="Helvetica 47 Light Condensed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1338" y="1465385"/>
            <a:ext cx="9185031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3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6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7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Editar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97CF90-29B7-4844-845C-284400A7B6B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E4D828DF-84C5-1A4C-A5AA-11C7ABF7AD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9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2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vasquez@prodekinc.co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lra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945" y="2485735"/>
            <a:ext cx="5298832" cy="2161310"/>
          </a:xfrm>
        </p:spPr>
        <p:txBody>
          <a:bodyPr anchor="ctr" anchorCtr="1">
            <a:noAutofit/>
          </a:bodyPr>
          <a:lstStyle/>
          <a:p>
            <a:r>
              <a:rPr lang="es-MX" sz="4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Lubricantes para </a:t>
            </a:r>
            <a:r>
              <a:rPr lang="es-MX" sz="4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</a:t>
            </a:r>
            <a:r>
              <a:rPr lang="es-MX" sz="4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ngranes </a:t>
            </a:r>
            <a:r>
              <a:rPr lang="es-MX" sz="4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y </a:t>
            </a:r>
            <a:r>
              <a:rPr lang="es-MX" sz="4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Chumaceras </a:t>
            </a:r>
            <a:r>
              <a:rPr lang="es-MX" sz="4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s-MX" sz="4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Molinos </a:t>
            </a:r>
            <a:r>
              <a:rPr lang="es-MX" sz="400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s-MX" sz="4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Caña </a:t>
            </a:r>
            <a:r>
              <a:rPr lang="es-MX" sz="4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</a:t>
            </a:r>
            <a:r>
              <a:rPr lang="es-MX" sz="4000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Azúcar</a:t>
            </a:r>
            <a:endParaRPr lang="es-MX" sz="400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3" name="Picture 9" descr="barr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0" y="2273295"/>
            <a:ext cx="6080619" cy="1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295" y="1066664"/>
            <a:ext cx="64729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926774"/>
            <a:ext cx="4445000" cy="28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 plantas de lubricantes</a:t>
            </a:r>
            <a:endParaRPr lang="es-MX" dirty="0"/>
          </a:p>
        </p:txBody>
      </p:sp>
      <p:pic>
        <p:nvPicPr>
          <p:cNvPr id="4" name="Picture 3" descr="C:\Users\noelr\AppData\Local\Microsoft\Windows\Temporary Internet Files\Content.Outlook\A02M220U\Calumet_Slides3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3" y="1614609"/>
            <a:ext cx="11869617" cy="51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7387" y="1959429"/>
            <a:ext cx="5710281" cy="3574471"/>
          </a:xfrm>
        </p:spPr>
        <p:txBody>
          <a:bodyPr>
            <a:normAutofit/>
          </a:bodyPr>
          <a:lstStyle/>
          <a:p>
            <a:r>
              <a:rPr lang="es-MX" sz="4800" dirty="0" smtClean="0"/>
              <a:t>Lubricación de Engranes y Chumaceras de </a:t>
            </a:r>
            <a:r>
              <a:rPr lang="es-MX" sz="4800" dirty="0" smtClean="0"/>
              <a:t>Molinos Azucareros</a:t>
            </a:r>
            <a:endParaRPr lang="es-MX" sz="4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7" y="1223159"/>
            <a:ext cx="3540753" cy="3936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74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Extracción del Jugo de Azúcar</a:t>
            </a:r>
            <a:br>
              <a:rPr lang="es-ES" dirty="0"/>
            </a:br>
            <a:r>
              <a:rPr lang="es-ES" dirty="0"/>
              <a:t>Molinos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06878" y="1591442"/>
            <a:ext cx="3429000" cy="1318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30678" y="3344041"/>
            <a:ext cx="350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dirty="0" smtClean="0">
                <a:latin typeface="Calibri" pitchFamily="34" charset="0"/>
              </a:rPr>
              <a:t>Modo de operación:</a:t>
            </a:r>
          </a:p>
          <a:p>
            <a:pPr>
              <a:buFont typeface="Arial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Calibri" pitchFamily="34" charset="0"/>
              </a:rPr>
              <a:t>  Bajas </a:t>
            </a:r>
            <a:r>
              <a:rPr lang="es-MX" sz="2000" dirty="0" smtClean="0">
                <a:latin typeface="Calibri" pitchFamily="34" charset="0"/>
              </a:rPr>
              <a:t>velocidades&lt;7.5rpm</a:t>
            </a:r>
            <a:endParaRPr lang="es-MX" sz="2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Calibri" pitchFamily="34" charset="0"/>
              </a:rPr>
              <a:t>  Alta Carga</a:t>
            </a:r>
          </a:p>
          <a:p>
            <a:pPr>
              <a:buFont typeface="Arial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Calibri" pitchFamily="34" charset="0"/>
              </a:rPr>
              <a:t>  Alta contaminación- Agua, jugo de azúcar y polvo</a:t>
            </a:r>
            <a:endParaRPr lang="es-MX" sz="2000" dirty="0">
              <a:latin typeface="Calibri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00998" y="1743842"/>
            <a:ext cx="426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dirty="0" smtClean="0">
                <a:latin typeface="Calibri" pitchFamily="34" charset="0"/>
              </a:rPr>
              <a:t>Características criticas:</a:t>
            </a:r>
          </a:p>
          <a:p>
            <a:endParaRPr lang="es-MX" sz="2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Calibri" pitchFamily="34" charset="0"/>
              </a:rPr>
              <a:t>  Protección a las sobrecargas</a:t>
            </a:r>
          </a:p>
          <a:p>
            <a:endParaRPr lang="es-MX" sz="2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Calibri" pitchFamily="34" charset="0"/>
              </a:rPr>
              <a:t>  Control de desgaste</a:t>
            </a:r>
          </a:p>
          <a:p>
            <a:pPr>
              <a:buFont typeface="Arial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Calibri" pitchFamily="34" charset="0"/>
              </a:rPr>
              <a:t>  Formación de película uniforme y     retención</a:t>
            </a:r>
          </a:p>
          <a:p>
            <a:endParaRPr lang="es-MX" sz="2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Calibri" pitchFamily="34" charset="0"/>
              </a:rPr>
              <a:t>  Protección contra la </a:t>
            </a:r>
          </a:p>
          <a:p>
            <a:r>
              <a:rPr lang="es-MX" sz="2000" dirty="0">
                <a:latin typeface="Calibri" pitchFamily="34" charset="0"/>
              </a:rPr>
              <a:t> </a:t>
            </a:r>
            <a:r>
              <a:rPr lang="es-MX" sz="2000" dirty="0" smtClean="0">
                <a:latin typeface="Calibri" pitchFamily="34" charset="0"/>
              </a:rPr>
              <a:t>   contaminación- Sello</a:t>
            </a:r>
          </a:p>
          <a:p>
            <a:endParaRPr lang="es-MX" sz="2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sz="2000" dirty="0" smtClean="0">
                <a:latin typeface="Calibri" pitchFamily="34" charset="0"/>
              </a:rPr>
              <a:t>  Película lubricante Térmicamente estable; ≥ 80 °C (agua de inhibición)</a:t>
            </a:r>
            <a:endParaRPr lang="es-MX" sz="2000" dirty="0">
              <a:latin typeface="Calibri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381786" y="1756685"/>
            <a:ext cx="304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Calibri" pitchFamily="34" charset="0"/>
              </a:rPr>
              <a:t>Engranes abiertos </a:t>
            </a:r>
            <a:r>
              <a:rPr lang="es-MX" sz="2000" dirty="0" smtClean="0">
                <a:solidFill>
                  <a:schemeClr val="bg1"/>
                </a:solidFill>
                <a:latin typeface="Calibri" pitchFamily="34" charset="0"/>
              </a:rPr>
              <a:t>tipo 2 y </a:t>
            </a:r>
            <a:r>
              <a:rPr lang="es-MX" sz="2000" dirty="0" smtClean="0">
                <a:solidFill>
                  <a:schemeClr val="bg1"/>
                </a:solidFill>
                <a:latin typeface="Calibri" pitchFamily="34" charset="0"/>
              </a:rPr>
              <a:t>Chumaceras de Molinos de </a:t>
            </a:r>
            <a:r>
              <a:rPr lang="es-MX" sz="2000" dirty="0" smtClean="0">
                <a:solidFill>
                  <a:schemeClr val="bg1"/>
                </a:solidFill>
                <a:latin typeface="Calibri" pitchFamily="34" charset="0"/>
              </a:rPr>
              <a:t>Cañas</a:t>
            </a:r>
            <a:endParaRPr lang="es-MX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Modos de Lubricación</a:t>
            </a:r>
            <a:endParaRPr lang="es-MX" dirty="0"/>
          </a:p>
        </p:txBody>
      </p:sp>
      <p:sp>
        <p:nvSpPr>
          <p:cNvPr id="4" name="Rectangle 3" descr="muster"/>
          <p:cNvSpPr>
            <a:spLocks noChangeArrowheads="1"/>
          </p:cNvSpPr>
          <p:nvPr/>
        </p:nvSpPr>
        <p:spPr bwMode="auto">
          <a:xfrm>
            <a:off x="2321193" y="3037228"/>
            <a:ext cx="7558087" cy="5762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ObliqueBottom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99FF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MX" dirty="0"/>
          </a:p>
        </p:txBody>
      </p:sp>
      <p:sp>
        <p:nvSpPr>
          <p:cNvPr id="5" name="Rectangle 4" descr="muster"/>
          <p:cNvSpPr>
            <a:spLocks noChangeArrowheads="1"/>
          </p:cNvSpPr>
          <p:nvPr/>
        </p:nvSpPr>
        <p:spPr bwMode="auto">
          <a:xfrm>
            <a:off x="2321193" y="3722858"/>
            <a:ext cx="7558087" cy="5762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ObliqueBottom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99FF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MX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07305" y="3644106"/>
            <a:ext cx="7673945" cy="109819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321193" y="1763826"/>
            <a:ext cx="7660057" cy="1481138"/>
            <a:chOff x="323" y="838"/>
            <a:chExt cx="4761" cy="93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759" y="1532"/>
              <a:ext cx="0" cy="239"/>
            </a:xfrm>
            <a:prstGeom prst="line">
              <a:avLst/>
            </a:prstGeom>
            <a:grpFill/>
            <a:ln w="5715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23" y="838"/>
              <a:ext cx="4761" cy="775"/>
              <a:chOff x="667" y="2820"/>
              <a:chExt cx="4086" cy="775"/>
            </a:xfrm>
            <a:grpFill/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667" y="2918"/>
                <a:ext cx="4086" cy="22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 dirty="0"/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667" y="2820"/>
                <a:ext cx="4086" cy="77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MX" altLang="de-DE" sz="2000" dirty="0" smtClean="0">
                    <a:latin typeface="Calibri" panose="020F0502020204030204" pitchFamily="34" charset="0"/>
                  </a:rPr>
                  <a:t>Lubricación Mixta:</a:t>
                </a:r>
                <a:endParaRPr lang="es-MX" altLang="de-DE" dirty="0" smtClean="0">
                  <a:latin typeface="Calibri" panose="020F0502020204030204" pitchFamily="34" charset="0"/>
                </a:endParaRPr>
              </a:p>
              <a:p>
                <a:r>
                  <a:rPr lang="es-MX" altLang="de-DE" dirty="0" smtClean="0">
                    <a:latin typeface="Calibri" panose="020F0502020204030204" pitchFamily="34" charset="0"/>
                  </a:rPr>
                  <a:t>Las superficies de los componentes se encuentran en contacto parcial, es decir no totalmente separadas: el desgaste de los componentes es normal y dentro de los limites aceptables.</a:t>
                </a:r>
                <a:endParaRPr lang="es-MX" altLang="de-DE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370406" y="4439557"/>
            <a:ext cx="3817937" cy="2020888"/>
            <a:chOff x="355" y="2390"/>
            <a:chExt cx="2405" cy="127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092" y="2390"/>
              <a:ext cx="0" cy="239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55" y="2643"/>
              <a:ext cx="2405" cy="1020"/>
              <a:chOff x="667" y="2780"/>
              <a:chExt cx="4271" cy="1020"/>
            </a:xfrm>
            <a:grpFill/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667" y="2918"/>
                <a:ext cx="4086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 dirty="0"/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667" y="2780"/>
                <a:ext cx="4271" cy="10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s-MX" altLang="de-DE" sz="2000" dirty="0" smtClean="0">
                    <a:latin typeface="Calibri" panose="020F0502020204030204" pitchFamily="34" charset="0"/>
                  </a:rPr>
                  <a:t>Lubricación Limite:</a:t>
                </a:r>
                <a:endParaRPr lang="es-MX" altLang="de-DE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s-MX" altLang="de-DE" dirty="0" smtClean="0">
                    <a:latin typeface="Calibri" panose="020F0502020204030204" pitchFamily="34" charset="0"/>
                  </a:rPr>
                  <a:t>Las superficies de los componentes se encuentran cubiertas por una película muy delgada de lubricante: el desgaste es excesivo</a:t>
                </a:r>
                <a:endParaRPr lang="es-MX" altLang="de-DE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542354" y="4439556"/>
            <a:ext cx="3367086" cy="2125663"/>
            <a:chOff x="2995" y="2377"/>
            <a:chExt cx="2121" cy="133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4310" y="2377"/>
              <a:ext cx="0" cy="239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2995" y="2630"/>
              <a:ext cx="2121" cy="1086"/>
              <a:chOff x="667" y="2767"/>
              <a:chExt cx="4086" cy="1086"/>
            </a:xfrm>
            <a:grpFill/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667" y="2918"/>
                <a:ext cx="4086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 dirty="0"/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667" y="2767"/>
                <a:ext cx="4086" cy="108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s-MX" altLang="de-DE" dirty="0" smtClean="0">
                    <a:latin typeface="Calibri" panose="020F0502020204030204" pitchFamily="34" charset="0"/>
                  </a:rPr>
                  <a:t>Lubricación Hidrodinámica:</a:t>
                </a:r>
                <a:endParaRPr lang="es-MX" altLang="de-DE" sz="16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s-MX" altLang="de-DE" sz="1600" dirty="0" smtClean="0">
                    <a:latin typeface="Calibri" panose="020F0502020204030204" pitchFamily="34" charset="0"/>
                  </a:rPr>
                  <a:t>Las superficies de los componentes se encuentran separadas totalmente por la película lubricante, el desgaste </a:t>
                </a:r>
                <a:r>
                  <a:rPr lang="es-MX" altLang="de-DE" sz="1600" dirty="0">
                    <a:latin typeface="Calibri" panose="020F0502020204030204" pitchFamily="34" charset="0"/>
                  </a:rPr>
                  <a:t>es insignificante; MODO PREFERIDO DE LUBRICACIÓN</a:t>
                </a:r>
                <a:endParaRPr lang="es-MX" altLang="de-DE" sz="1600" u="sng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605751" y="3051176"/>
            <a:ext cx="1600200" cy="1570037"/>
            <a:chOff x="590" y="1641"/>
            <a:chExt cx="1009" cy="989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92" y="1641"/>
              <a:ext cx="1007" cy="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90" y="1641"/>
              <a:ext cx="1007" cy="98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1953"/>
              <a:ext cx="89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23" y="1667"/>
              <a:ext cx="947" cy="931"/>
            </a:xfrm>
            <a:prstGeom prst="ellips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740409" y="3055257"/>
            <a:ext cx="1601787" cy="1570037"/>
            <a:chOff x="3807" y="1641"/>
            <a:chExt cx="1009" cy="989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809" y="1641"/>
              <a:ext cx="1007" cy="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" y="1888"/>
              <a:ext cx="861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840" y="1667"/>
              <a:ext cx="947" cy="931"/>
            </a:xfrm>
            <a:prstGeom prst="ellips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807" y="1641"/>
              <a:ext cx="1007" cy="98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274002" y="3067619"/>
            <a:ext cx="1603375" cy="1570037"/>
            <a:chOff x="2257" y="1641"/>
            <a:chExt cx="1009" cy="989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59" y="1641"/>
              <a:ext cx="1007" cy="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1889"/>
              <a:ext cx="87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290" y="1667"/>
              <a:ext cx="947" cy="931"/>
            </a:xfrm>
            <a:prstGeom prst="ellips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257" y="1641"/>
              <a:ext cx="1007" cy="98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1351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Sugar Clear Gear and Bearing Lubricant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 smtClean="0"/>
              <a:t>Fluido </a:t>
            </a:r>
            <a:r>
              <a:rPr lang="es-MX" sz="2400" dirty="0" err="1" smtClean="0"/>
              <a:t>Semi</a:t>
            </a:r>
            <a:r>
              <a:rPr lang="es-MX" sz="2400" dirty="0" smtClean="0"/>
              <a:t>-Sintético de alta viscosidad que provee:</a:t>
            </a:r>
          </a:p>
          <a:p>
            <a:pPr lvl="1"/>
            <a:r>
              <a:rPr lang="es-MX" sz="2000" dirty="0"/>
              <a:t>Lubricación hidrodinámica</a:t>
            </a:r>
          </a:p>
          <a:p>
            <a:pPr lvl="1"/>
            <a:r>
              <a:rPr lang="es-MX" sz="2000" dirty="0"/>
              <a:t>Grosor de película lubricante estable a la temperatura y sobre cargas </a:t>
            </a:r>
            <a:endParaRPr lang="es-MX" sz="2000" dirty="0" smtClean="0"/>
          </a:p>
          <a:p>
            <a:pPr lvl="1"/>
            <a:endParaRPr lang="es-MX" sz="2000" dirty="0" smtClean="0"/>
          </a:p>
          <a:p>
            <a:r>
              <a:rPr lang="es-MX" sz="2400" dirty="0" smtClean="0"/>
              <a:t>Adherencia extrema; </a:t>
            </a:r>
            <a:r>
              <a:rPr lang="es-ES" sz="2400" dirty="0"/>
              <a:t>Forma una película protectora duradera en los dientes del engranaje </a:t>
            </a:r>
            <a:r>
              <a:rPr lang="es-ES" sz="2400" dirty="0" smtClean="0"/>
              <a:t>minimizando consumo </a:t>
            </a:r>
            <a:r>
              <a:rPr lang="es-ES" sz="2400" dirty="0"/>
              <a:t>y maximizar la vida útil del componente. Formas </a:t>
            </a:r>
            <a:r>
              <a:rPr lang="es-ES" sz="2400" dirty="0" smtClean="0"/>
              <a:t>una sello </a:t>
            </a:r>
            <a:r>
              <a:rPr lang="es-ES" sz="2400" dirty="0"/>
              <a:t>de tenaz alrededor de los ejes para proteger los rodamientos </a:t>
            </a:r>
            <a:r>
              <a:rPr lang="es-ES" sz="2400" dirty="0" smtClean="0"/>
              <a:t>contra contaminantes </a:t>
            </a:r>
            <a:r>
              <a:rPr lang="es-ES" sz="2400" dirty="0"/>
              <a:t>y el daño que </a:t>
            </a:r>
            <a:r>
              <a:rPr lang="es-ES" sz="2400" dirty="0" smtClean="0"/>
              <a:t>causan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Propiedades de Extrema </a:t>
            </a:r>
            <a:r>
              <a:rPr lang="es-ES" sz="2400" dirty="0" smtClean="0"/>
              <a:t>Presión </a:t>
            </a:r>
            <a:r>
              <a:rPr lang="es-ES" sz="2400" dirty="0"/>
              <a:t>y Anti-desgaste; </a:t>
            </a:r>
            <a:r>
              <a:rPr lang="es-ES" sz="2400" dirty="0" smtClean="0"/>
              <a:t>máxima protección </a:t>
            </a:r>
            <a:r>
              <a:rPr lang="es-ES" sz="2400" dirty="0"/>
              <a:t>de los </a:t>
            </a:r>
            <a:r>
              <a:rPr lang="es-ES" sz="2400" dirty="0" smtClean="0"/>
              <a:t>componentes, extiende </a:t>
            </a:r>
            <a:r>
              <a:rPr lang="es-ES" sz="2400" dirty="0"/>
              <a:t>su vida útil y </a:t>
            </a:r>
            <a:r>
              <a:rPr lang="es-ES" sz="2400" dirty="0" smtClean="0"/>
              <a:t>maximiza </a:t>
            </a:r>
            <a:r>
              <a:rPr lang="es-ES" sz="2400" dirty="0"/>
              <a:t>el tiempo de </a:t>
            </a:r>
            <a:r>
              <a:rPr lang="es-ES" sz="2400" dirty="0" smtClean="0"/>
              <a:t>disponibilidad del equipo y producción</a:t>
            </a:r>
            <a:endParaRPr lang="es-MX" sz="2400" dirty="0" smtClean="0"/>
          </a:p>
          <a:p>
            <a:pPr lvl="1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1404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7315200" cy="914400"/>
          </a:xfrm>
        </p:spPr>
        <p:txBody>
          <a:bodyPr/>
          <a:lstStyle/>
          <a:p>
            <a:r>
              <a:rPr lang="es-MX" dirty="0" smtClean="0"/>
              <a:t>Tabla </a:t>
            </a:r>
            <a:r>
              <a:rPr lang="es-MX" dirty="0" smtClean="0"/>
              <a:t>Comparativa</a:t>
            </a:r>
            <a:endParaRPr lang="es-MX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77609"/>
              </p:ext>
            </p:extLst>
          </p:nvPr>
        </p:nvGraphicFramePr>
        <p:xfrm>
          <a:off x="1080653" y="1219201"/>
          <a:ext cx="10016837" cy="5403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9614">
                  <a:extLst>
                    <a:ext uri="{9D8B030D-6E8A-4147-A177-3AD203B41FA5}">
                      <a16:colId xmlns:a16="http://schemas.microsoft.com/office/drawing/2014/main" val="4214666563"/>
                    </a:ext>
                  </a:extLst>
                </a:gridCol>
                <a:gridCol w="1218330">
                  <a:extLst>
                    <a:ext uri="{9D8B030D-6E8A-4147-A177-3AD203B41FA5}">
                      <a16:colId xmlns:a16="http://schemas.microsoft.com/office/drawing/2014/main" val="3488219344"/>
                    </a:ext>
                  </a:extLst>
                </a:gridCol>
                <a:gridCol w="1258694">
                  <a:extLst>
                    <a:ext uri="{9D8B030D-6E8A-4147-A177-3AD203B41FA5}">
                      <a16:colId xmlns:a16="http://schemas.microsoft.com/office/drawing/2014/main" val="2863839295"/>
                    </a:ext>
                  </a:extLst>
                </a:gridCol>
                <a:gridCol w="1085999">
                  <a:extLst>
                    <a:ext uri="{9D8B030D-6E8A-4147-A177-3AD203B41FA5}">
                      <a16:colId xmlns:a16="http://schemas.microsoft.com/office/drawing/2014/main" val="2411089045"/>
                    </a:ext>
                  </a:extLst>
                </a:gridCol>
                <a:gridCol w="1103550">
                  <a:extLst>
                    <a:ext uri="{9D8B030D-6E8A-4147-A177-3AD203B41FA5}">
                      <a16:colId xmlns:a16="http://schemas.microsoft.com/office/drawing/2014/main" val="2926112750"/>
                    </a:ext>
                  </a:extLst>
                </a:gridCol>
                <a:gridCol w="1188438">
                  <a:extLst>
                    <a:ext uri="{9D8B030D-6E8A-4147-A177-3AD203B41FA5}">
                      <a16:colId xmlns:a16="http://schemas.microsoft.com/office/drawing/2014/main" val="2705985198"/>
                    </a:ext>
                  </a:extLst>
                </a:gridCol>
                <a:gridCol w="1054628">
                  <a:extLst>
                    <a:ext uri="{9D8B030D-6E8A-4147-A177-3AD203B41FA5}">
                      <a16:colId xmlns:a16="http://schemas.microsoft.com/office/drawing/2014/main" val="1468307820"/>
                    </a:ext>
                  </a:extLst>
                </a:gridCol>
                <a:gridCol w="1067584">
                  <a:extLst>
                    <a:ext uri="{9D8B030D-6E8A-4147-A177-3AD203B41FA5}">
                      <a16:colId xmlns:a16="http://schemas.microsoft.com/office/drawing/2014/main" val="1013228787"/>
                    </a:ext>
                  </a:extLst>
                </a:gridCol>
              </a:tblGrid>
              <a:tr h="526687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Tabla comparativa de Lubricantes para Engranajes abiertos y chumaceras en molinos de Cana</a:t>
                      </a:r>
                      <a:endParaRPr lang="es-H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13031"/>
                  </a:ext>
                </a:extLst>
              </a:tr>
              <a:tr h="4011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</a:rPr>
                        <a:t>Physical Properties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 smtClean="0">
                          <a:effectLst/>
                          <a:latin typeface="+mn-lt"/>
                          <a:ea typeface="+mn-ea"/>
                        </a:rPr>
                        <a:t>Competidor</a:t>
                      </a:r>
                      <a:r>
                        <a:rPr lang="es-HN" sz="1100" baseline="0" dirty="0" smtClean="0">
                          <a:effectLst/>
                          <a:latin typeface="+mn-lt"/>
                          <a:ea typeface="+mn-ea"/>
                        </a:rPr>
                        <a:t> 1</a:t>
                      </a:r>
                      <a:endParaRPr lang="es-H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BR Sugar Clear Heavy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BR Sugar  Clear Light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 smtClean="0">
                          <a:effectLst/>
                          <a:latin typeface="+mn-lt"/>
                          <a:ea typeface="+mn-ea"/>
                        </a:rPr>
                        <a:t>Competidor</a:t>
                      </a:r>
                      <a:r>
                        <a:rPr lang="es-HN" sz="11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s-HN" sz="1100" baseline="0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s-H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 smtClean="0">
                          <a:effectLst/>
                          <a:latin typeface="+mn-lt"/>
                          <a:ea typeface="+mn-ea"/>
                        </a:rPr>
                        <a:t>Comeptidor2</a:t>
                      </a:r>
                      <a:endParaRPr lang="es-H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 smtClean="0">
                          <a:effectLst/>
                        </a:rPr>
                        <a:t>Competidor</a:t>
                      </a:r>
                      <a:r>
                        <a:rPr lang="es-HN" sz="1100" baseline="0" dirty="0" smtClean="0">
                          <a:effectLst/>
                        </a:rPr>
                        <a:t> 3</a:t>
                      </a:r>
                      <a:endParaRPr lang="es-H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smtClean="0">
                          <a:effectLst/>
                        </a:rPr>
                        <a:t>Competidor</a:t>
                      </a:r>
                      <a:r>
                        <a:rPr lang="es-HN" sz="1100" baseline="0" smtClean="0">
                          <a:effectLst/>
                        </a:rPr>
                        <a:t> 3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3280708254"/>
                  </a:ext>
                </a:extLst>
              </a:tr>
              <a:tr h="421762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H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92533"/>
                  </a:ext>
                </a:extLst>
              </a:tr>
              <a:tr h="373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Viscosity @ 40 ˚ C, cSt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19875.35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21081.79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8216.22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19173.07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15586.67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17,322.63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16,858.57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4280909185"/>
                  </a:ext>
                </a:extLst>
              </a:tr>
              <a:tr h="373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Viscosity @ 100 ˚ C, cSt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902.7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608.42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228.98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734.89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541.89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676.53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643.4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82357207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Viscosity Index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236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173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121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208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183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206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201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828714257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4Ball EP test: 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 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 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 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 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 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 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 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60483686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Weld load, kg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620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500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500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315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solidFill>
                            <a:srgbClr val="FF0000"/>
                          </a:solidFill>
                          <a:effectLst/>
                        </a:rPr>
                        <a:t>160</a:t>
                      </a:r>
                      <a:endParaRPr lang="es-HN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500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500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1961042465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Pass Load, kg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500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400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400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250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126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400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400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2899431003"/>
                  </a:ext>
                </a:extLst>
              </a:tr>
              <a:tr h="373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Last Non seizure load, kg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100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126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126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 err="1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80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50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50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123687295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Load Wear Index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126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160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160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 err="1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3473908228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4-Ball Wear Test,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0.625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0.45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0.45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0.625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solidFill>
                            <a:srgbClr val="FF0000"/>
                          </a:solidFill>
                          <a:effectLst/>
                        </a:rPr>
                        <a:t>Did not pass the test</a:t>
                      </a:r>
                      <a:endParaRPr lang="es-HN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0.733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0.66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2443391388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@ 1200 rpm, 40 kg, 1 hr, 75 ˚C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806238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Scar Diameter, mm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7092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Cu corrosion, 4 hours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1B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1B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1B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Tbd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1B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1B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1B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785624859"/>
                  </a:ext>
                </a:extLst>
              </a:tr>
              <a:tr h="833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Timken Retention Test (Pre-dilution), USS MethodFilm Life, @ 43 lbs, minutes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2.35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6.78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6.78</a:t>
                      </a:r>
                      <a:endParaRPr lang="es-H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1.5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1.2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3.75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/>
                        </a:rPr>
                        <a:t>3.35</a:t>
                      </a:r>
                      <a:endParaRPr lang="es-HN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405" marR="66405" marT="0" marB="0" anchor="ctr"/>
                </a:tc>
                <a:extLst>
                  <a:ext uri="{0D108BD9-81ED-4DB2-BD59-A6C34878D82A}">
                    <a16:rowId xmlns:a16="http://schemas.microsoft.com/office/drawing/2014/main" val="16657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Protección Anti-Desgaste</a:t>
            </a:r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456928"/>
              </p:ext>
            </p:extLst>
          </p:nvPr>
        </p:nvGraphicFramePr>
        <p:xfrm>
          <a:off x="322263" y="1614610"/>
          <a:ext cx="11014075" cy="489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67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26" y="1409498"/>
            <a:ext cx="3414458" cy="213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07" y="1409498"/>
            <a:ext cx="3778628" cy="200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-87420" y="3724364"/>
            <a:ext cx="315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Honduras </a:t>
            </a:r>
            <a:r>
              <a:rPr lang="en-US" b="1" dirty="0" err="1" smtClean="0"/>
              <a:t>reducción</a:t>
            </a:r>
            <a:r>
              <a:rPr lang="en-US" b="1" dirty="0" smtClean="0"/>
              <a:t> de </a:t>
            </a:r>
            <a:r>
              <a:rPr lang="en-US" b="1" dirty="0" err="1" smtClean="0"/>
              <a:t>consumo</a:t>
            </a:r>
            <a:r>
              <a:rPr lang="en-US" b="1" dirty="0" smtClean="0"/>
              <a:t> 17%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94971" y="3553602"/>
            <a:ext cx="315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Republica</a:t>
            </a:r>
            <a:r>
              <a:rPr lang="en-US" b="1" dirty="0" smtClean="0"/>
              <a:t> </a:t>
            </a:r>
            <a:r>
              <a:rPr lang="en-US" b="1" dirty="0" err="1" smtClean="0"/>
              <a:t>Dominicana</a:t>
            </a:r>
            <a:r>
              <a:rPr lang="en-US" b="1" dirty="0" smtClean="0"/>
              <a:t> </a:t>
            </a:r>
            <a:r>
              <a:rPr lang="en-US" b="1" dirty="0" err="1"/>
              <a:t>r</a:t>
            </a:r>
            <a:r>
              <a:rPr lang="en-US" b="1" dirty="0" err="1" smtClean="0"/>
              <a:t>educción</a:t>
            </a:r>
            <a:r>
              <a:rPr lang="en-US" b="1" dirty="0" smtClean="0"/>
              <a:t> de </a:t>
            </a:r>
            <a:r>
              <a:rPr lang="en-US" b="1" dirty="0" err="1" smtClean="0"/>
              <a:t>consumo</a:t>
            </a:r>
            <a:r>
              <a:rPr lang="en-US" b="1" dirty="0" smtClean="0"/>
              <a:t> 36.8%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33492" y="3537522"/>
            <a:ext cx="315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Franklin, </a:t>
            </a:r>
            <a:r>
              <a:rPr lang="en-US" b="1" dirty="0" smtClean="0"/>
              <a:t>Louisiana, USA </a:t>
            </a:r>
            <a:r>
              <a:rPr lang="en-US" b="1" dirty="0" err="1" smtClean="0"/>
              <a:t>reducción</a:t>
            </a:r>
            <a:r>
              <a:rPr lang="en-US" b="1" dirty="0" smtClean="0"/>
              <a:t> de consume 28.7%</a:t>
            </a:r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443" y="4469958"/>
            <a:ext cx="2628900" cy="1647503"/>
          </a:xfrm>
          <a:prstGeom prst="rect">
            <a:avLst/>
          </a:prstGeom>
        </p:spPr>
      </p:pic>
      <p:sp>
        <p:nvSpPr>
          <p:cNvPr id="5" name="AutoShape 4" descr="Image result for ingenios en colo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14" name="AutoShape 6" descr="Image result for ingenios en colomb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15" name="AutoShape 8" descr="Image result for ingenios en colomb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16" name="TextBox 11"/>
          <p:cNvSpPr txBox="1"/>
          <p:nvPr/>
        </p:nvSpPr>
        <p:spPr>
          <a:xfrm>
            <a:off x="1345763" y="6157593"/>
            <a:ext cx="315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Colombia, </a:t>
            </a:r>
            <a:r>
              <a:rPr lang="en-US" b="1" dirty="0" err="1" smtClean="0"/>
              <a:t>reducción</a:t>
            </a:r>
            <a:r>
              <a:rPr lang="en-US" b="1" dirty="0" smtClean="0"/>
              <a:t> de </a:t>
            </a:r>
            <a:r>
              <a:rPr lang="en-US" b="1" dirty="0" err="1" smtClean="0"/>
              <a:t>consumo</a:t>
            </a:r>
            <a:r>
              <a:rPr lang="en-US" b="1" dirty="0" smtClean="0"/>
              <a:t> 23%</a:t>
            </a:r>
            <a:endParaRPr lang="en-US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218" y="4395628"/>
            <a:ext cx="3048000" cy="1743075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6372959" y="6179899"/>
            <a:ext cx="315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Guatemala, </a:t>
            </a:r>
            <a:r>
              <a:rPr lang="en-US" b="1" dirty="0" err="1" smtClean="0"/>
              <a:t>reducción</a:t>
            </a:r>
            <a:r>
              <a:rPr lang="en-US" b="1" dirty="0" smtClean="0"/>
              <a:t> de </a:t>
            </a:r>
            <a:r>
              <a:rPr lang="en-US" b="1" dirty="0" err="1" smtClean="0"/>
              <a:t>consumo</a:t>
            </a:r>
            <a:r>
              <a:rPr lang="en-US" b="1" dirty="0" smtClean="0"/>
              <a:t> 22%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678255" y="335949"/>
            <a:ext cx="3906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400" dirty="0" smtClean="0">
                <a:latin typeface="+mj-lt"/>
              </a:rPr>
              <a:t>Casos de Éxito</a:t>
            </a:r>
            <a:endParaRPr lang="es-HN" sz="4400" dirty="0">
              <a:latin typeface="+mj-lt"/>
            </a:endParaRPr>
          </a:p>
        </p:txBody>
      </p:sp>
      <p:pic>
        <p:nvPicPr>
          <p:cNvPr id="3074" name="Picture 2" descr="Image result for ingenios en Hondu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1" y="164327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200" dirty="0" smtClean="0"/>
              <a:t>Honduras- Azucarera </a:t>
            </a:r>
            <a:r>
              <a:rPr lang="es-MX" sz="4200" dirty="0" smtClean="0"/>
              <a:t>en Honduras</a:t>
            </a:r>
            <a:endParaRPr lang="es-MX" sz="4200" dirty="0"/>
          </a:p>
        </p:txBody>
      </p:sp>
      <p:sp>
        <p:nvSpPr>
          <p:cNvPr id="7" name="TextBox 6"/>
          <p:cNvSpPr txBox="1"/>
          <p:nvPr/>
        </p:nvSpPr>
        <p:spPr>
          <a:xfrm>
            <a:off x="1412059" y="1291444"/>
            <a:ext cx="936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Se mantuvo la temperatura en el lado corona/motriz y en el lado espiga/libre con 17% menos lubricante y se logro operar con 26% mas en temperatura en el agua de inhibición.</a:t>
            </a:r>
            <a:endParaRPr lang="es-MX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93" y="2316361"/>
            <a:ext cx="9949773" cy="42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200" dirty="0" smtClean="0"/>
              <a:t>Honduras</a:t>
            </a:r>
            <a:endParaRPr lang="es-MX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1236784" y="1379079"/>
            <a:ext cx="98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Se pudo proyectar un ahorro directo de $58,000 USD en componentes (24 muñones y 48 chumaceras) y un ahorro indirecto de $5,000 USD, en limpieza de los mismos.</a:t>
            </a:r>
            <a:endParaRPr lang="es-MX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30" y="2260940"/>
            <a:ext cx="4741837" cy="4263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643" y="2260940"/>
            <a:ext cx="4741837" cy="42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Temario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Introducción de Prodek Inc.</a:t>
            </a:r>
          </a:p>
          <a:p>
            <a:r>
              <a:rPr lang="es-MX" dirty="0" smtClean="0"/>
              <a:t>Introducción de Bel </a:t>
            </a:r>
            <a:r>
              <a:rPr lang="es-MX" dirty="0" err="1" smtClean="0"/>
              <a:t>Ray</a:t>
            </a:r>
            <a:r>
              <a:rPr lang="es-MX" dirty="0" smtClean="0"/>
              <a:t>.</a:t>
            </a:r>
          </a:p>
          <a:p>
            <a:r>
              <a:rPr lang="es-MX" dirty="0" smtClean="0"/>
              <a:t>Lubricantes para </a:t>
            </a:r>
            <a:r>
              <a:rPr lang="es-MX" dirty="0" smtClean="0"/>
              <a:t>Engranes </a:t>
            </a:r>
            <a:r>
              <a:rPr lang="es-MX" dirty="0" smtClean="0"/>
              <a:t>y </a:t>
            </a:r>
            <a:r>
              <a:rPr lang="es-MX" dirty="0" smtClean="0"/>
              <a:t>Chumaceras</a:t>
            </a:r>
            <a:endParaRPr lang="es-MX" dirty="0" smtClean="0"/>
          </a:p>
          <a:p>
            <a:pPr lvl="1"/>
            <a:r>
              <a:rPr lang="en-US" dirty="0"/>
              <a:t>Sugar Clear Gear and Bearing Lubricant </a:t>
            </a:r>
            <a:endParaRPr lang="en-US" dirty="0" smtClean="0"/>
          </a:p>
          <a:p>
            <a:pPr lvl="1"/>
            <a:r>
              <a:rPr lang="en-US" dirty="0" smtClean="0"/>
              <a:t>No-</a:t>
            </a:r>
            <a:r>
              <a:rPr lang="en-US" dirty="0" err="1"/>
              <a:t>T</a:t>
            </a:r>
            <a:r>
              <a:rPr lang="en-US" dirty="0" err="1" smtClean="0"/>
              <a:t>ox</a:t>
            </a:r>
            <a:r>
              <a:rPr lang="en-US" dirty="0" smtClean="0"/>
              <a:t> Food </a:t>
            </a:r>
            <a:r>
              <a:rPr lang="en-US" dirty="0"/>
              <a:t>G</a:t>
            </a:r>
            <a:r>
              <a:rPr lang="en-US" dirty="0" smtClean="0"/>
              <a:t>rade </a:t>
            </a:r>
            <a:r>
              <a:rPr lang="en-US" dirty="0"/>
              <a:t>O</a:t>
            </a:r>
            <a:r>
              <a:rPr lang="en-US" dirty="0" smtClean="0"/>
              <a:t>pen </a:t>
            </a:r>
            <a:r>
              <a:rPr lang="en-US" dirty="0"/>
              <a:t>G</a:t>
            </a:r>
            <a:r>
              <a:rPr lang="en-US" dirty="0" smtClean="0"/>
              <a:t>ear </a:t>
            </a:r>
            <a:r>
              <a:rPr lang="en-US" dirty="0"/>
              <a:t>G</a:t>
            </a:r>
            <a:r>
              <a:rPr lang="en-US" dirty="0" smtClean="0"/>
              <a:t>rease 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4638"/>
            <a:ext cx="11970327" cy="1143000"/>
          </a:xfrm>
        </p:spPr>
        <p:txBody>
          <a:bodyPr>
            <a:normAutofit/>
          </a:bodyPr>
          <a:lstStyle/>
          <a:p>
            <a:r>
              <a:rPr lang="es-MX" sz="4200" dirty="0" smtClean="0"/>
              <a:t>Republica </a:t>
            </a:r>
            <a:r>
              <a:rPr lang="es-MX" sz="4200" dirty="0" smtClean="0"/>
              <a:t>Dominicana-Central </a:t>
            </a:r>
            <a:r>
              <a:rPr lang="es-MX" sz="4200" dirty="0" smtClean="0"/>
              <a:t>Romana</a:t>
            </a:r>
            <a:endParaRPr lang="es-MX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751883" y="1171258"/>
            <a:ext cx="1053169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50" b="1" dirty="0" smtClean="0"/>
              <a:t>Notable disminución de consumo de lubricante y limpieza en área de trabajo a las mismas condiciones de operación y parámetros de lubricación. Se proyecto un ahorro en consumo de lubricante de casi 40% ($16,610 USD por zafra) y ahorros indirectos de $17,000 USD por concepto de limpieza de componentes ( 36 unidades)</a:t>
            </a:r>
            <a:endParaRPr lang="es-MX" sz="175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35" y="2362427"/>
            <a:ext cx="6520281" cy="3581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538" y="2348576"/>
            <a:ext cx="3414888" cy="3581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736" y="6165826"/>
            <a:ext cx="6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Lubricante actual, lubricante desperdiciado en  exceso en la bandeja de recolección</a:t>
            </a:r>
            <a:endParaRPr lang="es-MX" b="1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025876" y="5678936"/>
            <a:ext cx="1084479" cy="4868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H="1" flipV="1">
            <a:off x="2901734" y="5284520"/>
            <a:ext cx="1124142" cy="8813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82538" y="5902511"/>
            <a:ext cx="341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Limpieza total y menor cantidad de lubricante desperdiciado</a:t>
            </a:r>
            <a:endParaRPr lang="es-MX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161135" y="5174003"/>
            <a:ext cx="0" cy="7468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1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Resultados Aplicación en Colombia</a:t>
            </a:r>
            <a:endParaRPr lang="es-HN" dirty="0"/>
          </a:p>
        </p:txBody>
      </p:sp>
      <p:pic>
        <p:nvPicPr>
          <p:cNvPr id="4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5" y="2457812"/>
            <a:ext cx="2551585" cy="35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31800" y="6077178"/>
            <a:ext cx="3710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spc="-10" dirty="0">
                <a:ea typeface="Arial" panose="020B0604020202020204" pitchFamily="34" charset="0"/>
              </a:rPr>
              <a:t>Fu</a:t>
            </a:r>
            <a:r>
              <a:rPr lang="es-VE" sz="1400" spc="10" dirty="0">
                <a:ea typeface="Arial" panose="020B0604020202020204" pitchFamily="34" charset="0"/>
              </a:rPr>
              <a:t>g</a:t>
            </a:r>
            <a:r>
              <a:rPr lang="es-VE" sz="1400" dirty="0">
                <a:ea typeface="Arial" panose="020B0604020202020204" pitchFamily="34" charset="0"/>
              </a:rPr>
              <a:t>a</a:t>
            </a:r>
            <a:r>
              <a:rPr lang="es-VE" sz="1400" spc="-25" dirty="0">
                <a:ea typeface="Arial" panose="020B0604020202020204" pitchFamily="34" charset="0"/>
              </a:rPr>
              <a:t> </a:t>
            </a:r>
            <a:r>
              <a:rPr lang="es-VE" sz="1400" spc="10" dirty="0">
                <a:ea typeface="Arial" panose="020B0604020202020204" pitchFamily="34" charset="0"/>
              </a:rPr>
              <a:t>d</a:t>
            </a:r>
            <a:r>
              <a:rPr lang="es-VE" sz="1400" dirty="0">
                <a:ea typeface="Arial" panose="020B0604020202020204" pitchFamily="34" charset="0"/>
              </a:rPr>
              <a:t>e</a:t>
            </a:r>
            <a:r>
              <a:rPr lang="es-VE" sz="1400" spc="-5" dirty="0">
                <a:ea typeface="Arial" panose="020B0604020202020204" pitchFamily="34" charset="0"/>
              </a:rPr>
              <a:t> </a:t>
            </a:r>
            <a:r>
              <a:rPr lang="es-VE" sz="1400" spc="5" dirty="0">
                <a:ea typeface="Arial" panose="020B0604020202020204" pitchFamily="34" charset="0"/>
              </a:rPr>
              <a:t>l</a:t>
            </a:r>
            <a:r>
              <a:rPr lang="es-VE" sz="1400" spc="-10" dirty="0">
                <a:ea typeface="Arial" panose="020B0604020202020204" pitchFamily="34" charset="0"/>
              </a:rPr>
              <a:t>ub</a:t>
            </a:r>
            <a:r>
              <a:rPr lang="es-VE" sz="1400" spc="25" dirty="0">
                <a:ea typeface="Arial" panose="020B0604020202020204" pitchFamily="34" charset="0"/>
              </a:rPr>
              <a:t>r</a:t>
            </a:r>
            <a:r>
              <a:rPr lang="es-VE" sz="1400" spc="-15" dirty="0">
                <a:ea typeface="Arial" panose="020B0604020202020204" pitchFamily="34" charset="0"/>
              </a:rPr>
              <a:t>i</a:t>
            </a:r>
            <a:r>
              <a:rPr lang="es-VE" sz="1400" spc="10" dirty="0">
                <a:ea typeface="Arial" panose="020B0604020202020204" pitchFamily="34" charset="0"/>
              </a:rPr>
              <a:t>c</a:t>
            </a:r>
            <a:r>
              <a:rPr lang="es-VE" sz="1400" spc="-30" dirty="0">
                <a:ea typeface="Arial" panose="020B0604020202020204" pitchFamily="34" charset="0"/>
              </a:rPr>
              <a:t>a</a:t>
            </a:r>
            <a:r>
              <a:rPr lang="es-VE" sz="1400" spc="30" dirty="0">
                <a:ea typeface="Arial" panose="020B0604020202020204" pitchFamily="34" charset="0"/>
              </a:rPr>
              <a:t>c</a:t>
            </a:r>
            <a:r>
              <a:rPr lang="es-VE" sz="1400" spc="-15" dirty="0">
                <a:ea typeface="Arial" panose="020B0604020202020204" pitchFamily="34" charset="0"/>
              </a:rPr>
              <a:t>i</a:t>
            </a:r>
            <a:r>
              <a:rPr lang="es-VE" sz="1400" spc="10" dirty="0">
                <a:ea typeface="Arial" panose="020B0604020202020204" pitchFamily="34" charset="0"/>
              </a:rPr>
              <a:t>ó</a:t>
            </a:r>
            <a:r>
              <a:rPr lang="es-VE" sz="1400" dirty="0">
                <a:ea typeface="Arial" panose="020B0604020202020204" pitchFamily="34" charset="0"/>
              </a:rPr>
              <a:t>n</a:t>
            </a:r>
            <a:r>
              <a:rPr lang="es-VE" sz="1400" spc="15" dirty="0">
                <a:ea typeface="Arial" panose="020B0604020202020204" pitchFamily="34" charset="0"/>
              </a:rPr>
              <a:t> </a:t>
            </a:r>
            <a:r>
              <a:rPr lang="es-VE" sz="1400" spc="-30" dirty="0">
                <a:ea typeface="Arial" panose="020B0604020202020204" pitchFamily="34" charset="0"/>
              </a:rPr>
              <a:t>e</a:t>
            </a:r>
            <a:r>
              <a:rPr lang="es-VE" sz="1400" dirty="0">
                <a:ea typeface="Arial" panose="020B0604020202020204" pitchFamily="34" charset="0"/>
              </a:rPr>
              <a:t>n</a:t>
            </a:r>
            <a:r>
              <a:rPr lang="es-VE" sz="1400" spc="15" dirty="0">
                <a:ea typeface="Arial" panose="020B0604020202020204" pitchFamily="34" charset="0"/>
              </a:rPr>
              <a:t> </a:t>
            </a:r>
            <a:r>
              <a:rPr lang="es-VE" sz="1400" spc="-10" dirty="0">
                <a:ea typeface="Arial" panose="020B0604020202020204" pitchFamily="34" charset="0"/>
              </a:rPr>
              <a:t>u</a:t>
            </a:r>
            <a:r>
              <a:rPr lang="es-VE" sz="1400" spc="10" dirty="0">
                <a:ea typeface="Arial" panose="020B0604020202020204" pitchFamily="34" charset="0"/>
              </a:rPr>
              <a:t>n</a:t>
            </a:r>
            <a:r>
              <a:rPr lang="es-VE" sz="1400" spc="5" dirty="0">
                <a:ea typeface="Arial" panose="020B0604020202020204" pitchFamily="34" charset="0"/>
              </a:rPr>
              <a:t>i</a:t>
            </a:r>
            <a:r>
              <a:rPr lang="es-VE" sz="1400" spc="-10" dirty="0">
                <a:ea typeface="Arial" panose="020B0604020202020204" pitchFamily="34" charset="0"/>
              </a:rPr>
              <a:t>o</a:t>
            </a:r>
            <a:r>
              <a:rPr lang="es-VE" sz="1400" spc="10" dirty="0">
                <a:ea typeface="Arial" panose="020B0604020202020204" pitchFamily="34" charset="0"/>
              </a:rPr>
              <a:t>n</a:t>
            </a:r>
            <a:r>
              <a:rPr lang="es-VE" sz="1400" spc="-30" dirty="0">
                <a:ea typeface="Arial" panose="020B0604020202020204" pitchFamily="34" charset="0"/>
              </a:rPr>
              <a:t>e</a:t>
            </a:r>
            <a:r>
              <a:rPr lang="es-VE" sz="1400" dirty="0">
                <a:ea typeface="Arial" panose="020B0604020202020204" pitchFamily="34" charset="0"/>
              </a:rPr>
              <a:t>s</a:t>
            </a:r>
            <a:r>
              <a:rPr lang="es-VE" sz="1400" spc="15" dirty="0">
                <a:ea typeface="Arial" panose="020B0604020202020204" pitchFamily="34" charset="0"/>
              </a:rPr>
              <a:t> </a:t>
            </a:r>
            <a:r>
              <a:rPr lang="es-VE" sz="1400" spc="10" dirty="0">
                <a:ea typeface="Arial" panose="020B0604020202020204" pitchFamily="34" charset="0"/>
              </a:rPr>
              <a:t>d</a:t>
            </a:r>
            <a:r>
              <a:rPr lang="es-VE" sz="1400" dirty="0">
                <a:ea typeface="Arial" panose="020B0604020202020204" pitchFamily="34" charset="0"/>
              </a:rPr>
              <a:t>e</a:t>
            </a:r>
            <a:r>
              <a:rPr lang="es-VE" sz="1400" spc="-5" dirty="0">
                <a:ea typeface="Arial" panose="020B0604020202020204" pitchFamily="34" charset="0"/>
              </a:rPr>
              <a:t> </a:t>
            </a:r>
            <a:r>
              <a:rPr lang="es-VE" sz="1400" spc="5" dirty="0">
                <a:ea typeface="Arial" panose="020B0604020202020204" pitchFamily="34" charset="0"/>
              </a:rPr>
              <a:t>l</a:t>
            </a:r>
            <a:r>
              <a:rPr lang="es-VE" sz="1400" dirty="0">
                <a:ea typeface="Arial" panose="020B0604020202020204" pitchFamily="34" charset="0"/>
              </a:rPr>
              <a:t>a</a:t>
            </a:r>
            <a:r>
              <a:rPr lang="es-VE" sz="1400" spc="-25" dirty="0">
                <a:ea typeface="Arial" panose="020B0604020202020204" pitchFamily="34" charset="0"/>
              </a:rPr>
              <a:t> </a:t>
            </a:r>
            <a:r>
              <a:rPr lang="es-VE" sz="1400" spc="5" dirty="0">
                <a:ea typeface="Arial" panose="020B0604020202020204" pitchFamily="34" charset="0"/>
              </a:rPr>
              <a:t>t</a:t>
            </a:r>
            <a:r>
              <a:rPr lang="es-VE" sz="1400" spc="10" dirty="0">
                <a:ea typeface="Arial" panose="020B0604020202020204" pitchFamily="34" charset="0"/>
              </a:rPr>
              <a:t>ub</a:t>
            </a:r>
            <a:r>
              <a:rPr lang="es-VE" sz="1400" spc="-30" dirty="0">
                <a:ea typeface="Arial" panose="020B0604020202020204" pitchFamily="34" charset="0"/>
              </a:rPr>
              <a:t>e</a:t>
            </a:r>
            <a:r>
              <a:rPr lang="es-VE" sz="1400" spc="5" dirty="0">
                <a:ea typeface="Arial" panose="020B0604020202020204" pitchFamily="34" charset="0"/>
              </a:rPr>
              <a:t>r</a:t>
            </a:r>
            <a:r>
              <a:rPr lang="es-VE" sz="1400" spc="25" dirty="0">
                <a:ea typeface="Arial" panose="020B0604020202020204" pitchFamily="34" charset="0"/>
              </a:rPr>
              <a:t>í</a:t>
            </a:r>
            <a:r>
              <a:rPr lang="es-VE" sz="1400" dirty="0">
                <a:ea typeface="Arial" panose="020B0604020202020204" pitchFamily="34" charset="0"/>
              </a:rPr>
              <a:t>a</a:t>
            </a:r>
            <a:endParaRPr lang="es-HN" sz="4000" dirty="0"/>
          </a:p>
        </p:txBody>
      </p:sp>
      <p:sp>
        <p:nvSpPr>
          <p:cNvPr id="6" name="Rectángulo 5"/>
          <p:cNvSpPr/>
          <p:nvPr/>
        </p:nvSpPr>
        <p:spPr>
          <a:xfrm>
            <a:off x="431800" y="1422866"/>
            <a:ext cx="11049000" cy="771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40"/>
              </a:lnSpc>
              <a:spcAft>
                <a:spcPts val="0"/>
              </a:spcAft>
            </a:pP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Al iniciar el proceso de aplicación de </a:t>
            </a:r>
            <a:r>
              <a:rPr lang="es-VE" dirty="0" err="1" smtClean="0">
                <a:ea typeface="Arial" panose="020B0604020202020204" pitchFamily="34" charset="0"/>
                <a:cs typeface="Times New Roman" panose="02020603050405020304" pitchFamily="18" charset="0"/>
              </a:rPr>
              <a:t>Sugar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 Clear </a:t>
            </a:r>
            <a:r>
              <a:rPr lang="es-VE" dirty="0" err="1" smtClean="0">
                <a:ea typeface="Arial" panose="020B0604020202020204" pitchFamily="34" charset="0"/>
                <a:cs typeface="Times New Roman" panose="02020603050405020304" pitchFamily="18" charset="0"/>
              </a:rPr>
              <a:t>Gear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 &amp; </a:t>
            </a:r>
            <a:r>
              <a:rPr lang="es-VE" dirty="0" err="1" smtClean="0">
                <a:ea typeface="Arial" panose="020B0604020202020204" pitchFamily="34" charset="0"/>
                <a:cs typeface="Times New Roman" panose="02020603050405020304" pitchFamily="18" charset="0"/>
              </a:rPr>
              <a:t>Bearing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 se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ó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spc="1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spc="3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spc="1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1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ube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25" dirty="0"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2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s-VE" spc="2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3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4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eba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4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spc="1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VE" spc="3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y 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VE" spc="3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uga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16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VE" spc="16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16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es-VE" spc="14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neg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16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VE" spc="16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16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mismas</a:t>
            </a:r>
            <a:r>
              <a:rPr lang="es-VE" spc="18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s-VE" spc="14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16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16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su</a:t>
            </a:r>
            <a:r>
              <a:rPr lang="es-VE" spc="16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16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luo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sc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16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se</a:t>
            </a:r>
            <a:r>
              <a:rPr lang="es-VE" spc="16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aron,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fugas en do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un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uni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s-VE" spc="-1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spc="-20" dirty="0"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o se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20" dirty="0"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ue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ra 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fí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s-H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4142431" y="5129220"/>
            <a:ext cx="1413155" cy="667196"/>
            <a:chOff x="2580" y="12599"/>
            <a:chExt cx="1395" cy="555"/>
          </a:xfrm>
        </p:grpSpPr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2580" y="12599"/>
              <a:ext cx="1395" cy="555"/>
            </a:xfrm>
            <a:custGeom>
              <a:avLst/>
              <a:gdLst>
                <a:gd name="T0" fmla="+- 0 2580 2580"/>
                <a:gd name="T1" fmla="*/ T0 w 1395"/>
                <a:gd name="T2" fmla="+- 0 13154 12599"/>
                <a:gd name="T3" fmla="*/ 13154 h 555"/>
                <a:gd name="T4" fmla="+- 0 3975 2580"/>
                <a:gd name="T5" fmla="*/ T4 w 1395"/>
                <a:gd name="T6" fmla="+- 0 13154 12599"/>
                <a:gd name="T7" fmla="*/ 13154 h 555"/>
                <a:gd name="T8" fmla="+- 0 3975 2580"/>
                <a:gd name="T9" fmla="*/ T8 w 1395"/>
                <a:gd name="T10" fmla="+- 0 12599 12599"/>
                <a:gd name="T11" fmla="*/ 12599 h 555"/>
                <a:gd name="T12" fmla="+- 0 2580 2580"/>
                <a:gd name="T13" fmla="*/ T12 w 1395"/>
                <a:gd name="T14" fmla="+- 0 12599 12599"/>
                <a:gd name="T15" fmla="*/ 12599 h 555"/>
                <a:gd name="T16" fmla="+- 0 2580 2580"/>
                <a:gd name="T17" fmla="*/ T16 w 1395"/>
                <a:gd name="T18" fmla="+- 0 13154 12599"/>
                <a:gd name="T19" fmla="*/ 13154 h 5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395" h="555">
                  <a:moveTo>
                    <a:pt x="0" y="555"/>
                  </a:moveTo>
                  <a:lnTo>
                    <a:pt x="1395" y="555"/>
                  </a:lnTo>
                  <a:lnTo>
                    <a:pt x="1395" y="0"/>
                  </a:lnTo>
                  <a:lnTo>
                    <a:pt x="0" y="0"/>
                  </a:lnTo>
                  <a:lnTo>
                    <a:pt x="0" y="55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HN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3197473" y="2272528"/>
            <a:ext cx="8255359" cy="3523888"/>
            <a:chOff x="3197473" y="2272528"/>
            <a:chExt cx="8255359" cy="3523888"/>
          </a:xfrm>
        </p:grpSpPr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5612896" y="2272528"/>
              <a:ext cx="5219700" cy="3523888"/>
              <a:chOff x="4170" y="635"/>
              <a:chExt cx="5520" cy="3043"/>
            </a:xfrm>
          </p:grpSpPr>
          <p:pic>
            <p:nvPicPr>
              <p:cNvPr id="9" name="Picture 6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1" y="635"/>
                <a:ext cx="2280" cy="3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6147" y="2626"/>
                <a:ext cx="1503" cy="632"/>
                <a:chOff x="6147" y="2626"/>
                <a:chExt cx="1503" cy="632"/>
              </a:xfrm>
            </p:grpSpPr>
            <p:sp>
              <p:nvSpPr>
                <p:cNvPr id="19" name="Freeform 59"/>
                <p:cNvSpPr>
                  <a:spLocks/>
                </p:cNvSpPr>
                <p:nvPr/>
              </p:nvSpPr>
              <p:spPr bwMode="auto">
                <a:xfrm>
                  <a:off x="6147" y="2626"/>
                  <a:ext cx="1503" cy="632"/>
                </a:xfrm>
                <a:custGeom>
                  <a:avLst/>
                  <a:gdLst>
                    <a:gd name="T0" fmla="+- 0 7536 6147"/>
                    <a:gd name="T1" fmla="*/ T0 w 1503"/>
                    <a:gd name="T2" fmla="+- 0 3209 2626"/>
                    <a:gd name="T3" fmla="*/ 3209 h 632"/>
                    <a:gd name="T4" fmla="+- 0 7516 6147"/>
                    <a:gd name="T5" fmla="*/ T4 w 1503"/>
                    <a:gd name="T6" fmla="+- 0 3258 2626"/>
                    <a:gd name="T7" fmla="*/ 3258 h 632"/>
                    <a:gd name="T8" fmla="+- 0 7650 6147"/>
                    <a:gd name="T9" fmla="*/ T8 w 1503"/>
                    <a:gd name="T10" fmla="+- 0 3248 2626"/>
                    <a:gd name="T11" fmla="*/ 3248 h 632"/>
                    <a:gd name="T12" fmla="+- 0 7623 6147"/>
                    <a:gd name="T13" fmla="*/ T12 w 1503"/>
                    <a:gd name="T14" fmla="+- 0 3217 2626"/>
                    <a:gd name="T15" fmla="*/ 3217 h 632"/>
                    <a:gd name="T16" fmla="+- 0 7555 6147"/>
                    <a:gd name="T17" fmla="*/ T16 w 1503"/>
                    <a:gd name="T18" fmla="+- 0 3217 2626"/>
                    <a:gd name="T19" fmla="*/ 3217 h 632"/>
                    <a:gd name="T20" fmla="+- 0 7536 6147"/>
                    <a:gd name="T21" fmla="*/ T20 w 1503"/>
                    <a:gd name="T22" fmla="+- 0 3209 2626"/>
                    <a:gd name="T23" fmla="*/ 3209 h 63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</a:cxnLst>
                  <a:rect l="0" t="0" r="r" b="b"/>
                  <a:pathLst>
                    <a:path w="1503" h="632">
                      <a:moveTo>
                        <a:pt x="1389" y="583"/>
                      </a:moveTo>
                      <a:lnTo>
                        <a:pt x="1369" y="632"/>
                      </a:lnTo>
                      <a:lnTo>
                        <a:pt x="1503" y="622"/>
                      </a:lnTo>
                      <a:lnTo>
                        <a:pt x="1476" y="591"/>
                      </a:lnTo>
                      <a:lnTo>
                        <a:pt x="1408" y="591"/>
                      </a:lnTo>
                      <a:lnTo>
                        <a:pt x="1389" y="5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HN"/>
                </a:p>
              </p:txBody>
            </p:sp>
            <p:sp>
              <p:nvSpPr>
                <p:cNvPr id="20" name="Freeform 58"/>
                <p:cNvSpPr>
                  <a:spLocks/>
                </p:cNvSpPr>
                <p:nvPr/>
              </p:nvSpPr>
              <p:spPr bwMode="auto">
                <a:xfrm>
                  <a:off x="6147" y="2626"/>
                  <a:ext cx="1503" cy="632"/>
                </a:xfrm>
                <a:custGeom>
                  <a:avLst/>
                  <a:gdLst>
                    <a:gd name="T0" fmla="+- 0 7542 6147"/>
                    <a:gd name="T1" fmla="*/ T0 w 1503"/>
                    <a:gd name="T2" fmla="+- 0 3195 2626"/>
                    <a:gd name="T3" fmla="*/ 3195 h 632"/>
                    <a:gd name="T4" fmla="+- 0 7536 6147"/>
                    <a:gd name="T5" fmla="*/ T4 w 1503"/>
                    <a:gd name="T6" fmla="+- 0 3209 2626"/>
                    <a:gd name="T7" fmla="*/ 3209 h 632"/>
                    <a:gd name="T8" fmla="+- 0 7555 6147"/>
                    <a:gd name="T9" fmla="*/ T8 w 1503"/>
                    <a:gd name="T10" fmla="+- 0 3217 2626"/>
                    <a:gd name="T11" fmla="*/ 3217 h 632"/>
                    <a:gd name="T12" fmla="+- 0 7560 6147"/>
                    <a:gd name="T13" fmla="*/ T12 w 1503"/>
                    <a:gd name="T14" fmla="+- 0 3203 2626"/>
                    <a:gd name="T15" fmla="*/ 3203 h 632"/>
                    <a:gd name="T16" fmla="+- 0 7542 6147"/>
                    <a:gd name="T17" fmla="*/ T16 w 1503"/>
                    <a:gd name="T18" fmla="+- 0 3195 2626"/>
                    <a:gd name="T19" fmla="*/ 3195 h 63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503" h="632">
                      <a:moveTo>
                        <a:pt x="1395" y="569"/>
                      </a:moveTo>
                      <a:lnTo>
                        <a:pt x="1389" y="583"/>
                      </a:lnTo>
                      <a:lnTo>
                        <a:pt x="1408" y="591"/>
                      </a:lnTo>
                      <a:lnTo>
                        <a:pt x="1413" y="577"/>
                      </a:lnTo>
                      <a:lnTo>
                        <a:pt x="1395" y="56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HN"/>
                </a:p>
              </p:txBody>
            </p:sp>
            <p:sp>
              <p:nvSpPr>
                <p:cNvPr id="21" name="Freeform 57"/>
                <p:cNvSpPr>
                  <a:spLocks/>
                </p:cNvSpPr>
                <p:nvPr/>
              </p:nvSpPr>
              <p:spPr bwMode="auto">
                <a:xfrm>
                  <a:off x="6147" y="2626"/>
                  <a:ext cx="1503" cy="632"/>
                </a:xfrm>
                <a:custGeom>
                  <a:avLst/>
                  <a:gdLst>
                    <a:gd name="T0" fmla="+- 0 7562 6147"/>
                    <a:gd name="T1" fmla="*/ T0 w 1503"/>
                    <a:gd name="T2" fmla="+- 0 3147 2626"/>
                    <a:gd name="T3" fmla="*/ 3147 h 632"/>
                    <a:gd name="T4" fmla="+- 0 7542 6147"/>
                    <a:gd name="T5" fmla="*/ T4 w 1503"/>
                    <a:gd name="T6" fmla="+- 0 3195 2626"/>
                    <a:gd name="T7" fmla="*/ 3195 h 632"/>
                    <a:gd name="T8" fmla="+- 0 7560 6147"/>
                    <a:gd name="T9" fmla="*/ T8 w 1503"/>
                    <a:gd name="T10" fmla="+- 0 3203 2626"/>
                    <a:gd name="T11" fmla="*/ 3203 h 632"/>
                    <a:gd name="T12" fmla="+- 0 7555 6147"/>
                    <a:gd name="T13" fmla="*/ T12 w 1503"/>
                    <a:gd name="T14" fmla="+- 0 3217 2626"/>
                    <a:gd name="T15" fmla="*/ 3217 h 632"/>
                    <a:gd name="T16" fmla="+- 0 7623 6147"/>
                    <a:gd name="T17" fmla="*/ T16 w 1503"/>
                    <a:gd name="T18" fmla="+- 0 3217 2626"/>
                    <a:gd name="T19" fmla="*/ 3217 h 632"/>
                    <a:gd name="T20" fmla="+- 0 7562 6147"/>
                    <a:gd name="T21" fmla="*/ T20 w 1503"/>
                    <a:gd name="T22" fmla="+- 0 3147 2626"/>
                    <a:gd name="T23" fmla="*/ 3147 h 63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</a:cxnLst>
                  <a:rect l="0" t="0" r="r" b="b"/>
                  <a:pathLst>
                    <a:path w="1503" h="632">
                      <a:moveTo>
                        <a:pt x="1415" y="521"/>
                      </a:moveTo>
                      <a:lnTo>
                        <a:pt x="1395" y="569"/>
                      </a:lnTo>
                      <a:lnTo>
                        <a:pt x="1413" y="577"/>
                      </a:lnTo>
                      <a:lnTo>
                        <a:pt x="1408" y="591"/>
                      </a:lnTo>
                      <a:lnTo>
                        <a:pt x="1476" y="591"/>
                      </a:lnTo>
                      <a:lnTo>
                        <a:pt x="1415" y="52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HN"/>
                </a:p>
              </p:txBody>
            </p:sp>
            <p:sp>
              <p:nvSpPr>
                <p:cNvPr id="22" name="Freeform 56"/>
                <p:cNvSpPr>
                  <a:spLocks/>
                </p:cNvSpPr>
                <p:nvPr/>
              </p:nvSpPr>
              <p:spPr bwMode="auto">
                <a:xfrm>
                  <a:off x="6147" y="2626"/>
                  <a:ext cx="1503" cy="632"/>
                </a:xfrm>
                <a:custGeom>
                  <a:avLst/>
                  <a:gdLst>
                    <a:gd name="T0" fmla="+- 0 6153 6147"/>
                    <a:gd name="T1" fmla="*/ T0 w 1503"/>
                    <a:gd name="T2" fmla="+- 0 2626 2626"/>
                    <a:gd name="T3" fmla="*/ 2626 h 632"/>
                    <a:gd name="T4" fmla="+- 0 6147 6147"/>
                    <a:gd name="T5" fmla="*/ T4 w 1503"/>
                    <a:gd name="T6" fmla="+- 0 2640 2626"/>
                    <a:gd name="T7" fmla="*/ 2640 h 632"/>
                    <a:gd name="T8" fmla="+- 0 7536 6147"/>
                    <a:gd name="T9" fmla="*/ T8 w 1503"/>
                    <a:gd name="T10" fmla="+- 0 3209 2626"/>
                    <a:gd name="T11" fmla="*/ 3209 h 632"/>
                    <a:gd name="T12" fmla="+- 0 7542 6147"/>
                    <a:gd name="T13" fmla="*/ T12 w 1503"/>
                    <a:gd name="T14" fmla="+- 0 3195 2626"/>
                    <a:gd name="T15" fmla="*/ 3195 h 632"/>
                    <a:gd name="T16" fmla="+- 0 6153 6147"/>
                    <a:gd name="T17" fmla="*/ T16 w 1503"/>
                    <a:gd name="T18" fmla="+- 0 2626 2626"/>
                    <a:gd name="T19" fmla="*/ 2626 h 63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503" h="632">
                      <a:moveTo>
                        <a:pt x="6" y="0"/>
                      </a:moveTo>
                      <a:lnTo>
                        <a:pt x="0" y="14"/>
                      </a:lnTo>
                      <a:lnTo>
                        <a:pt x="1389" y="583"/>
                      </a:lnTo>
                      <a:lnTo>
                        <a:pt x="1395" y="569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HN"/>
                </a:p>
              </p:txBody>
            </p:sp>
          </p:grpSp>
          <p:grpSp>
            <p:nvGrpSpPr>
              <p:cNvPr id="11" name="Group 52"/>
              <p:cNvGrpSpPr>
                <a:grpSpLocks/>
              </p:cNvGrpSpPr>
              <p:nvPr/>
            </p:nvGrpSpPr>
            <p:grpSpPr bwMode="auto">
              <a:xfrm>
                <a:off x="7665" y="2933"/>
                <a:ext cx="2025" cy="585"/>
                <a:chOff x="7665" y="2933"/>
                <a:chExt cx="2025" cy="585"/>
              </a:xfrm>
            </p:grpSpPr>
            <p:sp>
              <p:nvSpPr>
                <p:cNvPr id="17" name="Freeform 54"/>
                <p:cNvSpPr>
                  <a:spLocks/>
                </p:cNvSpPr>
                <p:nvPr/>
              </p:nvSpPr>
              <p:spPr bwMode="auto">
                <a:xfrm>
                  <a:off x="7665" y="2933"/>
                  <a:ext cx="2025" cy="585"/>
                </a:xfrm>
                <a:custGeom>
                  <a:avLst/>
                  <a:gdLst>
                    <a:gd name="T0" fmla="+- 0 7665 7665"/>
                    <a:gd name="T1" fmla="*/ T0 w 2025"/>
                    <a:gd name="T2" fmla="+- 0 3518 2933"/>
                    <a:gd name="T3" fmla="*/ 3518 h 585"/>
                    <a:gd name="T4" fmla="+- 0 9690 7665"/>
                    <a:gd name="T5" fmla="*/ T4 w 2025"/>
                    <a:gd name="T6" fmla="+- 0 3518 2933"/>
                    <a:gd name="T7" fmla="*/ 3518 h 585"/>
                    <a:gd name="T8" fmla="+- 0 9690 7665"/>
                    <a:gd name="T9" fmla="*/ T8 w 2025"/>
                    <a:gd name="T10" fmla="+- 0 2933 2933"/>
                    <a:gd name="T11" fmla="*/ 2933 h 585"/>
                    <a:gd name="T12" fmla="+- 0 7665 7665"/>
                    <a:gd name="T13" fmla="*/ T12 w 2025"/>
                    <a:gd name="T14" fmla="+- 0 2933 2933"/>
                    <a:gd name="T15" fmla="*/ 2933 h 585"/>
                    <a:gd name="T16" fmla="+- 0 7665 7665"/>
                    <a:gd name="T17" fmla="*/ T16 w 2025"/>
                    <a:gd name="T18" fmla="+- 0 3518 2933"/>
                    <a:gd name="T19" fmla="*/ 3518 h 5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025" h="585">
                      <a:moveTo>
                        <a:pt x="0" y="585"/>
                      </a:moveTo>
                      <a:lnTo>
                        <a:pt x="2025" y="585"/>
                      </a:lnTo>
                      <a:lnTo>
                        <a:pt x="2025" y="0"/>
                      </a:lnTo>
                      <a:lnTo>
                        <a:pt x="0" y="0"/>
                      </a:lnTo>
                      <a:lnTo>
                        <a:pt x="0" y="585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HN"/>
                </a:p>
              </p:txBody>
            </p:sp>
            <p:pic>
              <p:nvPicPr>
                <p:cNvPr id="18" name="Picture 5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2" y="3011"/>
                  <a:ext cx="2012" cy="4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" name="Group 47"/>
              <p:cNvGrpSpPr>
                <a:grpSpLocks/>
              </p:cNvGrpSpPr>
              <p:nvPr/>
            </p:nvGrpSpPr>
            <p:grpSpPr bwMode="auto">
              <a:xfrm>
                <a:off x="4170" y="2716"/>
                <a:ext cx="1607" cy="483"/>
                <a:chOff x="4170" y="2716"/>
                <a:chExt cx="1607" cy="483"/>
              </a:xfrm>
            </p:grpSpPr>
            <p:sp>
              <p:nvSpPr>
                <p:cNvPr id="13" name="Freeform 51"/>
                <p:cNvSpPr>
                  <a:spLocks/>
                </p:cNvSpPr>
                <p:nvPr/>
              </p:nvSpPr>
              <p:spPr bwMode="auto">
                <a:xfrm>
                  <a:off x="4170" y="2716"/>
                  <a:ext cx="1607" cy="483"/>
                </a:xfrm>
                <a:custGeom>
                  <a:avLst/>
                  <a:gdLst>
                    <a:gd name="T0" fmla="+- 0 4269 4170"/>
                    <a:gd name="T1" fmla="*/ T0 w 1607"/>
                    <a:gd name="T2" fmla="+- 0 3083 2716"/>
                    <a:gd name="T3" fmla="*/ 3083 h 483"/>
                    <a:gd name="T4" fmla="+- 0 4170 4170"/>
                    <a:gd name="T5" fmla="*/ T4 w 1607"/>
                    <a:gd name="T6" fmla="+- 0 3173 2716"/>
                    <a:gd name="T7" fmla="*/ 3173 h 483"/>
                    <a:gd name="T8" fmla="+- 0 4302 4170"/>
                    <a:gd name="T9" fmla="*/ T8 w 1607"/>
                    <a:gd name="T10" fmla="+- 0 3198 2716"/>
                    <a:gd name="T11" fmla="*/ 3198 h 483"/>
                    <a:gd name="T12" fmla="+- 0 4289 4170"/>
                    <a:gd name="T13" fmla="*/ T12 w 1607"/>
                    <a:gd name="T14" fmla="+- 0 3153 2716"/>
                    <a:gd name="T15" fmla="*/ 3153 h 483"/>
                    <a:gd name="T16" fmla="+- 0 4268 4170"/>
                    <a:gd name="T17" fmla="*/ T16 w 1607"/>
                    <a:gd name="T18" fmla="+- 0 3153 2716"/>
                    <a:gd name="T19" fmla="*/ 3153 h 483"/>
                    <a:gd name="T20" fmla="+- 0 4264 4170"/>
                    <a:gd name="T21" fmla="*/ T20 w 1607"/>
                    <a:gd name="T22" fmla="+- 0 3139 2716"/>
                    <a:gd name="T23" fmla="*/ 3139 h 483"/>
                    <a:gd name="T24" fmla="+- 0 4284 4170"/>
                    <a:gd name="T25" fmla="*/ T24 w 1607"/>
                    <a:gd name="T26" fmla="+- 0 3133 2716"/>
                    <a:gd name="T27" fmla="*/ 3133 h 483"/>
                    <a:gd name="T28" fmla="+- 0 4269 4170"/>
                    <a:gd name="T29" fmla="*/ T28 w 1607"/>
                    <a:gd name="T30" fmla="+- 0 3083 2716"/>
                    <a:gd name="T31" fmla="*/ 3083 h 4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</a:cxnLst>
                  <a:rect l="0" t="0" r="r" b="b"/>
                  <a:pathLst>
                    <a:path w="1607" h="483">
                      <a:moveTo>
                        <a:pt x="99" y="367"/>
                      </a:moveTo>
                      <a:lnTo>
                        <a:pt x="0" y="457"/>
                      </a:lnTo>
                      <a:lnTo>
                        <a:pt x="132" y="482"/>
                      </a:lnTo>
                      <a:lnTo>
                        <a:pt x="119" y="437"/>
                      </a:lnTo>
                      <a:lnTo>
                        <a:pt x="98" y="437"/>
                      </a:lnTo>
                      <a:lnTo>
                        <a:pt x="94" y="423"/>
                      </a:lnTo>
                      <a:lnTo>
                        <a:pt x="114" y="417"/>
                      </a:lnTo>
                      <a:lnTo>
                        <a:pt x="99" y="36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HN"/>
                </a:p>
              </p:txBody>
            </p:sp>
            <p:sp>
              <p:nvSpPr>
                <p:cNvPr id="14" name="Freeform 50"/>
                <p:cNvSpPr>
                  <a:spLocks/>
                </p:cNvSpPr>
                <p:nvPr/>
              </p:nvSpPr>
              <p:spPr bwMode="auto">
                <a:xfrm>
                  <a:off x="4170" y="2716"/>
                  <a:ext cx="1607" cy="483"/>
                </a:xfrm>
                <a:custGeom>
                  <a:avLst/>
                  <a:gdLst>
                    <a:gd name="T0" fmla="+- 0 4284 4170"/>
                    <a:gd name="T1" fmla="*/ T0 w 1607"/>
                    <a:gd name="T2" fmla="+- 0 3133 2716"/>
                    <a:gd name="T3" fmla="*/ 3133 h 483"/>
                    <a:gd name="T4" fmla="+- 0 4264 4170"/>
                    <a:gd name="T5" fmla="*/ T4 w 1607"/>
                    <a:gd name="T6" fmla="+- 0 3139 2716"/>
                    <a:gd name="T7" fmla="*/ 3139 h 483"/>
                    <a:gd name="T8" fmla="+- 0 4268 4170"/>
                    <a:gd name="T9" fmla="*/ T8 w 1607"/>
                    <a:gd name="T10" fmla="+- 0 3153 2716"/>
                    <a:gd name="T11" fmla="*/ 3153 h 483"/>
                    <a:gd name="T12" fmla="+- 0 4288 4170"/>
                    <a:gd name="T13" fmla="*/ T12 w 1607"/>
                    <a:gd name="T14" fmla="+- 0 3148 2716"/>
                    <a:gd name="T15" fmla="*/ 3148 h 483"/>
                    <a:gd name="T16" fmla="+- 0 4284 4170"/>
                    <a:gd name="T17" fmla="*/ T16 w 1607"/>
                    <a:gd name="T18" fmla="+- 0 3133 2716"/>
                    <a:gd name="T19" fmla="*/ 3133 h 4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607" h="483">
                      <a:moveTo>
                        <a:pt x="114" y="417"/>
                      </a:moveTo>
                      <a:lnTo>
                        <a:pt x="94" y="423"/>
                      </a:lnTo>
                      <a:lnTo>
                        <a:pt x="98" y="437"/>
                      </a:lnTo>
                      <a:lnTo>
                        <a:pt x="118" y="432"/>
                      </a:lnTo>
                      <a:lnTo>
                        <a:pt x="114" y="4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HN"/>
                </a:p>
              </p:txBody>
            </p:sp>
            <p:sp>
              <p:nvSpPr>
                <p:cNvPr id="15" name="Freeform 49"/>
                <p:cNvSpPr>
                  <a:spLocks/>
                </p:cNvSpPr>
                <p:nvPr/>
              </p:nvSpPr>
              <p:spPr bwMode="auto">
                <a:xfrm>
                  <a:off x="4170" y="2716"/>
                  <a:ext cx="1607" cy="483"/>
                </a:xfrm>
                <a:custGeom>
                  <a:avLst/>
                  <a:gdLst>
                    <a:gd name="T0" fmla="+- 0 4288 4170"/>
                    <a:gd name="T1" fmla="*/ T0 w 1607"/>
                    <a:gd name="T2" fmla="+- 0 3148 2716"/>
                    <a:gd name="T3" fmla="*/ 3148 h 483"/>
                    <a:gd name="T4" fmla="+- 0 4268 4170"/>
                    <a:gd name="T5" fmla="*/ T4 w 1607"/>
                    <a:gd name="T6" fmla="+- 0 3153 2716"/>
                    <a:gd name="T7" fmla="*/ 3153 h 483"/>
                    <a:gd name="T8" fmla="+- 0 4289 4170"/>
                    <a:gd name="T9" fmla="*/ T8 w 1607"/>
                    <a:gd name="T10" fmla="+- 0 3153 2716"/>
                    <a:gd name="T11" fmla="*/ 3153 h 483"/>
                    <a:gd name="T12" fmla="+- 0 4288 4170"/>
                    <a:gd name="T13" fmla="*/ T12 w 1607"/>
                    <a:gd name="T14" fmla="+- 0 3148 2716"/>
                    <a:gd name="T15" fmla="*/ 3148 h 4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607" h="483">
                      <a:moveTo>
                        <a:pt x="118" y="432"/>
                      </a:moveTo>
                      <a:lnTo>
                        <a:pt x="98" y="437"/>
                      </a:lnTo>
                      <a:lnTo>
                        <a:pt x="119" y="437"/>
                      </a:lnTo>
                      <a:lnTo>
                        <a:pt x="118" y="43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HN"/>
                </a:p>
              </p:txBody>
            </p:sp>
            <p:sp>
              <p:nvSpPr>
                <p:cNvPr id="16" name="Freeform 48"/>
                <p:cNvSpPr>
                  <a:spLocks/>
                </p:cNvSpPr>
                <p:nvPr/>
              </p:nvSpPr>
              <p:spPr bwMode="auto">
                <a:xfrm>
                  <a:off x="4170" y="2716"/>
                  <a:ext cx="1607" cy="483"/>
                </a:xfrm>
                <a:custGeom>
                  <a:avLst/>
                  <a:gdLst>
                    <a:gd name="T0" fmla="+- 0 5773 4170"/>
                    <a:gd name="T1" fmla="*/ T0 w 1607"/>
                    <a:gd name="T2" fmla="+- 0 2716 2716"/>
                    <a:gd name="T3" fmla="*/ 2716 h 483"/>
                    <a:gd name="T4" fmla="+- 0 4284 4170"/>
                    <a:gd name="T5" fmla="*/ T4 w 1607"/>
                    <a:gd name="T6" fmla="+- 0 3133 2716"/>
                    <a:gd name="T7" fmla="*/ 3133 h 483"/>
                    <a:gd name="T8" fmla="+- 0 4288 4170"/>
                    <a:gd name="T9" fmla="*/ T8 w 1607"/>
                    <a:gd name="T10" fmla="+- 0 3148 2716"/>
                    <a:gd name="T11" fmla="*/ 3148 h 483"/>
                    <a:gd name="T12" fmla="+- 0 5777 4170"/>
                    <a:gd name="T13" fmla="*/ T12 w 1607"/>
                    <a:gd name="T14" fmla="+- 0 2730 2716"/>
                    <a:gd name="T15" fmla="*/ 2730 h 483"/>
                    <a:gd name="T16" fmla="+- 0 5773 4170"/>
                    <a:gd name="T17" fmla="*/ T16 w 1607"/>
                    <a:gd name="T18" fmla="+- 0 2716 2716"/>
                    <a:gd name="T19" fmla="*/ 2716 h 4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607" h="483">
                      <a:moveTo>
                        <a:pt x="1603" y="0"/>
                      </a:moveTo>
                      <a:lnTo>
                        <a:pt x="114" y="417"/>
                      </a:lnTo>
                      <a:lnTo>
                        <a:pt x="118" y="432"/>
                      </a:lnTo>
                      <a:lnTo>
                        <a:pt x="1607" y="14"/>
                      </a:lnTo>
                      <a:lnTo>
                        <a:pt x="1603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HN"/>
                </a:p>
              </p:txBody>
            </p:sp>
          </p:grpSp>
        </p:grpSp>
        <p:sp>
          <p:nvSpPr>
            <p:cNvPr id="23" name="Rectángulo 22"/>
            <p:cNvSpPr/>
            <p:nvPr/>
          </p:nvSpPr>
          <p:spPr>
            <a:xfrm>
              <a:off x="8917760" y="4877686"/>
              <a:ext cx="2535072" cy="658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140"/>
                </a:spcBef>
                <a:spcAft>
                  <a:spcPts val="0"/>
                </a:spcAft>
              </a:pPr>
              <a:r>
                <a:rPr lang="es-VE" sz="1600" spc="5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</a:t>
              </a:r>
              <a:r>
                <a:rPr lang="es-VE" sz="1600" spc="-1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</a:t>
              </a:r>
              <a:r>
                <a:rPr lang="es-VE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gar</a:t>
              </a:r>
              <a:r>
                <a:rPr lang="es-VE" sz="1600" spc="-25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VE" sz="1600" spc="-1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</a:t>
              </a:r>
              <a:r>
                <a:rPr lang="es-VE" sz="1600" spc="5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  <a:r>
                <a:rPr lang="es-VE" sz="1600" spc="-5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</a:t>
              </a:r>
              <a:r>
                <a:rPr lang="es-VE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</a:t>
              </a:r>
              <a:r>
                <a:rPr lang="es-VE" sz="1600" spc="-15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VE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</a:t>
              </a:r>
              <a:r>
                <a:rPr lang="es-VE" sz="1600" spc="5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  <a:r>
                <a:rPr lang="es-VE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</a:t>
              </a:r>
              <a:endParaRPr lang="es-H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es-VE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&amp;</a:t>
              </a:r>
              <a:r>
                <a:rPr lang="es-VE" sz="1600" spc="5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VE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bea</a:t>
              </a:r>
              <a:r>
                <a:rPr lang="es-VE" sz="1600" spc="-5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</a:t>
              </a:r>
              <a:r>
                <a:rPr lang="es-VE" sz="1600" spc="-1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</a:t>
              </a:r>
              <a:r>
                <a:rPr lang="es-VE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</a:t>
              </a:r>
              <a:endParaRPr lang="es-H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3197473" y="5129220"/>
              <a:ext cx="22404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73455">
                <a:lnSpc>
                  <a:spcPct val="100000"/>
                </a:lnSpc>
                <a:spcAft>
                  <a:spcPts val="0"/>
                </a:spcAft>
              </a:pPr>
              <a:r>
                <a:rPr lang="es-VE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</a:t>
              </a:r>
              <a:r>
                <a:rPr lang="es-VE" sz="1600" spc="-1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</a:t>
              </a:r>
              <a:r>
                <a:rPr lang="es-VE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r>
                <a:rPr lang="es-VE" sz="1600" spc="-5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</a:t>
              </a:r>
              <a:r>
                <a:rPr lang="es-VE" sz="1600" spc="1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</a:t>
              </a:r>
              <a:r>
                <a:rPr lang="es-VE" sz="1600" spc="-1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r>
                <a:rPr lang="es-VE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r>
                <a:rPr lang="es-VE" sz="1600" spc="-1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</a:t>
              </a:r>
              <a:r>
                <a:rPr lang="es-VE" sz="1600" spc="5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  <a:r>
                <a:rPr lang="es-VE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 a</a:t>
              </a:r>
              <a:r>
                <a:rPr lang="es-VE" sz="1600" spc="-1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r>
                <a:rPr lang="es-VE" sz="1600" spc="5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  <a:r>
                <a:rPr lang="es-VE" sz="1600" spc="-1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</a:t>
              </a:r>
              <a:r>
                <a:rPr lang="es-VE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</a:t>
              </a:r>
              <a:endParaRPr lang="es-H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134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Resultados Aplicación en Colombia</a:t>
            </a:r>
            <a:endParaRPr lang="es-HN" dirty="0"/>
          </a:p>
        </p:txBody>
      </p:sp>
      <p:sp>
        <p:nvSpPr>
          <p:cNvPr id="4" name="Rectángulo 3"/>
          <p:cNvSpPr/>
          <p:nvPr/>
        </p:nvSpPr>
        <p:spPr>
          <a:xfrm>
            <a:off x="0" y="1449302"/>
            <a:ext cx="120904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035" marR="190500" algn="just">
              <a:lnSpc>
                <a:spcPct val="115000"/>
              </a:lnSpc>
              <a:spcAft>
                <a:spcPts val="0"/>
              </a:spcAft>
            </a:pP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spc="-20" dirty="0"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pe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5" dirty="0" smtClean="0">
                <a:ea typeface="Arial" panose="020B0604020202020204" pitchFamily="34" charset="0"/>
                <a:cs typeface="Times New Roman" panose="02020603050405020304" pitchFamily="18" charset="0"/>
              </a:rPr>
              <a:t>obtenida logramos e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s-VE" spc="5" dirty="0" smtClean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-5" dirty="0" smtClean="0">
                <a:ea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s-VE" spc="10" dirty="0" smtClean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spc="-5" dirty="0" smtClean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20" dirty="0" smtClean="0">
                <a:ea typeface="Arial" panose="020B0604020202020204" pitchFamily="34" charset="0"/>
                <a:cs typeface="Times New Roman" panose="02020603050405020304" pitchFamily="18" charset="0"/>
              </a:rPr>
              <a:t> el tiempo de descanso 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15" dirty="0" smtClean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 smtClean="0"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s-VE" spc="35" dirty="0" smtClean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20" dirty="0" smtClean="0"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VE" spc="-5" dirty="0" smtClean="0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spc="10" dirty="0" smtClean="0"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VE" spc="-5" dirty="0" smtClean="0"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s-VE" spc="5" dirty="0" smtClean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-5" dirty="0" smtClean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s con medio ciclo,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el consumo sería de 8.1 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gal/día </a:t>
            </a:r>
            <a:r>
              <a:rPr lang="es-VE" spc="-5" dirty="0" smtClean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spc="-40" dirty="0" smtClean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-5" dirty="0" err="1">
                <a:ea typeface="Arial" panose="020B0604020202020204" pitchFamily="34" charset="0"/>
                <a:cs typeface="Times New Roman" panose="02020603050405020304" pitchFamily="18" charset="0"/>
              </a:rPr>
              <a:t>uga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3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3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5" dirty="0" err="1"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s-VE" spc="-5" dirty="0" err="1"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3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an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spc="-4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s-VE" spc="-5" dirty="0" err="1"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15" dirty="0" err="1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spc="-5" dirty="0" err="1"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s-VE" spc="-3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spc="-4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cual se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pu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spc="-4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spc="-20" dirty="0"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3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mo</a:t>
            </a:r>
            <a:r>
              <a:rPr lang="es-VE" spc="-4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un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a 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edu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cc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e c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VE" spc="10" dirty="0"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mo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spc="15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spc="15" dirty="0" smtClean="0"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s-VE" spc="-5" dirty="0" smtClean="0">
                <a:ea typeface="Arial" panose="020B0604020202020204" pitchFamily="34" charset="0"/>
                <a:cs typeface="Times New Roman" panose="02020603050405020304" pitchFamily="18" charset="0"/>
              </a:rPr>
              <a:t>3% </a:t>
            </a:r>
            <a:r>
              <a:rPr lang="es-VE" dirty="0" smtClean="0"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la fecha.</a:t>
            </a:r>
            <a:endParaRPr lang="es-H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" y="2752725"/>
            <a:ext cx="4772025" cy="2495550"/>
          </a:xfrm>
          <a:prstGeom prst="rect">
            <a:avLst/>
          </a:prstGeom>
        </p:spPr>
      </p:pic>
      <p:sp>
        <p:nvSpPr>
          <p:cNvPr id="42" name="Rectángulo 41"/>
          <p:cNvSpPr/>
          <p:nvPr/>
        </p:nvSpPr>
        <p:spPr>
          <a:xfrm>
            <a:off x="5281612" y="5291094"/>
            <a:ext cx="6096000" cy="14562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3035" marR="635" algn="just">
              <a:lnSpc>
                <a:spcPct val="115000"/>
              </a:lnSpc>
              <a:spcBef>
                <a:spcPts val="145"/>
              </a:spcBef>
              <a:spcAft>
                <a:spcPts val="0"/>
              </a:spcAft>
            </a:pP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ca 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pe</a:t>
            </a:r>
            <a:r>
              <a:rPr lang="es-VE" spc="20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VE" spc="-5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s comparando el comportamiento a 18 minutos de descanso de Bel 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Ray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Sugar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 Clear 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Gear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Bearing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 vs Competidor donde la serie azul representa a 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Sugar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 Clear 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Gear</a:t>
            </a:r>
            <a:r>
              <a:rPr lang="es-VE" dirty="0"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s-VE" dirty="0" err="1">
                <a:ea typeface="Arial" panose="020B0604020202020204" pitchFamily="34" charset="0"/>
                <a:cs typeface="Times New Roman" panose="02020603050405020304" pitchFamily="18" charset="0"/>
              </a:rPr>
              <a:t>Bearing</a:t>
            </a:r>
            <a:endParaRPr lang="es-H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50"/>
              </a:lnSpc>
              <a:spcBef>
                <a:spcPts val="15"/>
              </a:spcBef>
              <a:spcAft>
                <a:spcPts val="0"/>
              </a:spcAft>
            </a:pPr>
            <a:r>
              <a:rPr lang="es-V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H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12" y="2962275"/>
            <a:ext cx="5905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3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USA- Sterling Sugar Inc.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1804820" y="1334941"/>
            <a:ext cx="936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Notable disminución de temperatura en todos los componentes, 30% menos temperatura. </a:t>
            </a:r>
            <a:endParaRPr lang="es-MX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039" y="2122487"/>
            <a:ext cx="8904743" cy="46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USA- Sterling Sugar Inc.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1" y="1614610"/>
            <a:ext cx="11034451" cy="49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USA- Sterling Sugar Inc.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59" y="1614610"/>
            <a:ext cx="11085301" cy="49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USA- Sterling Sugar Inc.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22383" y="1519607"/>
            <a:ext cx="113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Excelente fluidez </a:t>
            </a:r>
            <a:r>
              <a:rPr lang="es-MX" b="1" dirty="0"/>
              <a:t>a bajas temperaturas (-4 </a:t>
            </a:r>
            <a:r>
              <a:rPr lang="es-MX" b="1" dirty="0" smtClean="0"/>
              <a:t>ᴼC) y formación uniforme de película protectora en los componentes.</a:t>
            </a:r>
            <a:endParaRPr lang="es-MX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4" y="2116338"/>
            <a:ext cx="3252089" cy="4395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06" y="2134913"/>
            <a:ext cx="3252089" cy="4395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1082" r="7576" b="11862"/>
          <a:stretch/>
        </p:blipFill>
        <p:spPr>
          <a:xfrm>
            <a:off x="7820946" y="2192139"/>
            <a:ext cx="3656556" cy="2054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6234" r="11731" b="10130"/>
          <a:stretch/>
        </p:blipFill>
        <p:spPr>
          <a:xfrm>
            <a:off x="7820946" y="4314281"/>
            <a:ext cx="3656556" cy="21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Tox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 Food Grade Open Gear Grease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87" y="1643476"/>
            <a:ext cx="3553593" cy="22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</a:t>
            </a:r>
            <a:r>
              <a:rPr lang="en-US" sz="4000" dirty="0" err="1"/>
              <a:t>Tox</a:t>
            </a:r>
            <a:r>
              <a:rPr lang="en-US" sz="4000" dirty="0"/>
              <a:t> Food Grade Open Gear Grease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384" y="1318506"/>
            <a:ext cx="11731071" cy="5014996"/>
          </a:xfrm>
        </p:spPr>
        <p:txBody>
          <a:bodyPr>
            <a:noAutofit/>
          </a:bodyPr>
          <a:lstStyle/>
          <a:p>
            <a:r>
              <a:rPr lang="es-ES" sz="2000" dirty="0"/>
              <a:t>Certificado </a:t>
            </a:r>
            <a:r>
              <a:rPr lang="es-ES" sz="2000" dirty="0" smtClean="0"/>
              <a:t>por: </a:t>
            </a:r>
          </a:p>
          <a:p>
            <a:pPr lvl="1"/>
            <a:r>
              <a:rPr lang="es-ES" sz="1800" dirty="0" smtClean="0"/>
              <a:t>NSF </a:t>
            </a:r>
            <a:endParaRPr lang="es-ES" sz="1800" dirty="0"/>
          </a:p>
          <a:p>
            <a:pPr lvl="1"/>
            <a:r>
              <a:rPr lang="es-ES" sz="1800" dirty="0" smtClean="0"/>
              <a:t>Halal</a:t>
            </a:r>
          </a:p>
          <a:p>
            <a:pPr lvl="1"/>
            <a:r>
              <a:rPr lang="es-ES" sz="1800" dirty="0" err="1" smtClean="0"/>
              <a:t>Kosher</a:t>
            </a:r>
            <a:r>
              <a:rPr lang="es-ES" sz="1800" dirty="0" smtClean="0"/>
              <a:t> </a:t>
            </a:r>
            <a:r>
              <a:rPr lang="es-ES" sz="1800" dirty="0"/>
              <a:t>y </a:t>
            </a:r>
            <a:r>
              <a:rPr lang="es-ES" sz="1800" dirty="0" err="1" smtClean="0"/>
              <a:t>Pareve</a:t>
            </a:r>
            <a:endParaRPr lang="es-MX" sz="1800" dirty="0" smtClean="0"/>
          </a:p>
          <a:p>
            <a:r>
              <a:rPr lang="es-MX" sz="2000" dirty="0" smtClean="0"/>
              <a:t>Grasa </a:t>
            </a:r>
            <a:r>
              <a:rPr lang="es-MX" sz="2000" dirty="0" err="1" smtClean="0"/>
              <a:t>Semi</a:t>
            </a:r>
            <a:r>
              <a:rPr lang="es-MX" sz="2000" dirty="0" smtClean="0"/>
              <a:t>-Sintética de alta viscosidad que provee:</a:t>
            </a:r>
          </a:p>
          <a:p>
            <a:pPr lvl="1"/>
            <a:r>
              <a:rPr lang="es-MX" sz="1800" dirty="0"/>
              <a:t>Lubricación hidrodinámica</a:t>
            </a:r>
          </a:p>
          <a:p>
            <a:pPr lvl="1"/>
            <a:r>
              <a:rPr lang="es-MX" sz="1800" dirty="0"/>
              <a:t>Grosor de película lubricante estable a la temperatura y sobre </a:t>
            </a:r>
            <a:r>
              <a:rPr lang="es-MX" sz="1800" dirty="0" smtClean="0"/>
              <a:t>cargas</a:t>
            </a:r>
          </a:p>
          <a:p>
            <a:r>
              <a:rPr lang="es-MX" sz="2000" dirty="0" smtClean="0"/>
              <a:t>Contiene Complejo de aluminio como espesante: </a:t>
            </a:r>
          </a:p>
          <a:p>
            <a:pPr lvl="1"/>
            <a:r>
              <a:rPr lang="es-MX" sz="1800" dirty="0"/>
              <a:t>M</a:t>
            </a:r>
            <a:r>
              <a:rPr lang="es-MX" sz="1800" dirty="0" smtClean="0"/>
              <a:t>ecánicamente estable- Mantiene su rigidez (consistencia)</a:t>
            </a:r>
          </a:p>
          <a:p>
            <a:pPr lvl="1"/>
            <a:r>
              <a:rPr lang="es-MX" sz="1800" dirty="0" smtClean="0"/>
              <a:t>Altamente </a:t>
            </a:r>
            <a:r>
              <a:rPr lang="es-MX" sz="1800" dirty="0" err="1" smtClean="0"/>
              <a:t>bombeable</a:t>
            </a:r>
            <a:r>
              <a:rPr lang="es-MX" sz="1800" dirty="0" smtClean="0"/>
              <a:t>- Fluidez a baja temperatura) </a:t>
            </a:r>
          </a:p>
          <a:p>
            <a:pPr lvl="1"/>
            <a:r>
              <a:rPr lang="es-ES" sz="1800" dirty="0" smtClean="0"/>
              <a:t>Fácilmente </a:t>
            </a:r>
            <a:r>
              <a:rPr lang="es-ES" sz="1800" dirty="0" err="1"/>
              <a:t>drenable</a:t>
            </a:r>
            <a:r>
              <a:rPr lang="es-ES" sz="1800" dirty="0"/>
              <a:t>. No necesita limpieza </a:t>
            </a:r>
            <a:endParaRPr lang="es-MX" sz="1800" dirty="0"/>
          </a:p>
          <a:p>
            <a:pPr lvl="1"/>
            <a:r>
              <a:rPr lang="es-ES" sz="1800" dirty="0" smtClean="0"/>
              <a:t>Excelente adhesión  </a:t>
            </a:r>
            <a:r>
              <a:rPr lang="es-ES" sz="1800" dirty="0"/>
              <a:t>y retención; resiste lavado de agua o jugo</a:t>
            </a:r>
            <a:r>
              <a:rPr lang="es-ES" sz="1800" dirty="0" smtClean="0"/>
              <a:t>.</a:t>
            </a:r>
            <a:endParaRPr lang="es-ES" sz="1800" dirty="0"/>
          </a:p>
          <a:p>
            <a:r>
              <a:rPr lang="es-ES" sz="2000" dirty="0" smtClean="0"/>
              <a:t>Contiene aditivos sintéticos que permiten eliminar </a:t>
            </a:r>
            <a:r>
              <a:rPr lang="es-ES" sz="2000" dirty="0"/>
              <a:t>los residuos viejos y duros</a:t>
            </a:r>
            <a:r>
              <a:rPr lang="es-ES" sz="2000" dirty="0" smtClean="0"/>
              <a:t>.</a:t>
            </a:r>
          </a:p>
          <a:p>
            <a:r>
              <a:rPr lang="es-ES" sz="2000" dirty="0"/>
              <a:t>Propiedades de Extrema </a:t>
            </a:r>
            <a:r>
              <a:rPr lang="es-ES" sz="2000" dirty="0" smtClean="0"/>
              <a:t>Presión </a:t>
            </a:r>
            <a:r>
              <a:rPr lang="es-ES" sz="2000" dirty="0"/>
              <a:t>y Anti-desgaste; máxima protección de los componentes, extiende su vida útil y maximiza el tiempo de disponibilidad del equipo y </a:t>
            </a:r>
            <a:r>
              <a:rPr lang="es-ES" sz="2000" dirty="0" smtClean="0"/>
              <a:t>producción</a:t>
            </a:r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384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Tabla Comparativa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46" y="1250866"/>
            <a:ext cx="10130216" cy="53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Quién </a:t>
            </a:r>
            <a:r>
              <a:rPr lang="en-US" dirty="0"/>
              <a:t>es </a:t>
            </a:r>
            <a:r>
              <a:rPr lang="en-US" dirty="0" smtClean="0"/>
              <a:t>Prodek?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83673" y="1524000"/>
            <a:ext cx="10099963" cy="4682836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sz="2400" b="1" dirty="0" smtClean="0"/>
              <a:t>Prodek, Inc. </a:t>
            </a:r>
            <a:r>
              <a:rPr lang="es-ES" sz="2400" dirty="0" smtClean="0"/>
              <a:t>es una empresa ubicada en Miami, USA que desde 1988 se ha especializado en ofrecer soluciones integrales de procura internacional en la adquisición y suministro de maquinarias, equipos y materiales industriales destinados principalmente a la industria Latinoamericana.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s-ES" sz="2400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sz="2400" dirty="0" smtClean="0"/>
              <a:t>Representamos y mantenemos estrecha relación con un gran número de proveedores en Asia, Europa, Oceanía, Norte América y Sur América, lo cual nos permite evaluar y ofrecer a precios competitivos tecnología de punta sin importar el origen y/o destino de la misma.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s-ES" sz="2400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sz="2400" dirty="0" smtClean="0"/>
              <a:t>Mantenemos presencia local en varios países de Centro y Sur América.</a:t>
            </a:r>
            <a:endParaRPr lang="es-ES_tradnl" sz="24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7573" y="524213"/>
            <a:ext cx="3248900" cy="65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9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onclusiones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84" y="1825625"/>
            <a:ext cx="11013831" cy="3803279"/>
          </a:xfrm>
        </p:spPr>
        <p:txBody>
          <a:bodyPr>
            <a:normAutofit lnSpcReduction="10000"/>
          </a:bodyPr>
          <a:lstStyle/>
          <a:p>
            <a:r>
              <a:rPr lang="es-MX" sz="2400" dirty="0" smtClean="0"/>
              <a:t>El uso adecuado de lubricantes especializados de nueva tecnología ofrece invaluables beneficios en ahorros directos e indirectos como son:</a:t>
            </a:r>
          </a:p>
          <a:p>
            <a:pPr lvl="1"/>
            <a:r>
              <a:rPr lang="es-MX" dirty="0" smtClean="0"/>
              <a:t>Menor consumo de lubricante</a:t>
            </a:r>
          </a:p>
          <a:p>
            <a:pPr lvl="1"/>
            <a:r>
              <a:rPr lang="es-MX" dirty="0"/>
              <a:t>M</a:t>
            </a:r>
            <a:r>
              <a:rPr lang="es-MX" dirty="0" smtClean="0"/>
              <a:t>ayor vida útil de componentes</a:t>
            </a:r>
          </a:p>
          <a:p>
            <a:pPr lvl="1"/>
            <a:r>
              <a:rPr lang="es-MX" dirty="0" smtClean="0"/>
              <a:t>Incremento en la disponibilidad del equipo</a:t>
            </a:r>
          </a:p>
          <a:p>
            <a:pPr lvl="1"/>
            <a:r>
              <a:rPr lang="es-MX" dirty="0" smtClean="0"/>
              <a:t>Aumento en la producción</a:t>
            </a:r>
          </a:p>
          <a:p>
            <a:pPr lvl="1"/>
            <a:r>
              <a:rPr lang="es-MX" dirty="0" smtClean="0"/>
              <a:t>Disminución en consumo de energía</a:t>
            </a:r>
          </a:p>
          <a:p>
            <a:pPr lvl="1"/>
            <a:r>
              <a:rPr lang="es-MX" dirty="0" smtClean="0"/>
              <a:t>Ahorro en limpieza de componentes</a:t>
            </a:r>
          </a:p>
          <a:p>
            <a:pPr lvl="1"/>
            <a:endParaRPr lang="es-MX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4784" y="1978025"/>
            <a:ext cx="11013831" cy="380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chemeClr val="bg2">
                    <a:lumMod val="25000"/>
                  </a:schemeClr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2">
                    <a:lumMod val="50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2">
                    <a:lumMod val="50000"/>
                  </a:schemeClr>
                </a:solidFill>
                <a:latin typeface="Helvetica 57 Condensed" charset="0"/>
                <a:ea typeface="Helvetica 57 Condensed" charset="0"/>
                <a:cs typeface="Helvetica 57 Condense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 57 Condensed" charset="0"/>
                <a:ea typeface="Helvetica 57 Condensed" charset="0"/>
                <a:cs typeface="Helvetica 57 Condense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 47 Light Condensed" charset="0"/>
                <a:ea typeface="Helvetica 47 Light Condensed" charset="0"/>
                <a:cs typeface="Helvetica 47 Light Condense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pPr lvl="1"/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849086" y="5344393"/>
            <a:ext cx="10331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Bel-</a:t>
            </a:r>
            <a:r>
              <a:rPr lang="es-MX" sz="2800" dirty="0" err="1" smtClean="0">
                <a:solidFill>
                  <a:srgbClr val="0070C0"/>
                </a:solidFill>
                <a:latin typeface="Helvetica Neue Thin"/>
              </a:rPr>
              <a:t>Ray</a:t>
            </a:r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 </a:t>
            </a:r>
            <a:r>
              <a:rPr lang="es-MX" sz="2800" dirty="0" err="1" smtClean="0">
                <a:solidFill>
                  <a:srgbClr val="0070C0"/>
                </a:solidFill>
                <a:latin typeface="Helvetica Neue Thin"/>
              </a:rPr>
              <a:t>Sugar</a:t>
            </a:r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 Clear </a:t>
            </a:r>
            <a:r>
              <a:rPr lang="es-MX" sz="2800" dirty="0" err="1" smtClean="0">
                <a:solidFill>
                  <a:srgbClr val="0070C0"/>
                </a:solidFill>
                <a:latin typeface="Helvetica Neue Thin"/>
              </a:rPr>
              <a:t>Gear</a:t>
            </a:r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 and </a:t>
            </a:r>
            <a:r>
              <a:rPr lang="es-MX" sz="2800" dirty="0" err="1" smtClean="0">
                <a:solidFill>
                  <a:srgbClr val="0070C0"/>
                </a:solidFill>
                <a:latin typeface="Helvetica Neue Thin"/>
              </a:rPr>
              <a:t>Bearing</a:t>
            </a:r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 </a:t>
            </a:r>
            <a:r>
              <a:rPr lang="es-MX" sz="2800" dirty="0" err="1" smtClean="0">
                <a:solidFill>
                  <a:srgbClr val="0070C0"/>
                </a:solidFill>
                <a:latin typeface="Helvetica Neue Thin"/>
              </a:rPr>
              <a:t>Lubricant</a:t>
            </a:r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 &amp; </a:t>
            </a:r>
          </a:p>
          <a:p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No </a:t>
            </a:r>
            <a:r>
              <a:rPr lang="es-MX" sz="2800" dirty="0" err="1" smtClean="0">
                <a:solidFill>
                  <a:srgbClr val="0070C0"/>
                </a:solidFill>
                <a:latin typeface="Helvetica Neue Thin"/>
              </a:rPr>
              <a:t>Tox</a:t>
            </a:r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 </a:t>
            </a:r>
            <a:r>
              <a:rPr lang="es-MX" sz="2800" dirty="0" err="1" smtClean="0">
                <a:solidFill>
                  <a:srgbClr val="0070C0"/>
                </a:solidFill>
                <a:latin typeface="Helvetica Neue Thin"/>
              </a:rPr>
              <a:t>Food</a:t>
            </a:r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 Grade Open </a:t>
            </a:r>
            <a:r>
              <a:rPr lang="es-MX" sz="2800" dirty="0" err="1" smtClean="0">
                <a:solidFill>
                  <a:srgbClr val="0070C0"/>
                </a:solidFill>
                <a:latin typeface="Helvetica Neue Thin"/>
              </a:rPr>
              <a:t>Gear</a:t>
            </a:r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 </a:t>
            </a:r>
            <a:r>
              <a:rPr lang="es-MX" sz="2800" dirty="0" err="1" smtClean="0">
                <a:solidFill>
                  <a:srgbClr val="0070C0"/>
                </a:solidFill>
                <a:latin typeface="Helvetica Neue Thin"/>
              </a:rPr>
              <a:t>Grease</a:t>
            </a:r>
            <a:r>
              <a:rPr lang="es-MX" sz="2800" dirty="0" smtClean="0">
                <a:solidFill>
                  <a:srgbClr val="0070C0"/>
                </a:solidFill>
                <a:latin typeface="Helvetica Neue Thin"/>
              </a:rPr>
              <a:t> son su mejor opción para la lubricación de engranes y chumaceras!!!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1895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 txBox="1">
            <a:spLocks/>
          </p:cNvSpPr>
          <p:nvPr/>
        </p:nvSpPr>
        <p:spPr>
          <a:xfrm>
            <a:off x="347124" y="1793174"/>
            <a:ext cx="8610600" cy="4288820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lnSpc>
                <a:spcPts val="2300"/>
              </a:lnSpc>
              <a:spcBef>
                <a:spcPct val="0"/>
              </a:spcBef>
              <a:spcAft>
                <a:spcPts val="1350"/>
              </a:spcAft>
              <a:buClr>
                <a:srgbClr val="005F9A"/>
              </a:buClr>
              <a:buSzPct val="105000"/>
              <a:buBlip>
                <a:blip r:embed="rId2"/>
              </a:buBlip>
              <a:defRPr sz="15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1pPr>
            <a:lvl2pPr marL="344488" indent="-174625" algn="l" defTabSz="457200" rtl="0" eaLnBrk="0" fontAlgn="base" hangingPunct="0">
              <a:lnSpc>
                <a:spcPts val="2300"/>
              </a:lnSpc>
              <a:spcBef>
                <a:spcPct val="0"/>
              </a:spcBef>
              <a:spcAft>
                <a:spcPts val="1350"/>
              </a:spcAft>
              <a:buClr>
                <a:srgbClr val="005F9A"/>
              </a:buClr>
              <a:buSzPct val="105000"/>
              <a:buBlip>
                <a:blip r:embed="rId2"/>
              </a:buBlip>
              <a:defRPr sz="15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2pPr>
            <a:lvl3pPr marL="512763" indent="-168275" algn="l" defTabSz="457200" rtl="0" eaLnBrk="0" fontAlgn="base" hangingPunct="0">
              <a:lnSpc>
                <a:spcPts val="2300"/>
              </a:lnSpc>
              <a:spcBef>
                <a:spcPct val="0"/>
              </a:spcBef>
              <a:spcAft>
                <a:spcPts val="1350"/>
              </a:spcAft>
              <a:buClr>
                <a:srgbClr val="005F9A"/>
              </a:buClr>
              <a:buSzPct val="105000"/>
              <a:buBlip>
                <a:blip r:embed="rId2"/>
              </a:buBlip>
              <a:defRPr sz="15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3pPr>
            <a:lvl4pPr marL="798513" indent="-227013" algn="l" defTabSz="457200" rtl="0" eaLnBrk="0" fontAlgn="base" hangingPunct="0">
              <a:lnSpc>
                <a:spcPts val="2300"/>
              </a:lnSpc>
              <a:spcBef>
                <a:spcPct val="0"/>
              </a:spcBef>
              <a:spcAft>
                <a:spcPts val="1350"/>
              </a:spcAft>
              <a:buClr>
                <a:srgbClr val="005F9A"/>
              </a:buClr>
              <a:buSzPct val="105000"/>
              <a:buBlip>
                <a:blip r:embed="rId2"/>
              </a:buBlip>
              <a:defRPr sz="15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4pPr>
            <a:lvl5pPr marL="1027113" indent="-228600" algn="l" defTabSz="457200" rtl="0" eaLnBrk="0" fontAlgn="base" hangingPunct="0">
              <a:lnSpc>
                <a:spcPts val="2300"/>
              </a:lnSpc>
              <a:spcBef>
                <a:spcPct val="0"/>
              </a:spcBef>
              <a:spcAft>
                <a:spcPts val="1350"/>
              </a:spcAft>
              <a:buClr>
                <a:srgbClr val="005F9A"/>
              </a:buClr>
              <a:buSzPct val="105000"/>
              <a:buBlip>
                <a:blip r:embed="rId2"/>
              </a:buBlip>
              <a:defRPr sz="15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DUDAS ?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COMENTARIOS?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 SU ATENCION,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MUCHAS GRACIAS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…..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Ing. Javier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Vasquez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Technical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Manager |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Prodek Inc.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Office: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305-594-4488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| Mobile: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(504) 9482-8210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E-mail: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jvasquez@prodekinc.com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|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4"/>
              </a:rPr>
              <a:t>www.prodekinc.com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Quién </a:t>
            </a:r>
            <a:r>
              <a:rPr lang="en-US" dirty="0"/>
              <a:t>es </a:t>
            </a:r>
            <a:r>
              <a:rPr lang="en-US" dirty="0" smtClean="0"/>
              <a:t>Prodek?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40934" y="1364677"/>
            <a:ext cx="174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HN" sz="2800" b="1">
                <a:latin typeface="Calibri" panose="020F0502020204030204" pitchFamily="34" charset="0"/>
              </a:rPr>
              <a:t>MERCADO</a:t>
            </a:r>
          </a:p>
        </p:txBody>
      </p:sp>
      <p:graphicFrame>
        <p:nvGraphicFramePr>
          <p:cNvPr id="7" name="Diagram 8"/>
          <p:cNvGraphicFramePr/>
          <p:nvPr>
            <p:extLst>
              <p:ext uri="{D42A27DB-BD31-4B8C-83A1-F6EECF244321}">
                <p14:modId xmlns:p14="http://schemas.microsoft.com/office/powerpoint/2010/main" val="3575504544"/>
              </p:ext>
            </p:extLst>
          </p:nvPr>
        </p:nvGraphicFramePr>
        <p:xfrm>
          <a:off x="5721934" y="2279077"/>
          <a:ext cx="373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6"/>
          <p:cNvSpPr/>
          <p:nvPr/>
        </p:nvSpPr>
        <p:spPr>
          <a:xfrm>
            <a:off x="2445334" y="3422077"/>
            <a:ext cx="2819400" cy="1752600"/>
          </a:xfrm>
          <a:prstGeom prst="rightArrow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INDUSTRIAS</a:t>
            </a:r>
          </a:p>
        </p:txBody>
      </p:sp>
    </p:spTree>
    <p:extLst>
      <p:ext uri="{BB962C8B-B14F-4D97-AF65-F5344CB8AC3E}">
        <p14:creationId xmlns:p14="http://schemas.microsoft.com/office/powerpoint/2010/main" val="19465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Quién </a:t>
            </a:r>
            <a:r>
              <a:rPr lang="en-US" dirty="0"/>
              <a:t>es </a:t>
            </a:r>
            <a:r>
              <a:rPr lang="en-US" dirty="0" smtClean="0"/>
              <a:t>Prodek?</a:t>
            </a:r>
            <a:endParaRPr lang="en-US" dirty="0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3553691" y="1084348"/>
            <a:ext cx="6114080" cy="6610350"/>
            <a:chOff x="1905000" y="765691"/>
            <a:chExt cx="6114080" cy="661035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817" y="765691"/>
              <a:ext cx="5656263" cy="661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2041525"/>
              <a:ext cx="12192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5-Point Star 14"/>
            <p:cNvSpPr/>
            <p:nvPr/>
          </p:nvSpPr>
          <p:spPr>
            <a:xfrm>
              <a:off x="4648200" y="2057400"/>
              <a:ext cx="2286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2115820" y="2590800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Guatemala</a:t>
              </a:r>
            </a:p>
          </p:txBody>
        </p: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2438400" y="2819400"/>
              <a:ext cx="1364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El Salvador</a:t>
              </a:r>
            </a:p>
          </p:txBody>
        </p: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3886200" y="2438400"/>
              <a:ext cx="1184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Honduras</a:t>
              </a:r>
            </a:p>
          </p:txBody>
        </p:sp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53000" y="2819400"/>
              <a:ext cx="1371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Venezuela</a:t>
              </a: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3107908" y="31242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Colombia</a:t>
              </a: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3124200" y="3429000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Ecuador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3595221" y="3886200"/>
              <a:ext cx="671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Perú</a:t>
              </a: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1905000" y="2133600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México</a:t>
              </a: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5105400" y="5574268"/>
              <a:ext cx="1371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Argentina</a:t>
              </a:r>
            </a:p>
          </p:txBody>
        </p: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3200400" y="1295400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HN"/>
                <a:t>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0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 smtClean="0"/>
              <a:t>Servicios</a:t>
            </a:r>
            <a:endParaRPr lang="es-MX" sz="4800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199" y="1828800"/>
            <a:ext cx="11443855" cy="335280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b="1" dirty="0" smtClean="0"/>
              <a:t>Venta de Maquinaria y Equipos.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b="1" dirty="0" smtClean="0"/>
              <a:t>Procura de Maquinaria, Equipos, Partes y Suministros (nuevos y usados).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b="1" dirty="0" smtClean="0"/>
              <a:t>Asesoría Técnica (Producción de Azúcar y Cogeneración).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b="1" dirty="0" smtClean="0"/>
              <a:t>Proyectos Llave en Mano.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b="1" dirty="0" smtClean="0"/>
              <a:t>Servicio Post Venta.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s-E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s-ES_tradnl" sz="36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518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803564" y="928254"/>
            <a:ext cx="10086109" cy="5278581"/>
          </a:xfrm>
        </p:spPr>
        <p:txBody>
          <a:bodyPr rtlCol="0">
            <a:normAutofit fontScale="3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9600" dirty="0" smtClean="0"/>
              <a:t>Nuestros productos y servicios están presentes en la industria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9600" dirty="0" smtClean="0"/>
              <a:t>Azucarera y Alcolera bien sea por reposición de equipos y/o por nuevos proyectos, en las siguientes aéreas de proceso: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9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sz="9600" b="1" dirty="0" smtClean="0"/>
              <a:t>Recepción de Caña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sz="9600" b="1" dirty="0" smtClean="0"/>
              <a:t>Preparación de Caña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sz="9600" b="1" dirty="0" smtClean="0"/>
              <a:t>Extracción de Jugo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sz="9600" b="1" dirty="0" smtClean="0"/>
              <a:t>Tratamiento de Jugo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sz="9600" b="1" dirty="0" smtClean="0"/>
              <a:t>Fabricación de Azúcar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s-ES" sz="9600" b="1" dirty="0" smtClean="0"/>
              <a:t>Empaquetado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s-ES" sz="9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s-ES_tradnl" sz="11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7" name="Picture 4" descr="SugarC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639291"/>
            <a:ext cx="4558867" cy="304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9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Quién </a:t>
            </a:r>
            <a:r>
              <a:rPr lang="en-US" dirty="0" smtClean="0"/>
              <a:t>es Bel-Ray?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1527025" y="1840686"/>
            <a:ext cx="5976505" cy="1241863"/>
          </a:xfrm>
          <a:prstGeom prst="round2DiagRect">
            <a:avLst/>
          </a:prstGeom>
          <a:solidFill>
            <a:srgbClr val="558ED5">
              <a:alpha val="42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98699" y="1904306"/>
            <a:ext cx="5458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entury Gothic"/>
                <a:cs typeface="Century Gothic"/>
              </a:rPr>
              <a:t>Fundada en </a:t>
            </a:r>
            <a:r>
              <a:rPr lang="es-MX" sz="1400" dirty="0">
                <a:latin typeface="Century Gothic"/>
                <a:cs typeface="Century Gothic"/>
              </a:rPr>
              <a:t>1946 por William (Bill) </a:t>
            </a:r>
            <a:r>
              <a:rPr lang="es-MX" sz="1400" dirty="0" err="1" smtClean="0">
                <a:latin typeface="Century Gothic"/>
                <a:cs typeface="Century Gothic"/>
              </a:rPr>
              <a:t>Kiefer</a:t>
            </a:r>
            <a:r>
              <a:rPr lang="es-MX" sz="1400" dirty="0" smtClean="0">
                <a:latin typeface="Century Gothic"/>
                <a:cs typeface="Century Gothic"/>
              </a:rPr>
              <a:t>; inicialmente fabrico lubricantes para la industria de la panadería para componente que operan a muy alta temperatura: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/>
                <a:cs typeface="Century Gothic"/>
              </a:rPr>
              <a:t>High temperature oven chain lubricant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/>
                <a:cs typeface="Century Gothic"/>
              </a:rPr>
              <a:t>High temperature clay-based bearing grease</a:t>
            </a:r>
          </a:p>
          <a:p>
            <a:r>
              <a:rPr lang="es-MX" sz="1400" dirty="0" smtClean="0">
                <a:latin typeface="Century Gothic"/>
                <a:cs typeface="Century Gothic"/>
              </a:rPr>
              <a:t> </a:t>
            </a:r>
            <a:endParaRPr lang="es-MX" sz="1400" b="0" dirty="0"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39839" y="1507313"/>
            <a:ext cx="806099" cy="4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1946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9" descr="MrKeifer.jp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34" t="19449" r="2798" b="1599"/>
          <a:stretch/>
        </p:blipFill>
        <p:spPr>
          <a:xfrm>
            <a:off x="457359" y="2075223"/>
            <a:ext cx="1374875" cy="1417901"/>
          </a:xfrm>
          <a:prstGeom prst="teardrop">
            <a:avLst/>
          </a:prstGeom>
          <a:noFill/>
          <a:ln w="19050" cmpd="sng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368124" y="1461127"/>
            <a:ext cx="3428999" cy="54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262626"/>
                </a:solidFill>
                <a:latin typeface="Century Gothic"/>
                <a:cs typeface="Century Gothic"/>
              </a:rPr>
              <a:t>Industrial</a:t>
            </a:r>
            <a:endParaRPr lang="en-US" sz="1600" b="0" dirty="0" smtClean="0">
              <a:solidFill>
                <a:srgbClr val="262626"/>
              </a:solidFill>
              <a:latin typeface="Century Gothic"/>
              <a:cs typeface="Century Gothic"/>
            </a:endParaRPr>
          </a:p>
        </p:txBody>
      </p:sp>
      <p:sp>
        <p:nvSpPr>
          <p:cNvPr id="18" name="Teardrop 17"/>
          <p:cNvSpPr/>
          <p:nvPr/>
        </p:nvSpPr>
        <p:spPr>
          <a:xfrm>
            <a:off x="7273633" y="2990422"/>
            <a:ext cx="1593275" cy="1593275"/>
          </a:xfrm>
          <a:prstGeom prst="teardrop">
            <a:avLst>
              <a:gd name="adj" fmla="val 101149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  <a:alpha val="48000"/>
                </a:schemeClr>
              </a:gs>
              <a:gs pos="100000">
                <a:schemeClr val="accent1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631926" y="3571736"/>
            <a:ext cx="5976505" cy="1241863"/>
          </a:xfrm>
          <a:prstGeom prst="round2DiagRect">
            <a:avLst/>
          </a:prstGeom>
          <a:solidFill>
            <a:srgbClr val="558ED5">
              <a:alpha val="42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35717" y="3612266"/>
            <a:ext cx="5592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0" dirty="0" smtClean="0">
                <a:latin typeface="Century Gothic"/>
                <a:cs typeface="Century Gothic"/>
              </a:rPr>
              <a:t>El señor </a:t>
            </a:r>
            <a:r>
              <a:rPr lang="es-MX" sz="1400" b="0" dirty="0" err="1" smtClean="0">
                <a:latin typeface="Century Gothic"/>
                <a:cs typeface="Century Gothic"/>
              </a:rPr>
              <a:t>Kiefer</a:t>
            </a:r>
            <a:r>
              <a:rPr lang="es-MX" sz="1400" b="0" dirty="0" smtClean="0">
                <a:latin typeface="Century Gothic"/>
                <a:cs typeface="Century Gothic"/>
              </a:rPr>
              <a:t>, reconoció la necesidad de lubricantes especiales para el ramo de la minería, así que con toda su experiencia formulo, el primer lubricante para el sistema de caminadora de las </a:t>
            </a:r>
            <a:r>
              <a:rPr lang="es-MX" sz="1400" b="0" dirty="0" err="1" smtClean="0">
                <a:latin typeface="Century Gothic"/>
                <a:cs typeface="Century Gothic"/>
              </a:rPr>
              <a:t>Dragalineas</a:t>
            </a:r>
            <a:r>
              <a:rPr lang="es-MX" sz="1400" b="0" dirty="0" smtClean="0">
                <a:latin typeface="Century Gothic"/>
                <a:cs typeface="Century Gothic"/>
              </a:rPr>
              <a:t>: </a:t>
            </a:r>
            <a:r>
              <a:rPr lang="es-MX" sz="1400" b="0" dirty="0" err="1" smtClean="0">
                <a:latin typeface="Century Gothic"/>
                <a:cs typeface="Century Gothic"/>
              </a:rPr>
              <a:t>Synthetic</a:t>
            </a:r>
            <a:r>
              <a:rPr lang="es-MX" sz="1400" b="0" dirty="0" smtClean="0">
                <a:latin typeface="Century Gothic"/>
                <a:cs typeface="Century Gothic"/>
              </a:rPr>
              <a:t> </a:t>
            </a:r>
            <a:r>
              <a:rPr lang="es-MX" sz="1400" b="0" dirty="0" err="1" smtClean="0">
                <a:latin typeface="Century Gothic"/>
                <a:cs typeface="Century Gothic"/>
              </a:rPr>
              <a:t>Walking</a:t>
            </a:r>
            <a:r>
              <a:rPr lang="es-MX" sz="1400" b="0" dirty="0" smtClean="0">
                <a:latin typeface="Century Gothic"/>
                <a:cs typeface="Century Gothic"/>
              </a:rPr>
              <a:t> </a:t>
            </a:r>
            <a:r>
              <a:rPr lang="es-MX" sz="1400" b="0" dirty="0" err="1" smtClean="0">
                <a:latin typeface="Century Gothic"/>
                <a:cs typeface="Century Gothic"/>
              </a:rPr>
              <a:t>Cam</a:t>
            </a:r>
            <a:r>
              <a:rPr lang="es-MX" sz="1400" b="0" dirty="0" smtClean="0">
                <a:latin typeface="Century Gothic"/>
                <a:cs typeface="Century Gothic"/>
              </a:rPr>
              <a:t> </a:t>
            </a:r>
            <a:r>
              <a:rPr lang="es-MX" sz="1400" b="0" dirty="0" err="1" smtClean="0">
                <a:latin typeface="Century Gothic"/>
                <a:cs typeface="Century Gothic"/>
              </a:rPr>
              <a:t>Compound</a:t>
            </a:r>
            <a:r>
              <a:rPr lang="es-MX" sz="1400" b="0" dirty="0" smtClean="0">
                <a:latin typeface="Century Gothic"/>
                <a:cs typeface="Century Gothic"/>
              </a:rPr>
              <a:t> </a:t>
            </a:r>
            <a:endParaRPr lang="es-MX" sz="1400" b="0" dirty="0">
              <a:latin typeface="Century Gothic"/>
              <a:cs typeface="Century Gothic"/>
            </a:endParaRPr>
          </a:p>
        </p:txBody>
      </p:sp>
      <p:pic>
        <p:nvPicPr>
          <p:cNvPr id="21" name="Picture 20" descr="bachat006-38.jpg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30841" r="1243" b="16841"/>
          <a:stretch/>
        </p:blipFill>
        <p:spPr>
          <a:xfrm>
            <a:off x="7267417" y="3097509"/>
            <a:ext cx="1472481" cy="1523995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514613" y="3166781"/>
            <a:ext cx="806099" cy="4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1969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849081" y="3178322"/>
            <a:ext cx="1674091" cy="4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262626"/>
                </a:solidFill>
                <a:latin typeface="Century Gothic"/>
                <a:cs typeface="Century Gothic"/>
              </a:rPr>
              <a:t>Mining Industry</a:t>
            </a:r>
            <a:endParaRPr lang="en-US" sz="1600" b="0" dirty="0" smtClean="0">
              <a:solidFill>
                <a:srgbClr val="262626"/>
              </a:solidFill>
              <a:latin typeface="Century Gothic"/>
              <a:cs typeface="Century Gothic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10399" y="5218627"/>
            <a:ext cx="7077364" cy="1241863"/>
            <a:chOff x="2649573" y="1436693"/>
            <a:chExt cx="6796805" cy="1260490"/>
          </a:xfrm>
        </p:grpSpPr>
        <p:sp>
          <p:nvSpPr>
            <p:cNvPr id="25" name="Round Diagonal Corner Rectangle 24"/>
            <p:cNvSpPr/>
            <p:nvPr/>
          </p:nvSpPr>
          <p:spPr>
            <a:xfrm>
              <a:off x="2649573" y="1436693"/>
              <a:ext cx="6796805" cy="1260490"/>
            </a:xfrm>
            <a:prstGeom prst="round2DiagRect">
              <a:avLst/>
            </a:prstGeom>
            <a:solidFill>
              <a:srgbClr val="558ED5">
                <a:alpha val="42000"/>
              </a:srgb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   </a:t>
              </a:r>
              <a:endParaRPr lang="es-MX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92704" y="1624339"/>
              <a:ext cx="6553674" cy="96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0" dirty="0" smtClean="0">
                  <a:latin typeface="Century Gothic"/>
                  <a:cs typeface="Century Gothic"/>
                </a:rPr>
                <a:t>Un año mas tarde, su hijo, </a:t>
              </a:r>
              <a:r>
                <a:rPr lang="es-MX" sz="1400" b="0" dirty="0" err="1" smtClean="0">
                  <a:latin typeface="Century Gothic"/>
                  <a:cs typeface="Century Gothic"/>
                </a:rPr>
                <a:t>Kurt</a:t>
              </a:r>
              <a:r>
                <a:rPr lang="es-MX" sz="1400" b="0" dirty="0" smtClean="0">
                  <a:latin typeface="Century Gothic"/>
                  <a:cs typeface="Century Gothic"/>
                </a:rPr>
                <a:t> </a:t>
              </a:r>
              <a:r>
                <a:rPr lang="es-MX" sz="1400" b="0" dirty="0" err="1" smtClean="0">
                  <a:latin typeface="Century Gothic"/>
                  <a:cs typeface="Century Gothic"/>
                </a:rPr>
                <a:t>Kiefer</a:t>
              </a:r>
              <a:r>
                <a:rPr lang="es-MX" sz="1400" b="0" dirty="0" smtClean="0">
                  <a:latin typeface="Century Gothic"/>
                  <a:cs typeface="Century Gothic"/>
                </a:rPr>
                <a:t>, corredor amateur de motocross  inicio el desarrollo de una línea de productos que pudieran extraer el máximo performance </a:t>
              </a:r>
              <a:r>
                <a:rPr lang="es-MX" sz="1400" dirty="0" smtClean="0">
                  <a:latin typeface="Century Gothic"/>
                  <a:cs typeface="Century Gothic"/>
                </a:rPr>
                <a:t>de</a:t>
              </a:r>
              <a:r>
                <a:rPr lang="es-MX" sz="1400" b="0" dirty="0" smtClean="0">
                  <a:latin typeface="Century Gothic"/>
                  <a:cs typeface="Century Gothic"/>
                </a:rPr>
                <a:t> su equipo y hacer de esta marca la mas reconocida a nivel mundial en el ámbito de la competencia de motocross  </a:t>
              </a:r>
              <a:endParaRPr lang="es-MX" sz="1400" b="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128" y="5215173"/>
            <a:ext cx="1500088" cy="1572735"/>
            <a:chOff x="171459" y="4488621"/>
            <a:chExt cx="1500088" cy="1572735"/>
          </a:xfrm>
        </p:grpSpPr>
        <p:sp>
          <p:nvSpPr>
            <p:cNvPr id="28" name="Teardrop 27"/>
            <p:cNvSpPr/>
            <p:nvPr/>
          </p:nvSpPr>
          <p:spPr>
            <a:xfrm>
              <a:off x="171459" y="4488621"/>
              <a:ext cx="1396146" cy="1396146"/>
            </a:xfrm>
            <a:prstGeom prst="teardrop">
              <a:avLst>
                <a:gd name="adj" fmla="val 101149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48000"/>
                  </a:schemeClr>
                </a:gs>
                <a:gs pos="80000">
                  <a:schemeClr val="accent1">
                    <a:shade val="93000"/>
                    <a:satMod val="130000"/>
                    <a:alpha val="48000"/>
                  </a:schemeClr>
                </a:gs>
                <a:gs pos="100000">
                  <a:schemeClr val="accent1">
                    <a:shade val="94000"/>
                    <a:satMod val="135000"/>
                    <a:alpha val="48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 descr="1982_champions.JPG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2" t="10637" r="11153" b="925"/>
            <a:stretch/>
          </p:blipFill>
          <p:spPr>
            <a:xfrm>
              <a:off x="207809" y="4583539"/>
              <a:ext cx="1463738" cy="1477817"/>
            </a:xfrm>
            <a:prstGeom prst="teardrop">
              <a:avLst/>
            </a:prstGeom>
            <a:ln>
              <a:solidFill>
                <a:srgbClr val="25406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236338" y="4839086"/>
            <a:ext cx="1671792" cy="4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262626"/>
                </a:solidFill>
                <a:latin typeface="Century Gothic"/>
                <a:cs typeface="Century Gothic"/>
              </a:rPr>
              <a:t>Powersports</a:t>
            </a:r>
            <a:endParaRPr lang="en-US" sz="1600" b="0" dirty="0" smtClean="0">
              <a:solidFill>
                <a:srgbClr val="262626"/>
              </a:solidFill>
              <a:latin typeface="Century Gothic"/>
              <a:cs typeface="Century Gothic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451938" y="4859846"/>
            <a:ext cx="806099" cy="450272"/>
            <a:chOff x="2196600" y="1489364"/>
            <a:chExt cx="806099" cy="450272"/>
          </a:xfrm>
        </p:grpSpPr>
        <p:sp>
          <p:nvSpPr>
            <p:cNvPr id="32" name="Rounded Rectangle 31"/>
            <p:cNvSpPr/>
            <p:nvPr/>
          </p:nvSpPr>
          <p:spPr>
            <a:xfrm>
              <a:off x="2210552" y="1535545"/>
              <a:ext cx="779722" cy="377404"/>
            </a:xfrm>
            <a:prstGeom prst="roundRect">
              <a:avLst/>
            </a:prstGeom>
            <a:solidFill>
              <a:srgbClr val="376092">
                <a:alpha val="8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 bwMode="auto">
            <a:xfrm>
              <a:off x="2196600" y="1489364"/>
              <a:ext cx="806099" cy="45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200"/>
                </a:spcBef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/>
                  <a:cs typeface="Century Gothic"/>
                </a:rPr>
                <a:t>1970</a:t>
              </a:r>
              <a:endPara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pic>
        <p:nvPicPr>
          <p:cNvPr id="3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63" y="2882504"/>
            <a:ext cx="2278518" cy="14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Línea </a:t>
            </a:r>
            <a:r>
              <a:rPr lang="es-MX" dirty="0" smtClean="0"/>
              <a:t>de productos de Bel-</a:t>
            </a:r>
            <a:r>
              <a:rPr lang="es-MX" dirty="0" err="1" smtClean="0"/>
              <a:t>Ray</a:t>
            </a:r>
            <a:endParaRPr lang="es-MX" dirty="0"/>
          </a:p>
        </p:txBody>
      </p:sp>
      <p:grpSp>
        <p:nvGrpSpPr>
          <p:cNvPr id="5" name="Group 4"/>
          <p:cNvGrpSpPr/>
          <p:nvPr/>
        </p:nvGrpSpPr>
        <p:grpSpPr>
          <a:xfrm>
            <a:off x="983178" y="2132487"/>
            <a:ext cx="8534400" cy="4049328"/>
            <a:chOff x="1828800" y="2065018"/>
            <a:chExt cx="8534400" cy="4049328"/>
          </a:xfrm>
        </p:grpSpPr>
        <p:sp>
          <p:nvSpPr>
            <p:cNvPr id="6" name="Freeform 5"/>
            <p:cNvSpPr/>
            <p:nvPr/>
          </p:nvSpPr>
          <p:spPr>
            <a:xfrm>
              <a:off x="4279265" y="2456746"/>
              <a:ext cx="3633470" cy="3657600"/>
            </a:xfrm>
            <a:custGeom>
              <a:avLst/>
              <a:gdLst>
                <a:gd name="connsiteX0" fmla="*/ 3181034 w 3633470"/>
                <a:gd name="connsiteY0" fmla="*/ 1996950 h 3657600"/>
                <a:gd name="connsiteX1" fmla="*/ 3147695 w 3633470"/>
                <a:gd name="connsiteY1" fmla="*/ 2000311 h 3657600"/>
                <a:gd name="connsiteX2" fmla="*/ 452945 w 3633470"/>
                <a:gd name="connsiteY2" fmla="*/ 2000310 h 3657600"/>
                <a:gd name="connsiteX3" fmla="*/ 469301 w 3633470"/>
                <a:gd name="connsiteY3" fmla="*/ 2108418 h 3657600"/>
                <a:gd name="connsiteX4" fmla="*/ 1816735 w 3633470"/>
                <a:gd name="connsiteY4" fmla="*/ 3216242 h 3657600"/>
                <a:gd name="connsiteX5" fmla="*/ 3164169 w 3633470"/>
                <a:gd name="connsiteY5" fmla="*/ 2108418 h 3657600"/>
                <a:gd name="connsiteX6" fmla="*/ 1816735 w 3633470"/>
                <a:gd name="connsiteY6" fmla="*/ 441358 h 3657600"/>
                <a:gd name="connsiteX7" fmla="*/ 503193 w 3633470"/>
                <a:gd name="connsiteY7" fmla="*/ 1416217 h 3657600"/>
                <a:gd name="connsiteX8" fmla="*/ 470849 w 3633470"/>
                <a:gd name="connsiteY8" fmla="*/ 1543111 h 3657600"/>
                <a:gd name="connsiteX9" fmla="*/ 3147696 w 3633470"/>
                <a:gd name="connsiteY9" fmla="*/ 1543111 h 3657600"/>
                <a:gd name="connsiteX10" fmla="*/ 3163016 w 3633470"/>
                <a:gd name="connsiteY10" fmla="*/ 1544656 h 3657600"/>
                <a:gd name="connsiteX11" fmla="*/ 3130278 w 3633470"/>
                <a:gd name="connsiteY11" fmla="*/ 1416217 h 3657600"/>
                <a:gd name="connsiteX12" fmla="*/ 1816735 w 3633470"/>
                <a:gd name="connsiteY12" fmla="*/ 441358 h 3657600"/>
                <a:gd name="connsiteX13" fmla="*/ 1816735 w 3633470"/>
                <a:gd name="connsiteY13" fmla="*/ 0 h 3657600"/>
                <a:gd name="connsiteX14" fmla="*/ 3633470 w 3633470"/>
                <a:gd name="connsiteY14" fmla="*/ 1828800 h 3657600"/>
                <a:gd name="connsiteX15" fmla="*/ 1816735 w 3633470"/>
                <a:gd name="connsiteY15" fmla="*/ 3657600 h 3657600"/>
                <a:gd name="connsiteX16" fmla="*/ 0 w 3633470"/>
                <a:gd name="connsiteY16" fmla="*/ 1828800 h 3657600"/>
                <a:gd name="connsiteX17" fmla="*/ 1816735 w 3633470"/>
                <a:gd name="connsiteY17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3470" h="3657600">
                  <a:moveTo>
                    <a:pt x="3181034" y="1996950"/>
                  </a:moveTo>
                  <a:lnTo>
                    <a:pt x="3147695" y="2000311"/>
                  </a:lnTo>
                  <a:lnTo>
                    <a:pt x="452945" y="2000310"/>
                  </a:lnTo>
                  <a:lnTo>
                    <a:pt x="469301" y="2108418"/>
                  </a:lnTo>
                  <a:cubicBezTo>
                    <a:pt x="597550" y="2740652"/>
                    <a:pt x="1152085" y="3216242"/>
                    <a:pt x="1816735" y="3216242"/>
                  </a:cubicBezTo>
                  <a:cubicBezTo>
                    <a:pt x="2481385" y="3216242"/>
                    <a:pt x="3035921" y="2740652"/>
                    <a:pt x="3164169" y="2108418"/>
                  </a:cubicBezTo>
                  <a:close/>
                  <a:moveTo>
                    <a:pt x="1816735" y="441358"/>
                  </a:moveTo>
                  <a:cubicBezTo>
                    <a:pt x="1199560" y="441358"/>
                    <a:pt x="677331" y="851433"/>
                    <a:pt x="503193" y="1416217"/>
                  </a:cubicBezTo>
                  <a:lnTo>
                    <a:pt x="470849" y="1543111"/>
                  </a:lnTo>
                  <a:lnTo>
                    <a:pt x="3147696" y="1543111"/>
                  </a:lnTo>
                  <a:lnTo>
                    <a:pt x="3163016" y="1544656"/>
                  </a:lnTo>
                  <a:lnTo>
                    <a:pt x="3130278" y="1416217"/>
                  </a:lnTo>
                  <a:cubicBezTo>
                    <a:pt x="2956140" y="851433"/>
                    <a:pt x="2433910" y="441358"/>
                    <a:pt x="1816735" y="441358"/>
                  </a:cubicBezTo>
                  <a:close/>
                  <a:moveTo>
                    <a:pt x="1816735" y="0"/>
                  </a:moveTo>
                  <a:cubicBezTo>
                    <a:pt x="2820090" y="0"/>
                    <a:pt x="3633470" y="818782"/>
                    <a:pt x="3633470" y="1828800"/>
                  </a:cubicBezTo>
                  <a:cubicBezTo>
                    <a:pt x="3633470" y="2838818"/>
                    <a:pt x="2820090" y="3657600"/>
                    <a:pt x="1816735" y="3657600"/>
                  </a:cubicBezTo>
                  <a:cubicBezTo>
                    <a:pt x="813380" y="3657600"/>
                    <a:pt x="0" y="2838818"/>
                    <a:pt x="0" y="1828800"/>
                  </a:cubicBezTo>
                  <a:cubicBezTo>
                    <a:pt x="0" y="818782"/>
                    <a:pt x="813380" y="0"/>
                    <a:pt x="1816735" y="0"/>
                  </a:cubicBezTo>
                  <a:close/>
                </a:path>
              </a:pathLst>
            </a:custGeom>
            <a:solidFill>
              <a:srgbClr val="003DA5"/>
            </a:solidFill>
            <a:ln>
              <a:solidFill>
                <a:srgbClr val="10069F"/>
              </a:solidFill>
            </a:ln>
            <a:scene3d>
              <a:camera prst="orthographicFront"/>
              <a:lightRig rig="threePt" dir="t"/>
            </a:scene3d>
            <a:sp3d prstMaterial="dkEdge">
              <a:bevelT w="228600" h="228600"/>
              <a:bevelB w="22860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89500" y="4006389"/>
              <a:ext cx="241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Calumet-Bel-Ray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73600" y="2065018"/>
              <a:ext cx="2844800" cy="457199"/>
              <a:chOff x="4653280" y="2154686"/>
              <a:chExt cx="2844800" cy="457199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653280" y="2154686"/>
                <a:ext cx="2844800" cy="45719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228600" h="2286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889500" y="2183230"/>
                <a:ext cx="241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Mining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480618" y="3178317"/>
              <a:ext cx="2844800" cy="457199"/>
              <a:chOff x="7528560" y="3286573"/>
              <a:chExt cx="2844800" cy="457199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7528560" y="3286573"/>
                <a:ext cx="2844800" cy="457199"/>
              </a:xfrm>
              <a:prstGeom prst="roundRect">
                <a:avLst>
                  <a:gd name="adj" fmla="val 50000"/>
                </a:avLst>
              </a:prstGeom>
              <a:solidFill>
                <a:srgbClr val="10069F"/>
              </a:solidFill>
              <a:ln>
                <a:solidFill>
                  <a:srgbClr val="10069F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228600" h="2286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44460" y="3286573"/>
                <a:ext cx="241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General Industry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518400" y="4848103"/>
              <a:ext cx="2844800" cy="457884"/>
              <a:chOff x="7528560" y="4963336"/>
              <a:chExt cx="2844800" cy="457884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7528560" y="4964021"/>
                <a:ext cx="2844800" cy="45719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228600" h="2286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44460" y="4963336"/>
                <a:ext cx="241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Food Grade</a:t>
                </a:r>
                <a:endParaRPr lang="en-US" sz="2000" b="1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828800" y="4854337"/>
              <a:ext cx="2844800" cy="457884"/>
              <a:chOff x="1839913" y="4963336"/>
              <a:chExt cx="2844800" cy="45788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839913" y="4964021"/>
                <a:ext cx="2844800" cy="457199"/>
              </a:xfrm>
              <a:prstGeom prst="roundRect">
                <a:avLst>
                  <a:gd name="adj" fmla="val 50000"/>
                </a:avLst>
              </a:prstGeom>
              <a:solidFill>
                <a:srgbClr val="00A3E0"/>
              </a:solidFill>
              <a:ln>
                <a:solidFill>
                  <a:srgbClr val="10069F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228600" h="2286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34540" y="4963336"/>
                <a:ext cx="241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Marine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866582" y="3178317"/>
              <a:ext cx="2844800" cy="457199"/>
              <a:chOff x="1818640" y="3286573"/>
              <a:chExt cx="2844800" cy="457199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818640" y="3286573"/>
                <a:ext cx="2844800" cy="4571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228600" h="2286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34540" y="3286573"/>
                <a:ext cx="241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chemeClr val="bg1"/>
                    </a:solidFill>
                  </a:rPr>
                  <a:t>Powersports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2" y="5345542"/>
            <a:ext cx="2278518" cy="14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 PD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3 PDK" id="{76CAC008-B119-4EB8-BB9D-92B8D1A5AC3F}" vid="{4824E507-BF63-46B3-9008-631C3ED42D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 PDK</Template>
  <TotalTime>5396</TotalTime>
  <Words>1552</Words>
  <Application>Microsoft Office PowerPoint</Application>
  <PresentationFormat>Panorámica</PresentationFormat>
  <Paragraphs>284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5" baseType="lpstr">
      <vt:lpstr>MS PGothic</vt:lpstr>
      <vt:lpstr>Arial</vt:lpstr>
      <vt:lpstr>Calibri</vt:lpstr>
      <vt:lpstr>Century Gothic</vt:lpstr>
      <vt:lpstr>Helvetica 47 Light Condensed</vt:lpstr>
      <vt:lpstr>Helvetica 57 Condensed</vt:lpstr>
      <vt:lpstr>Helvetica 67 Medium Condensed</vt:lpstr>
      <vt:lpstr>Helvetica 77 Bold Condensed</vt:lpstr>
      <vt:lpstr>Helvetica Neue Condensed</vt:lpstr>
      <vt:lpstr>Helvetica Neue Thin</vt:lpstr>
      <vt:lpstr>Times New Roman</vt:lpstr>
      <vt:lpstr>Verdana</vt:lpstr>
      <vt:lpstr>Wingdings</vt:lpstr>
      <vt:lpstr>Tema3 PDK</vt:lpstr>
      <vt:lpstr>Lubricantes para Engranes y Chumaceras de Molinos de Caña de Azúcar</vt:lpstr>
      <vt:lpstr>Temario</vt:lpstr>
      <vt:lpstr>Quién es Prodek?</vt:lpstr>
      <vt:lpstr>Quién es Prodek?</vt:lpstr>
      <vt:lpstr>Quién es Prodek?</vt:lpstr>
      <vt:lpstr>Servicios</vt:lpstr>
      <vt:lpstr>Presentación de PowerPoint</vt:lpstr>
      <vt:lpstr>Quién es Bel-Ray?</vt:lpstr>
      <vt:lpstr>Línea de productos de Bel-Ray</vt:lpstr>
      <vt:lpstr>3 plantas de lubricantes</vt:lpstr>
      <vt:lpstr>Lubricación de Engranes y Chumaceras de Molinos Azucareros</vt:lpstr>
      <vt:lpstr>Extracción del Jugo de Azúcar Molinos</vt:lpstr>
      <vt:lpstr>Modos de Lubricación</vt:lpstr>
      <vt:lpstr>Sugar Clear Gear and Bearing Lubricant</vt:lpstr>
      <vt:lpstr>Tabla Comparativa</vt:lpstr>
      <vt:lpstr>Protección Anti-Desgaste</vt:lpstr>
      <vt:lpstr>Presentación de PowerPoint</vt:lpstr>
      <vt:lpstr>Honduras- Azucarera en Honduras</vt:lpstr>
      <vt:lpstr>Honduras</vt:lpstr>
      <vt:lpstr>Republica Dominicana-Central Romana</vt:lpstr>
      <vt:lpstr>Resultados Aplicación en Colombia</vt:lpstr>
      <vt:lpstr>Resultados Aplicación en Colombia</vt:lpstr>
      <vt:lpstr>USA- Sterling Sugar Inc.</vt:lpstr>
      <vt:lpstr>USA- Sterling Sugar Inc.</vt:lpstr>
      <vt:lpstr>USA- Sterling Sugar Inc.</vt:lpstr>
      <vt:lpstr>USA- Sterling Sugar Inc.</vt:lpstr>
      <vt:lpstr>No Tox Food Grade Open Gear Grease</vt:lpstr>
      <vt:lpstr>No Tox Food Grade Open Gear Grease </vt:lpstr>
      <vt:lpstr>Tabla Comparativa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lubrication Guide</dc:title>
  <dc:creator>Bryan McGinn</dc:creator>
  <cp:lastModifiedBy>Gerente Técnico</cp:lastModifiedBy>
  <cp:revision>82</cp:revision>
  <dcterms:created xsi:type="dcterms:W3CDTF">2016-07-06T20:54:58Z</dcterms:created>
  <dcterms:modified xsi:type="dcterms:W3CDTF">2017-07-18T18:20:20Z</dcterms:modified>
</cp:coreProperties>
</file>