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7" r:id="rId2"/>
    <p:sldId id="319" r:id="rId3"/>
    <p:sldId id="320" r:id="rId4"/>
    <p:sldId id="324" r:id="rId5"/>
    <p:sldId id="328" r:id="rId6"/>
    <p:sldId id="329" r:id="rId7"/>
    <p:sldId id="330" r:id="rId8"/>
    <p:sldId id="322" r:id="rId9"/>
    <p:sldId id="325" r:id="rId10"/>
    <p:sldId id="326" r:id="rId11"/>
    <p:sldId id="306" r:id="rId12"/>
    <p:sldId id="307" r:id="rId13"/>
    <p:sldId id="308" r:id="rId14"/>
    <p:sldId id="332" r:id="rId15"/>
    <p:sldId id="323" r:id="rId16"/>
    <p:sldId id="327" r:id="rId17"/>
    <p:sldId id="309" r:id="rId18"/>
    <p:sldId id="310" r:id="rId19"/>
    <p:sldId id="311" r:id="rId20"/>
    <p:sldId id="312" r:id="rId21"/>
    <p:sldId id="313" r:id="rId22"/>
    <p:sldId id="316" r:id="rId23"/>
    <p:sldId id="315" r:id="rId24"/>
    <p:sldId id="317" r:id="rId25"/>
    <p:sldId id="318" r:id="rId26"/>
    <p:sldId id="331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6582E-8D62-4D06-83E4-48652C827637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89A7-AD55-4522-81A1-6EB711E569DB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6956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12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15443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13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46147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17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0800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18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9197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 err="1" smtClean="0"/>
              <a:t>ga</a:t>
            </a:r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24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1717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 err="1" smtClean="0"/>
              <a:t>ga</a:t>
            </a:r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89A7-AD55-4522-81A1-6EB711E569DB}" type="slidenum">
              <a:rPr lang="es-HN" smtClean="0"/>
              <a:t>25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74677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8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1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1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8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3"/>
            <a:ext cx="40386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3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3"/>
            <a:ext cx="40386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600203"/>
            <a:ext cx="4038601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050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34238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1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15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3"/>
            <a:ext cx="40386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4"/>
            <a:ext cx="40386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3938591"/>
            <a:ext cx="40386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2" y="1600204"/>
            <a:ext cx="40386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4"/>
            <a:ext cx="40386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91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9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6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8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3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8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79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4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67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40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179388" y="914400"/>
            <a:ext cx="74612" cy="582771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HN" altLang="es-HN" smtClean="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250825" y="6669088"/>
            <a:ext cx="1655763" cy="730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HN" altLang="es-HN" smtClean="0">
              <a:solidFill>
                <a:srgbClr val="000000"/>
              </a:solidFill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4450"/>
            <a:ext cx="1704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8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es-HN" sz="3200" dirty="0" smtClean="0"/>
              <a:t>Impacto económico de </a:t>
            </a:r>
            <a:r>
              <a:rPr lang="es-HN" sz="3200" i="1" dirty="0" smtClean="0"/>
              <a:t>Acidovorax avenae subs. </a:t>
            </a:r>
            <a:r>
              <a:rPr lang="es-HN" sz="3200" i="1" dirty="0" err="1" smtClean="0"/>
              <a:t>avenae</a:t>
            </a:r>
            <a:r>
              <a:rPr lang="es-HN" sz="3200" i="1" dirty="0" smtClean="0"/>
              <a:t> </a:t>
            </a:r>
            <a:r>
              <a:rPr lang="es-HN" sz="3200" dirty="0" smtClean="0"/>
              <a:t>en caña de azúcar en la </a:t>
            </a:r>
            <a:r>
              <a:rPr lang="es-HN" sz="3200" dirty="0" err="1" smtClean="0"/>
              <a:t>region</a:t>
            </a:r>
            <a:r>
              <a:rPr lang="es-HN" sz="3200" dirty="0" smtClean="0"/>
              <a:t> sur de Honduras.</a:t>
            </a:r>
            <a:endParaRPr lang="es-HN" sz="3200" dirty="0"/>
          </a:p>
        </p:txBody>
      </p:sp>
    </p:spTree>
    <p:extLst>
      <p:ext uri="{BB962C8B-B14F-4D97-AF65-F5344CB8AC3E}">
        <p14:creationId xmlns:p14="http://schemas.microsoft.com/office/powerpoint/2010/main" val="3084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810" y="1417639"/>
            <a:ext cx="3738391" cy="3738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01" y="1417639"/>
            <a:ext cx="4506017" cy="33795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344816" cy="1143000"/>
          </a:xfrm>
        </p:spPr>
        <p:txBody>
          <a:bodyPr/>
          <a:lstStyle/>
          <a:p>
            <a:r>
              <a:rPr lang="es-HN" sz="2000" dirty="0" smtClean="0"/>
              <a:t>Raya </a:t>
            </a:r>
            <a:r>
              <a:rPr lang="es-HN" sz="2000" dirty="0"/>
              <a:t>R</a:t>
            </a:r>
            <a:r>
              <a:rPr lang="es-HN" sz="2000" dirty="0" smtClean="0"/>
              <a:t>oja de la caña de azúcar</a:t>
            </a:r>
            <a:br>
              <a:rPr lang="es-HN" sz="2000" dirty="0" smtClean="0"/>
            </a:br>
            <a:r>
              <a:rPr lang="es-HN" sz="2000" dirty="0" smtClean="0"/>
              <a:t>(Síntomas)</a:t>
            </a:r>
            <a:endParaRPr lang="es-HN" sz="2000" dirty="0"/>
          </a:p>
        </p:txBody>
      </p:sp>
      <p:sp>
        <p:nvSpPr>
          <p:cNvPr id="6" name="Rectangle 5"/>
          <p:cNvSpPr/>
          <p:nvPr/>
        </p:nvSpPr>
        <p:spPr>
          <a:xfrm>
            <a:off x="454810" y="980728"/>
            <a:ext cx="3738391" cy="453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" name="Rectangle 6"/>
          <p:cNvSpPr/>
          <p:nvPr/>
        </p:nvSpPr>
        <p:spPr>
          <a:xfrm>
            <a:off x="4208531" y="980728"/>
            <a:ext cx="4490687" cy="4175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8" name="TextBox 7"/>
          <p:cNvSpPr txBox="1"/>
          <p:nvPr/>
        </p:nvSpPr>
        <p:spPr>
          <a:xfrm>
            <a:off x="454810" y="982097"/>
            <a:ext cx="371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Vainas infectadas</a:t>
            </a:r>
            <a:endParaRPr lang="es-HN" dirty="0"/>
          </a:p>
        </p:txBody>
      </p:sp>
      <p:sp>
        <p:nvSpPr>
          <p:cNvPr id="9" name="TextBox 8"/>
          <p:cNvSpPr txBox="1"/>
          <p:nvPr/>
        </p:nvSpPr>
        <p:spPr>
          <a:xfrm>
            <a:off x="4208531" y="980728"/>
            <a:ext cx="449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Infección de entrenudos</a:t>
            </a:r>
            <a:endParaRPr lang="es-HN" dirty="0"/>
          </a:p>
        </p:txBody>
      </p:sp>
      <p:sp>
        <p:nvSpPr>
          <p:cNvPr id="10" name="TextBox 9"/>
          <p:cNvSpPr txBox="1"/>
          <p:nvPr/>
        </p:nvSpPr>
        <p:spPr>
          <a:xfrm>
            <a:off x="467283" y="5196064"/>
            <a:ext cx="3677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09657" y="4822720"/>
            <a:ext cx="3677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283" y="5603231"/>
            <a:ext cx="823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171450" indent="-171450" algn="just">
              <a:buFont typeface="Arial" panose="020B0604020202020204" pitchFamily="34" charset="0"/>
              <a:buChar char="•"/>
              <a:defRPr sz="1200"/>
            </a:lvl1pPr>
          </a:lstStyle>
          <a:p>
            <a:pPr marL="0" indent="0">
              <a:buNone/>
            </a:pPr>
            <a:r>
              <a:rPr lang="es-HN" dirty="0" smtClean="0"/>
              <a:t>A partir de las vainas infectadas puede ocurrir la infección de los nudos y entrenudos, lo que resulta en la formación de cavidades internas. (</a:t>
            </a:r>
            <a:r>
              <a:rPr lang="es-HN" dirty="0"/>
              <a:t>Victoria, </a:t>
            </a:r>
            <a:r>
              <a:rPr lang="es-HN" dirty="0" err="1"/>
              <a:t>Guzman</a:t>
            </a:r>
            <a:r>
              <a:rPr lang="es-HN" dirty="0"/>
              <a:t> &amp; </a:t>
            </a:r>
            <a:r>
              <a:rPr lang="es-HN" dirty="0" err="1"/>
              <a:t>Angel</a:t>
            </a:r>
            <a:r>
              <a:rPr lang="es-HN" dirty="0"/>
              <a:t>, 1995, p. </a:t>
            </a:r>
            <a:r>
              <a:rPr lang="es-HN" dirty="0" smtClean="0"/>
              <a:t>279)</a:t>
            </a:r>
            <a:endParaRPr lang="es-HN" dirty="0"/>
          </a:p>
          <a:p>
            <a:pPr marL="0" indent="0">
              <a:buNone/>
            </a:pPr>
            <a:r>
              <a:rPr lang="es-HN" dirty="0"/>
              <a:t>Enfermedades de la caña de azúcar en Colombia-CENICAÑA.</a:t>
            </a:r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89513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s-HN" sz="2000" dirty="0" err="1"/>
              <a:t>Laléo</a:t>
            </a:r>
            <a:r>
              <a:rPr lang="es-HN" sz="2000" dirty="0"/>
              <a:t> de yemas superiores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2" y="1196752"/>
            <a:ext cx="3506744" cy="4675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806" y="1196752"/>
            <a:ext cx="4675658" cy="4675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816297"/>
            <a:ext cx="547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6093296"/>
            <a:ext cx="825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 smtClean="0"/>
              <a:t>Yemas superiores pueden producir </a:t>
            </a:r>
            <a:r>
              <a:rPr lang="es-HN" sz="1200" b="1" dirty="0" err="1" smtClean="0"/>
              <a:t>lalas</a:t>
            </a:r>
            <a:r>
              <a:rPr lang="es-HN" sz="1200" b="1" dirty="0" smtClean="0"/>
              <a:t>.</a:t>
            </a:r>
            <a:r>
              <a:rPr lang="es-HN" sz="1200" dirty="0" smtClean="0"/>
              <a:t> (Ovalle, 2014)</a:t>
            </a:r>
          </a:p>
          <a:p>
            <a:r>
              <a:rPr lang="es-HN" sz="1200" dirty="0" smtClean="0"/>
              <a:t>CENGICAÑA.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17294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3"/>
            <a:ext cx="8229600" cy="1143000"/>
          </a:xfrm>
        </p:spPr>
        <p:txBody>
          <a:bodyPr anchor="ctr"/>
          <a:lstStyle/>
          <a:p>
            <a:r>
              <a:rPr lang="es-HN" sz="2800" dirty="0" smtClean="0"/>
              <a:t>% tallos infestados raya roja vs edad del cultivo</a:t>
            </a:r>
            <a:br>
              <a:rPr lang="es-HN" sz="2800" dirty="0" smtClean="0"/>
            </a:br>
            <a:r>
              <a:rPr lang="es-HN" sz="2800" dirty="0" smtClean="0"/>
              <a:t>(</a:t>
            </a:r>
            <a:r>
              <a:rPr lang="es-HN" sz="2800" dirty="0" err="1" smtClean="0"/>
              <a:t>var</a:t>
            </a:r>
            <a:r>
              <a:rPr lang="es-HN" sz="2800" dirty="0" smtClean="0"/>
              <a:t>. CP72-2086)</a:t>
            </a:r>
            <a:endParaRPr lang="es-H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245" t="19134" r="43342" b="35910"/>
          <a:stretch/>
        </p:blipFill>
        <p:spPr>
          <a:xfrm>
            <a:off x="5935905" y="1556793"/>
            <a:ext cx="2760540" cy="2088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835" y="5157192"/>
            <a:ext cx="547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2016)</a:t>
            </a:r>
            <a:endParaRPr lang="es-HN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33834" y="5589240"/>
            <a:ext cx="825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 smtClean="0"/>
              <a:t>Las plantas jóvenes son mas susceptibles a la raya roja que las adultas.</a:t>
            </a:r>
            <a:r>
              <a:rPr lang="es-HN" sz="1200" dirty="0" smtClean="0"/>
              <a:t> (Victoria, </a:t>
            </a:r>
            <a:r>
              <a:rPr lang="es-HN" sz="1200" dirty="0" err="1" smtClean="0"/>
              <a:t>Guzman</a:t>
            </a:r>
            <a:r>
              <a:rPr lang="es-HN" sz="1200" dirty="0" smtClean="0"/>
              <a:t> &amp; </a:t>
            </a:r>
            <a:r>
              <a:rPr lang="es-HN" sz="1200" dirty="0" err="1" smtClean="0"/>
              <a:t>Angel</a:t>
            </a:r>
            <a:r>
              <a:rPr lang="es-HN" sz="1200" dirty="0" smtClean="0"/>
              <a:t>, 1995, p. 279)</a:t>
            </a:r>
          </a:p>
          <a:p>
            <a:r>
              <a:rPr lang="es-HN" sz="1200" dirty="0" smtClean="0"/>
              <a:t>Enfermedades de la caña de azúcar en Colombia-CENICAÑA.</a:t>
            </a:r>
            <a:endParaRPr lang="es-HN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1550921"/>
            <a:ext cx="5284312" cy="35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3"/>
            <a:ext cx="8229600" cy="1143000"/>
          </a:xfrm>
        </p:spPr>
        <p:txBody>
          <a:bodyPr anchor="ctr"/>
          <a:lstStyle/>
          <a:p>
            <a:r>
              <a:rPr lang="es-HN" sz="2800" dirty="0" smtClean="0"/>
              <a:t>% tallos infestados raya roja vs número de cortes</a:t>
            </a:r>
            <a:br>
              <a:rPr lang="es-HN" sz="2800" dirty="0" smtClean="0"/>
            </a:br>
            <a:r>
              <a:rPr lang="es-HN" sz="2800" dirty="0" smtClean="0"/>
              <a:t>(</a:t>
            </a:r>
            <a:r>
              <a:rPr lang="es-HN" sz="2800" dirty="0" err="1" smtClean="0"/>
              <a:t>var</a:t>
            </a:r>
            <a:r>
              <a:rPr lang="es-HN" sz="2800" dirty="0" smtClean="0"/>
              <a:t>. CP72-2086)</a:t>
            </a:r>
            <a:endParaRPr lang="es-H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3834" y="5517232"/>
            <a:ext cx="825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 smtClean="0"/>
              <a:t>Las plantías son mas susceptibles que las socas.</a:t>
            </a:r>
            <a:r>
              <a:rPr lang="es-HN" sz="1200" dirty="0" smtClean="0"/>
              <a:t> (Ovalle, 2014)</a:t>
            </a:r>
          </a:p>
          <a:p>
            <a:r>
              <a:rPr lang="es-HN" sz="1200" dirty="0" smtClean="0"/>
              <a:t>CENGICAÑA.</a:t>
            </a:r>
            <a:endParaRPr lang="es-HN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1556794"/>
            <a:ext cx="5256583" cy="3515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147" t="15561" r="54252" b="65960"/>
          <a:stretch/>
        </p:blipFill>
        <p:spPr>
          <a:xfrm>
            <a:off x="5878489" y="1556792"/>
            <a:ext cx="3017009" cy="14401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732240" y="1988840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1" name="TextBox 10"/>
          <p:cNvSpPr txBox="1"/>
          <p:nvPr/>
        </p:nvSpPr>
        <p:spPr>
          <a:xfrm>
            <a:off x="457200" y="505556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</a:p>
          <a:p>
            <a:r>
              <a:rPr lang="es-HN" sz="1200" dirty="0" smtClean="0"/>
              <a:t>Evaluación 5to mes de edad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295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HN" sz="2800" dirty="0"/>
              <a:t>Ensayo para determinar el efecto de Raya Roja en la productividad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7423058" cy="5174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6346" y="651549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</a:t>
            </a:r>
            <a:r>
              <a:rPr lang="es-HN" sz="1200" dirty="0" smtClean="0"/>
              <a:t>)</a:t>
            </a:r>
            <a:endParaRPr lang="es-HN" sz="1200" dirty="0" smtClean="0"/>
          </a:p>
        </p:txBody>
      </p:sp>
    </p:spTree>
    <p:extLst>
      <p:ext uri="{BB962C8B-B14F-4D97-AF65-F5344CB8AC3E}">
        <p14:creationId xmlns:p14="http://schemas.microsoft.com/office/powerpoint/2010/main" val="157829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0" t="16401" r="71262" b="50840"/>
          <a:stretch/>
        </p:blipFill>
        <p:spPr>
          <a:xfrm>
            <a:off x="5218183" y="2217659"/>
            <a:ext cx="3485926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908721"/>
            <a:ext cx="4414223" cy="29523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54968" y="-27384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HN" sz="2000" kern="0" dirty="0" smtClean="0"/>
              <a:t>No existe relación negativa entre cogollo muerto y población</a:t>
            </a:r>
            <a:br>
              <a:rPr lang="es-HN" sz="2000" kern="0" dirty="0" smtClean="0"/>
            </a:br>
            <a:r>
              <a:rPr lang="es-HN" sz="2000" kern="0" dirty="0" smtClean="0"/>
              <a:t>(</a:t>
            </a:r>
            <a:r>
              <a:rPr lang="es-HN" sz="2000" kern="0" dirty="0" err="1" smtClean="0"/>
              <a:t>var</a:t>
            </a:r>
            <a:r>
              <a:rPr lang="es-HN" sz="2000" kern="0" dirty="0" smtClean="0"/>
              <a:t>. CP72-2086)</a:t>
            </a:r>
            <a:endParaRPr lang="es-HN" sz="20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4" y="3869280"/>
            <a:ext cx="4409910" cy="2670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4128" y="6078031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</a:p>
          <a:p>
            <a:r>
              <a:rPr lang="es-HN" sz="1200" dirty="0" smtClean="0"/>
              <a:t>Evaluación 5to mes de edad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40369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92862" y="560874"/>
            <a:ext cx="7992270" cy="707886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dirty="0"/>
              <a:t>    </a:t>
            </a:r>
            <a:r>
              <a:rPr lang="es-MX" dirty="0" smtClean="0"/>
              <a:t>69 </a:t>
            </a:r>
            <a:r>
              <a:rPr lang="es-MX" dirty="0"/>
              <a:t>puntos de muestreo, 6 fincas Pantaleón 2015</a:t>
            </a:r>
          </a:p>
          <a:p>
            <a:r>
              <a:rPr lang="es-MX" dirty="0"/>
              <a:t> (no existe relación negativa entre cogollo muerto y población)</a:t>
            </a:r>
            <a:endParaRPr lang="es-G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93" y="1413174"/>
            <a:ext cx="7546239" cy="45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/>
          <p:cNvSpPr txBox="1"/>
          <p:nvPr/>
        </p:nvSpPr>
        <p:spPr>
          <a:xfrm rot="16200000">
            <a:off x="-935790" y="3465004"/>
            <a:ext cx="28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Porciento de cogollo muerto</a:t>
            </a:r>
            <a:endParaRPr lang="es-GT" b="1" dirty="0"/>
          </a:p>
        </p:txBody>
      </p:sp>
      <p:sp>
        <p:nvSpPr>
          <p:cNvPr id="5" name="5 CuadroTexto"/>
          <p:cNvSpPr txBox="1"/>
          <p:nvPr/>
        </p:nvSpPr>
        <p:spPr>
          <a:xfrm>
            <a:off x="2339752" y="5909210"/>
            <a:ext cx="2556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Tallos por metro lineal</a:t>
            </a:r>
            <a:endParaRPr lang="es-GT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6289848"/>
            <a:ext cx="283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200" dirty="0" smtClean="0"/>
              <a:t>(Ovalle, et al, 2015)</a:t>
            </a:r>
          </a:p>
          <a:p>
            <a:pPr algn="ctr"/>
            <a:r>
              <a:rPr lang="es-HN" sz="1200" dirty="0" smtClean="0"/>
              <a:t>CENGICAÑA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37141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793"/>
            <a:ext cx="9144000" cy="1143000"/>
          </a:xfrm>
        </p:spPr>
        <p:txBody>
          <a:bodyPr anchor="ctr"/>
          <a:lstStyle/>
          <a:p>
            <a:r>
              <a:rPr lang="es-HN" sz="2000" dirty="0"/>
              <a:t>% tallos infestados raya roja vs Kg de Nitrógeno en Plantía</a:t>
            </a:r>
            <a:br>
              <a:rPr lang="es-HN" sz="2000" dirty="0"/>
            </a:br>
            <a:r>
              <a:rPr lang="es-HN" sz="2000" dirty="0"/>
              <a:t>(</a:t>
            </a:r>
            <a:r>
              <a:rPr lang="es-HN" sz="2000" dirty="0" err="1"/>
              <a:t>var</a:t>
            </a:r>
            <a:r>
              <a:rPr lang="es-HN" sz="2000" dirty="0"/>
              <a:t>. CP72-2086)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0919" r="67398" b="70601"/>
          <a:stretch/>
        </p:blipFill>
        <p:spPr>
          <a:xfrm>
            <a:off x="5732733" y="1556792"/>
            <a:ext cx="3328217" cy="14401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04248" y="1711842"/>
            <a:ext cx="576064" cy="114109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550920"/>
            <a:ext cx="5110131" cy="34177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3835" y="5415607"/>
            <a:ext cx="825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 smtClean="0"/>
              <a:t>El exceso de nitrógeno predispone a las plantas a la infección.</a:t>
            </a:r>
            <a:r>
              <a:rPr lang="es-HN" sz="1200" dirty="0" smtClean="0"/>
              <a:t> (Ovalle, 2014)</a:t>
            </a:r>
          </a:p>
          <a:p>
            <a:r>
              <a:rPr lang="es-HN" sz="1200" dirty="0" smtClean="0"/>
              <a:t>CENGICAÑA.</a:t>
            </a:r>
            <a:endParaRPr lang="es-HN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0464" y="496135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</a:p>
          <a:p>
            <a:r>
              <a:rPr lang="es-HN" sz="1200" dirty="0" smtClean="0"/>
              <a:t>Evaluación 5to mes de edad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27951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17" y="548680"/>
            <a:ext cx="9144000" cy="1143000"/>
          </a:xfrm>
        </p:spPr>
        <p:txBody>
          <a:bodyPr anchor="ctr"/>
          <a:lstStyle/>
          <a:p>
            <a:r>
              <a:rPr lang="es-HN" sz="2000" dirty="0"/>
              <a:t>% tallos infestados raya roja vs Kg de Nitrógeno en Plantía</a:t>
            </a:r>
            <a:br>
              <a:rPr lang="es-HN" sz="2000" dirty="0"/>
            </a:br>
            <a:endParaRPr lang="es-HN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760" t="26480" r="27320" b="31520"/>
          <a:stretch/>
        </p:blipFill>
        <p:spPr>
          <a:xfrm>
            <a:off x="683568" y="1340768"/>
            <a:ext cx="8064896" cy="36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013176"/>
            <a:ext cx="759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(Johnson, </a:t>
            </a:r>
            <a:r>
              <a:rPr lang="es-HN" sz="1200" dirty="0" err="1" smtClean="0"/>
              <a:t>Grisham</a:t>
            </a:r>
            <a:r>
              <a:rPr lang="es-HN" sz="1200" dirty="0" smtClean="0"/>
              <a:t>, </a:t>
            </a:r>
            <a:r>
              <a:rPr lang="es-HN" sz="1200" dirty="0" err="1" smtClean="0"/>
              <a:t>Warnke</a:t>
            </a:r>
            <a:r>
              <a:rPr lang="es-HN" sz="1200" dirty="0" smtClean="0"/>
              <a:t> &amp; </a:t>
            </a:r>
            <a:r>
              <a:rPr lang="es-HN" sz="1200" dirty="0" err="1" smtClean="0"/>
              <a:t>Maggio</a:t>
            </a:r>
            <a:r>
              <a:rPr lang="es-HN" sz="1200" dirty="0" smtClean="0"/>
              <a:t>, 2015, p. 26)</a:t>
            </a:r>
          </a:p>
          <a:p>
            <a:r>
              <a:rPr lang="es-HN" sz="1200" dirty="0" err="1"/>
              <a:t>Relationship</a:t>
            </a:r>
            <a:r>
              <a:rPr lang="es-HN" sz="1200" dirty="0"/>
              <a:t> of </a:t>
            </a:r>
            <a:r>
              <a:rPr lang="es-HN" sz="1200" dirty="0" err="1"/>
              <a:t>soil</a:t>
            </a:r>
            <a:r>
              <a:rPr lang="es-HN" sz="1200" dirty="0"/>
              <a:t> </a:t>
            </a:r>
            <a:r>
              <a:rPr lang="es-HN" sz="1200" dirty="0" err="1" smtClean="0"/>
              <a:t>properties</a:t>
            </a:r>
            <a:r>
              <a:rPr lang="es-HN" sz="1200" dirty="0" smtClean="0"/>
              <a:t> </a:t>
            </a:r>
            <a:r>
              <a:rPr lang="en-US" sz="1200" dirty="0"/>
              <a:t>and sugarcane yields to red stripe in Louisiana. Phytopathology</a:t>
            </a:r>
            <a:r>
              <a:rPr lang="en-US" sz="1200" dirty="0" smtClean="0"/>
              <a:t>. USDA-ARS.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27834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r>
              <a:rPr lang="es-HN" sz="2400" dirty="0" smtClean="0"/>
              <a:t>Efecto de Raya Roja (</a:t>
            </a:r>
            <a:r>
              <a:rPr lang="es-HN" sz="2400" i="1" dirty="0" err="1"/>
              <a:t>Acidovorax</a:t>
            </a:r>
            <a:r>
              <a:rPr lang="es-HN" sz="2400" i="1" dirty="0"/>
              <a:t> avenae </a:t>
            </a:r>
            <a:r>
              <a:rPr lang="es-HN" sz="2400" i="1" dirty="0" smtClean="0"/>
              <a:t>subs. </a:t>
            </a:r>
            <a:r>
              <a:rPr lang="es-HN" sz="2400" i="1" dirty="0"/>
              <a:t>a</a:t>
            </a:r>
            <a:r>
              <a:rPr lang="es-HN" sz="2400" i="1" dirty="0" smtClean="0"/>
              <a:t>venae)</a:t>
            </a:r>
            <a:br>
              <a:rPr lang="es-HN" sz="2400" i="1" dirty="0" smtClean="0"/>
            </a:br>
            <a:r>
              <a:rPr lang="es-HN" sz="2400" dirty="0" smtClean="0"/>
              <a:t>en la calidad de caña a cosechar</a:t>
            </a:r>
            <a:br>
              <a:rPr lang="es-HN" sz="2400" dirty="0" smtClean="0"/>
            </a:br>
            <a:r>
              <a:rPr lang="es-HN" sz="2400" dirty="0"/>
              <a:t/>
            </a:r>
            <a:br>
              <a:rPr lang="es-HN" sz="2400" dirty="0"/>
            </a:br>
            <a:r>
              <a:rPr lang="es-HN" sz="2400" dirty="0" smtClean="0"/>
              <a:t>evaluación prequema* </a:t>
            </a:r>
            <a:br>
              <a:rPr lang="es-HN" sz="2400" dirty="0" smtClean="0"/>
            </a:br>
            <a:r>
              <a:rPr lang="es-HN" sz="2400" dirty="0" smtClean="0"/>
              <a:t>Zafra 2015-2016</a:t>
            </a:r>
            <a:endParaRPr lang="es-H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386104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*prequema: caña 15 días antes de la cosecha</a:t>
            </a:r>
            <a:endParaRPr lang="es-HN" sz="1400" dirty="0"/>
          </a:p>
        </p:txBody>
      </p:sp>
    </p:spTree>
    <p:extLst>
      <p:ext uri="{BB962C8B-B14F-4D97-AF65-F5344CB8AC3E}">
        <p14:creationId xmlns:p14="http://schemas.microsoft.com/office/powerpoint/2010/main" val="3070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32159"/>
          <a:stretch>
            <a:fillRect/>
          </a:stretch>
        </p:blipFill>
        <p:spPr bwMode="auto">
          <a:xfrm>
            <a:off x="539552" y="574999"/>
            <a:ext cx="386047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2"/>
          <a:stretch>
            <a:fillRect/>
          </a:stretch>
        </p:blipFill>
        <p:spPr bwMode="auto">
          <a:xfrm>
            <a:off x="2670795" y="3425574"/>
            <a:ext cx="4277009" cy="320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/>
          <a:stretch>
            <a:fillRect/>
          </a:stretch>
        </p:blipFill>
        <p:spPr bwMode="auto">
          <a:xfrm>
            <a:off x="3848114" y="580703"/>
            <a:ext cx="2523627" cy="29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Documentos\Backup\FOTOS K\FOTOS FIELES MANUAL\50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80" y="574999"/>
            <a:ext cx="2425979" cy="42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" y="3527327"/>
            <a:ext cx="2212563" cy="310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4 CuadroTexto"/>
          <p:cNvSpPr txBox="1"/>
          <p:nvPr/>
        </p:nvSpPr>
        <p:spPr>
          <a:xfrm>
            <a:off x="1734691" y="764704"/>
            <a:ext cx="5904655" cy="40011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dirty="0">
                <a:solidFill>
                  <a:schemeClr val="bg1"/>
                </a:solidFill>
              </a:rPr>
              <a:t>Raya Roja de la Caña de azúcar</a:t>
            </a:r>
            <a:endParaRPr lang="es-GT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www.doa.go.th/ardc/suphan/image/05rs%20trd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5" y="3928979"/>
            <a:ext cx="1699654" cy="27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16144" y="5918583"/>
            <a:ext cx="123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>
                <a:solidFill>
                  <a:srgbClr val="FFFF00"/>
                </a:solidFill>
              </a:rPr>
              <a:t>(Ovalle, 2014)</a:t>
            </a:r>
          </a:p>
          <a:p>
            <a:r>
              <a:rPr lang="es-HN" sz="1200" dirty="0" smtClean="0">
                <a:solidFill>
                  <a:srgbClr val="FFFF00"/>
                </a:solidFill>
              </a:rPr>
              <a:t>CENGICAÑA.</a:t>
            </a:r>
            <a:endParaRPr lang="es-HN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8064896" cy="2257983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534579" y="320020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/>
            </a:lvl1pPr>
          </a:lstStyle>
          <a:p>
            <a:r>
              <a:rPr lang="es-HN" dirty="0"/>
              <a:t>A medida que incrementa la infestación de raya roja en los tallos incrementa el % de azucares reductores hasta en un 57% cuando la infestación es de un 100% bajando el pH del jugo como resultado de fermentación.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1" y="3661867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9769"/>
          <a:stretch/>
        </p:blipFill>
        <p:spPr>
          <a:xfrm>
            <a:off x="345954" y="908720"/>
            <a:ext cx="4167622" cy="2271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9762"/>
          <a:stretch/>
        </p:blipFill>
        <p:spPr>
          <a:xfrm>
            <a:off x="4626933" y="908720"/>
            <a:ext cx="4213097" cy="2271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79891"/>
            <a:ext cx="3567084" cy="26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94"/>
          <a:stretch/>
        </p:blipFill>
        <p:spPr>
          <a:xfrm>
            <a:off x="395536" y="908720"/>
            <a:ext cx="4052006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32"/>
          <a:stretch/>
        </p:blipFill>
        <p:spPr>
          <a:xfrm>
            <a:off x="4644008" y="908720"/>
            <a:ext cx="3928017" cy="2232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>
          <a:xfrm>
            <a:off x="2783057" y="3140968"/>
            <a:ext cx="372190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887"/>
          <a:stretch/>
        </p:blipFill>
        <p:spPr>
          <a:xfrm>
            <a:off x="534579" y="1052736"/>
            <a:ext cx="3906119" cy="223649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34579" y="3645025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/>
            </a:lvl1pPr>
          </a:lstStyle>
          <a:p>
            <a:r>
              <a:rPr lang="es-HN" dirty="0"/>
              <a:t>El comportamiento ascendente en estos rangos de infestación se debe al incremento del % Azucares Reductores, ya que al aumentar  la cantidad de azucares reductores en el jugo </a:t>
            </a:r>
            <a:r>
              <a:rPr lang="es-HN" dirty="0" err="1"/>
              <a:t>dá</a:t>
            </a:r>
            <a:r>
              <a:rPr lang="es-HN" dirty="0"/>
              <a:t> como resultado una falsa Pol, </a:t>
            </a:r>
            <a:r>
              <a:rPr lang="es-HN" b="1" dirty="0">
                <a:solidFill>
                  <a:srgbClr val="FF0000"/>
                </a:solidFill>
              </a:rPr>
              <a:t>observándose mayor rendimiento que no es necesariamente verdadero por el resultado de falsa Pol.</a:t>
            </a:r>
          </a:p>
          <a:p>
            <a:endParaRPr lang="es-HN" dirty="0"/>
          </a:p>
          <a:p>
            <a:r>
              <a:rPr lang="es-HN" dirty="0"/>
              <a:t>Se observa que un 100% de infestación en tallos pueda ocasionar una caída de </a:t>
            </a:r>
            <a:r>
              <a:rPr lang="es-HN" dirty="0" smtClean="0"/>
              <a:t>15.5 </a:t>
            </a:r>
            <a:r>
              <a:rPr lang="es-HN" dirty="0"/>
              <a:t>kg azúcar/ton de caña.</a:t>
            </a:r>
          </a:p>
          <a:p>
            <a:endParaRPr lang="es-HN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935" y="1052736"/>
            <a:ext cx="3974383" cy="223649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084168" y="1556792"/>
            <a:ext cx="1368152" cy="10081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3568" y="2276872"/>
            <a:ext cx="5400600" cy="1440160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3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 anchor="ctr"/>
          <a:lstStyle/>
          <a:p>
            <a:r>
              <a:rPr lang="es-HN" sz="2000" dirty="0"/>
              <a:t>Regresión entre el rendimiento (kg/ton caña) CORE vs pH Jugos </a:t>
            </a:r>
            <a:br>
              <a:rPr lang="es-HN" sz="2000" dirty="0"/>
            </a:br>
            <a:r>
              <a:rPr lang="es-HN" sz="2000" dirty="0"/>
              <a:t>Zafra 2016-2017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838" y="1340768"/>
            <a:ext cx="5226324" cy="3923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563163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/>
            </a:lvl1pPr>
          </a:lstStyle>
          <a:p>
            <a:r>
              <a:rPr lang="es-HN" dirty="0"/>
              <a:t>El pH de los jugos esta relacionado con la calidad de caña entregada al ingenio, el cual es afectado por daño de plagas y enfermedades de la caña de azúcar.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651" y="5241501"/>
            <a:ext cx="547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41508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596" t="29840" r="22595" b="10520"/>
          <a:stretch/>
        </p:blipFill>
        <p:spPr>
          <a:xfrm>
            <a:off x="960951" y="692696"/>
            <a:ext cx="7294106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867" y="5199583"/>
            <a:ext cx="759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(Johnson, </a:t>
            </a:r>
            <a:r>
              <a:rPr lang="es-HN" sz="1200" dirty="0" err="1" smtClean="0"/>
              <a:t>Grisham</a:t>
            </a:r>
            <a:r>
              <a:rPr lang="es-HN" sz="1200" dirty="0" smtClean="0"/>
              <a:t>, </a:t>
            </a:r>
            <a:r>
              <a:rPr lang="es-HN" sz="1200" dirty="0" err="1" smtClean="0"/>
              <a:t>Warnke</a:t>
            </a:r>
            <a:r>
              <a:rPr lang="es-HN" sz="1200" dirty="0" smtClean="0"/>
              <a:t> &amp; </a:t>
            </a:r>
            <a:r>
              <a:rPr lang="es-HN" sz="1200" dirty="0" err="1" smtClean="0"/>
              <a:t>Maggio</a:t>
            </a:r>
            <a:r>
              <a:rPr lang="es-HN" sz="1200" dirty="0" smtClean="0"/>
              <a:t>, 2015, p. 25)</a:t>
            </a:r>
          </a:p>
          <a:p>
            <a:r>
              <a:rPr lang="es-HN" sz="1200" dirty="0" err="1"/>
              <a:t>Relationship</a:t>
            </a:r>
            <a:r>
              <a:rPr lang="es-HN" sz="1200" dirty="0"/>
              <a:t> of </a:t>
            </a:r>
            <a:r>
              <a:rPr lang="es-HN" sz="1200" dirty="0" err="1"/>
              <a:t>soil</a:t>
            </a:r>
            <a:r>
              <a:rPr lang="es-HN" sz="1200" dirty="0"/>
              <a:t> </a:t>
            </a:r>
            <a:r>
              <a:rPr lang="es-HN" sz="1200" dirty="0" err="1" smtClean="0"/>
              <a:t>properties</a:t>
            </a:r>
            <a:r>
              <a:rPr lang="es-HN" sz="1200" dirty="0" smtClean="0"/>
              <a:t> </a:t>
            </a:r>
            <a:r>
              <a:rPr lang="en-US" sz="1200" dirty="0"/>
              <a:t>and sugarcane yields to red stripe in Louisiana. Phytopathology</a:t>
            </a:r>
            <a:r>
              <a:rPr lang="en-US" sz="1200" dirty="0" smtClean="0"/>
              <a:t>. USDA-ARS.</a:t>
            </a:r>
            <a:endParaRPr lang="es-HN" sz="1200" dirty="0"/>
          </a:p>
        </p:txBody>
      </p:sp>
      <p:sp>
        <p:nvSpPr>
          <p:cNvPr id="8" name="Rectangle 7"/>
          <p:cNvSpPr/>
          <p:nvPr/>
        </p:nvSpPr>
        <p:spPr>
          <a:xfrm>
            <a:off x="1763688" y="1196752"/>
            <a:ext cx="936104" cy="20162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2647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HN" sz="2000" dirty="0"/>
              <a:t>Conclusiones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3453253"/>
          </a:xfr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HN" sz="1200" kern="1200" dirty="0" smtClean="0"/>
              <a:t>Por cada 20% de cogollo muerto ocasionado por Raya Roja se pierde 3.1 kg de azúcar por tonelada de caña en evaluación </a:t>
            </a:r>
            <a:r>
              <a:rPr lang="es-HN" sz="1200" kern="1200" dirty="0" err="1" smtClean="0"/>
              <a:t>prequema</a:t>
            </a:r>
            <a:r>
              <a:rPr lang="es-HN" sz="1200" kern="1200" dirty="0" smtClean="0"/>
              <a:t> (Azucarera La Grecia, 2015)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HN" sz="1200" kern="1200" dirty="0"/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HN" sz="1200" kern="1200" dirty="0" smtClean="0"/>
              <a:t>No existe relación negativa entre cogollo muerto y población de tallos en la variedad CP72-2086 al 5to mes de edad del cultivo (Azucarera La Grecia, 2017)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HN" sz="1200" kern="1200" dirty="0"/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HN" sz="1200" kern="1200" dirty="0" smtClean="0"/>
              <a:t>Las plantías son mas susceptibles a la infección de raya roja que las socas </a:t>
            </a:r>
            <a:r>
              <a:rPr lang="es-HN" sz="1200" kern="1200" dirty="0"/>
              <a:t>al 5to mes de edad del </a:t>
            </a:r>
            <a:r>
              <a:rPr lang="es-HN" sz="1200" kern="1200" dirty="0" smtClean="0"/>
              <a:t>cultivo (Azucarera </a:t>
            </a:r>
            <a:r>
              <a:rPr lang="es-HN" sz="1200" kern="1200" dirty="0"/>
              <a:t>La Grecia, 2017</a:t>
            </a:r>
            <a:r>
              <a:rPr lang="es-HN" sz="1200" kern="1200" dirty="0" smtClean="0"/>
              <a:t>)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HN" sz="1200" kern="1200" dirty="0"/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HN" sz="1200" kern="1200" dirty="0"/>
              <a:t>Las plantas jóvenes son mas susceptibles </a:t>
            </a:r>
            <a:r>
              <a:rPr lang="es-HN" sz="1200" kern="1200" dirty="0" smtClean="0"/>
              <a:t>a la infección de </a:t>
            </a:r>
            <a:r>
              <a:rPr lang="es-HN" sz="1200" kern="1200" dirty="0"/>
              <a:t>raya roja que las </a:t>
            </a:r>
            <a:r>
              <a:rPr lang="es-HN" sz="1200" kern="1200" dirty="0" smtClean="0"/>
              <a:t>adultas </a:t>
            </a:r>
            <a:r>
              <a:rPr lang="es-HN" sz="1200" kern="1200" dirty="0"/>
              <a:t>al 5to mes de edad del </a:t>
            </a:r>
            <a:r>
              <a:rPr lang="es-HN" sz="1200" kern="1200" dirty="0" smtClean="0"/>
              <a:t>cultivo (Azucarera </a:t>
            </a:r>
            <a:r>
              <a:rPr lang="es-HN" sz="1200" kern="1200" dirty="0"/>
              <a:t>La Grecia, 2017)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HN" sz="1200" kern="1200" dirty="0" smtClean="0"/>
          </a:p>
          <a:p>
            <a:pPr marL="0" indent="0" algn="just" eaLnBrk="1" hangingPunct="1">
              <a:buNone/>
            </a:pPr>
            <a:endParaRPr lang="es-HN" sz="1200" kern="1200" dirty="0"/>
          </a:p>
          <a:p>
            <a:pPr marL="0" indent="0" algn="just" eaLnBrk="1" hangingPunct="1">
              <a:buNone/>
            </a:pPr>
            <a:endParaRPr lang="es-HN" sz="1200" kern="1200" dirty="0" smtClean="0"/>
          </a:p>
          <a:p>
            <a:pPr marL="0" indent="0" algn="just" eaLnBrk="1" hangingPunct="1">
              <a:buNone/>
            </a:pPr>
            <a:endParaRPr lang="es-HN" sz="1200" kern="1200" dirty="0"/>
          </a:p>
          <a:p>
            <a:pPr marL="0" indent="0" algn="just" eaLnBrk="1" hangingPunct="1">
              <a:buNone/>
            </a:pPr>
            <a:endParaRPr lang="es-HN" sz="1200" kern="1200" dirty="0"/>
          </a:p>
        </p:txBody>
      </p:sp>
    </p:spTree>
    <p:extLst>
      <p:ext uri="{BB962C8B-B14F-4D97-AF65-F5344CB8AC3E}">
        <p14:creationId xmlns:p14="http://schemas.microsoft.com/office/powerpoint/2010/main" val="1715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35171"/>
            <a:ext cx="8524234" cy="6725848"/>
            <a:chOff x="611560" y="35171"/>
            <a:chExt cx="8524234" cy="672584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lum bright="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5" t="38879" r="29906" b="1468"/>
            <a:stretch/>
          </p:blipFill>
          <p:spPr bwMode="auto">
            <a:xfrm>
              <a:off x="5256521" y="35171"/>
              <a:ext cx="3879273" cy="6725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11560" y="550514"/>
              <a:ext cx="4515980" cy="400110"/>
            </a:xfrm>
            <a:prstGeom prst="rect">
              <a:avLst/>
            </a:prstGeom>
          </p:spPr>
          <p:txBody>
            <a:bodyPr/>
            <a:lstStyle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s-MX" dirty="0"/>
                <a:t>Raya Moteada de la Caña de azúcar</a:t>
              </a:r>
              <a:endParaRPr lang="es-GT" dirty="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8" b="2622"/>
            <a:stretch/>
          </p:blipFill>
          <p:spPr bwMode="auto">
            <a:xfrm>
              <a:off x="1973897" y="980728"/>
              <a:ext cx="3282624" cy="419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23529" y="5334307"/>
            <a:ext cx="493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La raya moteada es una enfermedad </a:t>
            </a:r>
            <a:r>
              <a:rPr lang="es-HN" sz="1200" dirty="0" err="1" smtClean="0"/>
              <a:t>bacterial</a:t>
            </a:r>
            <a:r>
              <a:rPr lang="es-HN" sz="1200" dirty="0" smtClean="0"/>
              <a:t> causada por </a:t>
            </a:r>
            <a:r>
              <a:rPr lang="es-HN" sz="1200" dirty="0" err="1" smtClean="0"/>
              <a:t>Pseudomonas</a:t>
            </a:r>
            <a:r>
              <a:rPr lang="es-HN" sz="1200" dirty="0" smtClean="0"/>
              <a:t> </a:t>
            </a:r>
            <a:r>
              <a:rPr lang="es-HN" sz="1200" dirty="0" err="1" smtClean="0"/>
              <a:t>rubrisubalbicans</a:t>
            </a:r>
            <a:r>
              <a:rPr lang="es-HN" sz="1200" dirty="0" smtClean="0"/>
              <a:t> (Christopher y </a:t>
            </a:r>
            <a:r>
              <a:rPr lang="es-HN" sz="1200" dirty="0" err="1" smtClean="0"/>
              <a:t>Edgerton</a:t>
            </a:r>
            <a:r>
              <a:rPr lang="es-HN" sz="1200" dirty="0" smtClean="0"/>
              <a:t>) </a:t>
            </a:r>
            <a:r>
              <a:rPr lang="es-HN" sz="1200" dirty="0" err="1" smtClean="0"/>
              <a:t>Krasil´nikov</a:t>
            </a:r>
            <a:endParaRPr lang="es-HN" sz="1200" dirty="0" smtClean="0"/>
          </a:p>
          <a:p>
            <a:r>
              <a:rPr lang="es-HN" sz="1200" dirty="0" smtClean="0"/>
              <a:t>(</a:t>
            </a:r>
            <a:r>
              <a:rPr lang="es-HN" sz="1200" dirty="0"/>
              <a:t>Victoria, </a:t>
            </a:r>
            <a:r>
              <a:rPr lang="es-HN" sz="1200" dirty="0" err="1"/>
              <a:t>Guzman</a:t>
            </a:r>
            <a:r>
              <a:rPr lang="es-HN" sz="1200" dirty="0"/>
              <a:t> &amp; </a:t>
            </a:r>
            <a:r>
              <a:rPr lang="es-HN" sz="1200" dirty="0" err="1"/>
              <a:t>Angel</a:t>
            </a:r>
            <a:r>
              <a:rPr lang="es-HN" sz="1200" dirty="0"/>
              <a:t>, 1995, p. </a:t>
            </a:r>
            <a:r>
              <a:rPr lang="es-HN" sz="1200" dirty="0" smtClean="0"/>
              <a:t>278)</a:t>
            </a:r>
            <a:endParaRPr lang="es-HN" sz="1200" dirty="0"/>
          </a:p>
          <a:p>
            <a:pPr algn="just"/>
            <a:r>
              <a:rPr lang="es-HN" sz="1200" dirty="0"/>
              <a:t>Enfermedades de la </a:t>
            </a:r>
            <a:r>
              <a:rPr lang="es-HN" sz="1200" dirty="0" smtClean="0"/>
              <a:t>caña de azúcar en Colombia-CENICAÑA</a:t>
            </a:r>
            <a:r>
              <a:rPr lang="es-HN" sz="1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6007840"/>
            <a:ext cx="137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b="1" dirty="0" smtClean="0">
                <a:solidFill>
                  <a:srgbClr val="002060"/>
                </a:solidFill>
              </a:rPr>
              <a:t>(Ovalle, 2014)</a:t>
            </a:r>
          </a:p>
          <a:p>
            <a:r>
              <a:rPr lang="es-HN" sz="1400" b="1" dirty="0" smtClean="0">
                <a:solidFill>
                  <a:srgbClr val="002060"/>
                </a:solidFill>
              </a:rPr>
              <a:t>CENGICAÑA.</a:t>
            </a:r>
            <a:endParaRPr lang="es-HN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906888" cy="1143000"/>
          </a:xfrm>
        </p:spPr>
        <p:txBody>
          <a:bodyPr/>
          <a:lstStyle/>
          <a:p>
            <a:r>
              <a:rPr lang="es-HN" sz="2000" dirty="0"/>
              <a:t>Raya Moteada y Raya Roja de la caña de azúcar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lum bright="1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1147" r="35329" b="50000"/>
          <a:stretch/>
        </p:blipFill>
        <p:spPr bwMode="auto">
          <a:xfrm>
            <a:off x="5580112" y="180109"/>
            <a:ext cx="3406614" cy="651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1547" y="6174070"/>
            <a:ext cx="155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b="1" dirty="0" smtClean="0">
                <a:solidFill>
                  <a:srgbClr val="FFFF00"/>
                </a:solidFill>
              </a:rPr>
              <a:t>(Ovalle, 2014)</a:t>
            </a:r>
          </a:p>
          <a:p>
            <a:r>
              <a:rPr lang="es-HN" sz="1400" b="1" dirty="0" smtClean="0">
                <a:solidFill>
                  <a:srgbClr val="FFFF00"/>
                </a:solidFill>
              </a:rPr>
              <a:t>CENGICAÑA.</a:t>
            </a:r>
            <a:endParaRPr lang="es-HN" sz="1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564904"/>
            <a:ext cx="4906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/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HN" dirty="0"/>
              <a:t>La raya roja se diferencia por la presencia de un color rojo intenso, además de la presencia de un exudado sobre las lesiones en el </a:t>
            </a:r>
            <a:r>
              <a:rPr lang="es-HN" dirty="0" smtClean="0"/>
              <a:t>envés </a:t>
            </a:r>
            <a:r>
              <a:rPr lang="es-HN" dirty="0"/>
              <a:t>de la </a:t>
            </a:r>
            <a:r>
              <a:rPr lang="es-HN" dirty="0" smtClean="0"/>
              <a:t>hoja.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HN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HN" dirty="0" smtClean="0"/>
              <a:t>La raya moteada afecta únicamente las hojas y no se ha encontrado en las lígulas ni en el interior del tallo.</a:t>
            </a:r>
          </a:p>
          <a:p>
            <a:pPr algn="just"/>
            <a:endParaRPr lang="es-HN" dirty="0" smtClean="0"/>
          </a:p>
          <a:p>
            <a:pPr algn="just"/>
            <a:r>
              <a:rPr lang="es-HN" dirty="0" smtClean="0"/>
              <a:t>(</a:t>
            </a:r>
            <a:r>
              <a:rPr lang="es-HN" dirty="0"/>
              <a:t>Victoria, </a:t>
            </a:r>
            <a:r>
              <a:rPr lang="es-HN" dirty="0" err="1"/>
              <a:t>Guzman</a:t>
            </a:r>
            <a:r>
              <a:rPr lang="es-HN" dirty="0"/>
              <a:t> &amp; </a:t>
            </a:r>
            <a:r>
              <a:rPr lang="es-HN" dirty="0" err="1"/>
              <a:t>Angel</a:t>
            </a:r>
            <a:r>
              <a:rPr lang="es-HN" dirty="0"/>
              <a:t>, 1995, p. 278)</a:t>
            </a:r>
          </a:p>
          <a:p>
            <a:pPr algn="just"/>
            <a:r>
              <a:rPr lang="es-HN" dirty="0"/>
              <a:t>Enfermedades de la caña de azúcar en Colombia-CENICAÑA.</a:t>
            </a:r>
          </a:p>
          <a:p>
            <a:pPr algn="just"/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9802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404663"/>
            <a:ext cx="6228991" cy="62289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872" y="629816"/>
            <a:ext cx="8229600" cy="1143000"/>
          </a:xfrm>
        </p:spPr>
        <p:txBody>
          <a:bodyPr/>
          <a:lstStyle/>
          <a:p>
            <a:r>
              <a:rPr lang="es-HN" sz="2000" dirty="0">
                <a:solidFill>
                  <a:srgbClr val="FFFF00"/>
                </a:solidFill>
              </a:rPr>
              <a:t>Evaluación  de raya roja en variedades promisorias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033" y="623731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>
                <a:solidFill>
                  <a:srgbClr val="FFFF00"/>
                </a:solidFill>
              </a:rPr>
              <a:t>Fuente: (Azucarera La Grecia, 2017)</a:t>
            </a:r>
            <a:endParaRPr lang="es-HN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s-HN" sz="2000" dirty="0" smtClean="0"/>
              <a:t>Prueba semicomercial de variedades intermedias </a:t>
            </a:r>
            <a:br>
              <a:rPr lang="es-HN" sz="2000" dirty="0" smtClean="0"/>
            </a:br>
            <a:r>
              <a:rPr lang="es-HN" sz="2000" dirty="0" smtClean="0"/>
              <a:t>(Evaluación de Raya Roja)</a:t>
            </a:r>
            <a:br>
              <a:rPr lang="es-HN" sz="2000" dirty="0" smtClean="0"/>
            </a:br>
            <a:r>
              <a:rPr lang="es-HN" sz="2000" dirty="0" smtClean="0"/>
              <a:t>plantía</a:t>
            </a:r>
            <a:endParaRPr lang="es-HN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0134"/>
            <a:ext cx="4762872" cy="5105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565783"/>
            <a:ext cx="3706923" cy="2223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617" t="14721" r="54253" b="62600"/>
          <a:stretch/>
        </p:blipFill>
        <p:spPr>
          <a:xfrm>
            <a:off x="5220072" y="3798031"/>
            <a:ext cx="3706923" cy="1471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527888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</a:p>
          <a:p>
            <a:r>
              <a:rPr lang="es-HN" sz="1200" dirty="0" smtClean="0"/>
              <a:t>Evaluación 6to mes de edad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15011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618" t="14721" r="53780" b="57560"/>
          <a:stretch/>
        </p:blipFill>
        <p:spPr>
          <a:xfrm>
            <a:off x="5220071" y="3789040"/>
            <a:ext cx="3706923" cy="1772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70" y="1668081"/>
            <a:ext cx="3676328" cy="212095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s-HN" sz="2000" dirty="0" smtClean="0"/>
              <a:t>Prueba semicomercial de variedades tardías</a:t>
            </a:r>
            <a:br>
              <a:rPr lang="es-HN" sz="2000" dirty="0" smtClean="0"/>
            </a:br>
            <a:r>
              <a:rPr lang="es-HN" sz="2000" dirty="0" smtClean="0"/>
              <a:t>(Evaluación de Raya Roja)</a:t>
            </a:r>
            <a:br>
              <a:rPr lang="es-HN" sz="2000" dirty="0" smtClean="0"/>
            </a:br>
            <a:r>
              <a:rPr lang="es-HN" sz="2000" dirty="0" smtClean="0"/>
              <a:t>plantía</a:t>
            </a:r>
            <a:endParaRPr lang="es-HN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07" y="1559990"/>
            <a:ext cx="3317553" cy="50652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8064" y="55860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</a:p>
          <a:p>
            <a:r>
              <a:rPr lang="es-HN" sz="1200" dirty="0" smtClean="0"/>
              <a:t>Evaluación 5to mes de edad</a:t>
            </a:r>
            <a:endParaRPr lang="es-HN" sz="1200" dirty="0"/>
          </a:p>
        </p:txBody>
      </p:sp>
    </p:spTree>
    <p:extLst>
      <p:ext uri="{BB962C8B-B14F-4D97-AF65-F5344CB8AC3E}">
        <p14:creationId xmlns:p14="http://schemas.microsoft.com/office/powerpoint/2010/main" val="40497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/>
          <a:lstStyle/>
          <a:p>
            <a:r>
              <a:rPr lang="en-US" sz="2000" dirty="0"/>
              <a:t>Commercial Varieties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9301"/>
            <a:ext cx="4114800" cy="45259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CP 72-2086</a:t>
            </a:r>
          </a:p>
          <a:p>
            <a:pPr lvl="1"/>
            <a:r>
              <a:rPr lang="en-US" sz="1600" b="1" dirty="0" smtClean="0"/>
              <a:t>Disease concerns: Red stripe, orange rust, mosaic, </a:t>
            </a:r>
            <a:r>
              <a:rPr lang="en-US" sz="1600" b="1" dirty="0" err="1" smtClean="0"/>
              <a:t>pokka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boeng</a:t>
            </a:r>
            <a:r>
              <a:rPr lang="en-US" sz="1600" b="1" dirty="0" smtClean="0"/>
              <a:t> and yellow leaf </a:t>
            </a:r>
          </a:p>
          <a:p>
            <a:r>
              <a:rPr lang="en-US" sz="1800" b="1" dirty="0" smtClean="0"/>
              <a:t>CP 73-1547 </a:t>
            </a:r>
          </a:p>
          <a:p>
            <a:pPr lvl="1"/>
            <a:r>
              <a:rPr lang="en-US" sz="1600" b="1" dirty="0" smtClean="0"/>
              <a:t>Looks good</a:t>
            </a:r>
          </a:p>
          <a:p>
            <a:r>
              <a:rPr lang="en-US" sz="1800" b="1" dirty="0" smtClean="0"/>
              <a:t>CP 88-1165</a:t>
            </a:r>
          </a:p>
          <a:p>
            <a:pPr lvl="1"/>
            <a:r>
              <a:rPr lang="en-US" sz="1600" b="1" dirty="0" smtClean="0"/>
              <a:t>Needs special locations</a:t>
            </a:r>
          </a:p>
          <a:p>
            <a:r>
              <a:rPr lang="en-US" sz="1800" b="1" dirty="0" err="1" smtClean="0"/>
              <a:t>Mex</a:t>
            </a:r>
            <a:r>
              <a:rPr lang="en-US" sz="1800" b="1" dirty="0" smtClean="0"/>
              <a:t> 82-114</a:t>
            </a:r>
          </a:p>
          <a:p>
            <a:pPr lvl="1"/>
            <a:r>
              <a:rPr lang="en-US" sz="1600" b="1" dirty="0" smtClean="0"/>
              <a:t>Red stripe---limit acreage</a:t>
            </a:r>
          </a:p>
          <a:p>
            <a:endParaRPr lang="en-US" sz="1800" b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N3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82745" y="1566848"/>
            <a:ext cx="2953285" cy="2209800"/>
          </a:xfrm>
          <a:prstGeom prst="rect">
            <a:avLst/>
          </a:prstGeom>
        </p:spPr>
      </p:pic>
      <p:pic>
        <p:nvPicPr>
          <p:cNvPr id="5" name="Picture 4" descr="DSCN3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75458" y="4489461"/>
            <a:ext cx="2709610" cy="2027470"/>
          </a:xfrm>
          <a:prstGeom prst="rect">
            <a:avLst/>
          </a:prstGeom>
        </p:spPr>
      </p:pic>
      <p:pic>
        <p:nvPicPr>
          <p:cNvPr id="7" name="Picture 6" descr="DSCN3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595752" y="1563633"/>
            <a:ext cx="2956965" cy="221255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74014" y="436602"/>
            <a:ext cx="7932236" cy="400110"/>
          </a:xfrm>
          <a:prstGeom prst="rect">
            <a:avLst/>
          </a:prstGeo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dirty="0"/>
              <a:t>Comentarios del Dr. Jack </a:t>
            </a:r>
            <a:r>
              <a:rPr lang="es-MX" dirty="0" err="1"/>
              <a:t>Comstock</a:t>
            </a:r>
            <a:r>
              <a:rPr lang="es-MX" dirty="0"/>
              <a:t> en visita a Monte Rosa en 2013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5968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344816" cy="1143000"/>
          </a:xfrm>
        </p:spPr>
        <p:txBody>
          <a:bodyPr/>
          <a:lstStyle/>
          <a:p>
            <a:r>
              <a:rPr lang="es-HN" sz="2000" dirty="0" smtClean="0"/>
              <a:t>Raya </a:t>
            </a:r>
            <a:r>
              <a:rPr lang="es-HN" sz="2000" dirty="0"/>
              <a:t>R</a:t>
            </a:r>
            <a:r>
              <a:rPr lang="es-HN" sz="2000" dirty="0" smtClean="0"/>
              <a:t>oja de la caña de azúcar</a:t>
            </a:r>
            <a:br>
              <a:rPr lang="es-HN" sz="2000" dirty="0" smtClean="0"/>
            </a:br>
            <a:r>
              <a:rPr lang="es-HN" sz="2000" dirty="0" smtClean="0"/>
              <a:t>(Síntomas)</a:t>
            </a:r>
            <a:endParaRPr lang="es-H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44" y="1331640"/>
            <a:ext cx="5021824" cy="3766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3" y="1331640"/>
            <a:ext cx="3651870" cy="4869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4973" y="908720"/>
            <a:ext cx="3651870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9" name="Rectangle 8"/>
          <p:cNvSpPr/>
          <p:nvPr/>
        </p:nvSpPr>
        <p:spPr>
          <a:xfrm>
            <a:off x="4052392" y="908720"/>
            <a:ext cx="4996275" cy="4464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" name="TextBox 9"/>
          <p:cNvSpPr txBox="1"/>
          <p:nvPr/>
        </p:nvSpPr>
        <p:spPr>
          <a:xfrm>
            <a:off x="374973" y="908720"/>
            <a:ext cx="365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Rayado en el follaje</a:t>
            </a:r>
            <a:endParaRPr lang="es-HN" dirty="0"/>
          </a:p>
        </p:txBody>
      </p:sp>
      <p:sp>
        <p:nvSpPr>
          <p:cNvPr id="11" name="TextBox 10"/>
          <p:cNvSpPr txBox="1"/>
          <p:nvPr/>
        </p:nvSpPr>
        <p:spPr>
          <a:xfrm>
            <a:off x="4052391" y="908720"/>
            <a:ext cx="499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Pudrición del cogollo</a:t>
            </a:r>
            <a:endParaRPr lang="es-HN" dirty="0"/>
          </a:p>
        </p:txBody>
      </p:sp>
      <p:sp>
        <p:nvSpPr>
          <p:cNvPr id="12" name="TextBox 11"/>
          <p:cNvSpPr txBox="1"/>
          <p:nvPr/>
        </p:nvSpPr>
        <p:spPr>
          <a:xfrm>
            <a:off x="374974" y="6178141"/>
            <a:ext cx="3677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052391" y="5085184"/>
            <a:ext cx="3677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Fuente: (Azucarera La Grecia, 2017)</a:t>
            </a:r>
            <a:endParaRPr lang="es-HN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83968" y="544522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171450" indent="-171450" algn="just">
              <a:buFont typeface="Arial" panose="020B0604020202020204" pitchFamily="34" charset="0"/>
              <a:buChar char="•"/>
              <a:defRPr sz="1200"/>
            </a:lvl1pPr>
          </a:lstStyle>
          <a:p>
            <a:pPr marL="0" indent="0">
              <a:buNone/>
            </a:pPr>
            <a:r>
              <a:rPr lang="es-HN" dirty="0"/>
              <a:t>La enfermedad se presenta como un rayado en la hoja o como una pudrición del </a:t>
            </a:r>
            <a:r>
              <a:rPr lang="es-HN" dirty="0" smtClean="0"/>
              <a:t>cogollo.</a:t>
            </a:r>
          </a:p>
          <a:p>
            <a:pPr marL="0" indent="0">
              <a:buNone/>
            </a:pPr>
            <a:r>
              <a:rPr lang="es-HN" dirty="0" smtClean="0"/>
              <a:t>(</a:t>
            </a:r>
            <a:r>
              <a:rPr lang="es-HN" dirty="0"/>
              <a:t>Victoria, </a:t>
            </a:r>
            <a:r>
              <a:rPr lang="es-HN" dirty="0" err="1"/>
              <a:t>Guzman</a:t>
            </a:r>
            <a:r>
              <a:rPr lang="es-HN" dirty="0"/>
              <a:t> &amp; </a:t>
            </a:r>
            <a:r>
              <a:rPr lang="es-HN" dirty="0" err="1"/>
              <a:t>Angel</a:t>
            </a:r>
            <a:r>
              <a:rPr lang="es-HN" dirty="0"/>
              <a:t>, 1995, p. </a:t>
            </a:r>
            <a:r>
              <a:rPr lang="es-HN" dirty="0" smtClean="0"/>
              <a:t>279)</a:t>
            </a:r>
            <a:endParaRPr lang="es-HN" dirty="0"/>
          </a:p>
          <a:p>
            <a:pPr marL="0" indent="0">
              <a:buNone/>
            </a:pPr>
            <a:r>
              <a:rPr lang="es-HN" dirty="0"/>
              <a:t>Enfermedades de la caña de azúcar en Colombia-CENICAÑA.</a:t>
            </a:r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2051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1012</Words>
  <Application>Microsoft Office PowerPoint</Application>
  <PresentationFormat>On-screen Show (4:3)</PresentationFormat>
  <Paragraphs>114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Default Design</vt:lpstr>
      <vt:lpstr>Impacto económico de Acidovorax avenae subs. avenae en caña de azúcar en la region sur de Honduras.</vt:lpstr>
      <vt:lpstr>PowerPoint Presentation</vt:lpstr>
      <vt:lpstr>PowerPoint Presentation</vt:lpstr>
      <vt:lpstr>Raya Moteada y Raya Roja de la caña de azúcar</vt:lpstr>
      <vt:lpstr>Evaluación  de raya roja en variedades promisorias</vt:lpstr>
      <vt:lpstr>Prueba semicomercial de variedades intermedias  (Evaluación de Raya Roja) plantía</vt:lpstr>
      <vt:lpstr>Prueba semicomercial de variedades tardías (Evaluación de Raya Roja) plantía</vt:lpstr>
      <vt:lpstr>Commercial Varieties</vt:lpstr>
      <vt:lpstr>Raya Roja de la caña de azúcar (Síntomas)</vt:lpstr>
      <vt:lpstr>Raya Roja de la caña de azúcar (Síntomas)</vt:lpstr>
      <vt:lpstr>Laléo de yemas superiores</vt:lpstr>
      <vt:lpstr>% tallos infestados raya roja vs edad del cultivo (var. CP72-2086)</vt:lpstr>
      <vt:lpstr>% tallos infestados raya roja vs número de cortes (var. CP72-2086)</vt:lpstr>
      <vt:lpstr>Ensayo para determinar el efecto de Raya Roja en la productividad</vt:lpstr>
      <vt:lpstr>PowerPoint Presentation</vt:lpstr>
      <vt:lpstr>PowerPoint Presentation</vt:lpstr>
      <vt:lpstr>% tallos infestados raya roja vs Kg de Nitrógeno en Plantía (var. CP72-2086)</vt:lpstr>
      <vt:lpstr>% tallos infestados raya roja vs Kg de Nitrógeno en Plantía </vt:lpstr>
      <vt:lpstr>Efecto de Raya Roja (Acidovorax avenae subs. avenae) en la calidad de caña a cosechar  evaluación prequema*  Zafra 2015-2016</vt:lpstr>
      <vt:lpstr>PowerPoint Presentation</vt:lpstr>
      <vt:lpstr>PowerPoint Presentation</vt:lpstr>
      <vt:lpstr>PowerPoint Presentation</vt:lpstr>
      <vt:lpstr>PowerPoint Presentation</vt:lpstr>
      <vt:lpstr>Regresión entre el rendimiento (kg/ton caña) CORE vs pH Jugos  Zafra 2016-2017</vt:lpstr>
      <vt:lpstr>PowerPoint Presentation</vt:lpstr>
      <vt:lpstr>Conclusiones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Cristhian Eleazar Banegas Cruz</dc:creator>
  <cp:lastModifiedBy>Cristhian Eleazar Banegas Cruz</cp:lastModifiedBy>
  <cp:revision>121</cp:revision>
  <dcterms:created xsi:type="dcterms:W3CDTF">2016-09-22T23:29:20Z</dcterms:created>
  <dcterms:modified xsi:type="dcterms:W3CDTF">2017-08-23T15:40:14Z</dcterms:modified>
</cp:coreProperties>
</file>