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305" r:id="rId3"/>
    <p:sldId id="308" r:id="rId4"/>
    <p:sldId id="306" r:id="rId5"/>
    <p:sldId id="314" r:id="rId6"/>
    <p:sldId id="315" r:id="rId7"/>
    <p:sldId id="316" r:id="rId8"/>
    <p:sldId id="318" r:id="rId9"/>
    <p:sldId id="319" r:id="rId10"/>
    <p:sldId id="307" r:id="rId11"/>
    <p:sldId id="309" r:id="rId12"/>
    <p:sldId id="322" r:id="rId13"/>
    <p:sldId id="321" r:id="rId14"/>
    <p:sldId id="324" r:id="rId15"/>
    <p:sldId id="310" r:id="rId16"/>
    <p:sldId id="323" r:id="rId17"/>
    <p:sldId id="325" r:id="rId18"/>
    <p:sldId id="293" r:id="rId19"/>
    <p:sldId id="326" r:id="rId20"/>
    <p:sldId id="331" r:id="rId21"/>
    <p:sldId id="274" r:id="rId22"/>
    <p:sldId id="335" r:id="rId23"/>
    <p:sldId id="336" r:id="rId24"/>
    <p:sldId id="338" r:id="rId25"/>
    <p:sldId id="339" r:id="rId26"/>
    <p:sldId id="337" r:id="rId27"/>
    <p:sldId id="342" r:id="rId28"/>
    <p:sldId id="332" r:id="rId29"/>
    <p:sldId id="296" r:id="rId30"/>
    <p:sldId id="343" r:id="rId31"/>
    <p:sldId id="298" r:id="rId32"/>
    <p:sldId id="299" r:id="rId33"/>
    <p:sldId id="300" r:id="rId34"/>
    <p:sldId id="301" r:id="rId35"/>
    <p:sldId id="302" r:id="rId36"/>
    <p:sldId id="330" r:id="rId37"/>
    <p:sldId id="294" r:id="rId38"/>
    <p:sldId id="329" r:id="rId39"/>
    <p:sldId id="327" r:id="rId40"/>
    <p:sldId id="328" r:id="rId41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2DED-348F-455A-AD00-B4D1337B005B}" type="datetimeFigureOut">
              <a:rPr lang="es-SV" smtClean="0"/>
              <a:t>13/8/2017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D61A-1F9B-4D99-82D5-ADABD51D415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85026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2DED-348F-455A-AD00-B4D1337B005B}" type="datetimeFigureOut">
              <a:rPr lang="es-SV" smtClean="0"/>
              <a:t>13/8/2017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D61A-1F9B-4D99-82D5-ADABD51D415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30295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2DED-348F-455A-AD00-B4D1337B005B}" type="datetimeFigureOut">
              <a:rPr lang="es-SV" smtClean="0"/>
              <a:t>13/8/2017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D61A-1F9B-4D99-82D5-ADABD51D415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97030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2DED-348F-455A-AD00-B4D1337B005B}" type="datetimeFigureOut">
              <a:rPr lang="es-SV" smtClean="0"/>
              <a:t>13/8/2017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D61A-1F9B-4D99-82D5-ADABD51D415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397199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2DED-348F-455A-AD00-B4D1337B005B}" type="datetimeFigureOut">
              <a:rPr lang="es-SV" smtClean="0"/>
              <a:t>13/8/2017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D61A-1F9B-4D99-82D5-ADABD51D415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99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2DED-348F-455A-AD00-B4D1337B005B}" type="datetimeFigureOut">
              <a:rPr lang="es-SV" smtClean="0"/>
              <a:t>13/8/2017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D61A-1F9B-4D99-82D5-ADABD51D415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95312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2DED-348F-455A-AD00-B4D1337B005B}" type="datetimeFigureOut">
              <a:rPr lang="es-SV" smtClean="0"/>
              <a:t>13/8/2017</a:t>
            </a:fld>
            <a:endParaRPr lang="es-SV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D61A-1F9B-4D99-82D5-ADABD51D415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5855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2DED-348F-455A-AD00-B4D1337B005B}" type="datetimeFigureOut">
              <a:rPr lang="es-SV" smtClean="0"/>
              <a:t>13/8/2017</a:t>
            </a:fld>
            <a:endParaRPr lang="es-SV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D61A-1F9B-4D99-82D5-ADABD51D415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81229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2DED-348F-455A-AD00-B4D1337B005B}" type="datetimeFigureOut">
              <a:rPr lang="es-SV" smtClean="0"/>
              <a:t>13/8/2017</a:t>
            </a:fld>
            <a:endParaRPr lang="es-SV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D61A-1F9B-4D99-82D5-ADABD51D415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48792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2DED-348F-455A-AD00-B4D1337B005B}" type="datetimeFigureOut">
              <a:rPr lang="es-SV" smtClean="0"/>
              <a:t>13/8/2017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D61A-1F9B-4D99-82D5-ADABD51D415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35045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2DED-348F-455A-AD00-B4D1337B005B}" type="datetimeFigureOut">
              <a:rPr lang="es-SV" smtClean="0"/>
              <a:t>13/8/2017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D61A-1F9B-4D99-82D5-ADABD51D415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05666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E2DED-348F-455A-AD00-B4D1337B005B}" type="datetimeFigureOut">
              <a:rPr lang="es-SV" smtClean="0"/>
              <a:t>13/8/2017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4D61A-1F9B-4D99-82D5-ADABD51D415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57006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39.png"/><Relationship Id="rId5" Type="http://schemas.openxmlformats.org/officeDocument/2006/relationships/image" Target="../media/image17.jpeg"/><Relationship Id="rId10" Type="http://schemas.openxmlformats.org/officeDocument/2006/relationships/image" Target="../media/image35.png"/><Relationship Id="rId4" Type="http://schemas.openxmlformats.org/officeDocument/2006/relationships/image" Target="../media/image20.gif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hyperlink" Target="Carga%20de%20datos%20metrologia.docx" TargetMode="Externa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2.jpe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419" dirty="0" smtClean="0"/>
              <a:t>Desarrollo de aplicaciones para dispositivos móviles</a:t>
            </a:r>
            <a:endParaRPr lang="es-SV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8846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419" dirty="0" smtClean="0"/>
              <a:t>Contexto mundial</a:t>
            </a:r>
            <a:endParaRPr lang="es-SV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00803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 smtClean="0"/>
              <a:t>IoT</a:t>
            </a:r>
            <a:r>
              <a:rPr lang="es-419" dirty="0" smtClean="0"/>
              <a:t>: Internet of </a:t>
            </a:r>
            <a:r>
              <a:rPr lang="es-419" dirty="0" err="1" smtClean="0"/>
              <a:t>Things</a:t>
            </a:r>
            <a:endParaRPr lang="es-SV" dirty="0"/>
          </a:p>
        </p:txBody>
      </p:sp>
      <p:pic>
        <p:nvPicPr>
          <p:cNvPr id="5122" name="Picture 2" descr="Imagen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4431" y="1825625"/>
            <a:ext cx="80431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23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Revolución Industrial 4.0 (</a:t>
            </a:r>
            <a:r>
              <a:rPr lang="es-419" dirty="0" err="1" smtClean="0"/>
              <a:t>IIoT</a:t>
            </a:r>
            <a:r>
              <a:rPr lang="es-419" dirty="0" smtClean="0"/>
              <a:t>)</a:t>
            </a:r>
            <a:endParaRPr lang="es-SV" dirty="0"/>
          </a:p>
        </p:txBody>
      </p:sp>
      <p:pic>
        <p:nvPicPr>
          <p:cNvPr id="6146" name="Picture 2" descr="Imagen relacionada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694" y="1289633"/>
            <a:ext cx="7806748" cy="477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8015038" y="3137607"/>
            <a:ext cx="3727784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SV" sz="2400" dirty="0" smtClean="0"/>
              <a:t>Cuarta </a:t>
            </a:r>
            <a:r>
              <a:rPr lang="es-SV" sz="2400" dirty="0"/>
              <a:t>Revolución Industrial, enfatizando y acentuando la idea de una creciente y adecuada digitalización y coordinación cooperativa en todas las unidades </a:t>
            </a:r>
            <a:r>
              <a:rPr lang="es-SV" sz="2400" dirty="0" smtClean="0"/>
              <a:t>productivas.</a:t>
            </a:r>
            <a:endParaRPr lang="es-SV" sz="2400" dirty="0"/>
          </a:p>
        </p:txBody>
      </p:sp>
    </p:spTree>
    <p:extLst>
      <p:ext uri="{BB962C8B-B14F-4D97-AF65-F5344CB8AC3E}">
        <p14:creationId xmlns:p14="http://schemas.microsoft.com/office/powerpoint/2010/main" val="245095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59436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Aplicaciones para dispositivos móviles</a:t>
            </a:r>
            <a:endParaRPr lang="es-SV" dirty="0"/>
          </a:p>
        </p:txBody>
      </p:sp>
      <p:pic>
        <p:nvPicPr>
          <p:cNvPr id="7170" name="Picture 2" descr="Resultado de imagen para mobile app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906209"/>
            <a:ext cx="5523809" cy="262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6378744" y="1858432"/>
            <a:ext cx="3727784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419" sz="2800" dirty="0" smtClean="0"/>
              <a:t>Rápido desarrollo a aplicaciones para dispositivos móviles</a:t>
            </a:r>
            <a:endParaRPr lang="es-SV" sz="2800" dirty="0"/>
          </a:p>
        </p:txBody>
      </p:sp>
    </p:spTree>
    <p:extLst>
      <p:ext uri="{BB962C8B-B14F-4D97-AF65-F5344CB8AC3E}">
        <p14:creationId xmlns:p14="http://schemas.microsoft.com/office/powerpoint/2010/main" val="419454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Solución conceptual</a:t>
            </a:r>
            <a:endParaRPr lang="es-SV" dirty="0"/>
          </a:p>
        </p:txBody>
      </p:sp>
      <p:pic>
        <p:nvPicPr>
          <p:cNvPr id="1026" name="Picture 2" descr="Imagen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9091" y="5035639"/>
            <a:ext cx="2247534" cy="14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9091" y="15447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task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497" y="2940726"/>
            <a:ext cx="1271053" cy="127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operational machinery procedur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932" y="1965067"/>
            <a:ext cx="2284971" cy="26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 izquierda 3"/>
          <p:cNvSpPr/>
          <p:nvPr/>
        </p:nvSpPr>
        <p:spPr>
          <a:xfrm>
            <a:off x="4288665" y="2914816"/>
            <a:ext cx="490426" cy="298898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9" name="Flecha izquierda 8"/>
          <p:cNvSpPr/>
          <p:nvPr/>
        </p:nvSpPr>
        <p:spPr>
          <a:xfrm>
            <a:off x="2421228" y="2039233"/>
            <a:ext cx="2357863" cy="377587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0" name="Flecha izquierda 9"/>
          <p:cNvSpPr/>
          <p:nvPr/>
        </p:nvSpPr>
        <p:spPr>
          <a:xfrm rot="13971077">
            <a:off x="4124537" y="4185597"/>
            <a:ext cx="1025622" cy="377587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Flecha izquierda 10"/>
          <p:cNvSpPr/>
          <p:nvPr/>
        </p:nvSpPr>
        <p:spPr>
          <a:xfrm rot="12154582">
            <a:off x="2356277" y="4665973"/>
            <a:ext cx="2306510" cy="377587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52" y="5100047"/>
            <a:ext cx="1376591" cy="1266465"/>
          </a:xfrm>
          <a:prstGeom prst="rect">
            <a:avLst/>
          </a:prstGeom>
        </p:spPr>
      </p:pic>
      <p:sp>
        <p:nvSpPr>
          <p:cNvPr id="13" name="Flecha izquierda 12"/>
          <p:cNvSpPr/>
          <p:nvPr/>
        </p:nvSpPr>
        <p:spPr>
          <a:xfrm rot="10800000">
            <a:off x="7179288" y="5729545"/>
            <a:ext cx="773366" cy="377587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Flecha izquierda 13"/>
          <p:cNvSpPr/>
          <p:nvPr/>
        </p:nvSpPr>
        <p:spPr>
          <a:xfrm rot="3076870">
            <a:off x="6264171" y="4009267"/>
            <a:ext cx="2009410" cy="377587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Flecha izquierda 14"/>
          <p:cNvSpPr/>
          <p:nvPr/>
        </p:nvSpPr>
        <p:spPr>
          <a:xfrm rot="10800000">
            <a:off x="7010880" y="2064080"/>
            <a:ext cx="1152642" cy="377587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034" name="Picture 10" descr="Imagen relacionada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4566" y="1690688"/>
            <a:ext cx="2792586" cy="190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72160" y="1439972"/>
            <a:ext cx="17000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dirty="0" smtClean="0"/>
              <a:t>Procedimientos</a:t>
            </a:r>
            <a:endParaRPr lang="es-SV" dirty="0"/>
          </a:p>
        </p:txBody>
      </p:sp>
      <p:sp>
        <p:nvSpPr>
          <p:cNvPr id="17" name="CuadroTexto 16"/>
          <p:cNvSpPr txBox="1"/>
          <p:nvPr/>
        </p:nvSpPr>
        <p:spPr>
          <a:xfrm>
            <a:off x="3004893" y="2616311"/>
            <a:ext cx="114478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dirty="0" err="1" smtClean="0"/>
              <a:t>Check</a:t>
            </a:r>
            <a:r>
              <a:rPr lang="es-419" dirty="0" smtClean="0"/>
              <a:t> </a:t>
            </a:r>
            <a:r>
              <a:rPr lang="es-419" dirty="0" err="1" smtClean="0"/>
              <a:t>list</a:t>
            </a:r>
            <a:endParaRPr lang="es-SV" dirty="0"/>
          </a:p>
        </p:txBody>
      </p:sp>
      <p:sp>
        <p:nvSpPr>
          <p:cNvPr id="18" name="CuadroTexto 17"/>
          <p:cNvSpPr txBox="1"/>
          <p:nvPr/>
        </p:nvSpPr>
        <p:spPr>
          <a:xfrm>
            <a:off x="5433300" y="1277958"/>
            <a:ext cx="7574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Cloud</a:t>
            </a:r>
            <a:endParaRPr lang="es-SV" dirty="0"/>
          </a:p>
        </p:txBody>
      </p:sp>
      <p:sp>
        <p:nvSpPr>
          <p:cNvPr id="19" name="CuadroTexto 18"/>
          <p:cNvSpPr txBox="1"/>
          <p:nvPr/>
        </p:nvSpPr>
        <p:spPr>
          <a:xfrm>
            <a:off x="5328727" y="4542281"/>
            <a:ext cx="114826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Operación</a:t>
            </a:r>
            <a:endParaRPr lang="es-SV" dirty="0"/>
          </a:p>
        </p:txBody>
      </p:sp>
      <p:sp>
        <p:nvSpPr>
          <p:cNvPr id="20" name="CuadroTexto 19"/>
          <p:cNvSpPr txBox="1"/>
          <p:nvPr/>
        </p:nvSpPr>
        <p:spPr>
          <a:xfrm>
            <a:off x="9455643" y="5267880"/>
            <a:ext cx="243323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Acceso a información y reporte de actividades de forma digital</a:t>
            </a:r>
            <a:endParaRPr lang="es-SV" dirty="0"/>
          </a:p>
        </p:txBody>
      </p:sp>
      <p:sp>
        <p:nvSpPr>
          <p:cNvPr id="21" name="CuadroTexto 20"/>
          <p:cNvSpPr txBox="1"/>
          <p:nvPr/>
        </p:nvSpPr>
        <p:spPr>
          <a:xfrm>
            <a:off x="8715947" y="866109"/>
            <a:ext cx="243323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Análisis de la información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49244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419" dirty="0"/>
              <a:t>Aplicaciones para dispositivos </a:t>
            </a:r>
            <a:r>
              <a:rPr lang="es-419" dirty="0" smtClean="0"/>
              <a:t>móviles</a:t>
            </a:r>
            <a:endParaRPr lang="es-SV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82201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Herramientas disponibles</a:t>
            </a:r>
            <a:endParaRPr lang="es-SV" dirty="0"/>
          </a:p>
        </p:txBody>
      </p:sp>
      <p:pic>
        <p:nvPicPr>
          <p:cNvPr id="2050" name="Picture 2" descr="Resultado de imagen para onedriv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3245" y="3112360"/>
            <a:ext cx="2775955" cy="108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lh3.ggpht.com/GkNfqm17WFuzaIR87_oz690ErF63hL08Ngj73QtDxyWlCOF80d2gWd2GHrPLJJ-YmHYS=w30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0293" y="2991215"/>
            <a:ext cx="1327195" cy="13271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2" name="Picture 4" descr="Imagen relacionad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4958" y="2537828"/>
            <a:ext cx="2233970" cy="223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6018" y="4603189"/>
            <a:ext cx="1015747" cy="101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n relacionad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126" y="4601268"/>
            <a:ext cx="1015747" cy="101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para check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6955" y="4434155"/>
            <a:ext cx="1349975" cy="13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63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 smtClean="0"/>
              <a:t>Appsheet</a:t>
            </a:r>
            <a:r>
              <a:rPr lang="es-419" dirty="0" smtClean="0"/>
              <a:t> como solución</a:t>
            </a:r>
            <a:endParaRPr lang="es-SV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9892" y="1783274"/>
            <a:ext cx="4736125" cy="42955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5929" y="2878425"/>
            <a:ext cx="1551084" cy="31488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9413" y="2878425"/>
            <a:ext cx="1532396" cy="31488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897" y="2878425"/>
            <a:ext cx="1532396" cy="314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https://lh4.ggpht.com/BjrNAbYTUWdB2RaV5QEs_SOvMJRF1MXYox7_wX-Tq50BTEj07GdIfYedfsMq0_HIY6c=w30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45026" y="3497943"/>
            <a:ext cx="1675279" cy="114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Creación de aplicaciones</a:t>
            </a:r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882231" y="1549515"/>
            <a:ext cx="2771775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419" dirty="0" smtClean="0"/>
              <a:t>La información se almacena en un archivo de Excel, ordenado como una base de datos, este se conecta con </a:t>
            </a:r>
            <a:r>
              <a:rPr lang="es-419" dirty="0" err="1" smtClean="0"/>
              <a:t>OneDrive</a:t>
            </a:r>
            <a:r>
              <a:rPr lang="es-419" dirty="0"/>
              <a:t> </a:t>
            </a:r>
            <a:r>
              <a:rPr lang="es-419" dirty="0" smtClean="0"/>
              <a:t>empresarial.</a:t>
            </a:r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5171532" y="1549515"/>
            <a:ext cx="2771775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419" dirty="0" smtClean="0"/>
              <a:t>Se personaliza la aplicación según las necesidades particulares de cada caso con el fin de tener una interfaz amigable al usuario final.</a:t>
            </a:r>
            <a:endParaRPr lang="es-MX" dirty="0"/>
          </a:p>
        </p:txBody>
      </p:sp>
      <p:sp>
        <p:nvSpPr>
          <p:cNvPr id="8" name="Flecha derecha 7"/>
          <p:cNvSpPr/>
          <p:nvPr/>
        </p:nvSpPr>
        <p:spPr>
          <a:xfrm>
            <a:off x="3346163" y="3720545"/>
            <a:ext cx="535459" cy="459633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Flecha derecha 8"/>
          <p:cNvSpPr/>
          <p:nvPr/>
        </p:nvSpPr>
        <p:spPr>
          <a:xfrm>
            <a:off x="8137238" y="3720545"/>
            <a:ext cx="535459" cy="459633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102" name="Picture 6" descr="https://lh4.ggpht.com/BjrNAbYTUWdB2RaV5QEs_SOvMJRF1MXYox7_wX-Tq50BTEj07GdIfYedfsMq0_HIY6c=w300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9781" y="3526971"/>
            <a:ext cx="1675279" cy="11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9100094" y="1549515"/>
            <a:ext cx="2687758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SV" dirty="0" smtClean="0"/>
              <a:t>Lanzamiento en línea de la aplicación, esta es funcional tanto en dispositivos móviles como en </a:t>
            </a:r>
            <a:r>
              <a:rPr lang="es-SV" dirty="0" err="1" smtClean="0"/>
              <a:t>PC´s</a:t>
            </a:r>
            <a:r>
              <a:rPr lang="es-SV" dirty="0" smtClean="0"/>
              <a:t> y </a:t>
            </a:r>
            <a:r>
              <a:rPr lang="es-SV" dirty="0" err="1" smtClean="0"/>
              <a:t>MAC´s</a:t>
            </a:r>
            <a:r>
              <a:rPr lang="es-SV" dirty="0" smtClean="0"/>
              <a:t>.</a:t>
            </a:r>
            <a:endParaRPr lang="es-MX" dirty="0"/>
          </a:p>
        </p:txBody>
      </p:sp>
      <p:pic>
        <p:nvPicPr>
          <p:cNvPr id="2050" name="Picture 2" descr="Resultado de imagen para appshee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720545"/>
            <a:ext cx="10845692" cy="268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exce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906" y="3920983"/>
            <a:ext cx="1290429" cy="129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blogs.office.com/wp-content/uploads/2014/01/OneDrive-forBiz_rgb_EN_Blue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0078" y="5198395"/>
            <a:ext cx="1436083" cy="4028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4332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https://lh4.ggpht.com/BjrNAbYTUWdB2RaV5QEs_SOvMJRF1MXYox7_wX-Tq50BTEj07GdIfYedfsMq0_HIY6c=w30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7312" y="4468941"/>
            <a:ext cx="1675279" cy="62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580932" y="1439972"/>
            <a:ext cx="4245209" cy="3447230"/>
            <a:chOff x="580932" y="1439972"/>
            <a:chExt cx="4245209" cy="3447230"/>
          </a:xfrm>
        </p:grpSpPr>
        <p:pic>
          <p:nvPicPr>
            <p:cNvPr id="1030" name="Picture 6" descr="Resultado de imagen para tasks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497" y="2940726"/>
              <a:ext cx="1271053" cy="1271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Resultado de imagen para operational machinery procedure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32" y="1965067"/>
              <a:ext cx="2284971" cy="2662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uadroTexto 2"/>
            <p:cNvSpPr txBox="1"/>
            <p:nvPr/>
          </p:nvSpPr>
          <p:spPr>
            <a:xfrm>
              <a:off x="672160" y="1439972"/>
              <a:ext cx="1700011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419" dirty="0" smtClean="0"/>
                <a:t>Procedimientos</a:t>
              </a:r>
              <a:endParaRPr lang="es-SV" dirty="0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3004893" y="2616311"/>
              <a:ext cx="1144781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419" dirty="0" err="1" smtClean="0"/>
                <a:t>Check</a:t>
              </a:r>
              <a:r>
                <a:rPr lang="es-419" dirty="0" smtClean="0"/>
                <a:t> </a:t>
              </a:r>
              <a:r>
                <a:rPr lang="es-419" dirty="0" err="1" smtClean="0"/>
                <a:t>list</a:t>
              </a:r>
              <a:endParaRPr lang="es-SV" dirty="0"/>
            </a:p>
          </p:txBody>
        </p:sp>
        <p:sp>
          <p:nvSpPr>
            <p:cNvPr id="4" name="Flecha izquierda 3"/>
            <p:cNvSpPr/>
            <p:nvPr/>
          </p:nvSpPr>
          <p:spPr>
            <a:xfrm>
              <a:off x="4288665" y="2914816"/>
              <a:ext cx="490426" cy="298898"/>
            </a:xfrm>
            <a:prstGeom prst="lef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10" name="Flecha izquierda 9"/>
            <p:cNvSpPr/>
            <p:nvPr/>
          </p:nvSpPr>
          <p:spPr>
            <a:xfrm rot="13971077">
              <a:off x="4124537" y="4185597"/>
              <a:ext cx="1025622" cy="377587"/>
            </a:xfrm>
            <a:prstGeom prst="lef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Solución con </a:t>
            </a:r>
            <a:r>
              <a:rPr lang="es-419" dirty="0" err="1" smtClean="0"/>
              <a:t>Appsheet</a:t>
            </a:r>
            <a:endParaRPr lang="es-SV" dirty="0"/>
          </a:p>
        </p:txBody>
      </p:sp>
      <p:pic>
        <p:nvPicPr>
          <p:cNvPr id="1026" name="Picture 2" descr="Imagen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9091" y="5035639"/>
            <a:ext cx="2247534" cy="14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cl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9091" y="15447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echa izquierda 8"/>
          <p:cNvSpPr/>
          <p:nvPr/>
        </p:nvSpPr>
        <p:spPr>
          <a:xfrm>
            <a:off x="2421228" y="2039233"/>
            <a:ext cx="2357863" cy="377587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Flecha izquierda 10"/>
          <p:cNvSpPr/>
          <p:nvPr/>
        </p:nvSpPr>
        <p:spPr>
          <a:xfrm rot="12154582">
            <a:off x="2356277" y="4665973"/>
            <a:ext cx="2306510" cy="377587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52" y="5100047"/>
            <a:ext cx="1376591" cy="1266465"/>
          </a:xfrm>
          <a:prstGeom prst="rect">
            <a:avLst/>
          </a:prstGeom>
        </p:spPr>
      </p:pic>
      <p:sp>
        <p:nvSpPr>
          <p:cNvPr id="13" name="Flecha izquierda 12"/>
          <p:cNvSpPr/>
          <p:nvPr/>
        </p:nvSpPr>
        <p:spPr>
          <a:xfrm rot="10800000">
            <a:off x="7179288" y="5729545"/>
            <a:ext cx="773366" cy="377587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Flecha izquierda 13"/>
          <p:cNvSpPr/>
          <p:nvPr/>
        </p:nvSpPr>
        <p:spPr>
          <a:xfrm rot="3076870">
            <a:off x="6264171" y="4009267"/>
            <a:ext cx="2009410" cy="377587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Flecha izquierda 14"/>
          <p:cNvSpPr/>
          <p:nvPr/>
        </p:nvSpPr>
        <p:spPr>
          <a:xfrm rot="10800000">
            <a:off x="7010880" y="2064080"/>
            <a:ext cx="1152642" cy="377587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034" name="Picture 10" descr="Imagen relacionada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4566" y="1690688"/>
            <a:ext cx="2792586" cy="190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5433300" y="1277958"/>
            <a:ext cx="7574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Cloud</a:t>
            </a:r>
            <a:endParaRPr lang="es-SV" dirty="0"/>
          </a:p>
        </p:txBody>
      </p:sp>
      <p:sp>
        <p:nvSpPr>
          <p:cNvPr id="19" name="CuadroTexto 18"/>
          <p:cNvSpPr txBox="1"/>
          <p:nvPr/>
        </p:nvSpPr>
        <p:spPr>
          <a:xfrm>
            <a:off x="5328727" y="4542281"/>
            <a:ext cx="114826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Operación</a:t>
            </a:r>
            <a:endParaRPr lang="es-SV" dirty="0"/>
          </a:p>
        </p:txBody>
      </p:sp>
      <p:sp>
        <p:nvSpPr>
          <p:cNvPr id="20" name="CuadroTexto 19"/>
          <p:cNvSpPr txBox="1"/>
          <p:nvPr/>
        </p:nvSpPr>
        <p:spPr>
          <a:xfrm>
            <a:off x="9455643" y="5267880"/>
            <a:ext cx="243323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Acceso a información y reporte de actividades de forma digital</a:t>
            </a:r>
            <a:endParaRPr lang="es-SV" dirty="0"/>
          </a:p>
        </p:txBody>
      </p:sp>
      <p:sp>
        <p:nvSpPr>
          <p:cNvPr id="21" name="CuadroTexto 20"/>
          <p:cNvSpPr txBox="1"/>
          <p:nvPr/>
        </p:nvSpPr>
        <p:spPr>
          <a:xfrm>
            <a:off x="8715947" y="866109"/>
            <a:ext cx="243323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Análisis de la información</a:t>
            </a:r>
            <a:endParaRPr lang="es-SV" dirty="0"/>
          </a:p>
        </p:txBody>
      </p:sp>
      <p:grpSp>
        <p:nvGrpSpPr>
          <p:cNvPr id="6" name="Grupo 5"/>
          <p:cNvGrpSpPr/>
          <p:nvPr/>
        </p:nvGrpSpPr>
        <p:grpSpPr>
          <a:xfrm>
            <a:off x="580932" y="1931548"/>
            <a:ext cx="5787230" cy="2394057"/>
            <a:chOff x="704423" y="4211779"/>
            <a:chExt cx="5787230" cy="2394057"/>
          </a:xfrm>
        </p:grpSpPr>
        <p:pic>
          <p:nvPicPr>
            <p:cNvPr id="22" name="Picture 6" descr="https://lh4.ggpht.com/BjrNAbYTUWdB2RaV5QEs_SOvMJRF1MXYox7_wX-Tq50BTEj07GdIfYedfsMq0_HIY6c=w300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27923" y="5654563"/>
              <a:ext cx="1675279" cy="612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Resultado de imagen para excel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423" y="5315407"/>
              <a:ext cx="1290429" cy="129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https://blogs.office.com/wp-content/uploads/2014/01/OneDrive-forBiz_rgb_EN_Blue.png"/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79361" y="4318839"/>
              <a:ext cx="1112292" cy="50648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6" name="CuadroTexto 25"/>
            <p:cNvSpPr txBox="1"/>
            <p:nvPr/>
          </p:nvSpPr>
          <p:spPr>
            <a:xfrm>
              <a:off x="730367" y="4211779"/>
              <a:ext cx="1700011" cy="92333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419" dirty="0" smtClean="0"/>
                <a:t>Procedimientos, </a:t>
              </a:r>
              <a:r>
                <a:rPr lang="es-419" dirty="0" err="1" smtClean="0"/>
                <a:t>check</a:t>
              </a:r>
              <a:r>
                <a:rPr lang="es-419" dirty="0" smtClean="0"/>
                <a:t> </a:t>
              </a:r>
              <a:r>
                <a:rPr lang="es-419" dirty="0" err="1" smtClean="0"/>
                <a:t>list</a:t>
              </a:r>
              <a:r>
                <a:rPr lang="es-419" dirty="0" smtClean="0"/>
                <a:t>, diagramas, etc.</a:t>
              </a:r>
              <a:endParaRPr lang="es-SV" dirty="0"/>
            </a:p>
          </p:txBody>
        </p:sp>
      </p:grpSp>
      <p:pic>
        <p:nvPicPr>
          <p:cNvPr id="31" name="Picture 6" descr="https://lh4.ggpht.com/BjrNAbYTUWdB2RaV5QEs_SOvMJRF1MXYox7_wX-Tq50BTEj07GdIfYedfsMq0_HIY6c=w30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45644" y="3041860"/>
            <a:ext cx="1675279" cy="62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adroTexto 31"/>
          <p:cNvSpPr txBox="1"/>
          <p:nvPr/>
        </p:nvSpPr>
        <p:spPr>
          <a:xfrm>
            <a:off x="8245644" y="3660232"/>
            <a:ext cx="16752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OTROS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54801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Temas a tratar</a:t>
            </a:r>
            <a:endParaRPr lang="es-SV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419" dirty="0" smtClean="0"/>
              <a:t>Necesidad de mejorar la eficiencia de las operaciones industriales.</a:t>
            </a:r>
          </a:p>
          <a:p>
            <a:r>
              <a:rPr lang="es-419" dirty="0"/>
              <a:t>Contexto </a:t>
            </a:r>
            <a:r>
              <a:rPr lang="es-419" dirty="0" smtClean="0"/>
              <a:t>mundial.</a:t>
            </a:r>
          </a:p>
          <a:p>
            <a:r>
              <a:rPr lang="es-419" dirty="0" smtClean="0"/>
              <a:t>Aplicaciones para dispositivos móviles, </a:t>
            </a:r>
            <a:r>
              <a:rPr lang="es-419" dirty="0" err="1" smtClean="0"/>
              <a:t>Appsheet</a:t>
            </a:r>
            <a:r>
              <a:rPr lang="es-419" dirty="0" smtClean="0"/>
              <a:t> como alternativa.</a:t>
            </a:r>
          </a:p>
          <a:p>
            <a:r>
              <a:rPr lang="es-419" dirty="0" smtClean="0"/>
              <a:t>Prueba piloto en proceso de metrología industrial y resultados obtenidos.</a:t>
            </a:r>
          </a:p>
          <a:p>
            <a:r>
              <a:rPr lang="es-419" dirty="0" smtClean="0"/>
              <a:t>Implementación en área de despacho de azúcar para administración de la información y resultados.</a:t>
            </a:r>
          </a:p>
          <a:p>
            <a:r>
              <a:rPr lang="es-419" dirty="0" smtClean="0"/>
              <a:t>Ventajas y desventajas al utilizar </a:t>
            </a:r>
            <a:r>
              <a:rPr lang="es-419" dirty="0" err="1" smtClean="0"/>
              <a:t>Appsheet</a:t>
            </a:r>
            <a:r>
              <a:rPr lang="es-419" dirty="0" smtClean="0"/>
              <a:t>.</a:t>
            </a:r>
          </a:p>
          <a:p>
            <a:endParaRPr lang="es-419" dirty="0" smtClean="0"/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49631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419" dirty="0" smtClean="0"/>
              <a:t>Metrología Industrial</a:t>
            </a:r>
            <a:endParaRPr lang="es-SV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734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Metrología como ente de servicio</a:t>
            </a:r>
            <a:endParaRPr lang="es-SV" dirty="0"/>
          </a:p>
        </p:txBody>
      </p:sp>
      <p:sp>
        <p:nvSpPr>
          <p:cNvPr id="4" name="CuadroTexto 3"/>
          <p:cNvSpPr txBox="1"/>
          <p:nvPr/>
        </p:nvSpPr>
        <p:spPr>
          <a:xfrm>
            <a:off x="2117035" y="3807721"/>
            <a:ext cx="25576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Metrología</a:t>
            </a:r>
            <a:endParaRPr lang="es-SV" dirty="0"/>
          </a:p>
        </p:txBody>
      </p:sp>
      <p:sp>
        <p:nvSpPr>
          <p:cNvPr id="5" name="CuadroTexto 4"/>
          <p:cNvSpPr txBox="1"/>
          <p:nvPr/>
        </p:nvSpPr>
        <p:spPr>
          <a:xfrm>
            <a:off x="2443369" y="2248186"/>
            <a:ext cx="202758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Instrumentación</a:t>
            </a:r>
            <a:endParaRPr lang="es-SV" dirty="0"/>
          </a:p>
        </p:txBody>
      </p:sp>
      <p:sp>
        <p:nvSpPr>
          <p:cNvPr id="6" name="CuadroTexto 5"/>
          <p:cNvSpPr txBox="1"/>
          <p:nvPr/>
        </p:nvSpPr>
        <p:spPr>
          <a:xfrm>
            <a:off x="5085522" y="2808217"/>
            <a:ext cx="255767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Laboratorio de control de procesos</a:t>
            </a:r>
            <a:endParaRPr lang="es-SV" dirty="0"/>
          </a:p>
        </p:txBody>
      </p:sp>
      <p:sp>
        <p:nvSpPr>
          <p:cNvPr id="7" name="CuadroTexto 6"/>
          <p:cNvSpPr txBox="1"/>
          <p:nvPr/>
        </p:nvSpPr>
        <p:spPr>
          <a:xfrm>
            <a:off x="4600185" y="5340102"/>
            <a:ext cx="131626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Almacén</a:t>
            </a:r>
            <a:endParaRPr lang="es-SV" dirty="0"/>
          </a:p>
        </p:txBody>
      </p:sp>
      <p:sp>
        <p:nvSpPr>
          <p:cNvPr id="8" name="CuadroTexto 7"/>
          <p:cNvSpPr txBox="1"/>
          <p:nvPr/>
        </p:nvSpPr>
        <p:spPr>
          <a:xfrm>
            <a:off x="8491331" y="1927439"/>
            <a:ext cx="25576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dirty="0" smtClean="0"/>
              <a:t>Laboratorio de caña</a:t>
            </a:r>
            <a:endParaRPr lang="es-SV" dirty="0"/>
          </a:p>
        </p:txBody>
      </p:sp>
      <p:sp>
        <p:nvSpPr>
          <p:cNvPr id="9" name="CuadroTexto 8"/>
          <p:cNvSpPr txBox="1"/>
          <p:nvPr/>
        </p:nvSpPr>
        <p:spPr>
          <a:xfrm>
            <a:off x="8491331" y="2415789"/>
            <a:ext cx="25576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dirty="0" smtClean="0"/>
              <a:t>Laboratorio de fabrica</a:t>
            </a:r>
            <a:endParaRPr lang="es-SV" dirty="0"/>
          </a:p>
        </p:txBody>
      </p:sp>
      <p:sp>
        <p:nvSpPr>
          <p:cNvPr id="10" name="CuadroTexto 9"/>
          <p:cNvSpPr txBox="1"/>
          <p:nvPr/>
        </p:nvSpPr>
        <p:spPr>
          <a:xfrm>
            <a:off x="8491331" y="2842404"/>
            <a:ext cx="255767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dirty="0" smtClean="0"/>
              <a:t>Laboratorio de cristalografía</a:t>
            </a:r>
            <a:endParaRPr lang="es-SV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491331" y="3546018"/>
            <a:ext cx="255767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dirty="0" smtClean="0"/>
              <a:t>Laboratorio de tratamiento de aguas</a:t>
            </a:r>
            <a:endParaRPr lang="es-SV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085522" y="3909689"/>
            <a:ext cx="255767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Laboratorio de cultivo de tejido vegetal</a:t>
            </a:r>
            <a:endParaRPr lang="es-SV" dirty="0"/>
          </a:p>
        </p:txBody>
      </p:sp>
      <p:cxnSp>
        <p:nvCxnSpPr>
          <p:cNvPr id="14" name="Conector recto de flecha 13"/>
          <p:cNvCxnSpPr>
            <a:endCxn id="5" idx="2"/>
          </p:cNvCxnSpPr>
          <p:nvPr/>
        </p:nvCxnSpPr>
        <p:spPr>
          <a:xfrm flipV="1">
            <a:off x="3457161" y="2617518"/>
            <a:ext cx="0" cy="1043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>
            <a:endCxn id="6" idx="1"/>
          </p:cNvCxnSpPr>
          <p:nvPr/>
        </p:nvCxnSpPr>
        <p:spPr>
          <a:xfrm flipV="1">
            <a:off x="4083325" y="3131383"/>
            <a:ext cx="1002197" cy="578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>
            <a:endCxn id="12" idx="1"/>
          </p:cNvCxnSpPr>
          <p:nvPr/>
        </p:nvCxnSpPr>
        <p:spPr>
          <a:xfrm>
            <a:off x="4807227" y="4177053"/>
            <a:ext cx="278295" cy="55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endCxn id="7" idx="0"/>
          </p:cNvCxnSpPr>
          <p:nvPr/>
        </p:nvCxnSpPr>
        <p:spPr>
          <a:xfrm>
            <a:off x="4012096" y="4270220"/>
            <a:ext cx="1246223" cy="1069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>
            <a:stCxn id="6" idx="3"/>
            <a:endCxn id="9" idx="1"/>
          </p:cNvCxnSpPr>
          <p:nvPr/>
        </p:nvCxnSpPr>
        <p:spPr>
          <a:xfrm flipV="1">
            <a:off x="7643192" y="2600455"/>
            <a:ext cx="848139" cy="530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>
            <a:stCxn id="6" idx="3"/>
            <a:endCxn id="10" idx="1"/>
          </p:cNvCxnSpPr>
          <p:nvPr/>
        </p:nvCxnSpPr>
        <p:spPr>
          <a:xfrm>
            <a:off x="7643192" y="3131383"/>
            <a:ext cx="848139" cy="34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>
            <a:stCxn id="6" idx="3"/>
            <a:endCxn id="11" idx="1"/>
          </p:cNvCxnSpPr>
          <p:nvPr/>
        </p:nvCxnSpPr>
        <p:spPr>
          <a:xfrm>
            <a:off x="7643192" y="3131383"/>
            <a:ext cx="848139" cy="737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>
            <a:stCxn id="6" idx="3"/>
            <a:endCxn id="8" idx="1"/>
          </p:cNvCxnSpPr>
          <p:nvPr/>
        </p:nvCxnSpPr>
        <p:spPr>
          <a:xfrm flipV="1">
            <a:off x="7643192" y="2112105"/>
            <a:ext cx="848139" cy="1019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/>
          <p:cNvSpPr txBox="1"/>
          <p:nvPr/>
        </p:nvSpPr>
        <p:spPr>
          <a:xfrm>
            <a:off x="2826026" y="5657797"/>
            <a:ext cx="130543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Producción</a:t>
            </a:r>
            <a:endParaRPr lang="es-SV" dirty="0"/>
          </a:p>
        </p:txBody>
      </p:sp>
      <p:cxnSp>
        <p:nvCxnSpPr>
          <p:cNvPr id="34" name="Conector recto de flecha 33"/>
          <p:cNvCxnSpPr>
            <a:endCxn id="33" idx="0"/>
          </p:cNvCxnSpPr>
          <p:nvPr/>
        </p:nvCxnSpPr>
        <p:spPr>
          <a:xfrm>
            <a:off x="3457161" y="4330556"/>
            <a:ext cx="21584" cy="1327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/>
          <p:cNvSpPr txBox="1"/>
          <p:nvPr/>
        </p:nvSpPr>
        <p:spPr>
          <a:xfrm>
            <a:off x="1282148" y="4772668"/>
            <a:ext cx="126558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COAGRI</a:t>
            </a:r>
            <a:endParaRPr lang="es-SV" dirty="0"/>
          </a:p>
        </p:txBody>
      </p:sp>
      <p:cxnSp>
        <p:nvCxnSpPr>
          <p:cNvPr id="43" name="Conector recto de flecha 42"/>
          <p:cNvCxnSpPr/>
          <p:nvPr/>
        </p:nvCxnSpPr>
        <p:spPr>
          <a:xfrm flipH="1">
            <a:off x="1984514" y="4330556"/>
            <a:ext cx="579781" cy="442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/>
          <p:cNvSpPr txBox="1"/>
          <p:nvPr/>
        </p:nvSpPr>
        <p:spPr>
          <a:xfrm>
            <a:off x="838200" y="3051369"/>
            <a:ext cx="20242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Taller de soldadura</a:t>
            </a:r>
            <a:endParaRPr lang="es-SV" dirty="0"/>
          </a:p>
        </p:txBody>
      </p:sp>
      <p:cxnSp>
        <p:nvCxnSpPr>
          <p:cNvPr id="45" name="Conector recto de flecha 44"/>
          <p:cNvCxnSpPr>
            <a:endCxn id="44" idx="2"/>
          </p:cNvCxnSpPr>
          <p:nvPr/>
        </p:nvCxnSpPr>
        <p:spPr>
          <a:xfrm flipH="1" flipV="1">
            <a:off x="1850335" y="3420701"/>
            <a:ext cx="594691" cy="240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11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Proceso y documentación de calibraciones anterior</a:t>
            </a:r>
            <a:endParaRPr lang="es-SV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650" y="2086453"/>
            <a:ext cx="2476500" cy="12192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400" y="2086453"/>
            <a:ext cx="2286000" cy="1247775"/>
          </a:xfrm>
          <a:prstGeom prst="rect">
            <a:avLst/>
          </a:prstGeom>
        </p:spPr>
      </p:pic>
      <p:sp>
        <p:nvSpPr>
          <p:cNvPr id="6" name="Flecha izquierda 5"/>
          <p:cNvSpPr/>
          <p:nvPr/>
        </p:nvSpPr>
        <p:spPr>
          <a:xfrm rot="10800000">
            <a:off x="4375150" y="2507257"/>
            <a:ext cx="1885950" cy="377587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7" name="CuadroTexto 6"/>
          <p:cNvSpPr txBox="1"/>
          <p:nvPr/>
        </p:nvSpPr>
        <p:spPr>
          <a:xfrm>
            <a:off x="1949450" y="3513428"/>
            <a:ext cx="202427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Base de datos instrumentos PM</a:t>
            </a:r>
            <a:endParaRPr lang="es-SV" dirty="0"/>
          </a:p>
        </p:txBody>
      </p:sp>
      <p:sp>
        <p:nvSpPr>
          <p:cNvPr id="8" name="CuadroTexto 7"/>
          <p:cNvSpPr txBox="1"/>
          <p:nvPr/>
        </p:nvSpPr>
        <p:spPr>
          <a:xfrm>
            <a:off x="6506265" y="3498728"/>
            <a:ext cx="202427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Base de datos instrumentos QM</a:t>
            </a:r>
            <a:endParaRPr lang="es-SV" dirty="0"/>
          </a:p>
        </p:txBody>
      </p:sp>
      <p:pic>
        <p:nvPicPr>
          <p:cNvPr id="9" name="Picture 12" descr="Resultado de imagen para check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737" y="2009653"/>
            <a:ext cx="1349975" cy="13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redondeado 10">
            <a:hlinkClick r:id="rId5" action="ppaction://hlinkfile"/>
          </p:cNvPr>
          <p:cNvSpPr/>
          <p:nvPr/>
        </p:nvSpPr>
        <p:spPr>
          <a:xfrm>
            <a:off x="9740900" y="5880100"/>
            <a:ext cx="1612900" cy="381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Procedimiento</a:t>
            </a:r>
            <a:endParaRPr lang="es-SV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322" y="4601329"/>
            <a:ext cx="2932413" cy="195188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416300" y="5850438"/>
            <a:ext cx="227689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Calibraciones en sitio no son factibles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76210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Evaluación de costos nuevo sistema de metrología (otros proveedores)</a:t>
            </a:r>
            <a:endParaRPr lang="es-SV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8400" y="2509068"/>
            <a:ext cx="5897756" cy="28448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7810500" y="2377197"/>
            <a:ext cx="3695700" cy="31085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sz="2800" dirty="0" smtClean="0"/>
              <a:t>Se dimensiona por el número de equipos a almacenar en la base de datos y otras opciones.</a:t>
            </a:r>
          </a:p>
          <a:p>
            <a:endParaRPr lang="es-419" sz="2800" dirty="0"/>
          </a:p>
          <a:p>
            <a:r>
              <a:rPr lang="es-419" sz="2800" dirty="0" smtClean="0"/>
              <a:t>Costo de la inversión de más de $100,000.</a:t>
            </a:r>
          </a:p>
        </p:txBody>
      </p:sp>
    </p:spTree>
    <p:extLst>
      <p:ext uri="{BB962C8B-B14F-4D97-AF65-F5344CB8AC3E}">
        <p14:creationId xmlns:p14="http://schemas.microsoft.com/office/powerpoint/2010/main" val="420100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Evaluación de costos nuevo sistema de metrología (</a:t>
            </a:r>
            <a:r>
              <a:rPr lang="es-419" dirty="0" err="1" smtClean="0"/>
              <a:t>Appsheet</a:t>
            </a:r>
            <a:r>
              <a:rPr lang="es-419" dirty="0" smtClean="0"/>
              <a:t>)</a:t>
            </a:r>
            <a:endParaRPr lang="es-SV" dirty="0"/>
          </a:p>
        </p:txBody>
      </p:sp>
      <p:pic>
        <p:nvPicPr>
          <p:cNvPr id="6" name="Picture 6" descr="https://lh4.ggpht.com/BjrNAbYTUWdB2RaV5QEs_SOvMJRF1MXYox7_wX-Tq50BTEj07GdIfYedfsMq0_HIY6c=w30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4934" y="2566489"/>
            <a:ext cx="1675279" cy="114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cha derecha 6"/>
          <p:cNvSpPr/>
          <p:nvPr/>
        </p:nvSpPr>
        <p:spPr>
          <a:xfrm>
            <a:off x="3016071" y="2789091"/>
            <a:ext cx="535459" cy="459633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Flecha derecha 7"/>
          <p:cNvSpPr/>
          <p:nvPr/>
        </p:nvSpPr>
        <p:spPr>
          <a:xfrm>
            <a:off x="7807146" y="2789091"/>
            <a:ext cx="535459" cy="459633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6" descr="https://lh4.ggpht.com/BjrNAbYTUWdB2RaV5QEs_SOvMJRF1MXYox7_wX-Tq50BTEj07GdIfYedfsMq0_HIY6c=w300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89689" y="2595517"/>
            <a:ext cx="1675279" cy="11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sultado de imagen para appshee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108" y="2789091"/>
            <a:ext cx="10845692" cy="268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sultado de imagen para exce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2814" y="2989529"/>
            <a:ext cx="1290429" cy="129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blogs.office.com/wp-content/uploads/2014/01/OneDrive-forBiz_rgb_EN_Blue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9986" y="4266941"/>
            <a:ext cx="1436083" cy="4028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212" y="1690688"/>
            <a:ext cx="8283575" cy="46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Evaluación de costos nuevo sistema de metrología (</a:t>
            </a:r>
            <a:r>
              <a:rPr lang="es-419" dirty="0" err="1" smtClean="0"/>
              <a:t>Appsheet</a:t>
            </a:r>
            <a:r>
              <a:rPr lang="es-419" dirty="0" smtClean="0"/>
              <a:t>)</a:t>
            </a:r>
            <a:endParaRPr lang="es-SV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089901" y="1841500"/>
            <a:ext cx="3429000" cy="44012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sz="2800" dirty="0" smtClean="0"/>
              <a:t>Se dimensiona por el número de usuarios con acceso a las aplicaciones y algunas otras funcionalidades.</a:t>
            </a:r>
          </a:p>
          <a:p>
            <a:endParaRPr lang="es-419" sz="2800" dirty="0" smtClean="0"/>
          </a:p>
          <a:p>
            <a:r>
              <a:rPr lang="es-419" sz="2800" dirty="0"/>
              <a:t>Costo de la </a:t>
            </a:r>
            <a:r>
              <a:rPr lang="es-419" sz="2800" dirty="0" smtClean="0"/>
              <a:t>inversión para usuarios de sistema de metrología de $2,000.</a:t>
            </a:r>
            <a:endParaRPr lang="es-419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841500"/>
            <a:ext cx="6973161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0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Desarrollo y puesta en marcha del sistema de metrología</a:t>
            </a:r>
            <a:endParaRPr lang="es-SV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s-419" dirty="0" smtClean="0"/>
              <a:t>Fase 1: Aplicaciones necesarias para la ejecución de las calibraciones.</a:t>
            </a:r>
          </a:p>
          <a:p>
            <a:pPr algn="just"/>
            <a:endParaRPr lang="es-419" dirty="0" smtClean="0"/>
          </a:p>
          <a:p>
            <a:pPr lvl="1" algn="just"/>
            <a:r>
              <a:rPr lang="es-419" dirty="0" smtClean="0"/>
              <a:t>Año 2016: Se suspendieron las calibraciones por una semana y se dedicó a un </a:t>
            </a:r>
            <a:r>
              <a:rPr lang="es-419" dirty="0" err="1" smtClean="0"/>
              <a:t>metrólogo</a:t>
            </a:r>
            <a:r>
              <a:rPr lang="es-419" dirty="0" smtClean="0"/>
              <a:t> que cuenta con mucha experiencia en calibraciones, esto con el objetivo de iniciar dicho mantenimiento con la nueva plataforma de calibraciones</a:t>
            </a:r>
          </a:p>
          <a:p>
            <a:pPr lvl="1" algn="just"/>
            <a:r>
              <a:rPr lang="es-419" dirty="0" smtClean="0"/>
              <a:t>Con esto se tendría la misma información que antes, con la ventaja que los cálculos matemáticos y criterios de aceptación estarían integrados.</a:t>
            </a:r>
            <a:endParaRPr lang="es-419" dirty="0"/>
          </a:p>
          <a:p>
            <a:pPr algn="just"/>
            <a:endParaRPr lang="es-419" dirty="0" smtClean="0"/>
          </a:p>
          <a:p>
            <a:pPr algn="just"/>
            <a:r>
              <a:rPr lang="es-419" dirty="0" smtClean="0"/>
              <a:t>Fase 2: Desarrollo de reportes para usuario, seguimiento del mantenimiento, certificados de calibración en línea entre otros.</a:t>
            </a:r>
          </a:p>
          <a:p>
            <a:pPr algn="just"/>
            <a:endParaRPr lang="es-419" dirty="0" smtClean="0"/>
          </a:p>
          <a:p>
            <a:pPr lvl="1" algn="just"/>
            <a:r>
              <a:rPr lang="es-419" dirty="0" smtClean="0"/>
              <a:t>Mejora continua: Se dedica alrededor de 4 horas semanales para desarrollar una serie de aplicaciones que se comportarían como un solo sistema de metrología.</a:t>
            </a:r>
          </a:p>
          <a:p>
            <a:pPr lvl="1" algn="just"/>
            <a:r>
              <a:rPr lang="es-419" dirty="0" smtClean="0"/>
              <a:t>Se sigue trabajando en mejorar la plataforma con el objetivo que cada vez se tengan mas tareas integradas y automatizadas.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94558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Resultados</a:t>
            </a:r>
            <a:endParaRPr lang="es-SV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419" dirty="0" smtClean="0"/>
              <a:t>Comparación en cuanto a la eficiencia del trabajo de calibraciones</a:t>
            </a:r>
          </a:p>
          <a:p>
            <a:pPr lvl="1" algn="just"/>
            <a:r>
              <a:rPr lang="es-SV" dirty="0" smtClean="0"/>
              <a:t>Reducción </a:t>
            </a:r>
            <a:r>
              <a:rPr lang="es-SV" dirty="0"/>
              <a:t>de tiempo por calibración de 30%, esto equivale a 350 HH (19.4 días laborales</a:t>
            </a:r>
            <a:r>
              <a:rPr lang="es-SV" dirty="0" smtClean="0"/>
              <a:t>)</a:t>
            </a:r>
          </a:p>
          <a:p>
            <a:pPr algn="just"/>
            <a:endParaRPr lang="es-419" dirty="0"/>
          </a:p>
          <a:p>
            <a:pPr algn="just"/>
            <a:endParaRPr lang="es-419" dirty="0" smtClean="0"/>
          </a:p>
          <a:p>
            <a:pPr algn="just"/>
            <a:endParaRPr lang="es-419" dirty="0"/>
          </a:p>
          <a:p>
            <a:pPr marL="0" indent="0" algn="just">
              <a:buNone/>
            </a:pPr>
            <a:endParaRPr lang="es-419" dirty="0"/>
          </a:p>
          <a:p>
            <a:pPr marL="0" indent="0" algn="just">
              <a:buNone/>
            </a:pPr>
            <a:endParaRPr lang="es-419" dirty="0"/>
          </a:p>
          <a:p>
            <a:pPr algn="just"/>
            <a:r>
              <a:rPr lang="es-419" dirty="0" smtClean="0"/>
              <a:t>Inversión de $2,000 en lugar de $100,000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199" y="3111500"/>
            <a:ext cx="8178801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8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419" dirty="0" smtClean="0"/>
              <a:t>Despacho de </a:t>
            </a:r>
            <a:r>
              <a:rPr lang="es-419" dirty="0"/>
              <a:t>p</a:t>
            </a:r>
            <a:r>
              <a:rPr lang="es-419" dirty="0" smtClean="0"/>
              <a:t>roducto terminado</a:t>
            </a:r>
            <a:endParaRPr lang="es-SV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2308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Antecedentes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9100" y="1901825"/>
            <a:ext cx="6877050" cy="4351338"/>
          </a:xfrm>
        </p:spPr>
        <p:txBody>
          <a:bodyPr/>
          <a:lstStyle/>
          <a:p>
            <a:pPr algn="just"/>
            <a:r>
              <a:rPr lang="es-SV" dirty="0" smtClean="0"/>
              <a:t>Acumulación de registros de 2 años de respaldo para el sistema de gestión de calidad.</a:t>
            </a:r>
          </a:p>
          <a:p>
            <a:pPr algn="just"/>
            <a:r>
              <a:rPr lang="es-SV" dirty="0" smtClean="0"/>
              <a:t>Tiempo prolongado para transcripción de información a un formato digital.</a:t>
            </a:r>
          </a:p>
          <a:p>
            <a:pPr algn="just"/>
            <a:r>
              <a:rPr lang="es-SV" dirty="0" smtClean="0"/>
              <a:t>Alta probabilidad de cometer errores humanos al momento de digitar información</a:t>
            </a:r>
          </a:p>
          <a:p>
            <a:pPr algn="just"/>
            <a:r>
              <a:rPr lang="es-SV" dirty="0" smtClean="0"/>
              <a:t>Tiempos de respuesta largos al momento de buscar información específica en carpetas de respaldo.</a:t>
            </a:r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4327" y="1589841"/>
            <a:ext cx="4178097" cy="46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419" dirty="0"/>
              <a:t>Necesidad de mejorar las operaciones industriales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9751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Registros – Mercado exportación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51794"/>
            <a:ext cx="3667897" cy="4260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SV" dirty="0" smtClean="0"/>
              <a:t>Revisión de contenedores</a:t>
            </a:r>
            <a:endParaRPr lang="es-MX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036937" y="4584138"/>
            <a:ext cx="2868827" cy="4260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SV" dirty="0" smtClean="0"/>
              <a:t>Despacho de azúcar</a:t>
            </a:r>
            <a:endParaRPr lang="es-MX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5672781" y="1651794"/>
            <a:ext cx="4013887" cy="4260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SV" dirty="0" smtClean="0"/>
              <a:t>Reparación de contenedores</a:t>
            </a:r>
            <a:endParaRPr lang="es-MX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4930088" y="4507938"/>
            <a:ext cx="3099486" cy="4260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SV" dirty="0" smtClean="0"/>
              <a:t>Pesos y temperaturas</a:t>
            </a:r>
            <a:endParaRPr lang="es-MX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9384955" y="4384255"/>
            <a:ext cx="1905000" cy="4260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SV" dirty="0" smtClean="0"/>
              <a:t>Marchamos</a:t>
            </a:r>
            <a:endParaRPr lang="es-MX" dirty="0"/>
          </a:p>
        </p:txBody>
      </p:sp>
      <p:sp>
        <p:nvSpPr>
          <p:cNvPr id="8" name="Flecha derecha 7"/>
          <p:cNvSpPr/>
          <p:nvPr/>
        </p:nvSpPr>
        <p:spPr>
          <a:xfrm>
            <a:off x="4863951" y="1739756"/>
            <a:ext cx="535459" cy="459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Flecha abajo 8"/>
          <p:cNvSpPr/>
          <p:nvPr/>
        </p:nvSpPr>
        <p:spPr>
          <a:xfrm>
            <a:off x="2161002" y="4145978"/>
            <a:ext cx="678591" cy="5111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ectángulo redondeado 16"/>
          <p:cNvSpPr/>
          <p:nvPr/>
        </p:nvSpPr>
        <p:spPr>
          <a:xfrm>
            <a:off x="6901513" y="2154002"/>
            <a:ext cx="1556421" cy="144070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Flecha derecha 17"/>
          <p:cNvSpPr/>
          <p:nvPr/>
        </p:nvSpPr>
        <p:spPr>
          <a:xfrm>
            <a:off x="4150196" y="4491125"/>
            <a:ext cx="535459" cy="459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Flecha derecha 18"/>
          <p:cNvSpPr/>
          <p:nvPr/>
        </p:nvSpPr>
        <p:spPr>
          <a:xfrm>
            <a:off x="8439535" y="4491125"/>
            <a:ext cx="535459" cy="459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Rectángulo redondeado 19"/>
          <p:cNvSpPr/>
          <p:nvPr/>
        </p:nvSpPr>
        <p:spPr>
          <a:xfrm>
            <a:off x="5548447" y="5019520"/>
            <a:ext cx="1556421" cy="144070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Flecha derecha 21"/>
          <p:cNvSpPr/>
          <p:nvPr/>
        </p:nvSpPr>
        <p:spPr>
          <a:xfrm rot="10800000">
            <a:off x="3249555" y="3712780"/>
            <a:ext cx="4510487" cy="459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Rectángulo 24"/>
          <p:cNvSpPr/>
          <p:nvPr/>
        </p:nvSpPr>
        <p:spPr>
          <a:xfrm>
            <a:off x="7548428" y="3594710"/>
            <a:ext cx="269279" cy="458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CuadroTexto 25"/>
          <p:cNvSpPr txBox="1"/>
          <p:nvPr/>
        </p:nvSpPr>
        <p:spPr>
          <a:xfrm>
            <a:off x="9324203" y="2486013"/>
            <a:ext cx="2217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dirty="0" smtClean="0"/>
              <a:t>Aproximadamente </a:t>
            </a:r>
            <a:r>
              <a:rPr lang="es-SV" b="1" dirty="0" smtClean="0">
                <a:solidFill>
                  <a:srgbClr val="C00000"/>
                </a:solidFill>
              </a:rPr>
              <a:t>25 minutos</a:t>
            </a:r>
            <a:r>
              <a:rPr lang="es-SV" dirty="0" smtClean="0"/>
              <a:t> llenando los registros físicos y pasarlos a registros digitales</a:t>
            </a:r>
            <a:endParaRPr lang="es-MX" dirty="0"/>
          </a:p>
        </p:txBody>
      </p:sp>
      <p:pic>
        <p:nvPicPr>
          <p:cNvPr id="1026" name="img38816" descr="0d23615e-d7ac-4a15-82c5-2d78397008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881" y="4960977"/>
            <a:ext cx="1570303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/>
          <a:srcRect l="20694" r="14306"/>
          <a:stretch/>
        </p:blipFill>
        <p:spPr>
          <a:xfrm rot="5400000">
            <a:off x="5391712" y="4993789"/>
            <a:ext cx="1952021" cy="168924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4"/>
          <a:srcRect l="12777" t="3581" r="22501" b="2840"/>
          <a:stretch/>
        </p:blipFill>
        <p:spPr>
          <a:xfrm rot="5400000">
            <a:off x="1464678" y="2218001"/>
            <a:ext cx="2087654" cy="1697899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5"/>
          <a:srcRect l="10695" r="20417" b="4074"/>
          <a:stretch/>
        </p:blipFill>
        <p:spPr>
          <a:xfrm rot="5400000">
            <a:off x="6667102" y="2277759"/>
            <a:ext cx="2095278" cy="1641160"/>
          </a:xfrm>
          <a:prstGeom prst="rect">
            <a:avLst/>
          </a:prstGeom>
        </p:spPr>
      </p:pic>
      <p:pic>
        <p:nvPicPr>
          <p:cNvPr id="31" name="img38816" descr="0d23615e-d7ac-4a15-82c5-2d783970088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955" y="4752712"/>
            <a:ext cx="1735341" cy="208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19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Proceso para desarrollo de aplicación</a:t>
            </a:r>
            <a:endParaRPr lang="es-MX" dirty="0"/>
          </a:p>
        </p:txBody>
      </p:sp>
      <p:pic>
        <p:nvPicPr>
          <p:cNvPr id="2050" name="Picture 2" descr="http://www.municipalidadcorral.cl/wp-content/uploads/2013/08/imagen_05_02_13120319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475579"/>
            <a:ext cx="4251102" cy="19859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028700" y="3461542"/>
            <a:ext cx="4479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dirty="0" smtClean="0"/>
              <a:t>Reuniones para concretar información con las partes interesadas</a:t>
            </a:r>
            <a:endParaRPr lang="es-MX" dirty="0"/>
          </a:p>
        </p:txBody>
      </p:sp>
      <p:pic>
        <p:nvPicPr>
          <p:cNvPr id="2052" name="Picture 4" descr="http://conceptodefinicion.de/wp-content/uploads/2011/10/Informaci%C3%B3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9476" y="1469760"/>
            <a:ext cx="3514723" cy="19907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7096124" y="3529757"/>
            <a:ext cx="378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dirty="0" smtClean="0"/>
              <a:t>Desarrollo de prototipo de aplicación</a:t>
            </a:r>
            <a:endParaRPr lang="es-MX" dirty="0"/>
          </a:p>
        </p:txBody>
      </p:sp>
      <p:pic>
        <p:nvPicPr>
          <p:cNvPr id="2054" name="Picture 6" descr="http://mex.luisantoniodelga.netdna-cdn.com/wp-content/uploads/2014/01/encuesta_satisfaccio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651" y="4480390"/>
            <a:ext cx="4749800" cy="16174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1181726" y="6179532"/>
            <a:ext cx="4173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dirty="0" smtClean="0"/>
              <a:t>Retroalimentación de usuarios respecto a prototipo</a:t>
            </a:r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096124" y="6097802"/>
            <a:ext cx="4173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dirty="0" smtClean="0"/>
              <a:t>Mejoras en base a necesidades de usuarios</a:t>
            </a:r>
            <a:endParaRPr lang="es-MX" dirty="0"/>
          </a:p>
        </p:txBody>
      </p:sp>
      <p:sp>
        <p:nvSpPr>
          <p:cNvPr id="5" name="Flecha derecha 4"/>
          <p:cNvSpPr/>
          <p:nvPr/>
        </p:nvSpPr>
        <p:spPr>
          <a:xfrm>
            <a:off x="5895975" y="2343150"/>
            <a:ext cx="781050" cy="4191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Flecha derecha 13"/>
          <p:cNvSpPr/>
          <p:nvPr/>
        </p:nvSpPr>
        <p:spPr>
          <a:xfrm>
            <a:off x="5895975" y="4987320"/>
            <a:ext cx="781050" cy="4191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Flecha derecha 14"/>
          <p:cNvSpPr/>
          <p:nvPr/>
        </p:nvSpPr>
        <p:spPr>
          <a:xfrm rot="9972259">
            <a:off x="4774815" y="3794377"/>
            <a:ext cx="2321594" cy="4191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8" name="Picture 10" descr="http://test.scrignoflaei.digilogic.it/ImmagineDocumento/8072_nazionale_IMG_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1885" y="4326948"/>
            <a:ext cx="1762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90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Desde sistemas de gestión de calidad</a:t>
            </a:r>
            <a:endParaRPr lang="es-MX" dirty="0"/>
          </a:p>
        </p:txBody>
      </p:sp>
      <p:pic>
        <p:nvPicPr>
          <p:cNvPr id="5124" name="Picture 4" descr="http://adamexico.com/images/portfo/pro_segu_infor_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1" y="2235200"/>
            <a:ext cx="3451338" cy="172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veedorfiscal.files.wordpress.com/2014/09/icono-documentos1.png?w=6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4049" y="2136775"/>
            <a:ext cx="2111375" cy="21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239895" y="4260759"/>
            <a:ext cx="4667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Seguridad de la información:</a:t>
            </a:r>
          </a:p>
          <a:p>
            <a:r>
              <a:rPr lang="es-SV" dirty="0"/>
              <a:t> </a:t>
            </a:r>
            <a:r>
              <a:rPr lang="es-SV" dirty="0" smtClean="0"/>
              <a:t>- ¿Quién puede modificar la información?</a:t>
            </a:r>
          </a:p>
          <a:p>
            <a:r>
              <a:rPr lang="es-SV" dirty="0"/>
              <a:t> </a:t>
            </a:r>
            <a:r>
              <a:rPr lang="es-SV" dirty="0" smtClean="0"/>
              <a:t>- ¿Quién tiene acceso a la información?</a:t>
            </a:r>
          </a:p>
          <a:p>
            <a:r>
              <a:rPr lang="es-SV" dirty="0"/>
              <a:t> </a:t>
            </a:r>
            <a:r>
              <a:rPr lang="es-SV" dirty="0" smtClean="0"/>
              <a:t>- ¿Qué respaldo se tiene en cuanto a seguridad informática?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097770" y="4260759"/>
            <a:ext cx="4667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Presentación de datos a terceros:</a:t>
            </a:r>
          </a:p>
          <a:p>
            <a:r>
              <a:rPr lang="es-SV" dirty="0"/>
              <a:t> </a:t>
            </a:r>
            <a:r>
              <a:rPr lang="es-SV" dirty="0" smtClean="0"/>
              <a:t>- ¿Es amigable y fácilmente entendible?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12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Desde la parte operativa</a:t>
            </a:r>
            <a:endParaRPr lang="es-MX" dirty="0"/>
          </a:p>
        </p:txBody>
      </p:sp>
      <p:pic>
        <p:nvPicPr>
          <p:cNvPr id="6146" name="Picture 2" descr="http://altonivel.impresionesaerea.netdna-cdn.com/assets/images/Estructura_V3/Tecnologia/Soluciones/Limpiar-computadora-ok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5726" y="1523050"/>
            <a:ext cx="4240212" cy="286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990725" y="4391025"/>
            <a:ext cx="9610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dirty="0" smtClean="0"/>
              <a:t>¿Cuál información es relevante capturar?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dirty="0" smtClean="0"/>
              <a:t>¿Cómo capturar la información? (fotos, comentarios abiertos, listas </a:t>
            </a:r>
            <a:r>
              <a:rPr lang="es-SV" dirty="0" err="1" smtClean="0"/>
              <a:t>multi</a:t>
            </a:r>
            <a:r>
              <a:rPr lang="es-SV" dirty="0" smtClean="0"/>
              <a:t>-opción, </a:t>
            </a:r>
            <a:r>
              <a:rPr lang="es-SV" dirty="0" err="1" smtClean="0"/>
              <a:t>etc</a:t>
            </a:r>
            <a:r>
              <a:rPr lang="es-SV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dirty="0" smtClean="0"/>
              <a:t>¿Es necesario capacitar al personal para la utilización de aplicaciones móviles?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dirty="0" smtClean="0"/>
              <a:t>¿Cómo realizar la retroalimentación con el desarrollador de la aplicación?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dirty="0" smtClean="0"/>
              <a:t>¿En que momento realizar actualizaciones de la aplicación para no entorpecer operaciones?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dirty="0" smtClean="0"/>
              <a:t>¿Quién revisa la información y asegura que esta sea lo más confiable posible?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5330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Aplicación</a:t>
            </a:r>
            <a:endParaRPr lang="es-MX" dirty="0"/>
          </a:p>
        </p:txBody>
      </p:sp>
      <p:sp>
        <p:nvSpPr>
          <p:cNvPr id="26" name="CuadroTexto 25"/>
          <p:cNvSpPr txBox="1"/>
          <p:nvPr/>
        </p:nvSpPr>
        <p:spPr>
          <a:xfrm>
            <a:off x="8655908" y="1449057"/>
            <a:ext cx="2277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dirty="0" smtClean="0"/>
              <a:t>Aproximadamente </a:t>
            </a:r>
            <a:r>
              <a:rPr lang="es-SV" b="1" dirty="0" smtClean="0">
                <a:solidFill>
                  <a:schemeClr val="accent6"/>
                </a:solidFill>
              </a:rPr>
              <a:t>8 minutos</a:t>
            </a:r>
            <a:r>
              <a:rPr lang="es-SV" dirty="0" smtClean="0"/>
              <a:t> llenando los registros en aplicación</a:t>
            </a:r>
            <a:endParaRPr lang="es-MX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" y="1449057"/>
            <a:ext cx="7183395" cy="3847766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482597" y="5734424"/>
            <a:ext cx="519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b="1" u="sng" dirty="0" smtClean="0"/>
              <a:t>Reducción del 68% del tiempo utilizado</a:t>
            </a:r>
            <a:r>
              <a:rPr lang="es-SV" dirty="0" smtClean="0"/>
              <a:t> en los registros para enfocarse en la operación del despacho</a:t>
            </a:r>
            <a:endParaRPr lang="es-MX" dirty="0"/>
          </a:p>
        </p:txBody>
      </p:sp>
      <p:sp>
        <p:nvSpPr>
          <p:cNvPr id="23" name="Elipse 22"/>
          <p:cNvSpPr/>
          <p:nvPr/>
        </p:nvSpPr>
        <p:spPr>
          <a:xfrm>
            <a:off x="5716914" y="6305119"/>
            <a:ext cx="222422" cy="20951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Elipse 28"/>
          <p:cNvSpPr/>
          <p:nvPr/>
        </p:nvSpPr>
        <p:spPr>
          <a:xfrm>
            <a:off x="6095383" y="6303652"/>
            <a:ext cx="222422" cy="20951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Elipse 30"/>
          <p:cNvSpPr/>
          <p:nvPr/>
        </p:nvSpPr>
        <p:spPr>
          <a:xfrm>
            <a:off x="6467463" y="6303652"/>
            <a:ext cx="222422" cy="20951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Triángulo isósceles 23"/>
          <p:cNvSpPr/>
          <p:nvPr/>
        </p:nvSpPr>
        <p:spPr>
          <a:xfrm rot="10800000">
            <a:off x="5677969" y="5459854"/>
            <a:ext cx="294279" cy="710261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Triángulo isósceles 32"/>
          <p:cNvSpPr/>
          <p:nvPr/>
        </p:nvSpPr>
        <p:spPr>
          <a:xfrm rot="10800000">
            <a:off x="6059455" y="5459769"/>
            <a:ext cx="294279" cy="710261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Triángulo isósceles 33"/>
          <p:cNvSpPr/>
          <p:nvPr/>
        </p:nvSpPr>
        <p:spPr>
          <a:xfrm rot="10800000">
            <a:off x="6431535" y="5459394"/>
            <a:ext cx="294279" cy="710261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5" name="Imagen 3" descr="image0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731" y="2372387"/>
            <a:ext cx="3202115" cy="426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31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Alertas rápidas a partes interesadas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81" y="1504950"/>
            <a:ext cx="3290149" cy="51911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853330" y="4664750"/>
            <a:ext cx="23176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dirty="0" smtClean="0"/>
              <a:t>Correo automáticos reportando problemas en equipos de forma inmediata a partes interesadas para resolver problemas lo más inmediato posible</a:t>
            </a:r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0200" y="1504950"/>
            <a:ext cx="5067300" cy="44483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619647" y="6090463"/>
            <a:ext cx="557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dirty="0" smtClean="0"/>
              <a:t>Utilización de graficas para mostrar información relevante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1337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419" dirty="0" smtClean="0"/>
              <a:t>Ventajas y desventajas al utilizar </a:t>
            </a:r>
            <a:r>
              <a:rPr lang="es-419" dirty="0" err="1" smtClean="0"/>
              <a:t>Appsheet</a:t>
            </a:r>
            <a:endParaRPr lang="es-SV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947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Ventajas acerca del diseño de aplicaciones utilizando </a:t>
            </a:r>
            <a:r>
              <a:rPr lang="es-SV" dirty="0" err="1" smtClean="0"/>
              <a:t>Appsheet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419" dirty="0" smtClean="0"/>
              <a:t>No se requiere conocimiento sobre lenguajes de programación específicos como los son Swift, java, HTML.</a:t>
            </a:r>
          </a:p>
          <a:p>
            <a:pPr algn="just"/>
            <a:r>
              <a:rPr lang="es-419" dirty="0" smtClean="0"/>
              <a:t>La estructura de la información se lleva a cabo en un archivo de Microsoft Excel, Google </a:t>
            </a:r>
            <a:r>
              <a:rPr lang="es-419" dirty="0" err="1" smtClean="0"/>
              <a:t>Sheets</a:t>
            </a:r>
            <a:r>
              <a:rPr lang="es-419" dirty="0" smtClean="0"/>
              <a:t>, Smartsheet o SQL.</a:t>
            </a:r>
          </a:p>
          <a:p>
            <a:pPr algn="just"/>
            <a:r>
              <a:rPr lang="es-419" dirty="0" smtClean="0"/>
              <a:t>Aun cuando se si se requiere de algunas nociones sobre bases de datos, muchas de las funciones son muy similares a las que se encuentran en Microsoft Excel.</a:t>
            </a:r>
          </a:p>
          <a:p>
            <a:pPr algn="just"/>
            <a:r>
              <a:rPr lang="es-419" dirty="0" smtClean="0"/>
              <a:t>Por lo anterior se tiene una curva de aprendizaje muy rápida.</a:t>
            </a:r>
          </a:p>
        </p:txBody>
      </p:sp>
    </p:spTree>
    <p:extLst>
      <p:ext uri="{BB962C8B-B14F-4D97-AF65-F5344CB8AC3E}">
        <p14:creationId xmlns:p14="http://schemas.microsoft.com/office/powerpoint/2010/main" val="278583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Ventajas acerca del diseño de aplicaciones utilizando </a:t>
            </a:r>
            <a:r>
              <a:rPr lang="es-SV" dirty="0" err="1"/>
              <a:t>Appsheet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419" dirty="0" smtClean="0"/>
              <a:t>Bajo costo de desarrollo e implementación si se hace con el mismo personal de la empresa.</a:t>
            </a:r>
          </a:p>
          <a:p>
            <a:pPr algn="just"/>
            <a:r>
              <a:rPr lang="es-419" dirty="0" smtClean="0"/>
              <a:t>Descentralización de la programación de aplicaciones es fácil, por lo que cada usuario tiene la posibilidad de desarrollar aplicaciones que se ajusten exactamente a sus necesidades.</a:t>
            </a:r>
          </a:p>
          <a:p>
            <a:pPr algn="just"/>
            <a:r>
              <a:rPr lang="es-419" dirty="0"/>
              <a:t>Constante mejora de la plataforma por parte del equipo de </a:t>
            </a:r>
            <a:r>
              <a:rPr lang="es-419" dirty="0" err="1"/>
              <a:t>Appsheet</a:t>
            </a:r>
            <a:r>
              <a:rPr lang="es-419" dirty="0"/>
              <a:t>.</a:t>
            </a:r>
          </a:p>
          <a:p>
            <a:pPr algn="just"/>
            <a:r>
              <a:rPr lang="es-419" dirty="0"/>
              <a:t>Soporte técnico muy responsable y eficiente.</a:t>
            </a:r>
          </a:p>
          <a:p>
            <a:pPr algn="just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3134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Ventajas operativas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SV" dirty="0" smtClean="0"/>
              <a:t>Facilidad para realizar chequeos y controles durante la operación.</a:t>
            </a:r>
          </a:p>
          <a:p>
            <a:pPr algn="just"/>
            <a:r>
              <a:rPr lang="es-419" dirty="0" smtClean="0"/>
              <a:t>Se tienen procedimientos automatizados que guían las actividades de los operarios.</a:t>
            </a:r>
            <a:endParaRPr lang="es-SV" dirty="0" smtClean="0"/>
          </a:p>
          <a:p>
            <a:pPr algn="just"/>
            <a:r>
              <a:rPr lang="es-SV" dirty="0" smtClean="0"/>
              <a:t>Disponibilidad de información desde cualquier dispositivo móvil u ordenador con acceso a la aplicación.</a:t>
            </a:r>
          </a:p>
          <a:p>
            <a:pPr algn="just"/>
            <a:r>
              <a:rPr lang="es-SV" dirty="0" smtClean="0"/>
              <a:t>Confidencialidad de información al restringir acceso a usuarios específicos.</a:t>
            </a:r>
          </a:p>
          <a:p>
            <a:pPr algn="just"/>
            <a:r>
              <a:rPr lang="es-SV" dirty="0" smtClean="0"/>
              <a:t>Minimización de errores humanos al transcribir información hacia un formato digital.</a:t>
            </a:r>
          </a:p>
          <a:p>
            <a:pPr algn="just"/>
            <a:r>
              <a:rPr lang="es-SV" dirty="0" smtClean="0"/>
              <a:t>Posibilidad de trabajar offline y sincronizar información a </a:t>
            </a:r>
            <a:r>
              <a:rPr lang="es-SV" dirty="0" err="1" smtClean="0"/>
              <a:t>OneDrive</a:t>
            </a:r>
            <a:r>
              <a:rPr lang="es-SV" dirty="0" smtClean="0"/>
              <a:t> hasta encontrar un acceso a internet.</a:t>
            </a:r>
          </a:p>
          <a:p>
            <a:pPr algn="just"/>
            <a:r>
              <a:rPr lang="es-SV" dirty="0" smtClean="0"/>
              <a:t>Facilita manejo y visualización de información.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4773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Productividad</a:t>
            </a:r>
            <a:endParaRPr lang="es-SV" dirty="0"/>
          </a:p>
        </p:txBody>
      </p:sp>
      <p:sp>
        <p:nvSpPr>
          <p:cNvPr id="5" name="CuadroTexto 4"/>
          <p:cNvSpPr txBox="1"/>
          <p:nvPr/>
        </p:nvSpPr>
        <p:spPr>
          <a:xfrm>
            <a:off x="1326524" y="5215943"/>
            <a:ext cx="9569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dirty="0" smtClean="0"/>
              <a:t>Depende principalmente de:</a:t>
            </a:r>
            <a:endParaRPr lang="es-SV" sz="2800" dirty="0" smtClean="0"/>
          </a:p>
          <a:p>
            <a:pPr marL="285750" indent="-285750">
              <a:buFontTx/>
              <a:buChar char="-"/>
            </a:pPr>
            <a:r>
              <a:rPr lang="es-SV" sz="2800" dirty="0" smtClean="0"/>
              <a:t>Diseño de los procesos productivos</a:t>
            </a:r>
          </a:p>
        </p:txBody>
      </p:sp>
      <p:pic>
        <p:nvPicPr>
          <p:cNvPr id="11" name="Marcador de contenido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35" t="24935" r="11283" b="22086"/>
          <a:stretch/>
        </p:blipFill>
        <p:spPr>
          <a:xfrm>
            <a:off x="1442436" y="1416676"/>
            <a:ext cx="9000821" cy="358032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156103" y="1416675"/>
            <a:ext cx="4287153" cy="358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032" name="Picture 8" descr="Resultado de imagen para industrial process desig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343" y="2279560"/>
            <a:ext cx="5033795" cy="185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84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Desventajas </a:t>
            </a:r>
            <a:r>
              <a:rPr lang="es-SV" dirty="0"/>
              <a:t>acerca del diseño de aplicaciones utilizando </a:t>
            </a:r>
            <a:r>
              <a:rPr lang="es-SV" dirty="0" err="1"/>
              <a:t>Appsheet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419" dirty="0" smtClean="0"/>
              <a:t>Se necesita de otras plataformas que se puedan integrar para poder generar análisis automático de la información, reportes y certificados en línea.</a:t>
            </a:r>
          </a:p>
          <a:p>
            <a:pPr algn="just"/>
            <a:r>
              <a:rPr lang="es-419" dirty="0" smtClean="0"/>
              <a:t>Limitantes en la personalización de la interfaz gráfica para el usuario, esto como resultado de la facilidad que se tiene para programar la aplicación.</a:t>
            </a:r>
          </a:p>
          <a:p>
            <a:pPr algn="just"/>
            <a:r>
              <a:rPr lang="es-419" dirty="0" smtClean="0"/>
              <a:t>Imposibilidad de integrar información de diferentes aplicaciones que utilicen diferentes archivos de Excel, esto dificulta la generación de reportes globales.</a:t>
            </a:r>
          </a:p>
          <a:p>
            <a:pPr algn="just"/>
            <a:r>
              <a:rPr lang="es-SV" dirty="0"/>
              <a:t>Detener el uso de la aplicación durante modificaciones mayores de programación para evitar trabajar con versiones no compatibles y evitar sincronizar la aplicación</a:t>
            </a:r>
            <a:r>
              <a:rPr lang="es-SV" dirty="0" smtClean="0"/>
              <a:t>.</a:t>
            </a:r>
            <a:endParaRPr lang="es-419" dirty="0" smtClean="0"/>
          </a:p>
          <a:p>
            <a:pPr algn="just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6060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Productividad</a:t>
            </a:r>
            <a:endParaRPr lang="es-SV" dirty="0"/>
          </a:p>
        </p:txBody>
      </p:sp>
      <p:sp>
        <p:nvSpPr>
          <p:cNvPr id="5" name="CuadroTexto 4"/>
          <p:cNvSpPr txBox="1"/>
          <p:nvPr/>
        </p:nvSpPr>
        <p:spPr>
          <a:xfrm>
            <a:off x="1326524" y="5215943"/>
            <a:ext cx="9569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dirty="0" smtClean="0"/>
              <a:t>Depende principalmente de:</a:t>
            </a:r>
            <a:endParaRPr lang="es-SV" sz="2800" dirty="0" smtClean="0"/>
          </a:p>
          <a:p>
            <a:pPr marL="285750" indent="-285750">
              <a:buFontTx/>
              <a:buChar char="-"/>
            </a:pPr>
            <a:r>
              <a:rPr lang="es-419" sz="2800" dirty="0" smtClean="0"/>
              <a:t>Operación de los procesos</a:t>
            </a:r>
            <a:endParaRPr lang="es-SV" sz="2800" dirty="0"/>
          </a:p>
        </p:txBody>
      </p:sp>
      <p:pic>
        <p:nvPicPr>
          <p:cNvPr id="11" name="Marcador de contenido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35" t="24935" r="11283" b="22086"/>
          <a:stretch/>
        </p:blipFill>
        <p:spPr>
          <a:xfrm>
            <a:off x="1442436" y="1416676"/>
            <a:ext cx="9000821" cy="358032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442436" y="1416675"/>
            <a:ext cx="4468970" cy="358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3074" name="Picture 2" descr="Resultado de imagen para industrial process operation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705" y="2380369"/>
            <a:ext cx="4596729" cy="172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33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Productividad</a:t>
            </a:r>
            <a:endParaRPr lang="es-SV" dirty="0"/>
          </a:p>
        </p:txBody>
      </p:sp>
      <p:pic>
        <p:nvPicPr>
          <p:cNvPr id="11" name="Marcador de contenido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35" t="24935" r="11283" b="22086"/>
          <a:stretch/>
        </p:blipFill>
        <p:spPr>
          <a:xfrm>
            <a:off x="1442436" y="1416676"/>
            <a:ext cx="9000821" cy="358032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26524" y="5215943"/>
            <a:ext cx="95690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dirty="0" smtClean="0"/>
              <a:t>Depende principalmente de:</a:t>
            </a:r>
            <a:endParaRPr lang="es-SV" sz="2800" dirty="0" smtClean="0"/>
          </a:p>
          <a:p>
            <a:pPr marL="285750" indent="-285750">
              <a:buFontTx/>
              <a:buChar char="-"/>
            </a:pPr>
            <a:r>
              <a:rPr lang="es-419" sz="2800" dirty="0" smtClean="0"/>
              <a:t>Integridad entre el correcto diseño de los procesos y la correcta operación de los mismos</a:t>
            </a:r>
            <a:endParaRPr lang="es-SV" sz="2800" dirty="0"/>
          </a:p>
        </p:txBody>
      </p:sp>
    </p:spTree>
    <p:extLst>
      <p:ext uri="{BB962C8B-B14F-4D97-AF65-F5344CB8AC3E}">
        <p14:creationId xmlns:p14="http://schemas.microsoft.com/office/powerpoint/2010/main" val="169067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Enfoque en optimización de las operaciones</a:t>
            </a:r>
            <a:endParaRPr lang="es-SV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04796" y="879067"/>
            <a:ext cx="4991231" cy="6124426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3516" y="3343560"/>
            <a:ext cx="346723" cy="6045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0508" y="4345687"/>
            <a:ext cx="469464" cy="6085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303" y="5601477"/>
            <a:ext cx="503931" cy="64357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14613" y="2575972"/>
            <a:ext cx="5422233" cy="35394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sz="2800" dirty="0" smtClean="0"/>
              <a:t>Problemática:</a:t>
            </a:r>
          </a:p>
          <a:p>
            <a:endParaRPr lang="es-419" sz="2800" dirty="0" smtClean="0"/>
          </a:p>
          <a:p>
            <a:r>
              <a:rPr lang="es-419" sz="2800" dirty="0" smtClean="0"/>
              <a:t>Desconocimiento de la forma en que se incide en la productividad de los procesos.</a:t>
            </a:r>
          </a:p>
          <a:p>
            <a:endParaRPr lang="es-419" sz="2800" dirty="0"/>
          </a:p>
          <a:p>
            <a:r>
              <a:rPr lang="es-419" sz="2800" dirty="0"/>
              <a:t>D</a:t>
            </a:r>
            <a:r>
              <a:rPr lang="es-419" sz="2800" dirty="0" smtClean="0"/>
              <a:t>eficiencia de conocimiento técnico de los procesos.</a:t>
            </a:r>
          </a:p>
        </p:txBody>
      </p:sp>
    </p:spTree>
    <p:extLst>
      <p:ext uri="{BB962C8B-B14F-4D97-AF65-F5344CB8AC3E}">
        <p14:creationId xmlns:p14="http://schemas.microsoft.com/office/powerpoint/2010/main" val="267510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Enfoque en optimización de las operaciones</a:t>
            </a:r>
            <a:endParaRPr lang="es-SV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04796" y="879067"/>
            <a:ext cx="4991231" cy="6124426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0508" y="4345687"/>
            <a:ext cx="469464" cy="6085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303" y="5601477"/>
            <a:ext cx="503931" cy="6435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62" y="5606698"/>
            <a:ext cx="448811" cy="63835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161" y="4345688"/>
            <a:ext cx="427867" cy="60856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3516" y="3343560"/>
            <a:ext cx="346723" cy="6045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044" y="3341800"/>
            <a:ext cx="427867" cy="60856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814613" y="2575972"/>
            <a:ext cx="5422233" cy="35394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sz="2800" dirty="0" smtClean="0"/>
              <a:t>Solución:</a:t>
            </a:r>
          </a:p>
          <a:p>
            <a:endParaRPr lang="es-419" sz="2800" dirty="0" smtClean="0"/>
          </a:p>
          <a:p>
            <a:r>
              <a:rPr lang="es-419" sz="2800" dirty="0" smtClean="0"/>
              <a:t>Estandarización de la operación por medio de procedimientos sencillos.</a:t>
            </a:r>
          </a:p>
          <a:p>
            <a:endParaRPr lang="es-419" sz="2800" dirty="0"/>
          </a:p>
          <a:p>
            <a:r>
              <a:rPr lang="es-419" sz="2800" dirty="0" smtClean="0"/>
              <a:t>Supervisión rutinaria de los principales parámetros de operación.</a:t>
            </a:r>
          </a:p>
        </p:txBody>
      </p:sp>
    </p:spTree>
    <p:extLst>
      <p:ext uri="{BB962C8B-B14F-4D97-AF65-F5344CB8AC3E}">
        <p14:creationId xmlns:p14="http://schemas.microsoft.com/office/powerpoint/2010/main" val="62986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Enfoque en optimización de las operaciones</a:t>
            </a:r>
            <a:endParaRPr lang="es-SV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04796" y="879067"/>
            <a:ext cx="4991231" cy="6124426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0508" y="4345687"/>
            <a:ext cx="469464" cy="6085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303" y="5601477"/>
            <a:ext cx="503931" cy="6435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62" y="5606698"/>
            <a:ext cx="448811" cy="63835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161" y="4345688"/>
            <a:ext cx="427867" cy="60856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3516" y="3343560"/>
            <a:ext cx="346723" cy="6045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044" y="3341800"/>
            <a:ext cx="427867" cy="6085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723" y="5601477"/>
            <a:ext cx="699536" cy="64357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404" y="4345687"/>
            <a:ext cx="661482" cy="60856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244" y="3341800"/>
            <a:ext cx="651608" cy="599480"/>
          </a:xfrm>
          <a:prstGeom prst="rect">
            <a:avLst/>
          </a:prstGeom>
        </p:spPr>
      </p:pic>
      <p:sp>
        <p:nvSpPr>
          <p:cNvPr id="5" name="Flecha izquierda 4"/>
          <p:cNvSpPr/>
          <p:nvPr/>
        </p:nvSpPr>
        <p:spPr>
          <a:xfrm>
            <a:off x="2065315" y="5773003"/>
            <a:ext cx="335986" cy="279779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Flecha izquierda 14"/>
          <p:cNvSpPr/>
          <p:nvPr/>
        </p:nvSpPr>
        <p:spPr>
          <a:xfrm>
            <a:off x="3184231" y="4510079"/>
            <a:ext cx="335986" cy="279779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6" name="Flecha izquierda 15"/>
          <p:cNvSpPr/>
          <p:nvPr/>
        </p:nvSpPr>
        <p:spPr>
          <a:xfrm>
            <a:off x="3937058" y="3501650"/>
            <a:ext cx="335986" cy="279779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7" name="CuadroTexto 16"/>
          <p:cNvSpPr txBox="1"/>
          <p:nvPr/>
        </p:nvSpPr>
        <p:spPr>
          <a:xfrm>
            <a:off x="5814613" y="2575972"/>
            <a:ext cx="5422233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sz="2800" dirty="0" smtClean="0"/>
              <a:t>Optimización:</a:t>
            </a:r>
          </a:p>
          <a:p>
            <a:endParaRPr lang="es-419" sz="2800" dirty="0" smtClean="0"/>
          </a:p>
          <a:p>
            <a:r>
              <a:rPr lang="es-419" sz="2800" dirty="0" smtClean="0"/>
              <a:t>Proporcionar herramientas que faciliten la ejecución de supervisiones rutinarias.</a:t>
            </a:r>
          </a:p>
          <a:p>
            <a:endParaRPr lang="es-419" sz="2800" dirty="0"/>
          </a:p>
          <a:p>
            <a:r>
              <a:rPr lang="es-419" sz="2800" dirty="0" smtClean="0"/>
              <a:t>Facilitar la accesibilidad a la información relevante de los proceso.</a:t>
            </a:r>
          </a:p>
        </p:txBody>
      </p:sp>
    </p:spTree>
    <p:extLst>
      <p:ext uri="{BB962C8B-B14F-4D97-AF65-F5344CB8AC3E}">
        <p14:creationId xmlns:p14="http://schemas.microsoft.com/office/powerpoint/2010/main" val="109581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2877</TotalTime>
  <Words>1390</Words>
  <Application>Microsoft Office PowerPoint</Application>
  <PresentationFormat>Panorámica</PresentationFormat>
  <Paragraphs>174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Tema de Office</vt:lpstr>
      <vt:lpstr>Desarrollo de aplicaciones para dispositivos móviles</vt:lpstr>
      <vt:lpstr>Temas a tratar</vt:lpstr>
      <vt:lpstr>Necesidad de mejorar las operaciones industriales</vt:lpstr>
      <vt:lpstr>Productividad</vt:lpstr>
      <vt:lpstr>Productividad</vt:lpstr>
      <vt:lpstr>Productividad</vt:lpstr>
      <vt:lpstr>Enfoque en optimización de las operaciones</vt:lpstr>
      <vt:lpstr>Enfoque en optimización de las operaciones</vt:lpstr>
      <vt:lpstr>Enfoque en optimización de las operaciones</vt:lpstr>
      <vt:lpstr>Contexto mundial</vt:lpstr>
      <vt:lpstr>IoT: Internet of Things</vt:lpstr>
      <vt:lpstr>Revolución Industrial 4.0 (IIoT)</vt:lpstr>
      <vt:lpstr>Aplicaciones para dispositivos móviles</vt:lpstr>
      <vt:lpstr>Solución conceptual</vt:lpstr>
      <vt:lpstr>Aplicaciones para dispositivos móviles</vt:lpstr>
      <vt:lpstr>Herramientas disponibles</vt:lpstr>
      <vt:lpstr>Appsheet como solución</vt:lpstr>
      <vt:lpstr>Creación de aplicaciones</vt:lpstr>
      <vt:lpstr>Solución con Appsheet</vt:lpstr>
      <vt:lpstr>Metrología Industrial</vt:lpstr>
      <vt:lpstr>Metrología como ente de servicio</vt:lpstr>
      <vt:lpstr>Proceso y documentación de calibraciones anterior</vt:lpstr>
      <vt:lpstr>Evaluación de costos nuevo sistema de metrología (otros proveedores)</vt:lpstr>
      <vt:lpstr>Evaluación de costos nuevo sistema de metrología (Appsheet)</vt:lpstr>
      <vt:lpstr>Evaluación de costos nuevo sistema de metrología (Appsheet)</vt:lpstr>
      <vt:lpstr>Desarrollo y puesta en marcha del sistema de metrología</vt:lpstr>
      <vt:lpstr>Resultados</vt:lpstr>
      <vt:lpstr>Despacho de producto terminado</vt:lpstr>
      <vt:lpstr>Antecedentes</vt:lpstr>
      <vt:lpstr>Registros – Mercado exportación</vt:lpstr>
      <vt:lpstr>Proceso para desarrollo de aplicación</vt:lpstr>
      <vt:lpstr>Desde sistemas de gestión de calidad</vt:lpstr>
      <vt:lpstr>Desde la parte operativa</vt:lpstr>
      <vt:lpstr>Aplicación</vt:lpstr>
      <vt:lpstr>Alertas rápidas a partes interesadas</vt:lpstr>
      <vt:lpstr>Ventajas y desventajas al utilizar Appsheet</vt:lpstr>
      <vt:lpstr>Ventajas acerca del diseño de aplicaciones utilizando Appsheet</vt:lpstr>
      <vt:lpstr>Ventajas acerca del diseño de aplicaciones utilizando Appsheet</vt:lpstr>
      <vt:lpstr>Ventajas operativas</vt:lpstr>
      <vt:lpstr>Desventajas acerca del diseño de aplicaciones utilizando Appsheet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Proceso de Metrología</dc:title>
  <dc:creator>Boris Ernesto Lopez Reyes</dc:creator>
  <cp:lastModifiedBy>Giovanni Molina Arriaza</cp:lastModifiedBy>
  <cp:revision>135</cp:revision>
  <dcterms:created xsi:type="dcterms:W3CDTF">2017-07-22T14:29:12Z</dcterms:created>
  <dcterms:modified xsi:type="dcterms:W3CDTF">2017-08-13T19:38:59Z</dcterms:modified>
</cp:coreProperties>
</file>