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07" r:id="rId2"/>
    <p:sldId id="406" r:id="rId3"/>
    <p:sldId id="349" r:id="rId4"/>
    <p:sldId id="363" r:id="rId5"/>
    <p:sldId id="339" r:id="rId6"/>
    <p:sldId id="407" r:id="rId7"/>
    <p:sldId id="366" r:id="rId8"/>
    <p:sldId id="367" r:id="rId9"/>
    <p:sldId id="368" r:id="rId10"/>
    <p:sldId id="369" r:id="rId11"/>
    <p:sldId id="370" r:id="rId12"/>
    <p:sldId id="372" r:id="rId13"/>
    <p:sldId id="396" r:id="rId14"/>
    <p:sldId id="374" r:id="rId15"/>
    <p:sldId id="375" r:id="rId16"/>
    <p:sldId id="376" r:id="rId17"/>
    <p:sldId id="397" r:id="rId18"/>
    <p:sldId id="398" r:id="rId19"/>
    <p:sldId id="399" r:id="rId20"/>
    <p:sldId id="310" r:id="rId21"/>
    <p:sldId id="403" r:id="rId22"/>
    <p:sldId id="331" r:id="rId23"/>
    <p:sldId id="345" r:id="rId24"/>
    <p:sldId id="387" r:id="rId25"/>
    <p:sldId id="400" r:id="rId26"/>
    <p:sldId id="402" r:id="rId27"/>
    <p:sldId id="401" r:id="rId28"/>
    <p:sldId id="348" r:id="rId29"/>
    <p:sldId id="350" r:id="rId30"/>
    <p:sldId id="357" r:id="rId31"/>
    <p:sldId id="358" r:id="rId32"/>
    <p:sldId id="356" r:id="rId33"/>
    <p:sldId id="388" r:id="rId34"/>
    <p:sldId id="352" r:id="rId35"/>
    <p:sldId id="405" r:id="rId36"/>
    <p:sldId id="360" r:id="rId37"/>
    <p:sldId id="395" r:id="rId38"/>
    <p:sldId id="354" r:id="rId39"/>
    <p:sldId id="408" r:id="rId40"/>
    <p:sldId id="382" r:id="rId41"/>
    <p:sldId id="365" r:id="rId42"/>
    <p:sldId id="312" r:id="rId4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B1"/>
    <a:srgbClr val="4DAF6C"/>
    <a:srgbClr val="47AB71"/>
    <a:srgbClr val="178BA0"/>
    <a:srgbClr val="279591"/>
    <a:srgbClr val="99CCFF"/>
    <a:srgbClr val="CCFF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8" autoAdjust="0"/>
    <p:restoredTop sz="67655" autoAdjust="0"/>
  </p:normalViewPr>
  <p:slideViewPr>
    <p:cSldViewPr snapToGrid="0">
      <p:cViewPr varScale="1">
        <p:scale>
          <a:sx n="85" d="100"/>
          <a:sy n="85" d="100"/>
        </p:scale>
        <p:origin x="84" y="84"/>
      </p:cViewPr>
      <p:guideLst>
        <p:guide orient="horz" pos="2183"/>
        <p:guide pos="388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10DAA-904E-483F-948F-AC67451B522C}" type="datetimeFigureOut">
              <a:rPr lang="es-CO" smtClean="0"/>
              <a:t>23/08/2017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1C9FD-727B-46D9-A7B9-9212A7F41F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9328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164405" y="2944492"/>
            <a:ext cx="9144000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5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MACROPROCESO A PRESENTAR (FABRICA, AGRICOLA O ADMINISTRACION)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22BC-0D5F-46A9-95C2-85D68F2C4E1A}" type="datetimeFigureOut">
              <a:rPr lang="es-CO" smtClean="0"/>
              <a:t>23/08/2017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50E5-17CD-48F0-9C97-5E1F143104C4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1 Título"/>
          <p:cNvSpPr txBox="1">
            <a:spLocks/>
          </p:cNvSpPr>
          <p:nvPr userDrawn="1"/>
        </p:nvSpPr>
        <p:spPr>
          <a:xfrm>
            <a:off x="-1" y="339153"/>
            <a:ext cx="12192001" cy="2167945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1"/>
              </a:gs>
            </a:gsLst>
            <a:path path="rect">
              <a:fillToRect l="100000" t="100000"/>
            </a:path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endParaRPr lang="es-CO" sz="4400" b="1" noProof="1">
              <a:solidFill>
                <a:schemeClr val="bg1"/>
              </a:solidFill>
              <a:latin typeface="Miriam" panose="020B0502050101010101" pitchFamily="34" charset="-79"/>
              <a:cs typeface="Miriam" panose="020B0502050101010101" pitchFamily="34" charset="-79"/>
            </a:endParaRPr>
          </a:p>
        </p:txBody>
      </p:sp>
      <p:sp>
        <p:nvSpPr>
          <p:cNvPr id="13" name="Título 12"/>
          <p:cNvSpPr>
            <a:spLocks noGrp="1"/>
          </p:cNvSpPr>
          <p:nvPr>
            <p:ph type="title" hasCustomPrompt="1"/>
          </p:nvPr>
        </p:nvSpPr>
        <p:spPr>
          <a:xfrm>
            <a:off x="283737" y="507850"/>
            <a:ext cx="11764767" cy="1269579"/>
          </a:xfrm>
        </p:spPr>
        <p:txBody>
          <a:bodyPr/>
          <a:lstStyle>
            <a:lvl1pPr algn="ctr">
              <a:defRPr baseline="0">
                <a:latin typeface="Gill Sans MT" panose="020B0502020104020203" pitchFamily="34" charset="0"/>
              </a:defRPr>
            </a:lvl1pPr>
          </a:lstStyle>
          <a:p>
            <a:r>
              <a:rPr lang="es-ES" dirty="0" smtClean="0"/>
              <a:t>NOMBRE, FECHA Y AÑO DEL COMITÉ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73903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5016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22BC-0D5F-46A9-95C2-85D68F2C4E1A}" type="datetimeFigureOut">
              <a:rPr lang="es-CO" smtClean="0"/>
              <a:t>23/08/2017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50E5-17CD-48F0-9C97-5E1F143104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119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/>
          <p:cNvSpPr>
            <a:spLocks noGrp="1"/>
          </p:cNvSpPr>
          <p:nvPr>
            <p:ph type="pic" sz="quarter" idx="13" hasCustomPrompt="1"/>
          </p:nvPr>
        </p:nvSpPr>
        <p:spPr>
          <a:xfrm>
            <a:off x="7479587" y="1085983"/>
            <a:ext cx="4712413" cy="577201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s-CO" dirty="0" smtClean="0"/>
              <a:t>IMAGEN REPRESENTATIVA </a:t>
            </a:r>
            <a:endParaRPr lang="es-CO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7127" y="3107674"/>
            <a:ext cx="5928546" cy="82329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s-CO" dirty="0" smtClean="0"/>
              <a:t>AREA A PRESENTAR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22BC-0D5F-46A9-95C2-85D68F2C4E1A}" type="datetimeFigureOut">
              <a:rPr lang="es-CO" smtClean="0"/>
              <a:t>23/08/2017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50E5-17CD-48F0-9C97-5E1F143104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1000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22BC-0D5F-46A9-95C2-85D68F2C4E1A}" type="datetimeFigureOut">
              <a:rPr lang="es-CO" smtClean="0"/>
              <a:t>23/08/2017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66871"/>
            <a:ext cx="2743200" cy="365125"/>
          </a:xfrm>
        </p:spPr>
        <p:txBody>
          <a:bodyPr/>
          <a:lstStyle/>
          <a:p>
            <a:fld id="{A08850E5-17CD-48F0-9C97-5E1F143104C4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1 Título"/>
          <p:cNvSpPr txBox="1">
            <a:spLocks/>
          </p:cNvSpPr>
          <p:nvPr userDrawn="1"/>
        </p:nvSpPr>
        <p:spPr>
          <a:xfrm>
            <a:off x="333152" y="1604713"/>
            <a:ext cx="11525693" cy="2371864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1"/>
              </a:gs>
            </a:gsLst>
            <a:path path="rect">
              <a:fillToRect l="100000" t="100000"/>
            </a:path>
          </a:gra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endParaRPr lang="es-CO" sz="4400" b="1" noProof="1">
              <a:solidFill>
                <a:schemeClr val="bg1"/>
              </a:solidFill>
              <a:latin typeface="Miriam" panose="020B0502050101010101" pitchFamily="34" charset="-79"/>
              <a:cs typeface="Miriam" panose="020B0502050101010101" pitchFamily="34" charset="-79"/>
            </a:endParaRPr>
          </a:p>
        </p:txBody>
      </p:sp>
      <p:sp>
        <p:nvSpPr>
          <p:cNvPr id="6" name="18 Rectángulo"/>
          <p:cNvSpPr/>
          <p:nvPr userDrawn="1"/>
        </p:nvSpPr>
        <p:spPr>
          <a:xfrm>
            <a:off x="3333895" y="2067370"/>
            <a:ext cx="552420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8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ill Sans MT" panose="020B0502020104020203" pitchFamily="34" charset="0"/>
              </a:rPr>
              <a:t>¡Gracias!</a:t>
            </a:r>
          </a:p>
        </p:txBody>
      </p:sp>
      <p:sp>
        <p:nvSpPr>
          <p:cNvPr id="8" name="Rectángulo 7"/>
          <p:cNvSpPr/>
          <p:nvPr userDrawn="1"/>
        </p:nvSpPr>
        <p:spPr>
          <a:xfrm>
            <a:off x="0" y="170121"/>
            <a:ext cx="12192000" cy="1371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7345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B22BC-0D5F-46A9-95C2-85D68F2C4E1A}" type="datetimeFigureOut">
              <a:rPr lang="es-CO" smtClean="0"/>
              <a:t>23/08/2017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850E5-17CD-48F0-9C97-5E1F143104C4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Título 1"/>
          <p:cNvSpPr txBox="1">
            <a:spLocks/>
          </p:cNvSpPr>
          <p:nvPr userDrawn="1"/>
        </p:nvSpPr>
        <p:spPr>
          <a:xfrm>
            <a:off x="0" y="358581"/>
            <a:ext cx="12192000" cy="714250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1"/>
              </a:gs>
            </a:gsLst>
            <a:path path="rect">
              <a:fillToRect l="100000" t="100000"/>
            </a:path>
          </a:gra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0975"/>
            <a:endParaRPr lang="es-CO" sz="4400" b="1" dirty="0">
              <a:solidFill>
                <a:schemeClr val="bg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4523"/>
            <a:ext cx="12192000" cy="536653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12" name="Marcador de título 11"/>
          <p:cNvSpPr>
            <a:spLocks noGrp="1"/>
          </p:cNvSpPr>
          <p:nvPr>
            <p:ph type="title"/>
          </p:nvPr>
        </p:nvSpPr>
        <p:spPr>
          <a:xfrm>
            <a:off x="277402" y="425657"/>
            <a:ext cx="11764767" cy="580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s-CO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idx="1"/>
          </p:nvPr>
        </p:nvSpPr>
        <p:spPr>
          <a:xfrm>
            <a:off x="537230" y="1246440"/>
            <a:ext cx="10992617" cy="4775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1392" y="6344789"/>
            <a:ext cx="2396504" cy="48734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09" y="6352345"/>
            <a:ext cx="2245798" cy="481763"/>
          </a:xfrm>
          <a:prstGeom prst="rect">
            <a:avLst/>
          </a:prstGeom>
        </p:spPr>
      </p:pic>
      <p:pic>
        <p:nvPicPr>
          <p:cNvPr id="16" name="Imagen 15"/>
          <p:cNvPicPr/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8" t="5242" b="13922"/>
          <a:stretch/>
        </p:blipFill>
        <p:spPr bwMode="auto">
          <a:xfrm>
            <a:off x="5704767" y="6352344"/>
            <a:ext cx="859809" cy="47979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95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chemeClr val="bg1"/>
            </a:solidFill>
          </a:ln>
          <a:solidFill>
            <a:schemeClr val="bg1"/>
          </a:solidFill>
          <a:latin typeface="Miriam" panose="020B0502050101010101" pitchFamily="34" charset="-79"/>
          <a:ea typeface="+mj-ea"/>
          <a:cs typeface="Miriam" panose="020B0502050101010101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7898" y="663714"/>
            <a:ext cx="11764767" cy="1269579"/>
          </a:xfrm>
        </p:spPr>
        <p:txBody>
          <a:bodyPr>
            <a:normAutofit/>
          </a:bodyPr>
          <a:lstStyle/>
          <a:p>
            <a:r>
              <a:rPr lang="es-CO" sz="4800" dirty="0" smtClean="0"/>
              <a:t>Agosto de 2017</a:t>
            </a:r>
            <a:endParaRPr lang="es-CO" sz="4800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967093" y="2738427"/>
            <a:ext cx="10424508" cy="2580545"/>
          </a:xfrm>
        </p:spPr>
        <p:txBody>
          <a:bodyPr/>
          <a:lstStyle/>
          <a:p>
            <a:r>
              <a:rPr lang="es-CO" dirty="0" smtClean="0"/>
              <a:t>REDUCCIÓN DEL COSTO UNITARIO EN FABRICA</a:t>
            </a:r>
          </a:p>
          <a:p>
            <a:r>
              <a:rPr lang="es-CO" dirty="0" smtClean="0"/>
              <a:t>Una metodología integral</a:t>
            </a:r>
          </a:p>
          <a:p>
            <a:endParaRPr lang="es-CO" dirty="0" smtClean="0"/>
          </a:p>
          <a:p>
            <a:r>
              <a:rPr lang="es-CO" dirty="0" smtClean="0"/>
              <a:t>Fabricio Carvajal Cruz – Ingeniero Químico</a:t>
            </a:r>
          </a:p>
          <a:p>
            <a:r>
              <a:rPr lang="es-CO" sz="1600" b="1" dirty="0" smtClean="0"/>
              <a:t>ingenieriayproyectos@jamhesa.com.co</a:t>
            </a:r>
          </a:p>
        </p:txBody>
      </p:sp>
    </p:spTree>
    <p:extLst>
      <p:ext uri="{BB962C8B-B14F-4D97-AF65-F5344CB8AC3E}">
        <p14:creationId xmlns:p14="http://schemas.microsoft.com/office/powerpoint/2010/main" val="382498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5016" y="331258"/>
            <a:ext cx="10515600" cy="899231"/>
          </a:xfrm>
        </p:spPr>
        <p:txBody>
          <a:bodyPr/>
          <a:lstStyle/>
          <a:p>
            <a:r>
              <a:rPr lang="es-CO" dirty="0" smtClean="0"/>
              <a:t>ALCANCE DEL PROYECTO</a:t>
            </a:r>
            <a:endParaRPr lang="es-CO" dirty="0"/>
          </a:p>
        </p:txBody>
      </p:sp>
      <p:pic>
        <p:nvPicPr>
          <p:cNvPr id="3074" name="300B70C1-FBEE-4FF0-A774-E0CFB1EF703C" descr="image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12974" y="1903108"/>
            <a:ext cx="2340000" cy="1755000"/>
          </a:xfrm>
          <a:prstGeom prst="rect">
            <a:avLst/>
          </a:prstGeom>
          <a:noFill/>
          <a:ln w="50800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515E0B17-E2DE-4A16-A9D4-D28BACCB808C" descr="image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474" y="4330727"/>
            <a:ext cx="2340000" cy="1755000"/>
          </a:xfrm>
          <a:prstGeom prst="rect">
            <a:avLst/>
          </a:prstGeom>
          <a:noFill/>
          <a:ln w="50800" cap="rnd">
            <a:solidFill>
              <a:srgbClr val="4DAF6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081B3308-DE9D-4024-9021-1E6053A831FB" descr="image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763396" y="1816875"/>
            <a:ext cx="2340000" cy="1755000"/>
          </a:xfrm>
          <a:prstGeom prst="rect">
            <a:avLst/>
          </a:prstGeom>
          <a:noFill/>
          <a:ln w="50800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ADAE3C9C-7192-4ACE-8AA6-A5D01440348F" descr="image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261072" y="4156875"/>
            <a:ext cx="2340000" cy="1755000"/>
          </a:xfrm>
          <a:prstGeom prst="rect">
            <a:avLst/>
          </a:prstGeom>
          <a:noFill/>
          <a:ln w="50800" cap="rnd">
            <a:solidFill>
              <a:srgbClr val="4DAF6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75F3E094-188E-4DE5-984A-085D948887C9" descr="image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0896" y="4449375"/>
            <a:ext cx="2340000" cy="1755000"/>
          </a:xfrm>
          <a:prstGeom prst="rect">
            <a:avLst/>
          </a:prstGeom>
          <a:noFill/>
          <a:ln w="50800" cap="rnd">
            <a:solidFill>
              <a:srgbClr val="4DAF6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2806090" y="3054024"/>
            <a:ext cx="878767" cy="341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latin typeface="Gill Sans MT" panose="020B05020201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CO" dirty="0"/>
              <a:t>ANTES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485906" y="5048375"/>
            <a:ext cx="1080745" cy="341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CO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latin typeface="Gill Sans MT" panose="020B05020201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CO" dirty="0"/>
              <a:t>DESPUES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9147236" y="1971440"/>
            <a:ext cx="878767" cy="341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latin typeface="Gill Sans MT" panose="020B05020201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CO" dirty="0"/>
              <a:t>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232395" y="4863559"/>
            <a:ext cx="1080745" cy="341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CO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latin typeface="Gill Sans MT" panose="020B05020201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CO" dirty="0"/>
              <a:t>DESPUES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687884" y="1800624"/>
            <a:ext cx="1969966" cy="671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latin typeface="Gill Sans MT" panose="020B05020201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s-CO" b="1" u="sng" dirty="0" smtClean="0"/>
              <a:t>VALVULA DE DESCARGA</a:t>
            </a:r>
            <a:endParaRPr lang="es-CO" b="1" u="sng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417560" y="2358818"/>
            <a:ext cx="1969966" cy="671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latin typeface="Gill Sans MT" panose="020B05020201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s-CO" b="1" u="sng" dirty="0" smtClean="0"/>
              <a:t>ARADO</a:t>
            </a:r>
            <a:endParaRPr lang="es-CO" b="1" u="sng" dirty="0"/>
          </a:p>
        </p:txBody>
      </p:sp>
    </p:spTree>
    <p:extLst>
      <p:ext uri="{BB962C8B-B14F-4D97-AF65-F5344CB8AC3E}">
        <p14:creationId xmlns:p14="http://schemas.microsoft.com/office/powerpoint/2010/main" val="54871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75016" y="331258"/>
            <a:ext cx="10515600" cy="899231"/>
          </a:xfrm>
        </p:spPr>
        <p:txBody>
          <a:bodyPr/>
          <a:lstStyle/>
          <a:p>
            <a:r>
              <a:rPr lang="es-CO" dirty="0" smtClean="0"/>
              <a:t>ALCANCE DEL PROYECTO</a:t>
            </a:r>
            <a:endParaRPr lang="es-CO" dirty="0"/>
          </a:p>
        </p:txBody>
      </p:sp>
      <p:pic>
        <p:nvPicPr>
          <p:cNvPr id="4098" name="3AB12E7A-45C5-49BB-A0FB-CFCA3324A1C5" descr="imag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247774" y="3278989"/>
            <a:ext cx="3048000" cy="2286000"/>
          </a:xfrm>
          <a:prstGeom prst="rect">
            <a:avLst/>
          </a:prstGeom>
          <a:noFill/>
          <a:ln w="50800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24CDAE8D-2130-43E6-973C-09F2FC46EA08" descr="image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119831" y="3278990"/>
            <a:ext cx="3048000" cy="2286000"/>
          </a:xfrm>
          <a:prstGeom prst="rect">
            <a:avLst/>
          </a:prstGeom>
          <a:noFill/>
          <a:ln w="50800" cap="rnd">
            <a:solidFill>
              <a:srgbClr val="4DAF6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0EF9E77F-F831-4F9B-866E-8D674829D080" descr="image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9061767" y="3278990"/>
            <a:ext cx="3048000" cy="2286000"/>
          </a:xfrm>
          <a:prstGeom prst="rect">
            <a:avLst/>
          </a:prstGeom>
          <a:noFill/>
          <a:ln w="50800" cap="rnd">
            <a:solidFill>
              <a:srgbClr val="4DAF6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2360966" y="2246744"/>
            <a:ext cx="878767" cy="341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latin typeface="Gill Sans MT" panose="020B05020201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CO" dirty="0"/>
              <a:t>ANTES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557969" y="2246744"/>
            <a:ext cx="1080745" cy="341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CO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latin typeface="Gill Sans MT" panose="020B05020201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CO" dirty="0"/>
              <a:t>DESPUES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787763" y="1487667"/>
            <a:ext cx="6726434" cy="671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latin typeface="Gill Sans MT" panose="020B05020201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s-CO" b="1" u="sng" dirty="0" smtClean="0"/>
              <a:t>CONTROL DE CARGA Y LAVADO DE AZUCAR</a:t>
            </a:r>
            <a:endParaRPr lang="es-CO" b="1" u="sng" dirty="0"/>
          </a:p>
        </p:txBody>
      </p:sp>
    </p:spTree>
    <p:extLst>
      <p:ext uri="{BB962C8B-B14F-4D97-AF65-F5344CB8AC3E}">
        <p14:creationId xmlns:p14="http://schemas.microsoft.com/office/powerpoint/2010/main" val="143952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5016" y="331258"/>
            <a:ext cx="10515600" cy="899231"/>
          </a:xfrm>
        </p:spPr>
        <p:txBody>
          <a:bodyPr/>
          <a:lstStyle/>
          <a:p>
            <a:r>
              <a:rPr lang="es-CO" dirty="0" smtClean="0"/>
              <a:t>BENEFICIOS OBTENIDOS</a:t>
            </a:r>
            <a:endParaRPr lang="es-CO" dirty="0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273750" y="1283756"/>
            <a:ext cx="11782784" cy="5275088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s-CO" b="1" dirty="0" smtClean="0"/>
              <a:t>Reducción del consumo de energía eléctrica en 2.82 </a:t>
            </a:r>
            <a:r>
              <a:rPr lang="es-CO" b="1" dirty="0" err="1" smtClean="0"/>
              <a:t>Kw</a:t>
            </a:r>
            <a:r>
              <a:rPr lang="es-CO" b="1" dirty="0" smtClean="0"/>
              <a:t>-h/ciclo. 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endParaRPr lang="es-CO" sz="900" b="1" dirty="0" smtClean="0"/>
          </a:p>
          <a:p>
            <a:pPr marL="457200" lvl="1" indent="0">
              <a:buNone/>
            </a:pPr>
            <a:r>
              <a:rPr lang="es-CO" dirty="0" smtClean="0"/>
              <a:t>Por pasar de operar con dos centrífugas a 12 ciclos/h a operar con una centrífuga a 22 ciclos/h. Motores de 75 </a:t>
            </a:r>
            <a:r>
              <a:rPr lang="es-CO" dirty="0" err="1" smtClean="0"/>
              <a:t>kw</a:t>
            </a:r>
            <a:r>
              <a:rPr lang="es-CO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s-CO" dirty="0" smtClean="0"/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s-CO" b="1" dirty="0" smtClean="0"/>
              <a:t>Reducción del azúcar reprocesada en cada ciclo, por: 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endParaRPr lang="es-CO" sz="900" b="1" dirty="0" smtClean="0"/>
          </a:p>
          <a:p>
            <a:pPr marL="800100" lvl="1" indent="-342900">
              <a:buFont typeface="+mj-lt"/>
              <a:buAutoNum type="alphaLcParenR"/>
            </a:pPr>
            <a:r>
              <a:rPr lang="es-CO" dirty="0"/>
              <a:t>Control automático de la carga. La cantidad de masa alimentada por ciclo es la capacidad del canasto.</a:t>
            </a:r>
          </a:p>
          <a:p>
            <a:pPr marL="800100" lvl="1" indent="-342900">
              <a:buFont typeface="+mj-lt"/>
              <a:buAutoNum type="alphaLcParenR"/>
            </a:pPr>
            <a:r>
              <a:rPr lang="es-CO" dirty="0"/>
              <a:t>Mejor control del momento para lavar el azúcar en el canasto. El agua para lavado entra en el momento óptimo; cuando recién ha salido la miel de la masa</a:t>
            </a:r>
          </a:p>
          <a:p>
            <a:pPr marL="800100" lvl="1" indent="-342900">
              <a:buFont typeface="+mj-lt"/>
              <a:buAutoNum type="alphaLcParenR"/>
            </a:pPr>
            <a:r>
              <a:rPr lang="es-CO" dirty="0"/>
              <a:t>Reducción del azúcar residual en el canasto al final del ciclo. El arado es más grande y se controla automáticamente el momento y punto de entrada, así como la velocidad de descenso</a:t>
            </a:r>
            <a:r>
              <a:rPr lang="es-CO" dirty="0" smtClean="0"/>
              <a:t>.</a:t>
            </a:r>
          </a:p>
          <a:p>
            <a:pPr marL="800100" lvl="1" indent="-342900">
              <a:buFont typeface="+mj-lt"/>
              <a:buAutoNum type="alphaLcParenR"/>
            </a:pPr>
            <a:endParaRPr lang="es-CO" sz="400" dirty="0"/>
          </a:p>
          <a:p>
            <a:pPr marL="0" indent="0">
              <a:buNone/>
            </a:pPr>
            <a:endParaRPr lang="es-CO" dirty="0" smtClean="0"/>
          </a:p>
          <a:p>
            <a:pPr marL="342900" indent="-342900">
              <a:spcBef>
                <a:spcPts val="0"/>
              </a:spcBef>
              <a:buFont typeface="+mj-lt"/>
              <a:buAutoNum type="arabicPeriod" startAt="3"/>
            </a:pPr>
            <a:r>
              <a:rPr lang="es-CO" b="1" dirty="0" smtClean="0"/>
              <a:t>Reducción </a:t>
            </a:r>
            <a:r>
              <a:rPr lang="es-CO" b="1" dirty="0"/>
              <a:t>de un operario por </a:t>
            </a:r>
            <a:r>
              <a:rPr lang="es-CO" b="1" dirty="0" smtClean="0"/>
              <a:t>turno</a:t>
            </a:r>
            <a:endParaRPr lang="es-CO" b="1" dirty="0"/>
          </a:p>
          <a:p>
            <a:pPr marL="0" indent="0">
              <a:buNone/>
            </a:pPr>
            <a:endParaRPr lang="es-CO" dirty="0"/>
          </a:p>
          <a:p>
            <a:pPr marL="0" indent="0" algn="ctr">
              <a:buNone/>
            </a:pPr>
            <a:r>
              <a:rPr lang="es-CO" b="1" dirty="0" smtClean="0"/>
              <a:t>RETORNO DE LA INVERSION EN UN AÑO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42846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5016" y="331258"/>
            <a:ext cx="10515600" cy="899231"/>
          </a:xfrm>
        </p:spPr>
        <p:txBody>
          <a:bodyPr/>
          <a:lstStyle/>
          <a:p>
            <a:r>
              <a:rPr lang="es-CO" dirty="0" smtClean="0"/>
              <a:t>BENEFICIOS OBTENIDOS</a:t>
            </a:r>
            <a:endParaRPr lang="es-CO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6084717" y="1543751"/>
          <a:ext cx="6016971" cy="1759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55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94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46786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Material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err="1" smtClean="0"/>
                        <a:t>Acum</a:t>
                      </a:r>
                      <a:r>
                        <a:rPr lang="es-CO" sz="1400" dirty="0" smtClean="0"/>
                        <a:t>.</a:t>
                      </a:r>
                      <a:r>
                        <a:rPr lang="es-CO" sz="1400" baseline="0" dirty="0" smtClean="0"/>
                        <a:t> A Diciembre 2016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err="1" smtClean="0"/>
                        <a:t>Acum</a:t>
                      </a:r>
                      <a:r>
                        <a:rPr lang="es-CO" sz="1400" dirty="0" smtClean="0"/>
                        <a:t>.</a:t>
                      </a:r>
                      <a:r>
                        <a:rPr lang="es-CO" sz="1400" baseline="0" dirty="0" smtClean="0"/>
                        <a:t> A Junio 2017</a:t>
                      </a:r>
                      <a:endParaRPr lang="es-CO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7864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Masa A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err="1" smtClean="0"/>
                        <a:t>Brix</a:t>
                      </a:r>
                      <a:r>
                        <a:rPr lang="es-CO" sz="1400" dirty="0" smtClean="0"/>
                        <a:t>:       90.62%</a:t>
                      </a:r>
                    </a:p>
                    <a:p>
                      <a:r>
                        <a:rPr lang="es-CO" sz="1400" dirty="0" smtClean="0"/>
                        <a:t>Pureza:  85.96%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err="1" smtClean="0"/>
                        <a:t>Brix</a:t>
                      </a:r>
                      <a:r>
                        <a:rPr lang="es-CO" sz="1400" dirty="0" smtClean="0"/>
                        <a:t>:       91.05%</a:t>
                      </a:r>
                    </a:p>
                    <a:p>
                      <a:r>
                        <a:rPr lang="es-CO" sz="1400" dirty="0" smtClean="0"/>
                        <a:t>Pureza:  86.59%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4551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Miel A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err="1" smtClean="0"/>
                        <a:t>Brix</a:t>
                      </a:r>
                      <a:r>
                        <a:rPr lang="es-CO" sz="1400" dirty="0" smtClean="0"/>
                        <a:t>:       76.76%</a:t>
                      </a:r>
                    </a:p>
                    <a:p>
                      <a:r>
                        <a:rPr lang="es-CO" sz="1400" dirty="0" smtClean="0"/>
                        <a:t>Pureza:  73.66%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err="1" smtClean="0"/>
                        <a:t>Brix</a:t>
                      </a:r>
                      <a:r>
                        <a:rPr lang="es-CO" sz="1400" dirty="0" smtClean="0"/>
                        <a:t>:       77.05%</a:t>
                      </a:r>
                    </a:p>
                    <a:p>
                      <a:r>
                        <a:rPr lang="es-CO" sz="1400" dirty="0" smtClean="0"/>
                        <a:t>Pureza:  74.46%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6786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Rendimiento</a:t>
                      </a:r>
                      <a:r>
                        <a:rPr lang="es-CO" sz="1400" baseline="0" dirty="0" smtClean="0"/>
                        <a:t> en cristales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42.31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43.24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6680142" y="3587040"/>
          <a:ext cx="4826121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51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09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5639">
                <a:tc>
                  <a:txBody>
                    <a:bodyPr/>
                    <a:lstStyle/>
                    <a:p>
                      <a:r>
                        <a:rPr lang="es-CO" dirty="0" smtClean="0"/>
                        <a:t>Azúcar envasada</a:t>
                      </a:r>
                      <a:r>
                        <a:rPr lang="es-CO" baseline="0" dirty="0" smtClean="0"/>
                        <a:t> a 30 Junio 2017 (</a:t>
                      </a:r>
                      <a:r>
                        <a:rPr lang="es-CO" baseline="0" dirty="0" err="1" smtClean="0"/>
                        <a:t>qq</a:t>
                      </a:r>
                      <a:r>
                        <a:rPr lang="es-CO" baseline="0" dirty="0" smtClean="0"/>
                        <a:t>)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dirty="0" smtClean="0"/>
                        <a:t>134,498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33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Masa A requerida para la producción 2017 (Ton)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 smtClean="0"/>
                        <a:t>15,552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33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Azúcar que se hubiera obtenido en 2016 (</a:t>
                      </a:r>
                      <a:r>
                        <a:rPr lang="es-CO" sz="1400" dirty="0" err="1" smtClean="0"/>
                        <a:t>qq</a:t>
                      </a:r>
                      <a:r>
                        <a:rPr lang="es-CO" sz="1400" dirty="0" smtClean="0"/>
                        <a:t>)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 smtClean="0"/>
                        <a:t>131,605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33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Reducción obtenida en reproceso (</a:t>
                      </a:r>
                      <a:r>
                        <a:rPr lang="es-CO" sz="1400" dirty="0" err="1" smtClean="0"/>
                        <a:t>qq</a:t>
                      </a:r>
                      <a:r>
                        <a:rPr lang="es-CO" sz="1400" dirty="0" smtClean="0"/>
                        <a:t>)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 smtClean="0"/>
                        <a:t>2,893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33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Costo del reproceso ($/</a:t>
                      </a:r>
                      <a:r>
                        <a:rPr lang="es-CO" sz="1400" dirty="0" err="1" smtClean="0"/>
                        <a:t>qq</a:t>
                      </a:r>
                      <a:r>
                        <a:rPr lang="es-CO" sz="1400" dirty="0" smtClean="0"/>
                        <a:t>)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 smtClean="0"/>
                        <a:t>3,000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33">
                <a:tc>
                  <a:txBody>
                    <a:bodyPr/>
                    <a:lstStyle/>
                    <a:p>
                      <a:r>
                        <a:rPr lang="es-CO" sz="1400" b="1" dirty="0" smtClean="0"/>
                        <a:t>AHORRO EN LOS REPROCESOS ($)</a:t>
                      </a:r>
                      <a:endParaRPr lang="es-CO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b="1" dirty="0" smtClean="0"/>
                        <a:t>8’678.294</a:t>
                      </a:r>
                      <a:endParaRPr lang="es-CO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7593336" y="1106309"/>
            <a:ext cx="2999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Soportes ahorro en disolución</a:t>
            </a:r>
            <a:endParaRPr lang="es-CO" dirty="0"/>
          </a:p>
        </p:txBody>
      </p:sp>
      <p:sp>
        <p:nvSpPr>
          <p:cNvPr id="8" name="CuadroTexto 7"/>
          <p:cNvSpPr txBox="1"/>
          <p:nvPr/>
        </p:nvSpPr>
        <p:spPr>
          <a:xfrm>
            <a:off x="1801490" y="1106309"/>
            <a:ext cx="275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Soportes ahorro energético</a:t>
            </a:r>
            <a:endParaRPr lang="es-CO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609606" y="1543751"/>
          <a:ext cx="5136445" cy="3743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79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885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8331">
                <a:tc>
                  <a:txBody>
                    <a:bodyPr/>
                    <a:lstStyle/>
                    <a:p>
                      <a:r>
                        <a:rPr lang="es-CO" dirty="0" smtClean="0"/>
                        <a:t>Azúcar envasada</a:t>
                      </a:r>
                      <a:r>
                        <a:rPr lang="es-CO" baseline="0" dirty="0" smtClean="0"/>
                        <a:t> a 30 Junio 2017 (</a:t>
                      </a:r>
                      <a:r>
                        <a:rPr lang="es-CO" baseline="0" dirty="0" err="1" smtClean="0"/>
                        <a:t>qq</a:t>
                      </a:r>
                      <a:r>
                        <a:rPr lang="es-CO" baseline="0" dirty="0" smtClean="0"/>
                        <a:t>)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dirty="0" smtClean="0"/>
                        <a:t>134,498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8331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Azúcar /ciclo (</a:t>
                      </a:r>
                      <a:r>
                        <a:rPr lang="es-CO" sz="1400" dirty="0" err="1" smtClean="0"/>
                        <a:t>qq</a:t>
                      </a:r>
                      <a:r>
                        <a:rPr lang="es-CO" sz="1400" dirty="0" smtClean="0"/>
                        <a:t>)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 smtClean="0"/>
                        <a:t>4.83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8331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Ciclos efectuados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 smtClean="0"/>
                        <a:t>28,020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s-CO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8331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Potencia del motor (</a:t>
                      </a:r>
                      <a:r>
                        <a:rPr lang="es-CO" sz="1400" dirty="0" err="1" smtClean="0"/>
                        <a:t>kw</a:t>
                      </a:r>
                      <a:r>
                        <a:rPr lang="es-CO" sz="1400" dirty="0" smtClean="0"/>
                        <a:t>)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 smtClean="0"/>
                        <a:t>74.57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8331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Consumo de energía a 12 ciclos/h (</a:t>
                      </a:r>
                      <a:r>
                        <a:rPr lang="es-CO" sz="1400" dirty="0" err="1" smtClean="0"/>
                        <a:t>kw</a:t>
                      </a:r>
                      <a:r>
                        <a:rPr lang="es-CO" sz="1400" dirty="0" smtClean="0"/>
                        <a:t>-h/ciclo)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 smtClean="0"/>
                        <a:t>6.21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8331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Consumo de energía a 22 ciclos/h (</a:t>
                      </a:r>
                      <a:r>
                        <a:rPr lang="es-CO" sz="1400" dirty="0" err="1" smtClean="0"/>
                        <a:t>kw</a:t>
                      </a:r>
                      <a:r>
                        <a:rPr lang="es-CO" sz="1400" dirty="0" smtClean="0"/>
                        <a:t>-h/ciclo)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 smtClean="0"/>
                        <a:t>3.39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8331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Ahorro energético por ciclo (</a:t>
                      </a:r>
                      <a:r>
                        <a:rPr lang="es-CO" sz="1400" dirty="0" err="1" smtClean="0"/>
                        <a:t>kw</a:t>
                      </a:r>
                      <a:r>
                        <a:rPr lang="es-CO" sz="1400" dirty="0" smtClean="0"/>
                        <a:t>-h)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 smtClean="0"/>
                        <a:t>2.82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8331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Reducción</a:t>
                      </a:r>
                      <a:r>
                        <a:rPr lang="es-CO" sz="1400" baseline="0" dirty="0" smtClean="0"/>
                        <a:t> obtenida en energía (</a:t>
                      </a:r>
                      <a:r>
                        <a:rPr lang="es-CO" sz="1400" baseline="0" dirty="0" err="1" smtClean="0"/>
                        <a:t>kw</a:t>
                      </a:r>
                      <a:r>
                        <a:rPr lang="es-CO" sz="1400" baseline="0" dirty="0" smtClean="0"/>
                        <a:t>-h)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 smtClean="0"/>
                        <a:t>79,018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8331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Valor del </a:t>
                      </a:r>
                      <a:r>
                        <a:rPr lang="es-CO" sz="1400" dirty="0" err="1" smtClean="0"/>
                        <a:t>kw</a:t>
                      </a:r>
                      <a:r>
                        <a:rPr lang="es-CO" sz="1400" dirty="0" smtClean="0"/>
                        <a:t>-h ($)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 smtClean="0"/>
                        <a:t>304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8331">
                <a:tc>
                  <a:txBody>
                    <a:bodyPr/>
                    <a:lstStyle/>
                    <a:p>
                      <a:r>
                        <a:rPr lang="es-CO" sz="1400" b="1" dirty="0" smtClean="0"/>
                        <a:t>AHORRO EN EL</a:t>
                      </a:r>
                      <a:r>
                        <a:rPr lang="es-CO" sz="1400" b="1" baseline="0" dirty="0" smtClean="0"/>
                        <a:t> CONSUMO DE ENERGIA ($)</a:t>
                      </a:r>
                      <a:endParaRPr lang="es-CO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b="1" dirty="0" smtClean="0"/>
                        <a:t>24’021.343</a:t>
                      </a:r>
                      <a:endParaRPr lang="es-CO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63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2528709"/>
            <a:ext cx="5000980" cy="1794929"/>
          </a:xfrm>
        </p:spPr>
        <p:txBody>
          <a:bodyPr>
            <a:normAutofit fontScale="90000"/>
          </a:bodyPr>
          <a:lstStyle/>
          <a:p>
            <a:pPr algn="ctr"/>
            <a:r>
              <a:rPr lang="es-CO" sz="3200" dirty="0" smtClean="0"/>
              <a:t>2.1.3AUTOMATIZACION</a:t>
            </a:r>
            <a:br>
              <a:rPr lang="es-CO" sz="3200" dirty="0" smtClean="0"/>
            </a:br>
            <a:r>
              <a:rPr lang="es-CO" sz="3200" dirty="0"/>
              <a:t/>
            </a:r>
            <a:br>
              <a:rPr lang="es-CO" sz="3200" dirty="0"/>
            </a:br>
            <a:r>
              <a:rPr lang="es-CO" sz="3200" dirty="0" smtClean="0"/>
              <a:t>OPERACION EVAPORADORES</a:t>
            </a:r>
            <a:endParaRPr lang="es-CO" sz="3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431" y="1299634"/>
            <a:ext cx="6841970" cy="427707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248431" y="1299634"/>
            <a:ext cx="1321702" cy="325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/>
          <p:cNvSpPr/>
          <p:nvPr/>
        </p:nvSpPr>
        <p:spPr>
          <a:xfrm>
            <a:off x="5484009" y="4612922"/>
            <a:ext cx="3976080" cy="771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661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5016" y="331258"/>
            <a:ext cx="10515600" cy="899231"/>
          </a:xfrm>
        </p:spPr>
        <p:txBody>
          <a:bodyPr/>
          <a:lstStyle/>
          <a:p>
            <a:r>
              <a:rPr lang="es-CO" dirty="0" smtClean="0"/>
              <a:t>OBJETIVO DEL PROYECTO</a:t>
            </a:r>
            <a:endParaRPr lang="es-CO" dirty="0"/>
          </a:p>
        </p:txBody>
      </p:sp>
      <p:sp>
        <p:nvSpPr>
          <p:cNvPr id="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355161" y="6764347"/>
            <a:ext cx="381000" cy="3810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grpSp>
        <p:nvGrpSpPr>
          <p:cNvPr id="4" name="Grupo 3"/>
          <p:cNvGrpSpPr>
            <a:grpSpLocks noChangeAspect="1"/>
          </p:cNvGrpSpPr>
          <p:nvPr/>
        </p:nvGrpSpPr>
        <p:grpSpPr>
          <a:xfrm>
            <a:off x="1700245" y="2196755"/>
            <a:ext cx="8938056" cy="4049548"/>
            <a:chOff x="1237396" y="2083865"/>
            <a:chExt cx="6545263" cy="2965450"/>
          </a:xfrm>
        </p:grpSpPr>
        <p:sp>
          <p:nvSpPr>
            <p:cNvPr id="10" name="Rectangle 4"/>
            <p:cNvSpPr>
              <a:spLocks noChangeAspect="1" noChangeArrowheads="1"/>
            </p:cNvSpPr>
            <p:nvPr/>
          </p:nvSpPr>
          <p:spPr bwMode="auto">
            <a:xfrm>
              <a:off x="2286734" y="2607740"/>
              <a:ext cx="668338" cy="942975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" name="Line 5"/>
            <p:cNvSpPr>
              <a:spLocks noChangeAspect="1" noChangeShapeType="1"/>
            </p:cNvSpPr>
            <p:nvPr/>
          </p:nvSpPr>
          <p:spPr bwMode="auto">
            <a:xfrm>
              <a:off x="2286734" y="3550715"/>
              <a:ext cx="249238" cy="1476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" name="Line 6"/>
            <p:cNvSpPr>
              <a:spLocks noChangeAspect="1" noChangeShapeType="1"/>
            </p:cNvSpPr>
            <p:nvPr/>
          </p:nvSpPr>
          <p:spPr bwMode="auto">
            <a:xfrm flipH="1">
              <a:off x="2707422" y="3550715"/>
              <a:ext cx="247650" cy="1476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3" name="Line 7"/>
            <p:cNvSpPr>
              <a:spLocks noChangeAspect="1" noChangeShapeType="1"/>
            </p:cNvSpPr>
            <p:nvPr/>
          </p:nvSpPr>
          <p:spPr bwMode="auto">
            <a:xfrm>
              <a:off x="2535972" y="3698353"/>
              <a:ext cx="171450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4" name="Rectangle 8"/>
            <p:cNvSpPr>
              <a:spLocks noChangeAspect="1" noChangeArrowheads="1"/>
            </p:cNvSpPr>
            <p:nvPr/>
          </p:nvSpPr>
          <p:spPr bwMode="auto">
            <a:xfrm>
              <a:off x="2535972" y="3698353"/>
              <a:ext cx="171450" cy="163512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5" name="Line 9"/>
            <p:cNvSpPr>
              <a:spLocks noChangeAspect="1" noChangeShapeType="1"/>
            </p:cNvSpPr>
            <p:nvPr/>
          </p:nvSpPr>
          <p:spPr bwMode="auto">
            <a:xfrm flipH="1">
              <a:off x="1829534" y="3779315"/>
              <a:ext cx="706438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6" name="Rectangle 10"/>
            <p:cNvSpPr>
              <a:spLocks noChangeAspect="1" noChangeArrowheads="1"/>
            </p:cNvSpPr>
            <p:nvPr/>
          </p:nvSpPr>
          <p:spPr bwMode="auto">
            <a:xfrm>
              <a:off x="3513872" y="3698353"/>
              <a:ext cx="169862" cy="163512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7" name="Rectangle 11"/>
            <p:cNvSpPr>
              <a:spLocks noChangeAspect="1" noChangeArrowheads="1"/>
            </p:cNvSpPr>
            <p:nvPr/>
          </p:nvSpPr>
          <p:spPr bwMode="auto">
            <a:xfrm>
              <a:off x="3264634" y="2607740"/>
              <a:ext cx="665163" cy="942975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8" name="Line 12"/>
            <p:cNvSpPr>
              <a:spLocks noChangeAspect="1" noChangeShapeType="1"/>
            </p:cNvSpPr>
            <p:nvPr/>
          </p:nvSpPr>
          <p:spPr bwMode="auto">
            <a:xfrm>
              <a:off x="3513872" y="3698353"/>
              <a:ext cx="169862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9" name="Line 13"/>
            <p:cNvSpPr>
              <a:spLocks noChangeAspect="1" noChangeShapeType="1"/>
            </p:cNvSpPr>
            <p:nvPr/>
          </p:nvSpPr>
          <p:spPr bwMode="auto">
            <a:xfrm>
              <a:off x="3264634" y="3550715"/>
              <a:ext cx="249238" cy="1476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0" name="Line 14"/>
            <p:cNvSpPr>
              <a:spLocks noChangeAspect="1" noChangeShapeType="1"/>
            </p:cNvSpPr>
            <p:nvPr/>
          </p:nvSpPr>
          <p:spPr bwMode="auto">
            <a:xfrm flipH="1">
              <a:off x="3683734" y="3550715"/>
              <a:ext cx="246063" cy="1476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1" name="Rectangle 15"/>
            <p:cNvSpPr>
              <a:spLocks noChangeAspect="1" noChangeArrowheads="1"/>
            </p:cNvSpPr>
            <p:nvPr/>
          </p:nvSpPr>
          <p:spPr bwMode="auto">
            <a:xfrm>
              <a:off x="4490184" y="3698353"/>
              <a:ext cx="160338" cy="163512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2" name="Rectangle 16"/>
            <p:cNvSpPr>
              <a:spLocks noChangeAspect="1" noChangeArrowheads="1"/>
            </p:cNvSpPr>
            <p:nvPr/>
          </p:nvSpPr>
          <p:spPr bwMode="auto">
            <a:xfrm>
              <a:off x="4242534" y="2607740"/>
              <a:ext cx="663575" cy="942975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3" name="Line 17"/>
            <p:cNvSpPr>
              <a:spLocks noChangeAspect="1" noChangeShapeType="1"/>
            </p:cNvSpPr>
            <p:nvPr/>
          </p:nvSpPr>
          <p:spPr bwMode="auto">
            <a:xfrm>
              <a:off x="4490184" y="3698353"/>
              <a:ext cx="166688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4" name="Line 18"/>
            <p:cNvSpPr>
              <a:spLocks noChangeAspect="1" noChangeShapeType="1"/>
            </p:cNvSpPr>
            <p:nvPr/>
          </p:nvSpPr>
          <p:spPr bwMode="auto">
            <a:xfrm>
              <a:off x="4242534" y="3550715"/>
              <a:ext cx="247650" cy="1476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5" name="Line 19"/>
            <p:cNvSpPr>
              <a:spLocks noChangeAspect="1" noChangeShapeType="1"/>
            </p:cNvSpPr>
            <p:nvPr/>
          </p:nvSpPr>
          <p:spPr bwMode="auto">
            <a:xfrm flipH="1">
              <a:off x="4656872" y="3550715"/>
              <a:ext cx="249237" cy="1476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6" name="Rectangle 20"/>
            <p:cNvSpPr>
              <a:spLocks noChangeAspect="1" noChangeArrowheads="1"/>
            </p:cNvSpPr>
            <p:nvPr/>
          </p:nvSpPr>
          <p:spPr bwMode="auto">
            <a:xfrm>
              <a:off x="5464909" y="3698353"/>
              <a:ext cx="161925" cy="163512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7" name="Rectangle 21"/>
            <p:cNvSpPr>
              <a:spLocks noChangeAspect="1" noChangeArrowheads="1"/>
            </p:cNvSpPr>
            <p:nvPr/>
          </p:nvSpPr>
          <p:spPr bwMode="auto">
            <a:xfrm>
              <a:off x="5218847" y="2607740"/>
              <a:ext cx="665162" cy="942975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8" name="Line 22"/>
            <p:cNvSpPr>
              <a:spLocks noChangeAspect="1" noChangeShapeType="1"/>
            </p:cNvSpPr>
            <p:nvPr/>
          </p:nvSpPr>
          <p:spPr bwMode="auto">
            <a:xfrm>
              <a:off x="5464909" y="3698353"/>
              <a:ext cx="168275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9" name="Line 23"/>
            <p:cNvSpPr>
              <a:spLocks noChangeAspect="1" noChangeShapeType="1"/>
            </p:cNvSpPr>
            <p:nvPr/>
          </p:nvSpPr>
          <p:spPr bwMode="auto">
            <a:xfrm>
              <a:off x="5218847" y="3550715"/>
              <a:ext cx="246062" cy="1476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30" name="Line 24"/>
            <p:cNvSpPr>
              <a:spLocks noChangeAspect="1" noChangeShapeType="1"/>
            </p:cNvSpPr>
            <p:nvPr/>
          </p:nvSpPr>
          <p:spPr bwMode="auto">
            <a:xfrm flipH="1">
              <a:off x="5633184" y="3550715"/>
              <a:ext cx="250825" cy="1476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31" name="Rectangle 25"/>
            <p:cNvSpPr>
              <a:spLocks noChangeAspect="1" noChangeArrowheads="1"/>
            </p:cNvSpPr>
            <p:nvPr/>
          </p:nvSpPr>
          <p:spPr bwMode="auto">
            <a:xfrm>
              <a:off x="6441222" y="3698353"/>
              <a:ext cx="163512" cy="163512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32" name="Rectangle 26"/>
            <p:cNvSpPr>
              <a:spLocks noChangeAspect="1" noChangeArrowheads="1"/>
            </p:cNvSpPr>
            <p:nvPr/>
          </p:nvSpPr>
          <p:spPr bwMode="auto">
            <a:xfrm>
              <a:off x="6193572" y="2607740"/>
              <a:ext cx="666750" cy="942975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33" name="Line 27"/>
            <p:cNvSpPr>
              <a:spLocks noChangeAspect="1" noChangeShapeType="1"/>
            </p:cNvSpPr>
            <p:nvPr/>
          </p:nvSpPr>
          <p:spPr bwMode="auto">
            <a:xfrm>
              <a:off x="6441222" y="3698353"/>
              <a:ext cx="169862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34" name="Line 28"/>
            <p:cNvSpPr>
              <a:spLocks noChangeAspect="1" noChangeShapeType="1"/>
            </p:cNvSpPr>
            <p:nvPr/>
          </p:nvSpPr>
          <p:spPr bwMode="auto">
            <a:xfrm>
              <a:off x="6193572" y="3550715"/>
              <a:ext cx="247650" cy="1476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35" name="Line 29"/>
            <p:cNvSpPr>
              <a:spLocks noChangeAspect="1" noChangeShapeType="1"/>
            </p:cNvSpPr>
            <p:nvPr/>
          </p:nvSpPr>
          <p:spPr bwMode="auto">
            <a:xfrm flipH="1">
              <a:off x="6611084" y="3550715"/>
              <a:ext cx="249238" cy="1476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36" name="Line 30"/>
            <p:cNvSpPr>
              <a:spLocks noChangeAspect="1" noChangeShapeType="1"/>
            </p:cNvSpPr>
            <p:nvPr/>
          </p:nvSpPr>
          <p:spPr bwMode="auto">
            <a:xfrm flipV="1">
              <a:off x="2286734" y="2406128"/>
              <a:ext cx="206375" cy="20161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37" name="Line 31"/>
            <p:cNvSpPr>
              <a:spLocks noChangeAspect="1" noChangeShapeType="1"/>
            </p:cNvSpPr>
            <p:nvPr/>
          </p:nvSpPr>
          <p:spPr bwMode="auto">
            <a:xfrm flipH="1" flipV="1">
              <a:off x="2750284" y="2406128"/>
              <a:ext cx="204788" cy="20161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38" name="Rectangle 32"/>
            <p:cNvSpPr>
              <a:spLocks noChangeAspect="1" noChangeArrowheads="1"/>
            </p:cNvSpPr>
            <p:nvPr/>
          </p:nvSpPr>
          <p:spPr bwMode="auto">
            <a:xfrm>
              <a:off x="2493109" y="2150540"/>
              <a:ext cx="257175" cy="255588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39" name="Freeform 33"/>
            <p:cNvSpPr>
              <a:spLocks noChangeAspect="1"/>
            </p:cNvSpPr>
            <p:nvPr/>
          </p:nvSpPr>
          <p:spPr bwMode="auto">
            <a:xfrm>
              <a:off x="2493109" y="2083865"/>
              <a:ext cx="257175" cy="66675"/>
            </a:xfrm>
            <a:custGeom>
              <a:avLst/>
              <a:gdLst>
                <a:gd name="T0" fmla="*/ 39 w 39"/>
                <a:gd name="T1" fmla="*/ 10 h 10"/>
                <a:gd name="T2" fmla="*/ 27 w 39"/>
                <a:gd name="T3" fmla="*/ 0 h 10"/>
                <a:gd name="T4" fmla="*/ 12 w 39"/>
                <a:gd name="T5" fmla="*/ 0 h 10"/>
                <a:gd name="T6" fmla="*/ 0 w 39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0">
                  <a:moveTo>
                    <a:pt x="39" y="10"/>
                  </a:moveTo>
                  <a:lnTo>
                    <a:pt x="27" y="0"/>
                  </a:lnTo>
                  <a:lnTo>
                    <a:pt x="12" y="0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0" name="Rectangle 34"/>
            <p:cNvSpPr>
              <a:spLocks noChangeAspect="1" noChangeArrowheads="1"/>
            </p:cNvSpPr>
            <p:nvPr/>
          </p:nvSpPr>
          <p:spPr bwMode="auto">
            <a:xfrm>
              <a:off x="3464659" y="2150540"/>
              <a:ext cx="263525" cy="255588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1" name="Line 35"/>
            <p:cNvSpPr>
              <a:spLocks noChangeAspect="1" noChangeShapeType="1"/>
            </p:cNvSpPr>
            <p:nvPr/>
          </p:nvSpPr>
          <p:spPr bwMode="auto">
            <a:xfrm flipV="1">
              <a:off x="3264634" y="2406128"/>
              <a:ext cx="200025" cy="20161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2" name="Line 36"/>
            <p:cNvSpPr>
              <a:spLocks noChangeAspect="1" noChangeShapeType="1"/>
            </p:cNvSpPr>
            <p:nvPr/>
          </p:nvSpPr>
          <p:spPr bwMode="auto">
            <a:xfrm flipH="1" flipV="1">
              <a:off x="3728184" y="2406128"/>
              <a:ext cx="201613" cy="20161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3" name="Freeform 37"/>
            <p:cNvSpPr>
              <a:spLocks noChangeAspect="1"/>
            </p:cNvSpPr>
            <p:nvPr/>
          </p:nvSpPr>
          <p:spPr bwMode="auto">
            <a:xfrm>
              <a:off x="3464659" y="2083865"/>
              <a:ext cx="263525" cy="66675"/>
            </a:xfrm>
            <a:custGeom>
              <a:avLst/>
              <a:gdLst>
                <a:gd name="T0" fmla="*/ 39 w 39"/>
                <a:gd name="T1" fmla="*/ 10 h 10"/>
                <a:gd name="T2" fmla="*/ 27 w 39"/>
                <a:gd name="T3" fmla="*/ 0 h 10"/>
                <a:gd name="T4" fmla="*/ 12 w 39"/>
                <a:gd name="T5" fmla="*/ 0 h 10"/>
                <a:gd name="T6" fmla="*/ 0 w 39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0">
                  <a:moveTo>
                    <a:pt x="39" y="10"/>
                  </a:moveTo>
                  <a:lnTo>
                    <a:pt x="27" y="0"/>
                  </a:lnTo>
                  <a:lnTo>
                    <a:pt x="12" y="0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4" name="Line 38"/>
            <p:cNvSpPr>
              <a:spLocks noChangeAspect="1" noChangeShapeType="1"/>
            </p:cNvSpPr>
            <p:nvPr/>
          </p:nvSpPr>
          <p:spPr bwMode="auto">
            <a:xfrm flipV="1">
              <a:off x="4242534" y="2406128"/>
              <a:ext cx="198438" cy="20161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5" name="Rectangle 39"/>
            <p:cNvSpPr>
              <a:spLocks noChangeAspect="1" noChangeArrowheads="1"/>
            </p:cNvSpPr>
            <p:nvPr/>
          </p:nvSpPr>
          <p:spPr bwMode="auto">
            <a:xfrm>
              <a:off x="4440972" y="2150540"/>
              <a:ext cx="263525" cy="255588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6" name="Line 40"/>
            <p:cNvSpPr>
              <a:spLocks noChangeAspect="1" noChangeShapeType="1"/>
            </p:cNvSpPr>
            <p:nvPr/>
          </p:nvSpPr>
          <p:spPr bwMode="auto">
            <a:xfrm flipH="1" flipV="1">
              <a:off x="4704497" y="2406128"/>
              <a:ext cx="201612" cy="20161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7" name="Freeform 41"/>
            <p:cNvSpPr>
              <a:spLocks noChangeAspect="1"/>
            </p:cNvSpPr>
            <p:nvPr/>
          </p:nvSpPr>
          <p:spPr bwMode="auto">
            <a:xfrm>
              <a:off x="4440972" y="2083865"/>
              <a:ext cx="263525" cy="66675"/>
            </a:xfrm>
            <a:custGeom>
              <a:avLst/>
              <a:gdLst>
                <a:gd name="T0" fmla="*/ 39 w 39"/>
                <a:gd name="T1" fmla="*/ 10 h 10"/>
                <a:gd name="T2" fmla="*/ 27 w 39"/>
                <a:gd name="T3" fmla="*/ 0 h 10"/>
                <a:gd name="T4" fmla="*/ 12 w 39"/>
                <a:gd name="T5" fmla="*/ 0 h 10"/>
                <a:gd name="T6" fmla="*/ 0 w 39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0">
                  <a:moveTo>
                    <a:pt x="39" y="10"/>
                  </a:moveTo>
                  <a:lnTo>
                    <a:pt x="27" y="0"/>
                  </a:lnTo>
                  <a:lnTo>
                    <a:pt x="12" y="0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8" name="Line 42"/>
            <p:cNvSpPr>
              <a:spLocks noChangeAspect="1" noChangeShapeType="1"/>
            </p:cNvSpPr>
            <p:nvPr/>
          </p:nvSpPr>
          <p:spPr bwMode="auto">
            <a:xfrm flipV="1">
              <a:off x="5218847" y="2406128"/>
              <a:ext cx="200025" cy="20161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9" name="Rectangle 43"/>
            <p:cNvSpPr>
              <a:spLocks noChangeAspect="1" noChangeArrowheads="1"/>
            </p:cNvSpPr>
            <p:nvPr/>
          </p:nvSpPr>
          <p:spPr bwMode="auto">
            <a:xfrm>
              <a:off x="5418872" y="2150540"/>
              <a:ext cx="263525" cy="255588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0" name="Line 44"/>
            <p:cNvSpPr>
              <a:spLocks noChangeAspect="1" noChangeShapeType="1"/>
            </p:cNvSpPr>
            <p:nvPr/>
          </p:nvSpPr>
          <p:spPr bwMode="auto">
            <a:xfrm flipH="1" flipV="1">
              <a:off x="5682397" y="2406128"/>
              <a:ext cx="201612" cy="20161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1" name="Freeform 45"/>
            <p:cNvSpPr>
              <a:spLocks noChangeAspect="1"/>
            </p:cNvSpPr>
            <p:nvPr/>
          </p:nvSpPr>
          <p:spPr bwMode="auto">
            <a:xfrm>
              <a:off x="5418872" y="2083865"/>
              <a:ext cx="263525" cy="66675"/>
            </a:xfrm>
            <a:custGeom>
              <a:avLst/>
              <a:gdLst>
                <a:gd name="T0" fmla="*/ 39 w 39"/>
                <a:gd name="T1" fmla="*/ 10 h 10"/>
                <a:gd name="T2" fmla="*/ 27 w 39"/>
                <a:gd name="T3" fmla="*/ 0 h 10"/>
                <a:gd name="T4" fmla="*/ 12 w 39"/>
                <a:gd name="T5" fmla="*/ 0 h 10"/>
                <a:gd name="T6" fmla="*/ 0 w 39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0">
                  <a:moveTo>
                    <a:pt x="39" y="10"/>
                  </a:moveTo>
                  <a:lnTo>
                    <a:pt x="27" y="0"/>
                  </a:lnTo>
                  <a:lnTo>
                    <a:pt x="12" y="0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2" name="Line 46"/>
            <p:cNvSpPr>
              <a:spLocks noChangeAspect="1" noChangeShapeType="1"/>
            </p:cNvSpPr>
            <p:nvPr/>
          </p:nvSpPr>
          <p:spPr bwMode="auto">
            <a:xfrm flipV="1">
              <a:off x="6193572" y="2406128"/>
              <a:ext cx="201612" cy="20161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3" name="Rectangle 47"/>
            <p:cNvSpPr>
              <a:spLocks noChangeAspect="1" noChangeArrowheads="1"/>
            </p:cNvSpPr>
            <p:nvPr/>
          </p:nvSpPr>
          <p:spPr bwMode="auto">
            <a:xfrm>
              <a:off x="6395184" y="2150540"/>
              <a:ext cx="260350" cy="255588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4" name="Line 48"/>
            <p:cNvSpPr>
              <a:spLocks noChangeAspect="1" noChangeShapeType="1"/>
            </p:cNvSpPr>
            <p:nvPr/>
          </p:nvSpPr>
          <p:spPr bwMode="auto">
            <a:xfrm flipH="1" flipV="1">
              <a:off x="6655534" y="2406128"/>
              <a:ext cx="204788" cy="20161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5" name="Freeform 49"/>
            <p:cNvSpPr>
              <a:spLocks noChangeAspect="1"/>
            </p:cNvSpPr>
            <p:nvPr/>
          </p:nvSpPr>
          <p:spPr bwMode="auto">
            <a:xfrm>
              <a:off x="6395184" y="2083865"/>
              <a:ext cx="260350" cy="66675"/>
            </a:xfrm>
            <a:custGeom>
              <a:avLst/>
              <a:gdLst>
                <a:gd name="T0" fmla="*/ 39 w 39"/>
                <a:gd name="T1" fmla="*/ 10 h 10"/>
                <a:gd name="T2" fmla="*/ 27 w 39"/>
                <a:gd name="T3" fmla="*/ 0 h 10"/>
                <a:gd name="T4" fmla="*/ 11 w 39"/>
                <a:gd name="T5" fmla="*/ 0 h 10"/>
                <a:gd name="T6" fmla="*/ 0 w 39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0">
                  <a:moveTo>
                    <a:pt x="39" y="10"/>
                  </a:moveTo>
                  <a:lnTo>
                    <a:pt x="27" y="0"/>
                  </a:lnTo>
                  <a:lnTo>
                    <a:pt x="11" y="0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6" name="Freeform 50"/>
            <p:cNvSpPr>
              <a:spLocks noChangeAspect="1"/>
            </p:cNvSpPr>
            <p:nvPr/>
          </p:nvSpPr>
          <p:spPr bwMode="auto">
            <a:xfrm>
              <a:off x="1499334" y="3363390"/>
              <a:ext cx="42863" cy="44450"/>
            </a:xfrm>
            <a:custGeom>
              <a:avLst/>
              <a:gdLst>
                <a:gd name="T0" fmla="*/ 0 w 6"/>
                <a:gd name="T1" fmla="*/ 0 h 7"/>
                <a:gd name="T2" fmla="*/ 2 w 6"/>
                <a:gd name="T3" fmla="*/ 7 h 7"/>
                <a:gd name="T4" fmla="*/ 6 w 6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lnTo>
                    <a:pt x="2" y="7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7" name="Line 51"/>
            <p:cNvSpPr>
              <a:spLocks noChangeAspect="1" noChangeShapeType="1"/>
            </p:cNvSpPr>
            <p:nvPr/>
          </p:nvSpPr>
          <p:spPr bwMode="auto">
            <a:xfrm flipH="1">
              <a:off x="1586647" y="3363390"/>
              <a:ext cx="7937" cy="444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8" name="Freeform 52"/>
            <p:cNvSpPr>
              <a:spLocks noChangeAspect="1"/>
            </p:cNvSpPr>
            <p:nvPr/>
          </p:nvSpPr>
          <p:spPr bwMode="auto">
            <a:xfrm>
              <a:off x="1554897" y="3363390"/>
              <a:ext cx="39687" cy="44450"/>
            </a:xfrm>
            <a:custGeom>
              <a:avLst/>
              <a:gdLst>
                <a:gd name="T0" fmla="*/ 6 w 6"/>
                <a:gd name="T1" fmla="*/ 1 h 7"/>
                <a:gd name="T2" fmla="*/ 5 w 6"/>
                <a:gd name="T3" fmla="*/ 0 h 7"/>
                <a:gd name="T4" fmla="*/ 4 w 6"/>
                <a:gd name="T5" fmla="*/ 0 h 7"/>
                <a:gd name="T6" fmla="*/ 3 w 6"/>
                <a:gd name="T7" fmla="*/ 0 h 7"/>
                <a:gd name="T8" fmla="*/ 2 w 6"/>
                <a:gd name="T9" fmla="*/ 0 h 7"/>
                <a:gd name="T10" fmla="*/ 1 w 6"/>
                <a:gd name="T11" fmla="*/ 1 h 7"/>
                <a:gd name="T12" fmla="*/ 0 w 6"/>
                <a:gd name="T13" fmla="*/ 3 h 7"/>
                <a:gd name="T14" fmla="*/ 0 w 6"/>
                <a:gd name="T15" fmla="*/ 4 h 7"/>
                <a:gd name="T16" fmla="*/ 0 w 6"/>
                <a:gd name="T17" fmla="*/ 5 h 7"/>
                <a:gd name="T18" fmla="*/ 1 w 6"/>
                <a:gd name="T19" fmla="*/ 6 h 7"/>
                <a:gd name="T20" fmla="*/ 1 w 6"/>
                <a:gd name="T21" fmla="*/ 7 h 7"/>
                <a:gd name="T22" fmla="*/ 3 w 6"/>
                <a:gd name="T23" fmla="*/ 7 h 7"/>
                <a:gd name="T24" fmla="*/ 4 w 6"/>
                <a:gd name="T25" fmla="*/ 6 h 7"/>
                <a:gd name="T26" fmla="*/ 5 w 6"/>
                <a:gd name="T2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7">
                  <a:moveTo>
                    <a:pt x="6" y="1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9" name="Line 53"/>
            <p:cNvSpPr>
              <a:spLocks noChangeAspect="1" noChangeShapeType="1"/>
            </p:cNvSpPr>
            <p:nvPr/>
          </p:nvSpPr>
          <p:spPr bwMode="auto">
            <a:xfrm flipH="1">
              <a:off x="1607284" y="3363390"/>
              <a:ext cx="15875" cy="6508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0" name="Freeform 54"/>
            <p:cNvSpPr>
              <a:spLocks noChangeAspect="1"/>
            </p:cNvSpPr>
            <p:nvPr/>
          </p:nvSpPr>
          <p:spPr bwMode="auto">
            <a:xfrm>
              <a:off x="1613634" y="3363390"/>
              <a:ext cx="42863" cy="44450"/>
            </a:xfrm>
            <a:custGeom>
              <a:avLst/>
              <a:gdLst>
                <a:gd name="T0" fmla="*/ 0 w 6"/>
                <a:gd name="T1" fmla="*/ 1 h 7"/>
                <a:gd name="T2" fmla="*/ 2 w 6"/>
                <a:gd name="T3" fmla="*/ 0 h 7"/>
                <a:gd name="T4" fmla="*/ 3 w 6"/>
                <a:gd name="T5" fmla="*/ 0 h 7"/>
                <a:gd name="T6" fmla="*/ 4 w 6"/>
                <a:gd name="T7" fmla="*/ 0 h 7"/>
                <a:gd name="T8" fmla="*/ 5 w 6"/>
                <a:gd name="T9" fmla="*/ 0 h 7"/>
                <a:gd name="T10" fmla="*/ 6 w 6"/>
                <a:gd name="T11" fmla="*/ 1 h 7"/>
                <a:gd name="T12" fmla="*/ 6 w 6"/>
                <a:gd name="T13" fmla="*/ 3 h 7"/>
                <a:gd name="T14" fmla="*/ 6 w 6"/>
                <a:gd name="T15" fmla="*/ 4 h 7"/>
                <a:gd name="T16" fmla="*/ 5 w 6"/>
                <a:gd name="T17" fmla="*/ 5 h 7"/>
                <a:gd name="T18" fmla="*/ 4 w 6"/>
                <a:gd name="T19" fmla="*/ 6 h 7"/>
                <a:gd name="T20" fmla="*/ 3 w 6"/>
                <a:gd name="T21" fmla="*/ 7 h 7"/>
                <a:gd name="T22" fmla="*/ 1 w 6"/>
                <a:gd name="T23" fmla="*/ 7 h 7"/>
                <a:gd name="T24" fmla="*/ 1 w 6"/>
                <a:gd name="T25" fmla="*/ 6 h 7"/>
                <a:gd name="T26" fmla="*/ 0 w 6"/>
                <a:gd name="T2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7">
                  <a:moveTo>
                    <a:pt x="0" y="1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" name="Freeform 55"/>
            <p:cNvSpPr>
              <a:spLocks noChangeAspect="1"/>
            </p:cNvSpPr>
            <p:nvPr/>
          </p:nvSpPr>
          <p:spPr bwMode="auto">
            <a:xfrm>
              <a:off x="1669197" y="3363390"/>
              <a:ext cx="46037" cy="44450"/>
            </a:xfrm>
            <a:custGeom>
              <a:avLst/>
              <a:gdLst>
                <a:gd name="T0" fmla="*/ 3 w 7"/>
                <a:gd name="T1" fmla="*/ 0 h 7"/>
                <a:gd name="T2" fmla="*/ 2 w 7"/>
                <a:gd name="T3" fmla="*/ 0 h 7"/>
                <a:gd name="T4" fmla="*/ 1 w 7"/>
                <a:gd name="T5" fmla="*/ 1 h 7"/>
                <a:gd name="T6" fmla="*/ 1 w 7"/>
                <a:gd name="T7" fmla="*/ 3 h 7"/>
                <a:gd name="T8" fmla="*/ 0 w 7"/>
                <a:gd name="T9" fmla="*/ 4 h 7"/>
                <a:gd name="T10" fmla="*/ 1 w 7"/>
                <a:gd name="T11" fmla="*/ 5 h 7"/>
                <a:gd name="T12" fmla="*/ 2 w 7"/>
                <a:gd name="T13" fmla="*/ 6 h 7"/>
                <a:gd name="T14" fmla="*/ 2 w 7"/>
                <a:gd name="T15" fmla="*/ 7 h 7"/>
                <a:gd name="T16" fmla="*/ 4 w 7"/>
                <a:gd name="T17" fmla="*/ 7 h 7"/>
                <a:gd name="T18" fmla="*/ 5 w 7"/>
                <a:gd name="T19" fmla="*/ 6 h 7"/>
                <a:gd name="T20" fmla="*/ 6 w 7"/>
                <a:gd name="T21" fmla="*/ 5 h 7"/>
                <a:gd name="T22" fmla="*/ 7 w 7"/>
                <a:gd name="T23" fmla="*/ 4 h 7"/>
                <a:gd name="T24" fmla="*/ 7 w 7"/>
                <a:gd name="T25" fmla="*/ 3 h 7"/>
                <a:gd name="T26" fmla="*/ 6 w 7"/>
                <a:gd name="T27" fmla="*/ 1 h 7"/>
                <a:gd name="T28" fmla="*/ 6 w 7"/>
                <a:gd name="T29" fmla="*/ 0 h 7"/>
                <a:gd name="T30" fmla="*/ 5 w 7"/>
                <a:gd name="T31" fmla="*/ 0 h 7"/>
                <a:gd name="T32" fmla="*/ 3 w 7"/>
                <a:gd name="T3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2" name="Line 56"/>
            <p:cNvSpPr>
              <a:spLocks noChangeAspect="1" noChangeShapeType="1"/>
            </p:cNvSpPr>
            <p:nvPr/>
          </p:nvSpPr>
          <p:spPr bwMode="auto">
            <a:xfrm flipH="1">
              <a:off x="1729522" y="3363390"/>
              <a:ext cx="14287" cy="444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3" name="Freeform 57"/>
            <p:cNvSpPr>
              <a:spLocks noChangeAspect="1"/>
            </p:cNvSpPr>
            <p:nvPr/>
          </p:nvSpPr>
          <p:spPr bwMode="auto">
            <a:xfrm>
              <a:off x="1737459" y="3363390"/>
              <a:ext cx="26988" cy="19050"/>
            </a:xfrm>
            <a:custGeom>
              <a:avLst/>
              <a:gdLst>
                <a:gd name="T0" fmla="*/ 0 w 4"/>
                <a:gd name="T1" fmla="*/ 3 h 3"/>
                <a:gd name="T2" fmla="*/ 1 w 4"/>
                <a:gd name="T3" fmla="*/ 1 h 3"/>
                <a:gd name="T4" fmla="*/ 2 w 4"/>
                <a:gd name="T5" fmla="*/ 0 h 3"/>
                <a:gd name="T6" fmla="*/ 3 w 4"/>
                <a:gd name="T7" fmla="*/ 0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4" name="Line 58"/>
            <p:cNvSpPr>
              <a:spLocks noChangeAspect="1" noChangeShapeType="1"/>
            </p:cNvSpPr>
            <p:nvPr/>
          </p:nvSpPr>
          <p:spPr bwMode="auto">
            <a:xfrm flipH="1">
              <a:off x="2093059" y="3280840"/>
              <a:ext cx="193675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5" name="Line 59"/>
            <p:cNvSpPr>
              <a:spLocks noChangeAspect="1" noChangeShapeType="1"/>
            </p:cNvSpPr>
            <p:nvPr/>
          </p:nvSpPr>
          <p:spPr bwMode="auto">
            <a:xfrm>
              <a:off x="2093059" y="3280840"/>
              <a:ext cx="6350" cy="1968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6" name="Line 60"/>
            <p:cNvSpPr>
              <a:spLocks noChangeAspect="1" noChangeShapeType="1"/>
            </p:cNvSpPr>
            <p:nvPr/>
          </p:nvSpPr>
          <p:spPr bwMode="auto">
            <a:xfrm>
              <a:off x="2093059" y="3477690"/>
              <a:ext cx="193675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7" name="Rectangle 61"/>
            <p:cNvSpPr>
              <a:spLocks noChangeAspect="1" noChangeArrowheads="1"/>
            </p:cNvSpPr>
            <p:nvPr/>
          </p:nvSpPr>
          <p:spPr bwMode="auto">
            <a:xfrm>
              <a:off x="1427897" y="3293540"/>
              <a:ext cx="395287" cy="190500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8" name="Line 62"/>
            <p:cNvSpPr>
              <a:spLocks noChangeAspect="1" noChangeShapeType="1"/>
            </p:cNvSpPr>
            <p:nvPr/>
          </p:nvSpPr>
          <p:spPr bwMode="auto">
            <a:xfrm>
              <a:off x="1823184" y="3293540"/>
              <a:ext cx="82550" cy="9842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9" name="Line 63"/>
            <p:cNvSpPr>
              <a:spLocks noChangeAspect="1" noChangeShapeType="1"/>
            </p:cNvSpPr>
            <p:nvPr/>
          </p:nvSpPr>
          <p:spPr bwMode="auto">
            <a:xfrm flipV="1">
              <a:off x="1823184" y="3391965"/>
              <a:ext cx="82550" cy="920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70" name="Line 64"/>
            <p:cNvSpPr>
              <a:spLocks noChangeAspect="1" noChangeShapeType="1"/>
            </p:cNvSpPr>
            <p:nvPr/>
          </p:nvSpPr>
          <p:spPr bwMode="auto">
            <a:xfrm>
              <a:off x="1905734" y="3391965"/>
              <a:ext cx="187325" cy="31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71" name="Line 65"/>
            <p:cNvSpPr>
              <a:spLocks noChangeAspect="1" noChangeShapeType="1"/>
            </p:cNvSpPr>
            <p:nvPr/>
          </p:nvSpPr>
          <p:spPr bwMode="auto">
            <a:xfrm>
              <a:off x="2626459" y="3861865"/>
              <a:ext cx="3175" cy="13811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72" name="Line 66"/>
            <p:cNvSpPr>
              <a:spLocks noChangeAspect="1" noChangeShapeType="1"/>
            </p:cNvSpPr>
            <p:nvPr/>
          </p:nvSpPr>
          <p:spPr bwMode="auto">
            <a:xfrm>
              <a:off x="2626459" y="3999978"/>
              <a:ext cx="280988" cy="793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73" name="Line 67"/>
            <p:cNvSpPr>
              <a:spLocks noChangeAspect="1" noChangeShapeType="1"/>
            </p:cNvSpPr>
            <p:nvPr/>
          </p:nvSpPr>
          <p:spPr bwMode="auto">
            <a:xfrm>
              <a:off x="3128109" y="3779315"/>
              <a:ext cx="385763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74" name="Line 68"/>
            <p:cNvSpPr>
              <a:spLocks noChangeAspect="1" noChangeShapeType="1"/>
            </p:cNvSpPr>
            <p:nvPr/>
          </p:nvSpPr>
          <p:spPr bwMode="auto">
            <a:xfrm flipV="1">
              <a:off x="2907447" y="3779315"/>
              <a:ext cx="220662" cy="2206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75" name="Line 69"/>
            <p:cNvSpPr>
              <a:spLocks noChangeAspect="1" noChangeShapeType="1"/>
            </p:cNvSpPr>
            <p:nvPr/>
          </p:nvSpPr>
          <p:spPr bwMode="auto">
            <a:xfrm>
              <a:off x="4106009" y="3779315"/>
              <a:ext cx="384175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76" name="Line 70"/>
            <p:cNvSpPr>
              <a:spLocks noChangeAspect="1" noChangeShapeType="1"/>
            </p:cNvSpPr>
            <p:nvPr/>
          </p:nvSpPr>
          <p:spPr bwMode="auto">
            <a:xfrm flipV="1">
              <a:off x="3877409" y="3779315"/>
              <a:ext cx="228600" cy="2206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77" name="Line 71"/>
            <p:cNvSpPr>
              <a:spLocks noChangeAspect="1" noChangeShapeType="1"/>
            </p:cNvSpPr>
            <p:nvPr/>
          </p:nvSpPr>
          <p:spPr bwMode="auto">
            <a:xfrm>
              <a:off x="3593247" y="3999978"/>
              <a:ext cx="284162" cy="793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78" name="Line 72"/>
            <p:cNvSpPr>
              <a:spLocks noChangeAspect="1" noChangeShapeType="1"/>
            </p:cNvSpPr>
            <p:nvPr/>
          </p:nvSpPr>
          <p:spPr bwMode="auto">
            <a:xfrm>
              <a:off x="3593247" y="3861865"/>
              <a:ext cx="7937" cy="13811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79" name="Line 73"/>
            <p:cNvSpPr>
              <a:spLocks noChangeAspect="1" noChangeShapeType="1"/>
            </p:cNvSpPr>
            <p:nvPr/>
          </p:nvSpPr>
          <p:spPr bwMode="auto">
            <a:xfrm>
              <a:off x="5075972" y="3779315"/>
              <a:ext cx="388937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80" name="Line 74"/>
            <p:cNvSpPr>
              <a:spLocks noChangeAspect="1" noChangeShapeType="1"/>
            </p:cNvSpPr>
            <p:nvPr/>
          </p:nvSpPr>
          <p:spPr bwMode="auto">
            <a:xfrm flipV="1">
              <a:off x="4855309" y="3779315"/>
              <a:ext cx="220663" cy="2206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81" name="Line 75"/>
            <p:cNvSpPr>
              <a:spLocks noChangeAspect="1" noChangeShapeType="1"/>
            </p:cNvSpPr>
            <p:nvPr/>
          </p:nvSpPr>
          <p:spPr bwMode="auto">
            <a:xfrm>
              <a:off x="4571147" y="3999978"/>
              <a:ext cx="284162" cy="793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82" name="Line 76"/>
            <p:cNvSpPr>
              <a:spLocks noChangeAspect="1" noChangeShapeType="1"/>
            </p:cNvSpPr>
            <p:nvPr/>
          </p:nvSpPr>
          <p:spPr bwMode="auto">
            <a:xfrm>
              <a:off x="4571147" y="3861865"/>
              <a:ext cx="6350" cy="13811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83" name="Line 77"/>
            <p:cNvSpPr>
              <a:spLocks noChangeAspect="1" noChangeShapeType="1"/>
            </p:cNvSpPr>
            <p:nvPr/>
          </p:nvSpPr>
          <p:spPr bwMode="auto">
            <a:xfrm>
              <a:off x="6050697" y="3779315"/>
              <a:ext cx="390525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84" name="Line 78"/>
            <p:cNvSpPr>
              <a:spLocks noChangeAspect="1" noChangeShapeType="1"/>
            </p:cNvSpPr>
            <p:nvPr/>
          </p:nvSpPr>
          <p:spPr bwMode="auto">
            <a:xfrm flipV="1">
              <a:off x="5828447" y="3779315"/>
              <a:ext cx="222250" cy="2206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85" name="Line 79"/>
            <p:cNvSpPr>
              <a:spLocks noChangeAspect="1" noChangeShapeType="1"/>
            </p:cNvSpPr>
            <p:nvPr/>
          </p:nvSpPr>
          <p:spPr bwMode="auto">
            <a:xfrm>
              <a:off x="5547459" y="3999978"/>
              <a:ext cx="280988" cy="793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86" name="Line 80"/>
            <p:cNvSpPr>
              <a:spLocks noChangeAspect="1" noChangeShapeType="1"/>
            </p:cNvSpPr>
            <p:nvPr/>
          </p:nvSpPr>
          <p:spPr bwMode="auto">
            <a:xfrm>
              <a:off x="5547459" y="3861865"/>
              <a:ext cx="7938" cy="13811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87" name="Freeform 81"/>
            <p:cNvSpPr>
              <a:spLocks noChangeAspect="1"/>
            </p:cNvSpPr>
            <p:nvPr/>
          </p:nvSpPr>
          <p:spPr bwMode="auto">
            <a:xfrm>
              <a:off x="2450247" y="3763440"/>
              <a:ext cx="85725" cy="28575"/>
            </a:xfrm>
            <a:custGeom>
              <a:avLst/>
              <a:gdLst>
                <a:gd name="T0" fmla="*/ 0 w 13"/>
                <a:gd name="T1" fmla="*/ 0 h 4"/>
                <a:gd name="T2" fmla="*/ 13 w 13"/>
                <a:gd name="T3" fmla="*/ 2 h 4"/>
                <a:gd name="T4" fmla="*/ 0 w 13"/>
                <a:gd name="T5" fmla="*/ 4 h 4"/>
                <a:gd name="T6" fmla="*/ 0 w 1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">
                  <a:moveTo>
                    <a:pt x="0" y="0"/>
                  </a:moveTo>
                  <a:lnTo>
                    <a:pt x="13" y="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88" name="Freeform 82"/>
            <p:cNvSpPr>
              <a:spLocks noChangeAspect="1"/>
            </p:cNvSpPr>
            <p:nvPr/>
          </p:nvSpPr>
          <p:spPr bwMode="auto">
            <a:xfrm>
              <a:off x="2450247" y="3763440"/>
              <a:ext cx="85725" cy="28575"/>
            </a:xfrm>
            <a:custGeom>
              <a:avLst/>
              <a:gdLst>
                <a:gd name="T0" fmla="*/ 0 w 13"/>
                <a:gd name="T1" fmla="*/ 0 h 4"/>
                <a:gd name="T2" fmla="*/ 13 w 13"/>
                <a:gd name="T3" fmla="*/ 2 h 4"/>
                <a:gd name="T4" fmla="*/ 0 w 13"/>
                <a:gd name="T5" fmla="*/ 4 h 4"/>
                <a:gd name="T6" fmla="*/ 0 w 1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">
                  <a:moveTo>
                    <a:pt x="0" y="0"/>
                  </a:moveTo>
                  <a:lnTo>
                    <a:pt x="13" y="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89" name="Line 83"/>
            <p:cNvSpPr>
              <a:spLocks noChangeAspect="1" noChangeShapeType="1"/>
            </p:cNvSpPr>
            <p:nvPr/>
          </p:nvSpPr>
          <p:spPr bwMode="auto">
            <a:xfrm flipH="1">
              <a:off x="2269272" y="3779315"/>
              <a:ext cx="180975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90" name="Freeform 84"/>
            <p:cNvSpPr>
              <a:spLocks noChangeAspect="1"/>
            </p:cNvSpPr>
            <p:nvPr/>
          </p:nvSpPr>
          <p:spPr bwMode="auto">
            <a:xfrm>
              <a:off x="3428147" y="3763440"/>
              <a:ext cx="85725" cy="28575"/>
            </a:xfrm>
            <a:custGeom>
              <a:avLst/>
              <a:gdLst>
                <a:gd name="T0" fmla="*/ 0 w 13"/>
                <a:gd name="T1" fmla="*/ 0 h 4"/>
                <a:gd name="T2" fmla="*/ 13 w 13"/>
                <a:gd name="T3" fmla="*/ 2 h 4"/>
                <a:gd name="T4" fmla="*/ 0 w 13"/>
                <a:gd name="T5" fmla="*/ 4 h 4"/>
                <a:gd name="T6" fmla="*/ 0 w 1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">
                  <a:moveTo>
                    <a:pt x="0" y="0"/>
                  </a:moveTo>
                  <a:lnTo>
                    <a:pt x="13" y="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91" name="Freeform 85"/>
            <p:cNvSpPr>
              <a:spLocks noChangeAspect="1"/>
            </p:cNvSpPr>
            <p:nvPr/>
          </p:nvSpPr>
          <p:spPr bwMode="auto">
            <a:xfrm>
              <a:off x="3428147" y="3763440"/>
              <a:ext cx="85725" cy="28575"/>
            </a:xfrm>
            <a:custGeom>
              <a:avLst/>
              <a:gdLst>
                <a:gd name="T0" fmla="*/ 0 w 13"/>
                <a:gd name="T1" fmla="*/ 0 h 4"/>
                <a:gd name="T2" fmla="*/ 13 w 13"/>
                <a:gd name="T3" fmla="*/ 2 h 4"/>
                <a:gd name="T4" fmla="*/ 0 w 13"/>
                <a:gd name="T5" fmla="*/ 4 h 4"/>
                <a:gd name="T6" fmla="*/ 0 w 1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">
                  <a:moveTo>
                    <a:pt x="0" y="0"/>
                  </a:moveTo>
                  <a:lnTo>
                    <a:pt x="13" y="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92" name="Line 86"/>
            <p:cNvSpPr>
              <a:spLocks noChangeAspect="1" noChangeShapeType="1"/>
            </p:cNvSpPr>
            <p:nvPr/>
          </p:nvSpPr>
          <p:spPr bwMode="auto">
            <a:xfrm flipH="1">
              <a:off x="3320197" y="3779315"/>
              <a:ext cx="107950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93" name="Freeform 87"/>
            <p:cNvSpPr>
              <a:spLocks noChangeAspect="1"/>
            </p:cNvSpPr>
            <p:nvPr/>
          </p:nvSpPr>
          <p:spPr bwMode="auto">
            <a:xfrm>
              <a:off x="4398109" y="3763440"/>
              <a:ext cx="92075" cy="28575"/>
            </a:xfrm>
            <a:custGeom>
              <a:avLst/>
              <a:gdLst>
                <a:gd name="T0" fmla="*/ 0 w 14"/>
                <a:gd name="T1" fmla="*/ 0 h 4"/>
                <a:gd name="T2" fmla="*/ 14 w 14"/>
                <a:gd name="T3" fmla="*/ 2 h 4"/>
                <a:gd name="T4" fmla="*/ 0 w 14"/>
                <a:gd name="T5" fmla="*/ 4 h 4"/>
                <a:gd name="T6" fmla="*/ 0 w 1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14" y="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94" name="Freeform 88"/>
            <p:cNvSpPr>
              <a:spLocks noChangeAspect="1"/>
            </p:cNvSpPr>
            <p:nvPr/>
          </p:nvSpPr>
          <p:spPr bwMode="auto">
            <a:xfrm>
              <a:off x="4398109" y="3763440"/>
              <a:ext cx="92075" cy="28575"/>
            </a:xfrm>
            <a:custGeom>
              <a:avLst/>
              <a:gdLst>
                <a:gd name="T0" fmla="*/ 0 w 14"/>
                <a:gd name="T1" fmla="*/ 0 h 4"/>
                <a:gd name="T2" fmla="*/ 14 w 14"/>
                <a:gd name="T3" fmla="*/ 2 h 4"/>
                <a:gd name="T4" fmla="*/ 0 w 14"/>
                <a:gd name="T5" fmla="*/ 4 h 4"/>
                <a:gd name="T6" fmla="*/ 0 w 1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14" y="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95" name="Line 89"/>
            <p:cNvSpPr>
              <a:spLocks noChangeAspect="1" noChangeShapeType="1"/>
            </p:cNvSpPr>
            <p:nvPr/>
          </p:nvSpPr>
          <p:spPr bwMode="auto">
            <a:xfrm flipH="1">
              <a:off x="4293334" y="3779315"/>
              <a:ext cx="104775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96" name="Freeform 90"/>
            <p:cNvSpPr>
              <a:spLocks noChangeAspect="1"/>
            </p:cNvSpPr>
            <p:nvPr/>
          </p:nvSpPr>
          <p:spPr bwMode="auto">
            <a:xfrm>
              <a:off x="5371247" y="3763440"/>
              <a:ext cx="93662" cy="28575"/>
            </a:xfrm>
            <a:custGeom>
              <a:avLst/>
              <a:gdLst>
                <a:gd name="T0" fmla="*/ 0 w 14"/>
                <a:gd name="T1" fmla="*/ 0 h 4"/>
                <a:gd name="T2" fmla="*/ 14 w 14"/>
                <a:gd name="T3" fmla="*/ 2 h 4"/>
                <a:gd name="T4" fmla="*/ 0 w 14"/>
                <a:gd name="T5" fmla="*/ 4 h 4"/>
                <a:gd name="T6" fmla="*/ 0 w 1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14" y="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97" name="Freeform 91"/>
            <p:cNvSpPr>
              <a:spLocks noChangeAspect="1"/>
            </p:cNvSpPr>
            <p:nvPr/>
          </p:nvSpPr>
          <p:spPr bwMode="auto">
            <a:xfrm>
              <a:off x="5371247" y="3763440"/>
              <a:ext cx="93662" cy="28575"/>
            </a:xfrm>
            <a:custGeom>
              <a:avLst/>
              <a:gdLst>
                <a:gd name="T0" fmla="*/ 0 w 14"/>
                <a:gd name="T1" fmla="*/ 0 h 4"/>
                <a:gd name="T2" fmla="*/ 14 w 14"/>
                <a:gd name="T3" fmla="*/ 2 h 4"/>
                <a:gd name="T4" fmla="*/ 0 w 14"/>
                <a:gd name="T5" fmla="*/ 4 h 4"/>
                <a:gd name="T6" fmla="*/ 0 w 1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14" y="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98" name="Line 92"/>
            <p:cNvSpPr>
              <a:spLocks noChangeAspect="1" noChangeShapeType="1"/>
            </p:cNvSpPr>
            <p:nvPr/>
          </p:nvSpPr>
          <p:spPr bwMode="auto">
            <a:xfrm flipH="1">
              <a:off x="5271234" y="3779315"/>
              <a:ext cx="100013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99" name="Freeform 93"/>
            <p:cNvSpPr>
              <a:spLocks noChangeAspect="1"/>
            </p:cNvSpPr>
            <p:nvPr/>
          </p:nvSpPr>
          <p:spPr bwMode="auto">
            <a:xfrm>
              <a:off x="6349147" y="3763440"/>
              <a:ext cx="92075" cy="28575"/>
            </a:xfrm>
            <a:custGeom>
              <a:avLst/>
              <a:gdLst>
                <a:gd name="T0" fmla="*/ 0 w 14"/>
                <a:gd name="T1" fmla="*/ 0 h 4"/>
                <a:gd name="T2" fmla="*/ 14 w 14"/>
                <a:gd name="T3" fmla="*/ 2 h 4"/>
                <a:gd name="T4" fmla="*/ 0 w 14"/>
                <a:gd name="T5" fmla="*/ 4 h 4"/>
                <a:gd name="T6" fmla="*/ 0 w 1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14" y="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00" name="Freeform 94"/>
            <p:cNvSpPr>
              <a:spLocks noChangeAspect="1"/>
            </p:cNvSpPr>
            <p:nvPr/>
          </p:nvSpPr>
          <p:spPr bwMode="auto">
            <a:xfrm>
              <a:off x="6349147" y="3763440"/>
              <a:ext cx="92075" cy="28575"/>
            </a:xfrm>
            <a:custGeom>
              <a:avLst/>
              <a:gdLst>
                <a:gd name="T0" fmla="*/ 0 w 14"/>
                <a:gd name="T1" fmla="*/ 0 h 4"/>
                <a:gd name="T2" fmla="*/ 14 w 14"/>
                <a:gd name="T3" fmla="*/ 2 h 4"/>
                <a:gd name="T4" fmla="*/ 0 w 14"/>
                <a:gd name="T5" fmla="*/ 4 h 4"/>
                <a:gd name="T6" fmla="*/ 0 w 1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14" y="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01" name="Line 95"/>
            <p:cNvSpPr>
              <a:spLocks noChangeAspect="1" noChangeShapeType="1"/>
            </p:cNvSpPr>
            <p:nvPr/>
          </p:nvSpPr>
          <p:spPr bwMode="auto">
            <a:xfrm flipH="1">
              <a:off x="6247547" y="3779315"/>
              <a:ext cx="101600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02" name="Freeform 96"/>
            <p:cNvSpPr>
              <a:spLocks noChangeAspect="1"/>
            </p:cNvSpPr>
            <p:nvPr/>
          </p:nvSpPr>
          <p:spPr bwMode="auto">
            <a:xfrm>
              <a:off x="2242284" y="4114278"/>
              <a:ext cx="52388" cy="69850"/>
            </a:xfrm>
            <a:custGeom>
              <a:avLst/>
              <a:gdLst>
                <a:gd name="T0" fmla="*/ 0 w 8"/>
                <a:gd name="T1" fmla="*/ 10 h 10"/>
                <a:gd name="T2" fmla="*/ 2 w 8"/>
                <a:gd name="T3" fmla="*/ 0 h 10"/>
                <a:gd name="T4" fmla="*/ 8 w 8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2" y="0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03" name="Line 97"/>
            <p:cNvSpPr>
              <a:spLocks noChangeAspect="1" noChangeShapeType="1"/>
            </p:cNvSpPr>
            <p:nvPr/>
          </p:nvSpPr>
          <p:spPr bwMode="auto">
            <a:xfrm>
              <a:off x="2248634" y="4141265"/>
              <a:ext cx="20638" cy="952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04" name="Line 98"/>
            <p:cNvSpPr>
              <a:spLocks noChangeAspect="1" noChangeShapeType="1"/>
            </p:cNvSpPr>
            <p:nvPr/>
          </p:nvSpPr>
          <p:spPr bwMode="auto">
            <a:xfrm>
              <a:off x="2242284" y="4184128"/>
              <a:ext cx="38100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05" name="Freeform 99"/>
            <p:cNvSpPr>
              <a:spLocks noChangeAspect="1"/>
            </p:cNvSpPr>
            <p:nvPr/>
          </p:nvSpPr>
          <p:spPr bwMode="auto">
            <a:xfrm>
              <a:off x="2301022" y="4114278"/>
              <a:ext cx="49212" cy="69850"/>
            </a:xfrm>
            <a:custGeom>
              <a:avLst/>
              <a:gdLst>
                <a:gd name="T0" fmla="*/ 0 w 7"/>
                <a:gd name="T1" fmla="*/ 0 h 10"/>
                <a:gd name="T2" fmla="*/ 2 w 7"/>
                <a:gd name="T3" fmla="*/ 10 h 10"/>
                <a:gd name="T4" fmla="*/ 7 w 7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2" y="10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06" name="Freeform 100"/>
            <p:cNvSpPr>
              <a:spLocks noChangeAspect="1"/>
            </p:cNvSpPr>
            <p:nvPr/>
          </p:nvSpPr>
          <p:spPr bwMode="auto">
            <a:xfrm>
              <a:off x="2350234" y="4114278"/>
              <a:ext cx="44450" cy="69850"/>
            </a:xfrm>
            <a:custGeom>
              <a:avLst/>
              <a:gdLst>
                <a:gd name="T0" fmla="*/ 0 w 7"/>
                <a:gd name="T1" fmla="*/ 10 h 10"/>
                <a:gd name="T2" fmla="*/ 5 w 7"/>
                <a:gd name="T3" fmla="*/ 0 h 10"/>
                <a:gd name="T4" fmla="*/ 7 w 7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5" y="0"/>
                  </a:lnTo>
                  <a:lnTo>
                    <a:pt x="7" y="1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07" name="Line 101"/>
            <p:cNvSpPr>
              <a:spLocks noChangeAspect="1" noChangeShapeType="1"/>
            </p:cNvSpPr>
            <p:nvPr/>
          </p:nvSpPr>
          <p:spPr bwMode="auto">
            <a:xfrm>
              <a:off x="2362934" y="4157140"/>
              <a:ext cx="31750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08" name="Freeform 102"/>
            <p:cNvSpPr>
              <a:spLocks noChangeAspect="1"/>
            </p:cNvSpPr>
            <p:nvPr/>
          </p:nvSpPr>
          <p:spPr bwMode="auto">
            <a:xfrm>
              <a:off x="2415322" y="4114278"/>
              <a:ext cx="55562" cy="69850"/>
            </a:xfrm>
            <a:custGeom>
              <a:avLst/>
              <a:gdLst>
                <a:gd name="T0" fmla="*/ 0 w 8"/>
                <a:gd name="T1" fmla="*/ 10 h 10"/>
                <a:gd name="T2" fmla="*/ 1 w 8"/>
                <a:gd name="T3" fmla="*/ 0 h 10"/>
                <a:gd name="T4" fmla="*/ 6 w 8"/>
                <a:gd name="T5" fmla="*/ 0 h 10"/>
                <a:gd name="T6" fmla="*/ 7 w 8"/>
                <a:gd name="T7" fmla="*/ 0 h 10"/>
                <a:gd name="T8" fmla="*/ 7 w 8"/>
                <a:gd name="T9" fmla="*/ 1 h 10"/>
                <a:gd name="T10" fmla="*/ 8 w 8"/>
                <a:gd name="T11" fmla="*/ 2 h 10"/>
                <a:gd name="T12" fmla="*/ 7 w 8"/>
                <a:gd name="T13" fmla="*/ 3 h 10"/>
                <a:gd name="T14" fmla="*/ 7 w 8"/>
                <a:gd name="T15" fmla="*/ 4 h 10"/>
                <a:gd name="T16" fmla="*/ 6 w 8"/>
                <a:gd name="T17" fmla="*/ 4 h 10"/>
                <a:gd name="T18" fmla="*/ 5 w 8"/>
                <a:gd name="T19" fmla="*/ 5 h 10"/>
                <a:gd name="T20" fmla="*/ 0 w 8"/>
                <a:gd name="T2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1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7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09" name="Freeform 103"/>
            <p:cNvSpPr>
              <a:spLocks noChangeAspect="1"/>
            </p:cNvSpPr>
            <p:nvPr/>
          </p:nvSpPr>
          <p:spPr bwMode="auto">
            <a:xfrm>
              <a:off x="2483584" y="4114278"/>
              <a:ext cx="52388" cy="69850"/>
            </a:xfrm>
            <a:custGeom>
              <a:avLst/>
              <a:gdLst>
                <a:gd name="T0" fmla="*/ 4 w 8"/>
                <a:gd name="T1" fmla="*/ 0 h 10"/>
                <a:gd name="T2" fmla="*/ 3 w 8"/>
                <a:gd name="T3" fmla="*/ 0 h 10"/>
                <a:gd name="T4" fmla="*/ 1 w 8"/>
                <a:gd name="T5" fmla="*/ 1 h 10"/>
                <a:gd name="T6" fmla="*/ 1 w 8"/>
                <a:gd name="T7" fmla="*/ 2 h 10"/>
                <a:gd name="T8" fmla="*/ 0 w 8"/>
                <a:gd name="T9" fmla="*/ 4 h 10"/>
                <a:gd name="T10" fmla="*/ 0 w 8"/>
                <a:gd name="T11" fmla="*/ 6 h 10"/>
                <a:gd name="T12" fmla="*/ 0 w 8"/>
                <a:gd name="T13" fmla="*/ 7 h 10"/>
                <a:gd name="T14" fmla="*/ 0 w 8"/>
                <a:gd name="T15" fmla="*/ 8 h 10"/>
                <a:gd name="T16" fmla="*/ 1 w 8"/>
                <a:gd name="T17" fmla="*/ 9 h 10"/>
                <a:gd name="T18" fmla="*/ 2 w 8"/>
                <a:gd name="T19" fmla="*/ 10 h 10"/>
                <a:gd name="T20" fmla="*/ 4 w 8"/>
                <a:gd name="T21" fmla="*/ 10 h 10"/>
                <a:gd name="T22" fmla="*/ 5 w 8"/>
                <a:gd name="T23" fmla="*/ 9 h 10"/>
                <a:gd name="T24" fmla="*/ 6 w 8"/>
                <a:gd name="T25" fmla="*/ 8 h 10"/>
                <a:gd name="T26" fmla="*/ 7 w 8"/>
                <a:gd name="T27" fmla="*/ 7 h 10"/>
                <a:gd name="T28" fmla="*/ 7 w 8"/>
                <a:gd name="T29" fmla="*/ 6 h 10"/>
                <a:gd name="T30" fmla="*/ 8 w 8"/>
                <a:gd name="T31" fmla="*/ 4 h 10"/>
                <a:gd name="T32" fmla="*/ 7 w 8"/>
                <a:gd name="T33" fmla="*/ 2 h 10"/>
                <a:gd name="T34" fmla="*/ 7 w 8"/>
                <a:gd name="T35" fmla="*/ 1 h 10"/>
                <a:gd name="T36" fmla="*/ 6 w 8"/>
                <a:gd name="T37" fmla="*/ 0 h 10"/>
                <a:gd name="T38" fmla="*/ 6 w 8"/>
                <a:gd name="T39" fmla="*/ 0 h 10"/>
                <a:gd name="T40" fmla="*/ 4 w 8"/>
                <a:gd name="T4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6"/>
                  </a:lnTo>
                  <a:lnTo>
                    <a:pt x="8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0" name="Freeform 104"/>
            <p:cNvSpPr>
              <a:spLocks noChangeAspect="1"/>
            </p:cNvSpPr>
            <p:nvPr/>
          </p:nvSpPr>
          <p:spPr bwMode="auto">
            <a:xfrm>
              <a:off x="2551847" y="4114278"/>
              <a:ext cx="53975" cy="69850"/>
            </a:xfrm>
            <a:custGeom>
              <a:avLst/>
              <a:gdLst>
                <a:gd name="T0" fmla="*/ 0 w 8"/>
                <a:gd name="T1" fmla="*/ 10 h 10"/>
                <a:gd name="T2" fmla="*/ 2 w 8"/>
                <a:gd name="T3" fmla="*/ 0 h 10"/>
                <a:gd name="T4" fmla="*/ 6 w 8"/>
                <a:gd name="T5" fmla="*/ 0 h 10"/>
                <a:gd name="T6" fmla="*/ 7 w 8"/>
                <a:gd name="T7" fmla="*/ 0 h 10"/>
                <a:gd name="T8" fmla="*/ 8 w 8"/>
                <a:gd name="T9" fmla="*/ 1 h 10"/>
                <a:gd name="T10" fmla="*/ 8 w 8"/>
                <a:gd name="T11" fmla="*/ 2 h 10"/>
                <a:gd name="T12" fmla="*/ 8 w 8"/>
                <a:gd name="T13" fmla="*/ 3 h 10"/>
                <a:gd name="T14" fmla="*/ 7 w 8"/>
                <a:gd name="T15" fmla="*/ 4 h 10"/>
                <a:gd name="T16" fmla="*/ 7 w 8"/>
                <a:gd name="T17" fmla="*/ 4 h 10"/>
                <a:gd name="T18" fmla="*/ 5 w 8"/>
                <a:gd name="T19" fmla="*/ 4 h 10"/>
                <a:gd name="T20" fmla="*/ 1 w 8"/>
                <a:gd name="T2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4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1" name="Line 105"/>
            <p:cNvSpPr>
              <a:spLocks noChangeAspect="1" noChangeShapeType="1"/>
            </p:cNvSpPr>
            <p:nvPr/>
          </p:nvSpPr>
          <p:spPr bwMode="auto">
            <a:xfrm>
              <a:off x="2577247" y="4141265"/>
              <a:ext cx="22225" cy="428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" name="Freeform 106"/>
            <p:cNvSpPr>
              <a:spLocks noChangeAspect="1"/>
            </p:cNvSpPr>
            <p:nvPr/>
          </p:nvSpPr>
          <p:spPr bwMode="auto">
            <a:xfrm>
              <a:off x="2605822" y="4114278"/>
              <a:ext cx="52387" cy="69850"/>
            </a:xfrm>
            <a:custGeom>
              <a:avLst/>
              <a:gdLst>
                <a:gd name="T0" fmla="*/ 0 w 8"/>
                <a:gd name="T1" fmla="*/ 10 h 10"/>
                <a:gd name="T2" fmla="*/ 6 w 8"/>
                <a:gd name="T3" fmla="*/ 0 h 10"/>
                <a:gd name="T4" fmla="*/ 8 w 8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6" y="0"/>
                  </a:lnTo>
                  <a:lnTo>
                    <a:pt x="8" y="1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" name="Line 107"/>
            <p:cNvSpPr>
              <a:spLocks noChangeAspect="1" noChangeShapeType="1"/>
            </p:cNvSpPr>
            <p:nvPr/>
          </p:nvSpPr>
          <p:spPr bwMode="auto">
            <a:xfrm>
              <a:off x="2620109" y="4157140"/>
              <a:ext cx="31750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4" name="Freeform 108"/>
            <p:cNvSpPr>
              <a:spLocks noChangeAspect="1"/>
            </p:cNvSpPr>
            <p:nvPr/>
          </p:nvSpPr>
          <p:spPr bwMode="auto">
            <a:xfrm>
              <a:off x="2672497" y="4114278"/>
              <a:ext cx="55562" cy="69850"/>
            </a:xfrm>
            <a:custGeom>
              <a:avLst/>
              <a:gdLst>
                <a:gd name="T0" fmla="*/ 0 w 8"/>
                <a:gd name="T1" fmla="*/ 10 h 10"/>
                <a:gd name="T2" fmla="*/ 2 w 8"/>
                <a:gd name="T3" fmla="*/ 0 h 10"/>
                <a:gd name="T4" fmla="*/ 5 w 8"/>
                <a:gd name="T5" fmla="*/ 0 h 10"/>
                <a:gd name="T6" fmla="*/ 7 w 8"/>
                <a:gd name="T7" fmla="*/ 0 h 10"/>
                <a:gd name="T8" fmla="*/ 7 w 8"/>
                <a:gd name="T9" fmla="*/ 1 h 10"/>
                <a:gd name="T10" fmla="*/ 8 w 8"/>
                <a:gd name="T11" fmla="*/ 2 h 10"/>
                <a:gd name="T12" fmla="*/ 8 w 8"/>
                <a:gd name="T13" fmla="*/ 4 h 10"/>
                <a:gd name="T14" fmla="*/ 8 w 8"/>
                <a:gd name="T15" fmla="*/ 6 h 10"/>
                <a:gd name="T16" fmla="*/ 7 w 8"/>
                <a:gd name="T17" fmla="*/ 7 h 10"/>
                <a:gd name="T18" fmla="*/ 6 w 8"/>
                <a:gd name="T19" fmla="*/ 8 h 10"/>
                <a:gd name="T20" fmla="*/ 5 w 8"/>
                <a:gd name="T21" fmla="*/ 9 h 10"/>
                <a:gd name="T22" fmla="*/ 3 w 8"/>
                <a:gd name="T23" fmla="*/ 10 h 10"/>
                <a:gd name="T24" fmla="*/ 0 w 8"/>
                <a:gd name="T2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3" y="10"/>
                  </a:lnTo>
                  <a:lnTo>
                    <a:pt x="0" y="1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5" name="Freeform 109"/>
            <p:cNvSpPr>
              <a:spLocks noChangeAspect="1"/>
            </p:cNvSpPr>
            <p:nvPr/>
          </p:nvSpPr>
          <p:spPr bwMode="auto">
            <a:xfrm>
              <a:off x="2740759" y="4114278"/>
              <a:ext cx="52388" cy="69850"/>
            </a:xfrm>
            <a:custGeom>
              <a:avLst/>
              <a:gdLst>
                <a:gd name="T0" fmla="*/ 4 w 8"/>
                <a:gd name="T1" fmla="*/ 0 h 10"/>
                <a:gd name="T2" fmla="*/ 3 w 8"/>
                <a:gd name="T3" fmla="*/ 0 h 10"/>
                <a:gd name="T4" fmla="*/ 2 w 8"/>
                <a:gd name="T5" fmla="*/ 1 h 10"/>
                <a:gd name="T6" fmla="*/ 1 w 8"/>
                <a:gd name="T7" fmla="*/ 2 h 10"/>
                <a:gd name="T8" fmla="*/ 1 w 8"/>
                <a:gd name="T9" fmla="*/ 4 h 10"/>
                <a:gd name="T10" fmla="*/ 0 w 8"/>
                <a:gd name="T11" fmla="*/ 6 h 10"/>
                <a:gd name="T12" fmla="*/ 1 w 8"/>
                <a:gd name="T13" fmla="*/ 7 h 10"/>
                <a:gd name="T14" fmla="*/ 1 w 8"/>
                <a:gd name="T15" fmla="*/ 8 h 10"/>
                <a:gd name="T16" fmla="*/ 2 w 8"/>
                <a:gd name="T17" fmla="*/ 9 h 10"/>
                <a:gd name="T18" fmla="*/ 2 w 8"/>
                <a:gd name="T19" fmla="*/ 10 h 10"/>
                <a:gd name="T20" fmla="*/ 4 w 8"/>
                <a:gd name="T21" fmla="*/ 10 h 10"/>
                <a:gd name="T22" fmla="*/ 5 w 8"/>
                <a:gd name="T23" fmla="*/ 9 h 10"/>
                <a:gd name="T24" fmla="*/ 6 w 8"/>
                <a:gd name="T25" fmla="*/ 8 h 10"/>
                <a:gd name="T26" fmla="*/ 7 w 8"/>
                <a:gd name="T27" fmla="*/ 7 h 10"/>
                <a:gd name="T28" fmla="*/ 8 w 8"/>
                <a:gd name="T29" fmla="*/ 6 h 10"/>
                <a:gd name="T30" fmla="*/ 8 w 8"/>
                <a:gd name="T31" fmla="*/ 4 h 10"/>
                <a:gd name="T32" fmla="*/ 8 w 8"/>
                <a:gd name="T33" fmla="*/ 2 h 10"/>
                <a:gd name="T34" fmla="*/ 8 w 8"/>
                <a:gd name="T35" fmla="*/ 1 h 10"/>
                <a:gd name="T36" fmla="*/ 7 w 8"/>
                <a:gd name="T37" fmla="*/ 0 h 10"/>
                <a:gd name="T38" fmla="*/ 6 w 8"/>
                <a:gd name="T39" fmla="*/ 0 h 10"/>
                <a:gd name="T40" fmla="*/ 4 w 8"/>
                <a:gd name="T4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6" name="Freeform 110"/>
            <p:cNvSpPr>
              <a:spLocks noChangeAspect="1"/>
            </p:cNvSpPr>
            <p:nvPr/>
          </p:nvSpPr>
          <p:spPr bwMode="auto">
            <a:xfrm>
              <a:off x="2805847" y="4114278"/>
              <a:ext cx="55562" cy="69850"/>
            </a:xfrm>
            <a:custGeom>
              <a:avLst/>
              <a:gdLst>
                <a:gd name="T0" fmla="*/ 0 w 8"/>
                <a:gd name="T1" fmla="*/ 10 h 10"/>
                <a:gd name="T2" fmla="*/ 2 w 8"/>
                <a:gd name="T3" fmla="*/ 0 h 10"/>
                <a:gd name="T4" fmla="*/ 6 w 8"/>
                <a:gd name="T5" fmla="*/ 0 h 10"/>
                <a:gd name="T6" fmla="*/ 8 w 8"/>
                <a:gd name="T7" fmla="*/ 0 h 10"/>
                <a:gd name="T8" fmla="*/ 8 w 8"/>
                <a:gd name="T9" fmla="*/ 1 h 10"/>
                <a:gd name="T10" fmla="*/ 8 w 8"/>
                <a:gd name="T11" fmla="*/ 2 h 10"/>
                <a:gd name="T12" fmla="*/ 8 w 8"/>
                <a:gd name="T13" fmla="*/ 3 h 10"/>
                <a:gd name="T14" fmla="*/ 8 w 8"/>
                <a:gd name="T15" fmla="*/ 4 h 10"/>
                <a:gd name="T16" fmla="*/ 7 w 8"/>
                <a:gd name="T17" fmla="*/ 4 h 10"/>
                <a:gd name="T18" fmla="*/ 6 w 8"/>
                <a:gd name="T19" fmla="*/ 4 h 10"/>
                <a:gd name="T20" fmla="*/ 1 w 8"/>
                <a:gd name="T2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1" y="4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7" name="Line 111"/>
            <p:cNvSpPr>
              <a:spLocks noChangeAspect="1" noChangeShapeType="1"/>
            </p:cNvSpPr>
            <p:nvPr/>
          </p:nvSpPr>
          <p:spPr bwMode="auto">
            <a:xfrm>
              <a:off x="2842359" y="4141265"/>
              <a:ext cx="12700" cy="428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8" name="Freeform 112"/>
            <p:cNvSpPr>
              <a:spLocks noChangeAspect="1"/>
            </p:cNvSpPr>
            <p:nvPr/>
          </p:nvSpPr>
          <p:spPr bwMode="auto">
            <a:xfrm>
              <a:off x="2955072" y="4114278"/>
              <a:ext cx="22225" cy="69850"/>
            </a:xfrm>
            <a:custGeom>
              <a:avLst/>
              <a:gdLst>
                <a:gd name="T0" fmla="*/ 0 w 3"/>
                <a:gd name="T1" fmla="*/ 2 h 10"/>
                <a:gd name="T2" fmla="*/ 2 w 3"/>
                <a:gd name="T3" fmla="*/ 1 h 10"/>
                <a:gd name="T4" fmla="*/ 3 w 3"/>
                <a:gd name="T5" fmla="*/ 0 h 10"/>
                <a:gd name="T6" fmla="*/ 2 w 3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0" y="2"/>
                  </a:moveTo>
                  <a:lnTo>
                    <a:pt x="2" y="1"/>
                  </a:lnTo>
                  <a:lnTo>
                    <a:pt x="3" y="0"/>
                  </a:lnTo>
                  <a:lnTo>
                    <a:pt x="2" y="1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9" name="Freeform 113"/>
            <p:cNvSpPr>
              <a:spLocks noChangeAspect="1"/>
            </p:cNvSpPr>
            <p:nvPr/>
          </p:nvSpPr>
          <p:spPr bwMode="auto">
            <a:xfrm>
              <a:off x="2269272" y="4257153"/>
              <a:ext cx="44450" cy="69850"/>
            </a:xfrm>
            <a:custGeom>
              <a:avLst/>
              <a:gdLst>
                <a:gd name="T0" fmla="*/ 0 w 7"/>
                <a:gd name="T1" fmla="*/ 10 h 10"/>
                <a:gd name="T2" fmla="*/ 5 w 7"/>
                <a:gd name="T3" fmla="*/ 0 h 10"/>
                <a:gd name="T4" fmla="*/ 7 w 7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5" y="0"/>
                  </a:lnTo>
                  <a:lnTo>
                    <a:pt x="7" y="1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0" name="Line 114"/>
            <p:cNvSpPr>
              <a:spLocks noChangeAspect="1" noChangeShapeType="1"/>
            </p:cNvSpPr>
            <p:nvPr/>
          </p:nvSpPr>
          <p:spPr bwMode="auto">
            <a:xfrm>
              <a:off x="2280384" y="4304778"/>
              <a:ext cx="33338" cy="793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1" name="Freeform 115"/>
            <p:cNvSpPr>
              <a:spLocks noChangeAspect="1"/>
            </p:cNvSpPr>
            <p:nvPr/>
          </p:nvSpPr>
          <p:spPr bwMode="auto">
            <a:xfrm>
              <a:off x="2342297" y="4257153"/>
              <a:ext cx="14287" cy="69850"/>
            </a:xfrm>
            <a:custGeom>
              <a:avLst/>
              <a:gdLst>
                <a:gd name="T0" fmla="*/ 1 w 2"/>
                <a:gd name="T1" fmla="*/ 0 h 10"/>
                <a:gd name="T2" fmla="*/ 0 w 2"/>
                <a:gd name="T3" fmla="*/ 8 h 10"/>
                <a:gd name="T4" fmla="*/ 0 w 2"/>
                <a:gd name="T5" fmla="*/ 10 h 10"/>
                <a:gd name="T6" fmla="*/ 1 w 2"/>
                <a:gd name="T7" fmla="*/ 10 h 10"/>
                <a:gd name="T8" fmla="*/ 2 w 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2" y="1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2" name="Line 116"/>
            <p:cNvSpPr>
              <a:spLocks noChangeAspect="1" noChangeShapeType="1"/>
            </p:cNvSpPr>
            <p:nvPr/>
          </p:nvSpPr>
          <p:spPr bwMode="auto">
            <a:xfrm>
              <a:off x="2335947" y="4277790"/>
              <a:ext cx="20637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3" name="Line 117"/>
            <p:cNvSpPr>
              <a:spLocks noChangeAspect="1" noChangeShapeType="1"/>
            </p:cNvSpPr>
            <p:nvPr/>
          </p:nvSpPr>
          <p:spPr bwMode="auto">
            <a:xfrm>
              <a:off x="2377222" y="4284140"/>
              <a:ext cx="60325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4" name="Line 118"/>
            <p:cNvSpPr>
              <a:spLocks noChangeAspect="1" noChangeShapeType="1"/>
            </p:cNvSpPr>
            <p:nvPr/>
          </p:nvSpPr>
          <p:spPr bwMode="auto">
            <a:xfrm>
              <a:off x="2377222" y="4304778"/>
              <a:ext cx="50800" cy="793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5" name="Freeform 119"/>
            <p:cNvSpPr>
              <a:spLocks noChangeAspect="1"/>
            </p:cNvSpPr>
            <p:nvPr/>
          </p:nvSpPr>
          <p:spPr bwMode="auto">
            <a:xfrm>
              <a:off x="2456597" y="4257153"/>
              <a:ext cx="42862" cy="69850"/>
            </a:xfrm>
            <a:custGeom>
              <a:avLst/>
              <a:gdLst>
                <a:gd name="T0" fmla="*/ 6 w 6"/>
                <a:gd name="T1" fmla="*/ 0 h 10"/>
                <a:gd name="T2" fmla="*/ 2 w 6"/>
                <a:gd name="T3" fmla="*/ 0 h 10"/>
                <a:gd name="T4" fmla="*/ 1 w 6"/>
                <a:gd name="T5" fmla="*/ 4 h 10"/>
                <a:gd name="T6" fmla="*/ 1 w 6"/>
                <a:gd name="T7" fmla="*/ 4 h 10"/>
                <a:gd name="T8" fmla="*/ 3 w 6"/>
                <a:gd name="T9" fmla="*/ 3 h 10"/>
                <a:gd name="T10" fmla="*/ 4 w 6"/>
                <a:gd name="T11" fmla="*/ 3 h 10"/>
                <a:gd name="T12" fmla="*/ 5 w 6"/>
                <a:gd name="T13" fmla="*/ 4 h 10"/>
                <a:gd name="T14" fmla="*/ 6 w 6"/>
                <a:gd name="T15" fmla="*/ 5 h 10"/>
                <a:gd name="T16" fmla="*/ 6 w 6"/>
                <a:gd name="T17" fmla="*/ 6 h 10"/>
                <a:gd name="T18" fmla="*/ 6 w 6"/>
                <a:gd name="T19" fmla="*/ 7 h 10"/>
                <a:gd name="T20" fmla="*/ 6 w 6"/>
                <a:gd name="T21" fmla="*/ 9 h 10"/>
                <a:gd name="T22" fmla="*/ 4 w 6"/>
                <a:gd name="T23" fmla="*/ 10 h 10"/>
                <a:gd name="T24" fmla="*/ 3 w 6"/>
                <a:gd name="T25" fmla="*/ 10 h 10"/>
                <a:gd name="T26" fmla="*/ 2 w 6"/>
                <a:gd name="T27" fmla="*/ 10 h 10"/>
                <a:gd name="T28" fmla="*/ 0 w 6"/>
                <a:gd name="T29" fmla="*/ 10 h 10"/>
                <a:gd name="T30" fmla="*/ 0 w 6"/>
                <a:gd name="T31" fmla="*/ 9 h 10"/>
                <a:gd name="T32" fmla="*/ 0 w 6"/>
                <a:gd name="T3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10">
                  <a:moveTo>
                    <a:pt x="6" y="0"/>
                  </a:moveTo>
                  <a:lnTo>
                    <a:pt x="2" y="0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9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6" name="Freeform 120"/>
            <p:cNvSpPr>
              <a:spLocks noChangeAspect="1"/>
            </p:cNvSpPr>
            <p:nvPr/>
          </p:nvSpPr>
          <p:spPr bwMode="auto">
            <a:xfrm>
              <a:off x="2515334" y="4257153"/>
              <a:ext cx="49213" cy="69850"/>
            </a:xfrm>
            <a:custGeom>
              <a:avLst/>
              <a:gdLst>
                <a:gd name="T0" fmla="*/ 4 w 7"/>
                <a:gd name="T1" fmla="*/ 0 h 10"/>
                <a:gd name="T2" fmla="*/ 2 w 7"/>
                <a:gd name="T3" fmla="*/ 1 h 10"/>
                <a:gd name="T4" fmla="*/ 2 w 7"/>
                <a:gd name="T5" fmla="*/ 1 h 10"/>
                <a:gd name="T6" fmla="*/ 1 w 7"/>
                <a:gd name="T7" fmla="*/ 2 h 10"/>
                <a:gd name="T8" fmla="*/ 2 w 7"/>
                <a:gd name="T9" fmla="*/ 3 h 10"/>
                <a:gd name="T10" fmla="*/ 2 w 7"/>
                <a:gd name="T11" fmla="*/ 4 h 10"/>
                <a:gd name="T12" fmla="*/ 4 w 7"/>
                <a:gd name="T13" fmla="*/ 4 h 10"/>
                <a:gd name="T14" fmla="*/ 6 w 7"/>
                <a:gd name="T15" fmla="*/ 5 h 10"/>
                <a:gd name="T16" fmla="*/ 6 w 7"/>
                <a:gd name="T17" fmla="*/ 6 h 10"/>
                <a:gd name="T18" fmla="*/ 7 w 7"/>
                <a:gd name="T19" fmla="*/ 7 h 10"/>
                <a:gd name="T20" fmla="*/ 7 w 7"/>
                <a:gd name="T21" fmla="*/ 8 h 10"/>
                <a:gd name="T22" fmla="*/ 6 w 7"/>
                <a:gd name="T23" fmla="*/ 9 h 10"/>
                <a:gd name="T24" fmla="*/ 5 w 7"/>
                <a:gd name="T25" fmla="*/ 10 h 10"/>
                <a:gd name="T26" fmla="*/ 4 w 7"/>
                <a:gd name="T27" fmla="*/ 10 h 10"/>
                <a:gd name="T28" fmla="*/ 2 w 7"/>
                <a:gd name="T29" fmla="*/ 10 h 10"/>
                <a:gd name="T30" fmla="*/ 1 w 7"/>
                <a:gd name="T31" fmla="*/ 10 h 10"/>
                <a:gd name="T32" fmla="*/ 0 w 7"/>
                <a:gd name="T33" fmla="*/ 9 h 10"/>
                <a:gd name="T34" fmla="*/ 0 w 7"/>
                <a:gd name="T35" fmla="*/ 8 h 10"/>
                <a:gd name="T36" fmla="*/ 0 w 7"/>
                <a:gd name="T37" fmla="*/ 7 h 10"/>
                <a:gd name="T38" fmla="*/ 1 w 7"/>
                <a:gd name="T39" fmla="*/ 6 h 10"/>
                <a:gd name="T40" fmla="*/ 2 w 7"/>
                <a:gd name="T41" fmla="*/ 5 h 10"/>
                <a:gd name="T42" fmla="*/ 3 w 7"/>
                <a:gd name="T43" fmla="*/ 4 h 10"/>
                <a:gd name="T44" fmla="*/ 5 w 7"/>
                <a:gd name="T45" fmla="*/ 4 h 10"/>
                <a:gd name="T46" fmla="*/ 6 w 7"/>
                <a:gd name="T47" fmla="*/ 3 h 10"/>
                <a:gd name="T48" fmla="*/ 7 w 7"/>
                <a:gd name="T49" fmla="*/ 2 h 10"/>
                <a:gd name="T50" fmla="*/ 7 w 7"/>
                <a:gd name="T51" fmla="*/ 1 h 10"/>
                <a:gd name="T52" fmla="*/ 7 w 7"/>
                <a:gd name="T53" fmla="*/ 1 h 10"/>
                <a:gd name="T54" fmla="*/ 5 w 7"/>
                <a:gd name="T55" fmla="*/ 0 h 10"/>
                <a:gd name="T56" fmla="*/ 4 w 7"/>
                <a:gd name="T5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" h="10">
                  <a:moveTo>
                    <a:pt x="4" y="0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9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7" name="Freeform 121"/>
            <p:cNvSpPr>
              <a:spLocks noChangeAspect="1"/>
            </p:cNvSpPr>
            <p:nvPr/>
          </p:nvSpPr>
          <p:spPr bwMode="auto">
            <a:xfrm>
              <a:off x="2585184" y="4257153"/>
              <a:ext cx="44450" cy="47625"/>
            </a:xfrm>
            <a:custGeom>
              <a:avLst/>
              <a:gdLst>
                <a:gd name="T0" fmla="*/ 5 w 7"/>
                <a:gd name="T1" fmla="*/ 0 h 7"/>
                <a:gd name="T2" fmla="*/ 0 w 7"/>
                <a:gd name="T3" fmla="*/ 7 h 7"/>
                <a:gd name="T4" fmla="*/ 7 w 7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lnTo>
                    <a:pt x="0" y="7"/>
                  </a:lnTo>
                  <a:lnTo>
                    <a:pt x="7" y="7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8" name="Line 122"/>
            <p:cNvSpPr>
              <a:spLocks noChangeAspect="1" noChangeShapeType="1"/>
            </p:cNvSpPr>
            <p:nvPr/>
          </p:nvSpPr>
          <p:spPr bwMode="auto">
            <a:xfrm flipH="1">
              <a:off x="2613759" y="4257153"/>
              <a:ext cx="6350" cy="698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9" name="Freeform 123"/>
            <p:cNvSpPr>
              <a:spLocks noChangeAspect="1"/>
            </p:cNvSpPr>
            <p:nvPr/>
          </p:nvSpPr>
          <p:spPr bwMode="auto">
            <a:xfrm>
              <a:off x="2635984" y="4257153"/>
              <a:ext cx="55563" cy="69850"/>
            </a:xfrm>
            <a:custGeom>
              <a:avLst/>
              <a:gdLst>
                <a:gd name="T0" fmla="*/ 2 w 8"/>
                <a:gd name="T1" fmla="*/ 2 h 10"/>
                <a:gd name="T2" fmla="*/ 2 w 8"/>
                <a:gd name="T3" fmla="*/ 2 h 10"/>
                <a:gd name="T4" fmla="*/ 3 w 8"/>
                <a:gd name="T5" fmla="*/ 1 h 10"/>
                <a:gd name="T6" fmla="*/ 3 w 8"/>
                <a:gd name="T7" fmla="*/ 1 h 10"/>
                <a:gd name="T8" fmla="*/ 5 w 8"/>
                <a:gd name="T9" fmla="*/ 0 h 10"/>
                <a:gd name="T10" fmla="*/ 6 w 8"/>
                <a:gd name="T11" fmla="*/ 0 h 10"/>
                <a:gd name="T12" fmla="*/ 7 w 8"/>
                <a:gd name="T13" fmla="*/ 1 h 10"/>
                <a:gd name="T14" fmla="*/ 8 w 8"/>
                <a:gd name="T15" fmla="*/ 1 h 10"/>
                <a:gd name="T16" fmla="*/ 8 w 8"/>
                <a:gd name="T17" fmla="*/ 2 h 10"/>
                <a:gd name="T18" fmla="*/ 8 w 8"/>
                <a:gd name="T19" fmla="*/ 3 h 10"/>
                <a:gd name="T20" fmla="*/ 7 w 8"/>
                <a:gd name="T21" fmla="*/ 4 h 10"/>
                <a:gd name="T22" fmla="*/ 6 w 8"/>
                <a:gd name="T23" fmla="*/ 5 h 10"/>
                <a:gd name="T24" fmla="*/ 0 w 8"/>
                <a:gd name="T25" fmla="*/ 10 h 10"/>
                <a:gd name="T26" fmla="*/ 7 w 8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0">
                  <a:moveTo>
                    <a:pt x="2" y="2"/>
                  </a:move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4"/>
                  </a:lnTo>
                  <a:lnTo>
                    <a:pt x="6" y="5"/>
                  </a:lnTo>
                  <a:lnTo>
                    <a:pt x="0" y="10"/>
                  </a:lnTo>
                  <a:lnTo>
                    <a:pt x="7" y="1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30" name="Freeform 124"/>
            <p:cNvSpPr>
              <a:spLocks noChangeAspect="1"/>
            </p:cNvSpPr>
            <p:nvPr/>
          </p:nvSpPr>
          <p:spPr bwMode="auto">
            <a:xfrm>
              <a:off x="2772509" y="4257153"/>
              <a:ext cx="55563" cy="69850"/>
            </a:xfrm>
            <a:custGeom>
              <a:avLst/>
              <a:gdLst>
                <a:gd name="T0" fmla="*/ 0 w 8"/>
                <a:gd name="T1" fmla="*/ 10 h 10"/>
                <a:gd name="T2" fmla="*/ 2 w 8"/>
                <a:gd name="T3" fmla="*/ 0 h 10"/>
                <a:gd name="T4" fmla="*/ 8 w 8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2" y="0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31" name="Line 125"/>
            <p:cNvSpPr>
              <a:spLocks noChangeAspect="1" noChangeShapeType="1"/>
            </p:cNvSpPr>
            <p:nvPr/>
          </p:nvSpPr>
          <p:spPr bwMode="auto">
            <a:xfrm>
              <a:off x="2778859" y="4290490"/>
              <a:ext cx="26988" cy="79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32" name="Line 126"/>
            <p:cNvSpPr>
              <a:spLocks noChangeAspect="1" noChangeShapeType="1"/>
            </p:cNvSpPr>
            <p:nvPr/>
          </p:nvSpPr>
          <p:spPr bwMode="auto">
            <a:xfrm flipH="1">
              <a:off x="2842359" y="4257153"/>
              <a:ext cx="12700" cy="698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33" name="Line 127"/>
            <p:cNvSpPr>
              <a:spLocks noChangeAspect="1" noChangeShapeType="1"/>
            </p:cNvSpPr>
            <p:nvPr/>
          </p:nvSpPr>
          <p:spPr bwMode="auto">
            <a:xfrm>
              <a:off x="2834422" y="4257153"/>
              <a:ext cx="46037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34" name="Line 128"/>
            <p:cNvSpPr>
              <a:spLocks noChangeAspect="1" noChangeShapeType="1"/>
            </p:cNvSpPr>
            <p:nvPr/>
          </p:nvSpPr>
          <p:spPr bwMode="auto">
            <a:xfrm flipH="1">
              <a:off x="2920147" y="4228578"/>
              <a:ext cx="15875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35" name="Freeform 129"/>
            <p:cNvSpPr>
              <a:spLocks noChangeAspect="1"/>
            </p:cNvSpPr>
            <p:nvPr/>
          </p:nvSpPr>
          <p:spPr bwMode="auto">
            <a:xfrm>
              <a:off x="2936022" y="4228578"/>
              <a:ext cx="12700" cy="20637"/>
            </a:xfrm>
            <a:custGeom>
              <a:avLst/>
              <a:gdLst>
                <a:gd name="T0" fmla="*/ 1 w 2"/>
                <a:gd name="T1" fmla="*/ 3 h 3"/>
                <a:gd name="T2" fmla="*/ 2 w 2"/>
                <a:gd name="T3" fmla="*/ 1 h 3"/>
                <a:gd name="T4" fmla="*/ 1 w 2"/>
                <a:gd name="T5" fmla="*/ 0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2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36" name="Freeform 130"/>
            <p:cNvSpPr>
              <a:spLocks noChangeAspect="1"/>
            </p:cNvSpPr>
            <p:nvPr/>
          </p:nvSpPr>
          <p:spPr bwMode="auto">
            <a:xfrm>
              <a:off x="2920147" y="4249215"/>
              <a:ext cx="22225" cy="14288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3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2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37" name="Freeform 131"/>
            <p:cNvSpPr>
              <a:spLocks noChangeAspect="1"/>
            </p:cNvSpPr>
            <p:nvPr/>
          </p:nvSpPr>
          <p:spPr bwMode="auto">
            <a:xfrm>
              <a:off x="3264634" y="4114278"/>
              <a:ext cx="49213" cy="69850"/>
            </a:xfrm>
            <a:custGeom>
              <a:avLst/>
              <a:gdLst>
                <a:gd name="T0" fmla="*/ 0 w 7"/>
                <a:gd name="T1" fmla="*/ 10 h 10"/>
                <a:gd name="T2" fmla="*/ 1 w 7"/>
                <a:gd name="T3" fmla="*/ 0 h 10"/>
                <a:gd name="T4" fmla="*/ 7 w 7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1" y="0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38" name="Line 132"/>
            <p:cNvSpPr>
              <a:spLocks noChangeAspect="1" noChangeShapeType="1"/>
            </p:cNvSpPr>
            <p:nvPr/>
          </p:nvSpPr>
          <p:spPr bwMode="auto">
            <a:xfrm>
              <a:off x="3264634" y="4141265"/>
              <a:ext cx="26988" cy="952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39" name="Line 133"/>
            <p:cNvSpPr>
              <a:spLocks noChangeAspect="1" noChangeShapeType="1"/>
            </p:cNvSpPr>
            <p:nvPr/>
          </p:nvSpPr>
          <p:spPr bwMode="auto">
            <a:xfrm>
              <a:off x="3264634" y="4184128"/>
              <a:ext cx="41275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40" name="Freeform 134"/>
            <p:cNvSpPr>
              <a:spLocks noChangeAspect="1"/>
            </p:cNvSpPr>
            <p:nvPr/>
          </p:nvSpPr>
          <p:spPr bwMode="auto">
            <a:xfrm>
              <a:off x="3326547" y="4114278"/>
              <a:ext cx="46037" cy="69850"/>
            </a:xfrm>
            <a:custGeom>
              <a:avLst/>
              <a:gdLst>
                <a:gd name="T0" fmla="*/ 0 w 7"/>
                <a:gd name="T1" fmla="*/ 0 h 10"/>
                <a:gd name="T2" fmla="*/ 2 w 7"/>
                <a:gd name="T3" fmla="*/ 10 h 10"/>
                <a:gd name="T4" fmla="*/ 7 w 7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2" y="10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41" name="Freeform 135"/>
            <p:cNvSpPr>
              <a:spLocks noChangeAspect="1"/>
            </p:cNvSpPr>
            <p:nvPr/>
          </p:nvSpPr>
          <p:spPr bwMode="auto">
            <a:xfrm>
              <a:off x="3372584" y="4114278"/>
              <a:ext cx="47625" cy="69850"/>
            </a:xfrm>
            <a:custGeom>
              <a:avLst/>
              <a:gdLst>
                <a:gd name="T0" fmla="*/ 0 w 7"/>
                <a:gd name="T1" fmla="*/ 10 h 10"/>
                <a:gd name="T2" fmla="*/ 5 w 7"/>
                <a:gd name="T3" fmla="*/ 0 h 10"/>
                <a:gd name="T4" fmla="*/ 7 w 7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5" y="0"/>
                  </a:lnTo>
                  <a:lnTo>
                    <a:pt x="7" y="1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42" name="Line 136"/>
            <p:cNvSpPr>
              <a:spLocks noChangeAspect="1" noChangeShapeType="1"/>
            </p:cNvSpPr>
            <p:nvPr/>
          </p:nvSpPr>
          <p:spPr bwMode="auto">
            <a:xfrm>
              <a:off x="3385284" y="4157140"/>
              <a:ext cx="28575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43" name="Freeform 137"/>
            <p:cNvSpPr>
              <a:spLocks noChangeAspect="1"/>
            </p:cNvSpPr>
            <p:nvPr/>
          </p:nvSpPr>
          <p:spPr bwMode="auto">
            <a:xfrm>
              <a:off x="3434497" y="4114278"/>
              <a:ext cx="58737" cy="69850"/>
            </a:xfrm>
            <a:custGeom>
              <a:avLst/>
              <a:gdLst>
                <a:gd name="T0" fmla="*/ 0 w 9"/>
                <a:gd name="T1" fmla="*/ 10 h 10"/>
                <a:gd name="T2" fmla="*/ 2 w 9"/>
                <a:gd name="T3" fmla="*/ 0 h 10"/>
                <a:gd name="T4" fmla="*/ 6 w 9"/>
                <a:gd name="T5" fmla="*/ 0 h 10"/>
                <a:gd name="T6" fmla="*/ 8 w 9"/>
                <a:gd name="T7" fmla="*/ 0 h 10"/>
                <a:gd name="T8" fmla="*/ 8 w 9"/>
                <a:gd name="T9" fmla="*/ 1 h 10"/>
                <a:gd name="T10" fmla="*/ 9 w 9"/>
                <a:gd name="T11" fmla="*/ 2 h 10"/>
                <a:gd name="T12" fmla="*/ 8 w 9"/>
                <a:gd name="T13" fmla="*/ 3 h 10"/>
                <a:gd name="T14" fmla="*/ 8 w 9"/>
                <a:gd name="T15" fmla="*/ 4 h 10"/>
                <a:gd name="T16" fmla="*/ 7 w 9"/>
                <a:gd name="T17" fmla="*/ 4 h 10"/>
                <a:gd name="T18" fmla="*/ 5 w 9"/>
                <a:gd name="T19" fmla="*/ 5 h 10"/>
                <a:gd name="T20" fmla="*/ 1 w 9"/>
                <a:gd name="T2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0">
                  <a:moveTo>
                    <a:pt x="0" y="10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1" y="5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44" name="Freeform 138"/>
            <p:cNvSpPr>
              <a:spLocks noChangeAspect="1"/>
            </p:cNvSpPr>
            <p:nvPr/>
          </p:nvSpPr>
          <p:spPr bwMode="auto">
            <a:xfrm>
              <a:off x="3499584" y="4114278"/>
              <a:ext cx="55563" cy="69850"/>
            </a:xfrm>
            <a:custGeom>
              <a:avLst/>
              <a:gdLst>
                <a:gd name="T0" fmla="*/ 4 w 8"/>
                <a:gd name="T1" fmla="*/ 0 h 10"/>
                <a:gd name="T2" fmla="*/ 3 w 8"/>
                <a:gd name="T3" fmla="*/ 0 h 10"/>
                <a:gd name="T4" fmla="*/ 2 w 8"/>
                <a:gd name="T5" fmla="*/ 1 h 10"/>
                <a:gd name="T6" fmla="*/ 2 w 8"/>
                <a:gd name="T7" fmla="*/ 2 h 10"/>
                <a:gd name="T8" fmla="*/ 1 w 8"/>
                <a:gd name="T9" fmla="*/ 4 h 10"/>
                <a:gd name="T10" fmla="*/ 0 w 8"/>
                <a:gd name="T11" fmla="*/ 6 h 10"/>
                <a:gd name="T12" fmla="*/ 1 w 8"/>
                <a:gd name="T13" fmla="*/ 7 h 10"/>
                <a:gd name="T14" fmla="*/ 1 w 8"/>
                <a:gd name="T15" fmla="*/ 8 h 10"/>
                <a:gd name="T16" fmla="*/ 2 w 8"/>
                <a:gd name="T17" fmla="*/ 9 h 10"/>
                <a:gd name="T18" fmla="*/ 3 w 8"/>
                <a:gd name="T19" fmla="*/ 10 h 10"/>
                <a:gd name="T20" fmla="*/ 5 w 8"/>
                <a:gd name="T21" fmla="*/ 10 h 10"/>
                <a:gd name="T22" fmla="*/ 6 w 8"/>
                <a:gd name="T23" fmla="*/ 9 h 10"/>
                <a:gd name="T24" fmla="*/ 7 w 8"/>
                <a:gd name="T25" fmla="*/ 8 h 10"/>
                <a:gd name="T26" fmla="*/ 7 w 8"/>
                <a:gd name="T27" fmla="*/ 7 h 10"/>
                <a:gd name="T28" fmla="*/ 8 w 8"/>
                <a:gd name="T29" fmla="*/ 6 h 10"/>
                <a:gd name="T30" fmla="*/ 8 w 8"/>
                <a:gd name="T31" fmla="*/ 4 h 10"/>
                <a:gd name="T32" fmla="*/ 8 w 8"/>
                <a:gd name="T33" fmla="*/ 2 h 10"/>
                <a:gd name="T34" fmla="*/ 8 w 8"/>
                <a:gd name="T35" fmla="*/ 1 h 10"/>
                <a:gd name="T36" fmla="*/ 7 w 8"/>
                <a:gd name="T37" fmla="*/ 0 h 10"/>
                <a:gd name="T38" fmla="*/ 6 w 8"/>
                <a:gd name="T39" fmla="*/ 0 h 10"/>
                <a:gd name="T40" fmla="*/ 4 w 8"/>
                <a:gd name="T4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9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6" y="9"/>
                  </a:lnTo>
                  <a:lnTo>
                    <a:pt x="7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45" name="Freeform 139"/>
            <p:cNvSpPr>
              <a:spLocks noChangeAspect="1"/>
            </p:cNvSpPr>
            <p:nvPr/>
          </p:nvSpPr>
          <p:spPr bwMode="auto">
            <a:xfrm>
              <a:off x="3572609" y="4114278"/>
              <a:ext cx="53975" cy="69850"/>
            </a:xfrm>
            <a:custGeom>
              <a:avLst/>
              <a:gdLst>
                <a:gd name="T0" fmla="*/ 0 w 8"/>
                <a:gd name="T1" fmla="*/ 10 h 10"/>
                <a:gd name="T2" fmla="*/ 1 w 8"/>
                <a:gd name="T3" fmla="*/ 0 h 10"/>
                <a:gd name="T4" fmla="*/ 6 w 8"/>
                <a:gd name="T5" fmla="*/ 0 h 10"/>
                <a:gd name="T6" fmla="*/ 7 w 8"/>
                <a:gd name="T7" fmla="*/ 0 h 10"/>
                <a:gd name="T8" fmla="*/ 7 w 8"/>
                <a:gd name="T9" fmla="*/ 1 h 10"/>
                <a:gd name="T10" fmla="*/ 8 w 8"/>
                <a:gd name="T11" fmla="*/ 2 h 10"/>
                <a:gd name="T12" fmla="*/ 8 w 8"/>
                <a:gd name="T13" fmla="*/ 3 h 10"/>
                <a:gd name="T14" fmla="*/ 7 w 8"/>
                <a:gd name="T15" fmla="*/ 4 h 10"/>
                <a:gd name="T16" fmla="*/ 6 w 8"/>
                <a:gd name="T17" fmla="*/ 4 h 10"/>
                <a:gd name="T18" fmla="*/ 5 w 8"/>
                <a:gd name="T19" fmla="*/ 4 h 10"/>
                <a:gd name="T20" fmla="*/ 1 w 8"/>
                <a:gd name="T2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1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1" y="4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46" name="Line 140"/>
            <p:cNvSpPr>
              <a:spLocks noChangeAspect="1" noChangeShapeType="1"/>
            </p:cNvSpPr>
            <p:nvPr/>
          </p:nvSpPr>
          <p:spPr bwMode="auto">
            <a:xfrm>
              <a:off x="3601184" y="4141265"/>
              <a:ext cx="12700" cy="428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47" name="Freeform 141"/>
            <p:cNvSpPr>
              <a:spLocks noChangeAspect="1"/>
            </p:cNvSpPr>
            <p:nvPr/>
          </p:nvSpPr>
          <p:spPr bwMode="auto">
            <a:xfrm>
              <a:off x="3626584" y="4114278"/>
              <a:ext cx="57150" cy="69850"/>
            </a:xfrm>
            <a:custGeom>
              <a:avLst/>
              <a:gdLst>
                <a:gd name="T0" fmla="*/ 0 w 8"/>
                <a:gd name="T1" fmla="*/ 10 h 10"/>
                <a:gd name="T2" fmla="*/ 6 w 8"/>
                <a:gd name="T3" fmla="*/ 0 h 10"/>
                <a:gd name="T4" fmla="*/ 8 w 8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6" y="0"/>
                  </a:lnTo>
                  <a:lnTo>
                    <a:pt x="8" y="1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48" name="Line 142"/>
            <p:cNvSpPr>
              <a:spLocks noChangeAspect="1" noChangeShapeType="1"/>
            </p:cNvSpPr>
            <p:nvPr/>
          </p:nvSpPr>
          <p:spPr bwMode="auto">
            <a:xfrm>
              <a:off x="3642459" y="4157140"/>
              <a:ext cx="33338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49" name="Freeform 143"/>
            <p:cNvSpPr>
              <a:spLocks noChangeAspect="1"/>
            </p:cNvSpPr>
            <p:nvPr/>
          </p:nvSpPr>
          <p:spPr bwMode="auto">
            <a:xfrm>
              <a:off x="3694847" y="4114278"/>
              <a:ext cx="55562" cy="69850"/>
            </a:xfrm>
            <a:custGeom>
              <a:avLst/>
              <a:gdLst>
                <a:gd name="T0" fmla="*/ 0 w 8"/>
                <a:gd name="T1" fmla="*/ 10 h 10"/>
                <a:gd name="T2" fmla="*/ 2 w 8"/>
                <a:gd name="T3" fmla="*/ 0 h 10"/>
                <a:gd name="T4" fmla="*/ 5 w 8"/>
                <a:gd name="T5" fmla="*/ 0 h 10"/>
                <a:gd name="T6" fmla="*/ 6 w 8"/>
                <a:gd name="T7" fmla="*/ 0 h 10"/>
                <a:gd name="T8" fmla="*/ 7 w 8"/>
                <a:gd name="T9" fmla="*/ 1 h 10"/>
                <a:gd name="T10" fmla="*/ 8 w 8"/>
                <a:gd name="T11" fmla="*/ 2 h 10"/>
                <a:gd name="T12" fmla="*/ 8 w 8"/>
                <a:gd name="T13" fmla="*/ 4 h 10"/>
                <a:gd name="T14" fmla="*/ 7 w 8"/>
                <a:gd name="T15" fmla="*/ 6 h 10"/>
                <a:gd name="T16" fmla="*/ 7 w 8"/>
                <a:gd name="T17" fmla="*/ 7 h 10"/>
                <a:gd name="T18" fmla="*/ 6 w 8"/>
                <a:gd name="T19" fmla="*/ 8 h 10"/>
                <a:gd name="T20" fmla="*/ 5 w 8"/>
                <a:gd name="T21" fmla="*/ 9 h 10"/>
                <a:gd name="T22" fmla="*/ 3 w 8"/>
                <a:gd name="T23" fmla="*/ 10 h 10"/>
                <a:gd name="T24" fmla="*/ 0 w 8"/>
                <a:gd name="T2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4"/>
                  </a:lnTo>
                  <a:lnTo>
                    <a:pt x="7" y="6"/>
                  </a:lnTo>
                  <a:lnTo>
                    <a:pt x="7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3" y="10"/>
                  </a:lnTo>
                  <a:lnTo>
                    <a:pt x="0" y="1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50" name="Freeform 144"/>
            <p:cNvSpPr>
              <a:spLocks noChangeAspect="1"/>
            </p:cNvSpPr>
            <p:nvPr/>
          </p:nvSpPr>
          <p:spPr bwMode="auto">
            <a:xfrm>
              <a:off x="3763109" y="4114278"/>
              <a:ext cx="52388" cy="69850"/>
            </a:xfrm>
            <a:custGeom>
              <a:avLst/>
              <a:gdLst>
                <a:gd name="T0" fmla="*/ 4 w 8"/>
                <a:gd name="T1" fmla="*/ 0 h 10"/>
                <a:gd name="T2" fmla="*/ 3 w 8"/>
                <a:gd name="T3" fmla="*/ 0 h 10"/>
                <a:gd name="T4" fmla="*/ 2 w 8"/>
                <a:gd name="T5" fmla="*/ 1 h 10"/>
                <a:gd name="T6" fmla="*/ 1 w 8"/>
                <a:gd name="T7" fmla="*/ 2 h 10"/>
                <a:gd name="T8" fmla="*/ 1 w 8"/>
                <a:gd name="T9" fmla="*/ 4 h 10"/>
                <a:gd name="T10" fmla="*/ 0 w 8"/>
                <a:gd name="T11" fmla="*/ 6 h 10"/>
                <a:gd name="T12" fmla="*/ 0 w 8"/>
                <a:gd name="T13" fmla="*/ 7 h 10"/>
                <a:gd name="T14" fmla="*/ 1 w 8"/>
                <a:gd name="T15" fmla="*/ 8 h 10"/>
                <a:gd name="T16" fmla="*/ 1 w 8"/>
                <a:gd name="T17" fmla="*/ 9 h 10"/>
                <a:gd name="T18" fmla="*/ 2 w 8"/>
                <a:gd name="T19" fmla="*/ 10 h 10"/>
                <a:gd name="T20" fmla="*/ 4 w 8"/>
                <a:gd name="T21" fmla="*/ 10 h 10"/>
                <a:gd name="T22" fmla="*/ 5 w 8"/>
                <a:gd name="T23" fmla="*/ 9 h 10"/>
                <a:gd name="T24" fmla="*/ 6 w 8"/>
                <a:gd name="T25" fmla="*/ 8 h 10"/>
                <a:gd name="T26" fmla="*/ 7 w 8"/>
                <a:gd name="T27" fmla="*/ 7 h 10"/>
                <a:gd name="T28" fmla="*/ 8 w 8"/>
                <a:gd name="T29" fmla="*/ 6 h 10"/>
                <a:gd name="T30" fmla="*/ 8 w 8"/>
                <a:gd name="T31" fmla="*/ 4 h 10"/>
                <a:gd name="T32" fmla="*/ 8 w 8"/>
                <a:gd name="T33" fmla="*/ 2 h 10"/>
                <a:gd name="T34" fmla="*/ 7 w 8"/>
                <a:gd name="T35" fmla="*/ 1 h 10"/>
                <a:gd name="T36" fmla="*/ 7 w 8"/>
                <a:gd name="T37" fmla="*/ 0 h 10"/>
                <a:gd name="T38" fmla="*/ 6 w 8"/>
                <a:gd name="T39" fmla="*/ 0 h 10"/>
                <a:gd name="T40" fmla="*/ 4 w 8"/>
                <a:gd name="T4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51" name="Freeform 145"/>
            <p:cNvSpPr>
              <a:spLocks noChangeAspect="1"/>
            </p:cNvSpPr>
            <p:nvPr/>
          </p:nvSpPr>
          <p:spPr bwMode="auto">
            <a:xfrm>
              <a:off x="3828197" y="4114278"/>
              <a:ext cx="55562" cy="69850"/>
            </a:xfrm>
            <a:custGeom>
              <a:avLst/>
              <a:gdLst>
                <a:gd name="T0" fmla="*/ 0 w 8"/>
                <a:gd name="T1" fmla="*/ 10 h 10"/>
                <a:gd name="T2" fmla="*/ 2 w 8"/>
                <a:gd name="T3" fmla="*/ 0 h 10"/>
                <a:gd name="T4" fmla="*/ 6 w 8"/>
                <a:gd name="T5" fmla="*/ 0 h 10"/>
                <a:gd name="T6" fmla="*/ 8 w 8"/>
                <a:gd name="T7" fmla="*/ 0 h 10"/>
                <a:gd name="T8" fmla="*/ 8 w 8"/>
                <a:gd name="T9" fmla="*/ 1 h 10"/>
                <a:gd name="T10" fmla="*/ 8 w 8"/>
                <a:gd name="T11" fmla="*/ 2 h 10"/>
                <a:gd name="T12" fmla="*/ 8 w 8"/>
                <a:gd name="T13" fmla="*/ 3 h 10"/>
                <a:gd name="T14" fmla="*/ 7 w 8"/>
                <a:gd name="T15" fmla="*/ 4 h 10"/>
                <a:gd name="T16" fmla="*/ 7 w 8"/>
                <a:gd name="T17" fmla="*/ 4 h 10"/>
                <a:gd name="T18" fmla="*/ 5 w 8"/>
                <a:gd name="T19" fmla="*/ 4 h 10"/>
                <a:gd name="T20" fmla="*/ 1 w 8"/>
                <a:gd name="T2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4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52" name="Line 146"/>
            <p:cNvSpPr>
              <a:spLocks noChangeAspect="1" noChangeShapeType="1"/>
            </p:cNvSpPr>
            <p:nvPr/>
          </p:nvSpPr>
          <p:spPr bwMode="auto">
            <a:xfrm>
              <a:off x="3856772" y="4141265"/>
              <a:ext cx="20637" cy="428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53" name="Freeform 147"/>
            <p:cNvSpPr>
              <a:spLocks noChangeAspect="1"/>
            </p:cNvSpPr>
            <p:nvPr/>
          </p:nvSpPr>
          <p:spPr bwMode="auto">
            <a:xfrm>
              <a:off x="3958372" y="4114278"/>
              <a:ext cx="55562" cy="69850"/>
            </a:xfrm>
            <a:custGeom>
              <a:avLst/>
              <a:gdLst>
                <a:gd name="T0" fmla="*/ 2 w 8"/>
                <a:gd name="T1" fmla="*/ 2 h 10"/>
                <a:gd name="T2" fmla="*/ 2 w 8"/>
                <a:gd name="T3" fmla="*/ 2 h 10"/>
                <a:gd name="T4" fmla="*/ 3 w 8"/>
                <a:gd name="T5" fmla="*/ 1 h 10"/>
                <a:gd name="T6" fmla="*/ 4 w 8"/>
                <a:gd name="T7" fmla="*/ 0 h 10"/>
                <a:gd name="T8" fmla="*/ 5 w 8"/>
                <a:gd name="T9" fmla="*/ 0 h 10"/>
                <a:gd name="T10" fmla="*/ 7 w 8"/>
                <a:gd name="T11" fmla="*/ 0 h 10"/>
                <a:gd name="T12" fmla="*/ 7 w 8"/>
                <a:gd name="T13" fmla="*/ 0 h 10"/>
                <a:gd name="T14" fmla="*/ 8 w 8"/>
                <a:gd name="T15" fmla="*/ 1 h 10"/>
                <a:gd name="T16" fmla="*/ 8 w 8"/>
                <a:gd name="T17" fmla="*/ 2 h 10"/>
                <a:gd name="T18" fmla="*/ 8 w 8"/>
                <a:gd name="T19" fmla="*/ 3 h 10"/>
                <a:gd name="T20" fmla="*/ 7 w 8"/>
                <a:gd name="T21" fmla="*/ 4 h 10"/>
                <a:gd name="T22" fmla="*/ 6 w 8"/>
                <a:gd name="T23" fmla="*/ 5 h 10"/>
                <a:gd name="T24" fmla="*/ 0 w 8"/>
                <a:gd name="T25" fmla="*/ 10 h 10"/>
                <a:gd name="T26" fmla="*/ 7 w 8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0">
                  <a:moveTo>
                    <a:pt x="2" y="2"/>
                  </a:move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4"/>
                  </a:lnTo>
                  <a:lnTo>
                    <a:pt x="6" y="5"/>
                  </a:lnTo>
                  <a:lnTo>
                    <a:pt x="0" y="10"/>
                  </a:lnTo>
                  <a:lnTo>
                    <a:pt x="7" y="1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54" name="Freeform 148"/>
            <p:cNvSpPr>
              <a:spLocks noChangeAspect="1"/>
            </p:cNvSpPr>
            <p:nvPr/>
          </p:nvSpPr>
          <p:spPr bwMode="auto">
            <a:xfrm>
              <a:off x="3297972" y="4257153"/>
              <a:ext cx="46037" cy="69850"/>
            </a:xfrm>
            <a:custGeom>
              <a:avLst/>
              <a:gdLst>
                <a:gd name="T0" fmla="*/ 0 w 7"/>
                <a:gd name="T1" fmla="*/ 10 h 10"/>
                <a:gd name="T2" fmla="*/ 5 w 7"/>
                <a:gd name="T3" fmla="*/ 0 h 10"/>
                <a:gd name="T4" fmla="*/ 7 w 7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5" y="0"/>
                  </a:lnTo>
                  <a:lnTo>
                    <a:pt x="7" y="1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55" name="Line 149"/>
            <p:cNvSpPr>
              <a:spLocks noChangeAspect="1" noChangeShapeType="1"/>
            </p:cNvSpPr>
            <p:nvPr/>
          </p:nvSpPr>
          <p:spPr bwMode="auto">
            <a:xfrm>
              <a:off x="3313847" y="4304778"/>
              <a:ext cx="23812" cy="793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56" name="Freeform 150"/>
            <p:cNvSpPr>
              <a:spLocks noChangeAspect="1"/>
            </p:cNvSpPr>
            <p:nvPr/>
          </p:nvSpPr>
          <p:spPr bwMode="auto">
            <a:xfrm>
              <a:off x="3364647" y="4257153"/>
              <a:ext cx="14287" cy="69850"/>
            </a:xfrm>
            <a:custGeom>
              <a:avLst/>
              <a:gdLst>
                <a:gd name="T0" fmla="*/ 2 w 2"/>
                <a:gd name="T1" fmla="*/ 0 h 10"/>
                <a:gd name="T2" fmla="*/ 0 w 2"/>
                <a:gd name="T3" fmla="*/ 8 h 10"/>
                <a:gd name="T4" fmla="*/ 1 w 2"/>
                <a:gd name="T5" fmla="*/ 10 h 10"/>
                <a:gd name="T6" fmla="*/ 1 w 2"/>
                <a:gd name="T7" fmla="*/ 10 h 10"/>
                <a:gd name="T8" fmla="*/ 2 w 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0">
                  <a:moveTo>
                    <a:pt x="2" y="0"/>
                  </a:moveTo>
                  <a:lnTo>
                    <a:pt x="0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2" y="1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57" name="Line 151"/>
            <p:cNvSpPr>
              <a:spLocks noChangeAspect="1" noChangeShapeType="1"/>
            </p:cNvSpPr>
            <p:nvPr/>
          </p:nvSpPr>
          <p:spPr bwMode="auto">
            <a:xfrm>
              <a:off x="3364647" y="4277790"/>
              <a:ext cx="20637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58" name="Line 152"/>
            <p:cNvSpPr>
              <a:spLocks noChangeAspect="1" noChangeShapeType="1"/>
            </p:cNvSpPr>
            <p:nvPr/>
          </p:nvSpPr>
          <p:spPr bwMode="auto">
            <a:xfrm>
              <a:off x="3405922" y="4284140"/>
              <a:ext cx="58737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59" name="Line 153"/>
            <p:cNvSpPr>
              <a:spLocks noChangeAspect="1" noChangeShapeType="1"/>
            </p:cNvSpPr>
            <p:nvPr/>
          </p:nvSpPr>
          <p:spPr bwMode="auto">
            <a:xfrm>
              <a:off x="3405922" y="4304778"/>
              <a:ext cx="52387" cy="793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60" name="Freeform 154"/>
            <p:cNvSpPr>
              <a:spLocks noChangeAspect="1"/>
            </p:cNvSpPr>
            <p:nvPr/>
          </p:nvSpPr>
          <p:spPr bwMode="auto">
            <a:xfrm>
              <a:off x="3486884" y="4257153"/>
              <a:ext cx="47625" cy="47625"/>
            </a:xfrm>
            <a:custGeom>
              <a:avLst/>
              <a:gdLst>
                <a:gd name="T0" fmla="*/ 5 w 7"/>
                <a:gd name="T1" fmla="*/ 0 h 7"/>
                <a:gd name="T2" fmla="*/ 0 w 7"/>
                <a:gd name="T3" fmla="*/ 7 h 7"/>
                <a:gd name="T4" fmla="*/ 7 w 7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lnTo>
                    <a:pt x="0" y="7"/>
                  </a:lnTo>
                  <a:lnTo>
                    <a:pt x="7" y="7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61" name="Line 155"/>
            <p:cNvSpPr>
              <a:spLocks noChangeAspect="1" noChangeShapeType="1"/>
            </p:cNvSpPr>
            <p:nvPr/>
          </p:nvSpPr>
          <p:spPr bwMode="auto">
            <a:xfrm flipH="1">
              <a:off x="3513872" y="4257153"/>
              <a:ext cx="7937" cy="698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62" name="Freeform 156"/>
            <p:cNvSpPr>
              <a:spLocks noChangeAspect="1"/>
            </p:cNvSpPr>
            <p:nvPr/>
          </p:nvSpPr>
          <p:spPr bwMode="auto">
            <a:xfrm>
              <a:off x="3548797" y="4257153"/>
              <a:ext cx="44450" cy="69850"/>
            </a:xfrm>
            <a:custGeom>
              <a:avLst/>
              <a:gdLst>
                <a:gd name="T0" fmla="*/ 4 w 7"/>
                <a:gd name="T1" fmla="*/ 0 h 10"/>
                <a:gd name="T2" fmla="*/ 3 w 7"/>
                <a:gd name="T3" fmla="*/ 1 h 10"/>
                <a:gd name="T4" fmla="*/ 1 w 7"/>
                <a:gd name="T5" fmla="*/ 2 h 10"/>
                <a:gd name="T6" fmla="*/ 0 w 7"/>
                <a:gd name="T7" fmla="*/ 4 h 10"/>
                <a:gd name="T8" fmla="*/ 0 w 7"/>
                <a:gd name="T9" fmla="*/ 6 h 10"/>
                <a:gd name="T10" fmla="*/ 0 w 7"/>
                <a:gd name="T11" fmla="*/ 8 h 10"/>
                <a:gd name="T12" fmla="*/ 1 w 7"/>
                <a:gd name="T13" fmla="*/ 10 h 10"/>
                <a:gd name="T14" fmla="*/ 2 w 7"/>
                <a:gd name="T15" fmla="*/ 10 h 10"/>
                <a:gd name="T16" fmla="*/ 3 w 7"/>
                <a:gd name="T17" fmla="*/ 10 h 10"/>
                <a:gd name="T18" fmla="*/ 5 w 7"/>
                <a:gd name="T19" fmla="*/ 10 h 10"/>
                <a:gd name="T20" fmla="*/ 6 w 7"/>
                <a:gd name="T21" fmla="*/ 8 h 10"/>
                <a:gd name="T22" fmla="*/ 7 w 7"/>
                <a:gd name="T23" fmla="*/ 6 h 10"/>
                <a:gd name="T24" fmla="*/ 7 w 7"/>
                <a:gd name="T25" fmla="*/ 4 h 10"/>
                <a:gd name="T26" fmla="*/ 7 w 7"/>
                <a:gd name="T27" fmla="*/ 2 h 10"/>
                <a:gd name="T28" fmla="*/ 6 w 7"/>
                <a:gd name="T29" fmla="*/ 1 h 10"/>
                <a:gd name="T30" fmla="*/ 5 w 7"/>
                <a:gd name="T31" fmla="*/ 0 h 10"/>
                <a:gd name="T32" fmla="*/ 4 w 7"/>
                <a:gd name="T3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10">
                  <a:moveTo>
                    <a:pt x="4" y="0"/>
                  </a:moveTo>
                  <a:lnTo>
                    <a:pt x="3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6" y="8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63" name="Freeform 157"/>
            <p:cNvSpPr>
              <a:spLocks noChangeAspect="1"/>
            </p:cNvSpPr>
            <p:nvPr/>
          </p:nvSpPr>
          <p:spPr bwMode="auto">
            <a:xfrm>
              <a:off x="3607534" y="4257153"/>
              <a:ext cx="47625" cy="69850"/>
            </a:xfrm>
            <a:custGeom>
              <a:avLst/>
              <a:gdLst>
                <a:gd name="T0" fmla="*/ 2 w 7"/>
                <a:gd name="T1" fmla="*/ 2 h 10"/>
                <a:gd name="T2" fmla="*/ 2 w 7"/>
                <a:gd name="T3" fmla="*/ 2 h 10"/>
                <a:gd name="T4" fmla="*/ 2 w 7"/>
                <a:gd name="T5" fmla="*/ 1 h 10"/>
                <a:gd name="T6" fmla="*/ 3 w 7"/>
                <a:gd name="T7" fmla="*/ 1 h 10"/>
                <a:gd name="T8" fmla="*/ 4 w 7"/>
                <a:gd name="T9" fmla="*/ 0 h 10"/>
                <a:gd name="T10" fmla="*/ 6 w 7"/>
                <a:gd name="T11" fmla="*/ 0 h 10"/>
                <a:gd name="T12" fmla="*/ 7 w 7"/>
                <a:gd name="T13" fmla="*/ 1 h 10"/>
                <a:gd name="T14" fmla="*/ 7 w 7"/>
                <a:gd name="T15" fmla="*/ 1 h 10"/>
                <a:gd name="T16" fmla="*/ 7 w 7"/>
                <a:gd name="T17" fmla="*/ 2 h 10"/>
                <a:gd name="T18" fmla="*/ 7 w 7"/>
                <a:gd name="T19" fmla="*/ 3 h 10"/>
                <a:gd name="T20" fmla="*/ 6 w 7"/>
                <a:gd name="T21" fmla="*/ 4 h 10"/>
                <a:gd name="T22" fmla="*/ 5 w 7"/>
                <a:gd name="T23" fmla="*/ 5 h 10"/>
                <a:gd name="T24" fmla="*/ 0 w 7"/>
                <a:gd name="T25" fmla="*/ 10 h 10"/>
                <a:gd name="T26" fmla="*/ 6 w 7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10">
                  <a:moveTo>
                    <a:pt x="2" y="2"/>
                  </a:move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0" y="10"/>
                  </a:lnTo>
                  <a:lnTo>
                    <a:pt x="6" y="1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64" name="Freeform 158"/>
            <p:cNvSpPr>
              <a:spLocks noChangeAspect="1"/>
            </p:cNvSpPr>
            <p:nvPr/>
          </p:nvSpPr>
          <p:spPr bwMode="auto">
            <a:xfrm>
              <a:off x="3675797" y="4257153"/>
              <a:ext cx="38100" cy="69850"/>
            </a:xfrm>
            <a:custGeom>
              <a:avLst/>
              <a:gdLst>
                <a:gd name="T0" fmla="*/ 6 w 6"/>
                <a:gd name="T1" fmla="*/ 3 h 10"/>
                <a:gd name="T2" fmla="*/ 6 w 6"/>
                <a:gd name="T3" fmla="*/ 5 h 10"/>
                <a:gd name="T4" fmla="*/ 5 w 6"/>
                <a:gd name="T5" fmla="*/ 6 h 10"/>
                <a:gd name="T6" fmla="*/ 3 w 6"/>
                <a:gd name="T7" fmla="*/ 6 h 10"/>
                <a:gd name="T8" fmla="*/ 3 w 6"/>
                <a:gd name="T9" fmla="*/ 6 h 10"/>
                <a:gd name="T10" fmla="*/ 1 w 6"/>
                <a:gd name="T11" fmla="*/ 6 h 10"/>
                <a:gd name="T12" fmla="*/ 1 w 6"/>
                <a:gd name="T13" fmla="*/ 5 h 10"/>
                <a:gd name="T14" fmla="*/ 0 w 6"/>
                <a:gd name="T15" fmla="*/ 3 h 10"/>
                <a:gd name="T16" fmla="*/ 0 w 6"/>
                <a:gd name="T17" fmla="*/ 3 h 10"/>
                <a:gd name="T18" fmla="*/ 1 w 6"/>
                <a:gd name="T19" fmla="*/ 1 h 10"/>
                <a:gd name="T20" fmla="*/ 2 w 6"/>
                <a:gd name="T21" fmla="*/ 1 h 10"/>
                <a:gd name="T22" fmla="*/ 4 w 6"/>
                <a:gd name="T23" fmla="*/ 0 h 10"/>
                <a:gd name="T24" fmla="*/ 4 w 6"/>
                <a:gd name="T25" fmla="*/ 0 h 10"/>
                <a:gd name="T26" fmla="*/ 6 w 6"/>
                <a:gd name="T27" fmla="*/ 1 h 10"/>
                <a:gd name="T28" fmla="*/ 6 w 6"/>
                <a:gd name="T29" fmla="*/ 1 h 10"/>
                <a:gd name="T30" fmla="*/ 6 w 6"/>
                <a:gd name="T31" fmla="*/ 3 h 10"/>
                <a:gd name="T32" fmla="*/ 6 w 6"/>
                <a:gd name="T33" fmla="*/ 6 h 10"/>
                <a:gd name="T34" fmla="*/ 5 w 6"/>
                <a:gd name="T35" fmla="*/ 8 h 10"/>
                <a:gd name="T36" fmla="*/ 4 w 6"/>
                <a:gd name="T37" fmla="*/ 10 h 10"/>
                <a:gd name="T38" fmla="*/ 3 w 6"/>
                <a:gd name="T39" fmla="*/ 10 h 10"/>
                <a:gd name="T40" fmla="*/ 2 w 6"/>
                <a:gd name="T41" fmla="*/ 10 h 10"/>
                <a:gd name="T42" fmla="*/ 0 w 6"/>
                <a:gd name="T43" fmla="*/ 10 h 10"/>
                <a:gd name="T44" fmla="*/ 0 w 6"/>
                <a:gd name="T4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" h="10">
                  <a:moveTo>
                    <a:pt x="6" y="3"/>
                  </a:moveTo>
                  <a:lnTo>
                    <a:pt x="6" y="5"/>
                  </a:lnTo>
                  <a:lnTo>
                    <a:pt x="5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6" y="6"/>
                  </a:lnTo>
                  <a:lnTo>
                    <a:pt x="5" y="8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65" name="Freeform 159"/>
            <p:cNvSpPr>
              <a:spLocks noChangeAspect="1"/>
            </p:cNvSpPr>
            <p:nvPr/>
          </p:nvSpPr>
          <p:spPr bwMode="auto">
            <a:xfrm>
              <a:off x="3805972" y="4257153"/>
              <a:ext cx="50800" cy="69850"/>
            </a:xfrm>
            <a:custGeom>
              <a:avLst/>
              <a:gdLst>
                <a:gd name="T0" fmla="*/ 0 w 8"/>
                <a:gd name="T1" fmla="*/ 10 h 10"/>
                <a:gd name="T2" fmla="*/ 2 w 8"/>
                <a:gd name="T3" fmla="*/ 0 h 10"/>
                <a:gd name="T4" fmla="*/ 8 w 8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2" y="0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66" name="Line 160"/>
            <p:cNvSpPr>
              <a:spLocks noChangeAspect="1" noChangeShapeType="1"/>
            </p:cNvSpPr>
            <p:nvPr/>
          </p:nvSpPr>
          <p:spPr bwMode="auto">
            <a:xfrm>
              <a:off x="3809147" y="4290490"/>
              <a:ext cx="26987" cy="79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67" name="Line 161"/>
            <p:cNvSpPr>
              <a:spLocks noChangeAspect="1" noChangeShapeType="1"/>
            </p:cNvSpPr>
            <p:nvPr/>
          </p:nvSpPr>
          <p:spPr bwMode="auto">
            <a:xfrm flipH="1">
              <a:off x="3871059" y="4257153"/>
              <a:ext cx="12700" cy="698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68" name="Line 162"/>
            <p:cNvSpPr>
              <a:spLocks noChangeAspect="1" noChangeShapeType="1"/>
            </p:cNvSpPr>
            <p:nvPr/>
          </p:nvSpPr>
          <p:spPr bwMode="auto">
            <a:xfrm>
              <a:off x="3864709" y="4257153"/>
              <a:ext cx="41275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69" name="Line 163"/>
            <p:cNvSpPr>
              <a:spLocks noChangeAspect="1" noChangeShapeType="1"/>
            </p:cNvSpPr>
            <p:nvPr/>
          </p:nvSpPr>
          <p:spPr bwMode="auto">
            <a:xfrm flipH="1">
              <a:off x="3950434" y="4228578"/>
              <a:ext cx="14288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70" name="Freeform 164"/>
            <p:cNvSpPr>
              <a:spLocks noChangeAspect="1"/>
            </p:cNvSpPr>
            <p:nvPr/>
          </p:nvSpPr>
          <p:spPr bwMode="auto">
            <a:xfrm>
              <a:off x="3964722" y="4228578"/>
              <a:ext cx="14287" cy="20637"/>
            </a:xfrm>
            <a:custGeom>
              <a:avLst/>
              <a:gdLst>
                <a:gd name="T0" fmla="*/ 1 w 2"/>
                <a:gd name="T1" fmla="*/ 3 h 3"/>
                <a:gd name="T2" fmla="*/ 2 w 2"/>
                <a:gd name="T3" fmla="*/ 1 h 3"/>
                <a:gd name="T4" fmla="*/ 1 w 2"/>
                <a:gd name="T5" fmla="*/ 0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2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71" name="Freeform 165"/>
            <p:cNvSpPr>
              <a:spLocks noChangeAspect="1"/>
            </p:cNvSpPr>
            <p:nvPr/>
          </p:nvSpPr>
          <p:spPr bwMode="auto">
            <a:xfrm>
              <a:off x="3950434" y="4249215"/>
              <a:ext cx="20638" cy="14288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3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2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72" name="Freeform 166"/>
            <p:cNvSpPr>
              <a:spLocks noChangeAspect="1"/>
            </p:cNvSpPr>
            <p:nvPr/>
          </p:nvSpPr>
          <p:spPr bwMode="auto">
            <a:xfrm>
              <a:off x="4242534" y="4114278"/>
              <a:ext cx="50800" cy="69850"/>
            </a:xfrm>
            <a:custGeom>
              <a:avLst/>
              <a:gdLst>
                <a:gd name="T0" fmla="*/ 0 w 8"/>
                <a:gd name="T1" fmla="*/ 10 h 10"/>
                <a:gd name="T2" fmla="*/ 2 w 8"/>
                <a:gd name="T3" fmla="*/ 0 h 10"/>
                <a:gd name="T4" fmla="*/ 8 w 8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2" y="0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73" name="Line 167"/>
            <p:cNvSpPr>
              <a:spLocks noChangeAspect="1" noChangeShapeType="1"/>
            </p:cNvSpPr>
            <p:nvPr/>
          </p:nvSpPr>
          <p:spPr bwMode="auto">
            <a:xfrm>
              <a:off x="4248884" y="4141265"/>
              <a:ext cx="26988" cy="952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74" name="Line 168"/>
            <p:cNvSpPr>
              <a:spLocks noChangeAspect="1" noChangeShapeType="1"/>
            </p:cNvSpPr>
            <p:nvPr/>
          </p:nvSpPr>
          <p:spPr bwMode="auto">
            <a:xfrm>
              <a:off x="4242534" y="4184128"/>
              <a:ext cx="36513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75" name="Freeform 169"/>
            <p:cNvSpPr>
              <a:spLocks noChangeAspect="1"/>
            </p:cNvSpPr>
            <p:nvPr/>
          </p:nvSpPr>
          <p:spPr bwMode="auto">
            <a:xfrm>
              <a:off x="4301272" y="4114278"/>
              <a:ext cx="53975" cy="69850"/>
            </a:xfrm>
            <a:custGeom>
              <a:avLst/>
              <a:gdLst>
                <a:gd name="T0" fmla="*/ 0 w 8"/>
                <a:gd name="T1" fmla="*/ 0 h 10"/>
                <a:gd name="T2" fmla="*/ 2 w 8"/>
                <a:gd name="T3" fmla="*/ 10 h 10"/>
                <a:gd name="T4" fmla="*/ 8 w 8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2" y="10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76" name="Freeform 170"/>
            <p:cNvSpPr>
              <a:spLocks noChangeAspect="1"/>
            </p:cNvSpPr>
            <p:nvPr/>
          </p:nvSpPr>
          <p:spPr bwMode="auto">
            <a:xfrm>
              <a:off x="4348897" y="4114278"/>
              <a:ext cx="49212" cy="69850"/>
            </a:xfrm>
            <a:custGeom>
              <a:avLst/>
              <a:gdLst>
                <a:gd name="T0" fmla="*/ 0 w 7"/>
                <a:gd name="T1" fmla="*/ 10 h 10"/>
                <a:gd name="T2" fmla="*/ 5 w 7"/>
                <a:gd name="T3" fmla="*/ 0 h 10"/>
                <a:gd name="T4" fmla="*/ 7 w 7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5" y="0"/>
                  </a:lnTo>
                  <a:lnTo>
                    <a:pt x="7" y="1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77" name="Line 171"/>
            <p:cNvSpPr>
              <a:spLocks noChangeAspect="1" noChangeShapeType="1"/>
            </p:cNvSpPr>
            <p:nvPr/>
          </p:nvSpPr>
          <p:spPr bwMode="auto">
            <a:xfrm>
              <a:off x="4363184" y="4157140"/>
              <a:ext cx="34925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78" name="Freeform 172"/>
            <p:cNvSpPr>
              <a:spLocks noChangeAspect="1"/>
            </p:cNvSpPr>
            <p:nvPr/>
          </p:nvSpPr>
          <p:spPr bwMode="auto">
            <a:xfrm>
              <a:off x="4413984" y="4114278"/>
              <a:ext cx="55563" cy="69850"/>
            </a:xfrm>
            <a:custGeom>
              <a:avLst/>
              <a:gdLst>
                <a:gd name="T0" fmla="*/ 0 w 8"/>
                <a:gd name="T1" fmla="*/ 10 h 10"/>
                <a:gd name="T2" fmla="*/ 2 w 8"/>
                <a:gd name="T3" fmla="*/ 0 h 10"/>
                <a:gd name="T4" fmla="*/ 6 w 8"/>
                <a:gd name="T5" fmla="*/ 0 h 10"/>
                <a:gd name="T6" fmla="*/ 7 w 8"/>
                <a:gd name="T7" fmla="*/ 0 h 10"/>
                <a:gd name="T8" fmla="*/ 7 w 8"/>
                <a:gd name="T9" fmla="*/ 1 h 10"/>
                <a:gd name="T10" fmla="*/ 8 w 8"/>
                <a:gd name="T11" fmla="*/ 2 h 10"/>
                <a:gd name="T12" fmla="*/ 8 w 8"/>
                <a:gd name="T13" fmla="*/ 3 h 10"/>
                <a:gd name="T14" fmla="*/ 7 w 8"/>
                <a:gd name="T15" fmla="*/ 4 h 10"/>
                <a:gd name="T16" fmla="*/ 6 w 8"/>
                <a:gd name="T17" fmla="*/ 4 h 10"/>
                <a:gd name="T18" fmla="*/ 5 w 8"/>
                <a:gd name="T19" fmla="*/ 5 h 10"/>
                <a:gd name="T20" fmla="*/ 1 w 8"/>
                <a:gd name="T2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1" y="5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79" name="Freeform 173"/>
            <p:cNvSpPr>
              <a:spLocks noChangeAspect="1"/>
            </p:cNvSpPr>
            <p:nvPr/>
          </p:nvSpPr>
          <p:spPr bwMode="auto">
            <a:xfrm>
              <a:off x="4483834" y="4114278"/>
              <a:ext cx="52388" cy="69850"/>
            </a:xfrm>
            <a:custGeom>
              <a:avLst/>
              <a:gdLst>
                <a:gd name="T0" fmla="*/ 4 w 8"/>
                <a:gd name="T1" fmla="*/ 0 h 10"/>
                <a:gd name="T2" fmla="*/ 3 w 8"/>
                <a:gd name="T3" fmla="*/ 0 h 10"/>
                <a:gd name="T4" fmla="*/ 2 w 8"/>
                <a:gd name="T5" fmla="*/ 1 h 10"/>
                <a:gd name="T6" fmla="*/ 1 w 8"/>
                <a:gd name="T7" fmla="*/ 2 h 10"/>
                <a:gd name="T8" fmla="*/ 0 w 8"/>
                <a:gd name="T9" fmla="*/ 4 h 10"/>
                <a:gd name="T10" fmla="*/ 0 w 8"/>
                <a:gd name="T11" fmla="*/ 6 h 10"/>
                <a:gd name="T12" fmla="*/ 0 w 8"/>
                <a:gd name="T13" fmla="*/ 7 h 10"/>
                <a:gd name="T14" fmla="*/ 0 w 8"/>
                <a:gd name="T15" fmla="*/ 8 h 10"/>
                <a:gd name="T16" fmla="*/ 1 w 8"/>
                <a:gd name="T17" fmla="*/ 9 h 10"/>
                <a:gd name="T18" fmla="*/ 2 w 8"/>
                <a:gd name="T19" fmla="*/ 10 h 10"/>
                <a:gd name="T20" fmla="*/ 4 w 8"/>
                <a:gd name="T21" fmla="*/ 10 h 10"/>
                <a:gd name="T22" fmla="*/ 5 w 8"/>
                <a:gd name="T23" fmla="*/ 9 h 10"/>
                <a:gd name="T24" fmla="*/ 6 w 8"/>
                <a:gd name="T25" fmla="*/ 8 h 10"/>
                <a:gd name="T26" fmla="*/ 7 w 8"/>
                <a:gd name="T27" fmla="*/ 7 h 10"/>
                <a:gd name="T28" fmla="*/ 7 w 8"/>
                <a:gd name="T29" fmla="*/ 6 h 10"/>
                <a:gd name="T30" fmla="*/ 8 w 8"/>
                <a:gd name="T31" fmla="*/ 4 h 10"/>
                <a:gd name="T32" fmla="*/ 8 w 8"/>
                <a:gd name="T33" fmla="*/ 2 h 10"/>
                <a:gd name="T34" fmla="*/ 7 w 8"/>
                <a:gd name="T35" fmla="*/ 1 h 10"/>
                <a:gd name="T36" fmla="*/ 6 w 8"/>
                <a:gd name="T37" fmla="*/ 0 h 10"/>
                <a:gd name="T38" fmla="*/ 6 w 8"/>
                <a:gd name="T39" fmla="*/ 0 h 10"/>
                <a:gd name="T40" fmla="*/ 4 w 8"/>
                <a:gd name="T4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80" name="Freeform 174"/>
            <p:cNvSpPr>
              <a:spLocks noChangeAspect="1"/>
            </p:cNvSpPr>
            <p:nvPr/>
          </p:nvSpPr>
          <p:spPr bwMode="auto">
            <a:xfrm>
              <a:off x="4548922" y="4114278"/>
              <a:ext cx="55562" cy="69850"/>
            </a:xfrm>
            <a:custGeom>
              <a:avLst/>
              <a:gdLst>
                <a:gd name="T0" fmla="*/ 0 w 8"/>
                <a:gd name="T1" fmla="*/ 10 h 10"/>
                <a:gd name="T2" fmla="*/ 2 w 8"/>
                <a:gd name="T3" fmla="*/ 0 h 10"/>
                <a:gd name="T4" fmla="*/ 6 w 8"/>
                <a:gd name="T5" fmla="*/ 0 h 10"/>
                <a:gd name="T6" fmla="*/ 7 w 8"/>
                <a:gd name="T7" fmla="*/ 0 h 10"/>
                <a:gd name="T8" fmla="*/ 8 w 8"/>
                <a:gd name="T9" fmla="*/ 1 h 10"/>
                <a:gd name="T10" fmla="*/ 8 w 8"/>
                <a:gd name="T11" fmla="*/ 2 h 10"/>
                <a:gd name="T12" fmla="*/ 8 w 8"/>
                <a:gd name="T13" fmla="*/ 3 h 10"/>
                <a:gd name="T14" fmla="*/ 7 w 8"/>
                <a:gd name="T15" fmla="*/ 4 h 10"/>
                <a:gd name="T16" fmla="*/ 7 w 8"/>
                <a:gd name="T17" fmla="*/ 4 h 10"/>
                <a:gd name="T18" fmla="*/ 5 w 8"/>
                <a:gd name="T19" fmla="*/ 4 h 10"/>
                <a:gd name="T20" fmla="*/ 1 w 8"/>
                <a:gd name="T2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4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81" name="Line 175"/>
            <p:cNvSpPr>
              <a:spLocks noChangeAspect="1" noChangeShapeType="1"/>
            </p:cNvSpPr>
            <p:nvPr/>
          </p:nvSpPr>
          <p:spPr bwMode="auto">
            <a:xfrm>
              <a:off x="4577497" y="4141265"/>
              <a:ext cx="20637" cy="428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82" name="Freeform 176"/>
            <p:cNvSpPr>
              <a:spLocks noChangeAspect="1"/>
            </p:cNvSpPr>
            <p:nvPr/>
          </p:nvSpPr>
          <p:spPr bwMode="auto">
            <a:xfrm>
              <a:off x="4612422" y="4114278"/>
              <a:ext cx="44450" cy="69850"/>
            </a:xfrm>
            <a:custGeom>
              <a:avLst/>
              <a:gdLst>
                <a:gd name="T0" fmla="*/ 0 w 7"/>
                <a:gd name="T1" fmla="*/ 10 h 10"/>
                <a:gd name="T2" fmla="*/ 5 w 7"/>
                <a:gd name="T3" fmla="*/ 0 h 10"/>
                <a:gd name="T4" fmla="*/ 7 w 7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5" y="0"/>
                  </a:lnTo>
                  <a:lnTo>
                    <a:pt x="7" y="1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83" name="Line 177"/>
            <p:cNvSpPr>
              <a:spLocks noChangeAspect="1" noChangeShapeType="1"/>
            </p:cNvSpPr>
            <p:nvPr/>
          </p:nvSpPr>
          <p:spPr bwMode="auto">
            <a:xfrm>
              <a:off x="4620359" y="4157140"/>
              <a:ext cx="30163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84" name="Freeform 178"/>
            <p:cNvSpPr>
              <a:spLocks noChangeAspect="1"/>
            </p:cNvSpPr>
            <p:nvPr/>
          </p:nvSpPr>
          <p:spPr bwMode="auto">
            <a:xfrm>
              <a:off x="4671159" y="4114278"/>
              <a:ext cx="55563" cy="69850"/>
            </a:xfrm>
            <a:custGeom>
              <a:avLst/>
              <a:gdLst>
                <a:gd name="T0" fmla="*/ 0 w 8"/>
                <a:gd name="T1" fmla="*/ 10 h 10"/>
                <a:gd name="T2" fmla="*/ 2 w 8"/>
                <a:gd name="T3" fmla="*/ 0 h 10"/>
                <a:gd name="T4" fmla="*/ 5 w 8"/>
                <a:gd name="T5" fmla="*/ 0 h 10"/>
                <a:gd name="T6" fmla="*/ 7 w 8"/>
                <a:gd name="T7" fmla="*/ 0 h 10"/>
                <a:gd name="T8" fmla="*/ 8 w 8"/>
                <a:gd name="T9" fmla="*/ 1 h 10"/>
                <a:gd name="T10" fmla="*/ 8 w 8"/>
                <a:gd name="T11" fmla="*/ 2 h 10"/>
                <a:gd name="T12" fmla="*/ 8 w 8"/>
                <a:gd name="T13" fmla="*/ 4 h 10"/>
                <a:gd name="T14" fmla="*/ 8 w 8"/>
                <a:gd name="T15" fmla="*/ 6 h 10"/>
                <a:gd name="T16" fmla="*/ 7 w 8"/>
                <a:gd name="T17" fmla="*/ 7 h 10"/>
                <a:gd name="T18" fmla="*/ 6 w 8"/>
                <a:gd name="T19" fmla="*/ 8 h 10"/>
                <a:gd name="T20" fmla="*/ 5 w 8"/>
                <a:gd name="T21" fmla="*/ 9 h 10"/>
                <a:gd name="T22" fmla="*/ 4 w 8"/>
                <a:gd name="T23" fmla="*/ 10 h 10"/>
                <a:gd name="T24" fmla="*/ 0 w 8"/>
                <a:gd name="T2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4" y="10"/>
                  </a:lnTo>
                  <a:lnTo>
                    <a:pt x="0" y="1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85" name="Freeform 179"/>
            <p:cNvSpPr>
              <a:spLocks noChangeAspect="1"/>
            </p:cNvSpPr>
            <p:nvPr/>
          </p:nvSpPr>
          <p:spPr bwMode="auto">
            <a:xfrm>
              <a:off x="4741009" y="4114278"/>
              <a:ext cx="50800" cy="69850"/>
            </a:xfrm>
            <a:custGeom>
              <a:avLst/>
              <a:gdLst>
                <a:gd name="T0" fmla="*/ 4 w 8"/>
                <a:gd name="T1" fmla="*/ 0 h 10"/>
                <a:gd name="T2" fmla="*/ 3 w 8"/>
                <a:gd name="T3" fmla="*/ 0 h 10"/>
                <a:gd name="T4" fmla="*/ 2 w 8"/>
                <a:gd name="T5" fmla="*/ 1 h 10"/>
                <a:gd name="T6" fmla="*/ 2 w 8"/>
                <a:gd name="T7" fmla="*/ 2 h 10"/>
                <a:gd name="T8" fmla="*/ 1 w 8"/>
                <a:gd name="T9" fmla="*/ 4 h 10"/>
                <a:gd name="T10" fmla="*/ 0 w 8"/>
                <a:gd name="T11" fmla="*/ 6 h 10"/>
                <a:gd name="T12" fmla="*/ 1 w 8"/>
                <a:gd name="T13" fmla="*/ 7 h 10"/>
                <a:gd name="T14" fmla="*/ 1 w 8"/>
                <a:gd name="T15" fmla="*/ 8 h 10"/>
                <a:gd name="T16" fmla="*/ 2 w 8"/>
                <a:gd name="T17" fmla="*/ 9 h 10"/>
                <a:gd name="T18" fmla="*/ 3 w 8"/>
                <a:gd name="T19" fmla="*/ 10 h 10"/>
                <a:gd name="T20" fmla="*/ 4 w 8"/>
                <a:gd name="T21" fmla="*/ 10 h 10"/>
                <a:gd name="T22" fmla="*/ 6 w 8"/>
                <a:gd name="T23" fmla="*/ 9 h 10"/>
                <a:gd name="T24" fmla="*/ 7 w 8"/>
                <a:gd name="T25" fmla="*/ 8 h 10"/>
                <a:gd name="T26" fmla="*/ 7 w 8"/>
                <a:gd name="T27" fmla="*/ 7 h 10"/>
                <a:gd name="T28" fmla="*/ 8 w 8"/>
                <a:gd name="T29" fmla="*/ 6 h 10"/>
                <a:gd name="T30" fmla="*/ 8 w 8"/>
                <a:gd name="T31" fmla="*/ 4 h 10"/>
                <a:gd name="T32" fmla="*/ 8 w 8"/>
                <a:gd name="T33" fmla="*/ 2 h 10"/>
                <a:gd name="T34" fmla="*/ 8 w 8"/>
                <a:gd name="T35" fmla="*/ 1 h 10"/>
                <a:gd name="T36" fmla="*/ 7 w 8"/>
                <a:gd name="T37" fmla="*/ 0 h 10"/>
                <a:gd name="T38" fmla="*/ 6 w 8"/>
                <a:gd name="T39" fmla="*/ 0 h 10"/>
                <a:gd name="T40" fmla="*/ 4 w 8"/>
                <a:gd name="T4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6" y="9"/>
                  </a:lnTo>
                  <a:lnTo>
                    <a:pt x="7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86" name="Freeform 180"/>
            <p:cNvSpPr>
              <a:spLocks noChangeAspect="1"/>
            </p:cNvSpPr>
            <p:nvPr/>
          </p:nvSpPr>
          <p:spPr bwMode="auto">
            <a:xfrm>
              <a:off x="4812447" y="4114278"/>
              <a:ext cx="55562" cy="69850"/>
            </a:xfrm>
            <a:custGeom>
              <a:avLst/>
              <a:gdLst>
                <a:gd name="T0" fmla="*/ 0 w 8"/>
                <a:gd name="T1" fmla="*/ 10 h 10"/>
                <a:gd name="T2" fmla="*/ 1 w 8"/>
                <a:gd name="T3" fmla="*/ 0 h 10"/>
                <a:gd name="T4" fmla="*/ 6 w 8"/>
                <a:gd name="T5" fmla="*/ 0 h 10"/>
                <a:gd name="T6" fmla="*/ 7 w 8"/>
                <a:gd name="T7" fmla="*/ 0 h 10"/>
                <a:gd name="T8" fmla="*/ 7 w 8"/>
                <a:gd name="T9" fmla="*/ 1 h 10"/>
                <a:gd name="T10" fmla="*/ 8 w 8"/>
                <a:gd name="T11" fmla="*/ 2 h 10"/>
                <a:gd name="T12" fmla="*/ 7 w 8"/>
                <a:gd name="T13" fmla="*/ 3 h 10"/>
                <a:gd name="T14" fmla="*/ 7 w 8"/>
                <a:gd name="T15" fmla="*/ 4 h 10"/>
                <a:gd name="T16" fmla="*/ 6 w 8"/>
                <a:gd name="T17" fmla="*/ 4 h 10"/>
                <a:gd name="T18" fmla="*/ 5 w 8"/>
                <a:gd name="T19" fmla="*/ 4 h 10"/>
                <a:gd name="T20" fmla="*/ 0 w 8"/>
                <a:gd name="T2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1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7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87" name="Line 181"/>
            <p:cNvSpPr>
              <a:spLocks noChangeAspect="1" noChangeShapeType="1"/>
            </p:cNvSpPr>
            <p:nvPr/>
          </p:nvSpPr>
          <p:spPr bwMode="auto">
            <a:xfrm>
              <a:off x="4841022" y="4141265"/>
              <a:ext cx="14287" cy="428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88" name="Freeform 182"/>
            <p:cNvSpPr>
              <a:spLocks noChangeAspect="1"/>
            </p:cNvSpPr>
            <p:nvPr/>
          </p:nvSpPr>
          <p:spPr bwMode="auto">
            <a:xfrm>
              <a:off x="4942622" y="4114278"/>
              <a:ext cx="50800" cy="69850"/>
            </a:xfrm>
            <a:custGeom>
              <a:avLst/>
              <a:gdLst>
                <a:gd name="T0" fmla="*/ 3 w 8"/>
                <a:gd name="T1" fmla="*/ 0 h 10"/>
                <a:gd name="T2" fmla="*/ 8 w 8"/>
                <a:gd name="T3" fmla="*/ 0 h 10"/>
                <a:gd name="T4" fmla="*/ 4 w 8"/>
                <a:gd name="T5" fmla="*/ 4 h 10"/>
                <a:gd name="T6" fmla="*/ 6 w 8"/>
                <a:gd name="T7" fmla="*/ 4 h 10"/>
                <a:gd name="T8" fmla="*/ 6 w 8"/>
                <a:gd name="T9" fmla="*/ 4 h 10"/>
                <a:gd name="T10" fmla="*/ 7 w 8"/>
                <a:gd name="T11" fmla="*/ 4 h 10"/>
                <a:gd name="T12" fmla="*/ 7 w 8"/>
                <a:gd name="T13" fmla="*/ 6 h 10"/>
                <a:gd name="T14" fmla="*/ 7 w 8"/>
                <a:gd name="T15" fmla="*/ 7 h 10"/>
                <a:gd name="T16" fmla="*/ 6 w 8"/>
                <a:gd name="T17" fmla="*/ 8 h 10"/>
                <a:gd name="T18" fmla="*/ 5 w 8"/>
                <a:gd name="T19" fmla="*/ 9 h 10"/>
                <a:gd name="T20" fmla="*/ 4 w 8"/>
                <a:gd name="T21" fmla="*/ 10 h 10"/>
                <a:gd name="T22" fmla="*/ 2 w 8"/>
                <a:gd name="T23" fmla="*/ 10 h 10"/>
                <a:gd name="T24" fmla="*/ 1 w 8"/>
                <a:gd name="T25" fmla="*/ 9 h 10"/>
                <a:gd name="T26" fmla="*/ 1 w 8"/>
                <a:gd name="T27" fmla="*/ 9 h 10"/>
                <a:gd name="T28" fmla="*/ 0 w 8"/>
                <a:gd name="T2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10">
                  <a:moveTo>
                    <a:pt x="3" y="0"/>
                  </a:moveTo>
                  <a:lnTo>
                    <a:pt x="8" y="0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6"/>
                  </a:lnTo>
                  <a:lnTo>
                    <a:pt x="7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89" name="Freeform 183"/>
            <p:cNvSpPr>
              <a:spLocks noChangeAspect="1"/>
            </p:cNvSpPr>
            <p:nvPr/>
          </p:nvSpPr>
          <p:spPr bwMode="auto">
            <a:xfrm>
              <a:off x="4275872" y="4257153"/>
              <a:ext cx="52387" cy="69850"/>
            </a:xfrm>
            <a:custGeom>
              <a:avLst/>
              <a:gdLst>
                <a:gd name="T0" fmla="*/ 0 w 8"/>
                <a:gd name="T1" fmla="*/ 10 h 10"/>
                <a:gd name="T2" fmla="*/ 6 w 8"/>
                <a:gd name="T3" fmla="*/ 0 h 10"/>
                <a:gd name="T4" fmla="*/ 8 w 8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6" y="0"/>
                  </a:lnTo>
                  <a:lnTo>
                    <a:pt x="8" y="1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90" name="Line 184"/>
            <p:cNvSpPr>
              <a:spLocks noChangeAspect="1" noChangeShapeType="1"/>
            </p:cNvSpPr>
            <p:nvPr/>
          </p:nvSpPr>
          <p:spPr bwMode="auto">
            <a:xfrm>
              <a:off x="4286984" y="4304778"/>
              <a:ext cx="33338" cy="793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91" name="Freeform 185"/>
            <p:cNvSpPr>
              <a:spLocks noChangeAspect="1"/>
            </p:cNvSpPr>
            <p:nvPr/>
          </p:nvSpPr>
          <p:spPr bwMode="auto">
            <a:xfrm>
              <a:off x="4348897" y="4257153"/>
              <a:ext cx="14287" cy="69850"/>
            </a:xfrm>
            <a:custGeom>
              <a:avLst/>
              <a:gdLst>
                <a:gd name="T0" fmla="*/ 1 w 2"/>
                <a:gd name="T1" fmla="*/ 0 h 10"/>
                <a:gd name="T2" fmla="*/ 0 w 2"/>
                <a:gd name="T3" fmla="*/ 8 h 10"/>
                <a:gd name="T4" fmla="*/ 0 w 2"/>
                <a:gd name="T5" fmla="*/ 10 h 10"/>
                <a:gd name="T6" fmla="*/ 1 w 2"/>
                <a:gd name="T7" fmla="*/ 10 h 10"/>
                <a:gd name="T8" fmla="*/ 2 w 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2" y="1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92" name="Line 186"/>
            <p:cNvSpPr>
              <a:spLocks noChangeAspect="1" noChangeShapeType="1"/>
            </p:cNvSpPr>
            <p:nvPr/>
          </p:nvSpPr>
          <p:spPr bwMode="auto">
            <a:xfrm>
              <a:off x="4342547" y="4277790"/>
              <a:ext cx="26987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93" name="Line 187"/>
            <p:cNvSpPr>
              <a:spLocks noChangeAspect="1" noChangeShapeType="1"/>
            </p:cNvSpPr>
            <p:nvPr/>
          </p:nvSpPr>
          <p:spPr bwMode="auto">
            <a:xfrm>
              <a:off x="4391759" y="4284140"/>
              <a:ext cx="49213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94" name="Line 188"/>
            <p:cNvSpPr>
              <a:spLocks noChangeAspect="1" noChangeShapeType="1"/>
            </p:cNvSpPr>
            <p:nvPr/>
          </p:nvSpPr>
          <p:spPr bwMode="auto">
            <a:xfrm>
              <a:off x="4382234" y="4304778"/>
              <a:ext cx="58738" cy="793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95" name="Freeform 189"/>
            <p:cNvSpPr>
              <a:spLocks noChangeAspect="1"/>
            </p:cNvSpPr>
            <p:nvPr/>
          </p:nvSpPr>
          <p:spPr bwMode="auto">
            <a:xfrm>
              <a:off x="4463197" y="4257153"/>
              <a:ext cx="49212" cy="69850"/>
            </a:xfrm>
            <a:custGeom>
              <a:avLst/>
              <a:gdLst>
                <a:gd name="T0" fmla="*/ 1 w 7"/>
                <a:gd name="T1" fmla="*/ 2 h 10"/>
                <a:gd name="T2" fmla="*/ 1 w 7"/>
                <a:gd name="T3" fmla="*/ 2 h 10"/>
                <a:gd name="T4" fmla="*/ 2 w 7"/>
                <a:gd name="T5" fmla="*/ 1 h 10"/>
                <a:gd name="T6" fmla="*/ 3 w 7"/>
                <a:gd name="T7" fmla="*/ 1 h 10"/>
                <a:gd name="T8" fmla="*/ 4 w 7"/>
                <a:gd name="T9" fmla="*/ 0 h 10"/>
                <a:gd name="T10" fmla="*/ 6 w 7"/>
                <a:gd name="T11" fmla="*/ 0 h 10"/>
                <a:gd name="T12" fmla="*/ 6 w 7"/>
                <a:gd name="T13" fmla="*/ 1 h 10"/>
                <a:gd name="T14" fmla="*/ 7 w 7"/>
                <a:gd name="T15" fmla="*/ 1 h 10"/>
                <a:gd name="T16" fmla="*/ 7 w 7"/>
                <a:gd name="T17" fmla="*/ 2 h 10"/>
                <a:gd name="T18" fmla="*/ 7 w 7"/>
                <a:gd name="T19" fmla="*/ 3 h 10"/>
                <a:gd name="T20" fmla="*/ 6 w 7"/>
                <a:gd name="T21" fmla="*/ 4 h 10"/>
                <a:gd name="T22" fmla="*/ 5 w 7"/>
                <a:gd name="T23" fmla="*/ 5 h 10"/>
                <a:gd name="T24" fmla="*/ 0 w 7"/>
                <a:gd name="T25" fmla="*/ 10 h 10"/>
                <a:gd name="T26" fmla="*/ 6 w 7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10">
                  <a:moveTo>
                    <a:pt x="1" y="2"/>
                  </a:move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0" y="10"/>
                  </a:lnTo>
                  <a:lnTo>
                    <a:pt x="6" y="1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96" name="Freeform 190"/>
            <p:cNvSpPr>
              <a:spLocks noChangeAspect="1"/>
            </p:cNvSpPr>
            <p:nvPr/>
          </p:nvSpPr>
          <p:spPr bwMode="auto">
            <a:xfrm>
              <a:off x="4528284" y="4257153"/>
              <a:ext cx="49213" cy="69850"/>
            </a:xfrm>
            <a:custGeom>
              <a:avLst/>
              <a:gdLst>
                <a:gd name="T0" fmla="*/ 4 w 7"/>
                <a:gd name="T1" fmla="*/ 0 h 10"/>
                <a:gd name="T2" fmla="*/ 2 w 7"/>
                <a:gd name="T3" fmla="*/ 1 h 10"/>
                <a:gd name="T4" fmla="*/ 1 w 7"/>
                <a:gd name="T5" fmla="*/ 2 h 10"/>
                <a:gd name="T6" fmla="*/ 0 w 7"/>
                <a:gd name="T7" fmla="*/ 4 h 10"/>
                <a:gd name="T8" fmla="*/ 0 w 7"/>
                <a:gd name="T9" fmla="*/ 6 h 10"/>
                <a:gd name="T10" fmla="*/ 0 w 7"/>
                <a:gd name="T11" fmla="*/ 8 h 10"/>
                <a:gd name="T12" fmla="*/ 0 w 7"/>
                <a:gd name="T13" fmla="*/ 10 h 10"/>
                <a:gd name="T14" fmla="*/ 2 w 7"/>
                <a:gd name="T15" fmla="*/ 10 h 10"/>
                <a:gd name="T16" fmla="*/ 3 w 7"/>
                <a:gd name="T17" fmla="*/ 10 h 10"/>
                <a:gd name="T18" fmla="*/ 4 w 7"/>
                <a:gd name="T19" fmla="*/ 10 h 10"/>
                <a:gd name="T20" fmla="*/ 5 w 7"/>
                <a:gd name="T21" fmla="*/ 8 h 10"/>
                <a:gd name="T22" fmla="*/ 6 w 7"/>
                <a:gd name="T23" fmla="*/ 6 h 10"/>
                <a:gd name="T24" fmla="*/ 7 w 7"/>
                <a:gd name="T25" fmla="*/ 4 h 10"/>
                <a:gd name="T26" fmla="*/ 6 w 7"/>
                <a:gd name="T27" fmla="*/ 2 h 10"/>
                <a:gd name="T28" fmla="*/ 6 w 7"/>
                <a:gd name="T29" fmla="*/ 1 h 10"/>
                <a:gd name="T30" fmla="*/ 4 w 7"/>
                <a:gd name="T31" fmla="*/ 0 h 10"/>
                <a:gd name="T32" fmla="*/ 4 w 7"/>
                <a:gd name="T3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10">
                  <a:moveTo>
                    <a:pt x="4" y="0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8"/>
                  </a:lnTo>
                  <a:lnTo>
                    <a:pt x="6" y="6"/>
                  </a:lnTo>
                  <a:lnTo>
                    <a:pt x="7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97" name="Freeform 191"/>
            <p:cNvSpPr>
              <a:spLocks noChangeAspect="1"/>
            </p:cNvSpPr>
            <p:nvPr/>
          </p:nvSpPr>
          <p:spPr bwMode="auto">
            <a:xfrm>
              <a:off x="4598134" y="4257153"/>
              <a:ext cx="44450" cy="69850"/>
            </a:xfrm>
            <a:custGeom>
              <a:avLst/>
              <a:gdLst>
                <a:gd name="T0" fmla="*/ 0 w 7"/>
                <a:gd name="T1" fmla="*/ 10 h 10"/>
                <a:gd name="T2" fmla="*/ 7 w 7"/>
                <a:gd name="T3" fmla="*/ 0 h 10"/>
                <a:gd name="T4" fmla="*/ 0 w 7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98" name="Freeform 192"/>
            <p:cNvSpPr>
              <a:spLocks noChangeAspect="1"/>
            </p:cNvSpPr>
            <p:nvPr/>
          </p:nvSpPr>
          <p:spPr bwMode="auto">
            <a:xfrm>
              <a:off x="4656872" y="4257153"/>
              <a:ext cx="41275" cy="69850"/>
            </a:xfrm>
            <a:custGeom>
              <a:avLst/>
              <a:gdLst>
                <a:gd name="T0" fmla="*/ 6 w 6"/>
                <a:gd name="T1" fmla="*/ 1 h 10"/>
                <a:gd name="T2" fmla="*/ 6 w 6"/>
                <a:gd name="T3" fmla="*/ 1 h 10"/>
                <a:gd name="T4" fmla="*/ 5 w 6"/>
                <a:gd name="T5" fmla="*/ 0 h 10"/>
                <a:gd name="T6" fmla="*/ 4 w 6"/>
                <a:gd name="T7" fmla="*/ 0 h 10"/>
                <a:gd name="T8" fmla="*/ 2 w 6"/>
                <a:gd name="T9" fmla="*/ 1 h 10"/>
                <a:gd name="T10" fmla="*/ 1 w 6"/>
                <a:gd name="T11" fmla="*/ 2 h 10"/>
                <a:gd name="T12" fmla="*/ 0 w 6"/>
                <a:gd name="T13" fmla="*/ 4 h 10"/>
                <a:gd name="T14" fmla="*/ 0 w 6"/>
                <a:gd name="T15" fmla="*/ 7 h 10"/>
                <a:gd name="T16" fmla="*/ 0 w 6"/>
                <a:gd name="T17" fmla="*/ 9 h 10"/>
                <a:gd name="T18" fmla="*/ 1 w 6"/>
                <a:gd name="T19" fmla="*/ 10 h 10"/>
                <a:gd name="T20" fmla="*/ 2 w 6"/>
                <a:gd name="T21" fmla="*/ 10 h 10"/>
                <a:gd name="T22" fmla="*/ 2 w 6"/>
                <a:gd name="T23" fmla="*/ 10 h 10"/>
                <a:gd name="T24" fmla="*/ 4 w 6"/>
                <a:gd name="T25" fmla="*/ 10 h 10"/>
                <a:gd name="T26" fmla="*/ 5 w 6"/>
                <a:gd name="T27" fmla="*/ 9 h 10"/>
                <a:gd name="T28" fmla="*/ 6 w 6"/>
                <a:gd name="T29" fmla="*/ 7 h 10"/>
                <a:gd name="T30" fmla="*/ 6 w 6"/>
                <a:gd name="T31" fmla="*/ 7 h 10"/>
                <a:gd name="T32" fmla="*/ 6 w 6"/>
                <a:gd name="T33" fmla="*/ 5 h 10"/>
                <a:gd name="T34" fmla="*/ 5 w 6"/>
                <a:gd name="T35" fmla="*/ 4 h 10"/>
                <a:gd name="T36" fmla="*/ 4 w 6"/>
                <a:gd name="T37" fmla="*/ 4 h 10"/>
                <a:gd name="T38" fmla="*/ 3 w 6"/>
                <a:gd name="T39" fmla="*/ 4 h 10"/>
                <a:gd name="T40" fmla="*/ 2 w 6"/>
                <a:gd name="T41" fmla="*/ 4 h 10"/>
                <a:gd name="T42" fmla="*/ 1 w 6"/>
                <a:gd name="T43" fmla="*/ 5 h 10"/>
                <a:gd name="T44" fmla="*/ 0 w 6"/>
                <a:gd name="T4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" h="10">
                  <a:moveTo>
                    <a:pt x="6" y="1"/>
                  </a:move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99" name="Freeform 193"/>
            <p:cNvSpPr>
              <a:spLocks noChangeAspect="1"/>
            </p:cNvSpPr>
            <p:nvPr/>
          </p:nvSpPr>
          <p:spPr bwMode="auto">
            <a:xfrm>
              <a:off x="4779109" y="4257153"/>
              <a:ext cx="55563" cy="69850"/>
            </a:xfrm>
            <a:custGeom>
              <a:avLst/>
              <a:gdLst>
                <a:gd name="T0" fmla="*/ 0 w 8"/>
                <a:gd name="T1" fmla="*/ 10 h 10"/>
                <a:gd name="T2" fmla="*/ 2 w 8"/>
                <a:gd name="T3" fmla="*/ 0 h 10"/>
                <a:gd name="T4" fmla="*/ 8 w 8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2" y="0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00" name="Line 194"/>
            <p:cNvSpPr>
              <a:spLocks noChangeAspect="1" noChangeShapeType="1"/>
            </p:cNvSpPr>
            <p:nvPr/>
          </p:nvSpPr>
          <p:spPr bwMode="auto">
            <a:xfrm>
              <a:off x="4785459" y="4290490"/>
              <a:ext cx="26988" cy="79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01" name="Line 195"/>
            <p:cNvSpPr>
              <a:spLocks noChangeAspect="1" noChangeShapeType="1"/>
            </p:cNvSpPr>
            <p:nvPr/>
          </p:nvSpPr>
          <p:spPr bwMode="auto">
            <a:xfrm flipH="1">
              <a:off x="4855309" y="4257153"/>
              <a:ext cx="12700" cy="698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02" name="Line 196"/>
            <p:cNvSpPr>
              <a:spLocks noChangeAspect="1" noChangeShapeType="1"/>
            </p:cNvSpPr>
            <p:nvPr/>
          </p:nvSpPr>
          <p:spPr bwMode="auto">
            <a:xfrm>
              <a:off x="4841022" y="4257153"/>
              <a:ext cx="46037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03" name="Line 197"/>
            <p:cNvSpPr>
              <a:spLocks noChangeAspect="1" noChangeShapeType="1"/>
            </p:cNvSpPr>
            <p:nvPr/>
          </p:nvSpPr>
          <p:spPr bwMode="auto">
            <a:xfrm flipH="1">
              <a:off x="4934684" y="4228578"/>
              <a:ext cx="14288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04" name="Freeform 198"/>
            <p:cNvSpPr>
              <a:spLocks noChangeAspect="1"/>
            </p:cNvSpPr>
            <p:nvPr/>
          </p:nvSpPr>
          <p:spPr bwMode="auto">
            <a:xfrm>
              <a:off x="4948972" y="4228578"/>
              <a:ext cx="6350" cy="20637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1 h 3"/>
                <a:gd name="T4" fmla="*/ 1 w 1"/>
                <a:gd name="T5" fmla="*/ 0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05" name="Freeform 199"/>
            <p:cNvSpPr>
              <a:spLocks noChangeAspect="1"/>
            </p:cNvSpPr>
            <p:nvPr/>
          </p:nvSpPr>
          <p:spPr bwMode="auto">
            <a:xfrm>
              <a:off x="4926747" y="4249215"/>
              <a:ext cx="22225" cy="14288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3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2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06" name="Freeform 200"/>
            <p:cNvSpPr>
              <a:spLocks noChangeAspect="1"/>
            </p:cNvSpPr>
            <p:nvPr/>
          </p:nvSpPr>
          <p:spPr bwMode="auto">
            <a:xfrm>
              <a:off x="5206147" y="4114278"/>
              <a:ext cx="49212" cy="69850"/>
            </a:xfrm>
            <a:custGeom>
              <a:avLst/>
              <a:gdLst>
                <a:gd name="T0" fmla="*/ 0 w 8"/>
                <a:gd name="T1" fmla="*/ 10 h 10"/>
                <a:gd name="T2" fmla="*/ 2 w 8"/>
                <a:gd name="T3" fmla="*/ 0 h 10"/>
                <a:gd name="T4" fmla="*/ 8 w 8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2" y="0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07" name="Line 201"/>
            <p:cNvSpPr>
              <a:spLocks noChangeAspect="1" noChangeShapeType="1"/>
            </p:cNvSpPr>
            <p:nvPr/>
          </p:nvSpPr>
          <p:spPr bwMode="auto">
            <a:xfrm>
              <a:off x="5212497" y="4141265"/>
              <a:ext cx="23812" cy="952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08" name="Line 202"/>
            <p:cNvSpPr>
              <a:spLocks noChangeAspect="1" noChangeShapeType="1"/>
            </p:cNvSpPr>
            <p:nvPr/>
          </p:nvSpPr>
          <p:spPr bwMode="auto">
            <a:xfrm>
              <a:off x="5206147" y="4184128"/>
              <a:ext cx="42862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09" name="Freeform 203"/>
            <p:cNvSpPr>
              <a:spLocks noChangeAspect="1"/>
            </p:cNvSpPr>
            <p:nvPr/>
          </p:nvSpPr>
          <p:spPr bwMode="auto">
            <a:xfrm>
              <a:off x="5271234" y="4114278"/>
              <a:ext cx="49213" cy="69850"/>
            </a:xfrm>
            <a:custGeom>
              <a:avLst/>
              <a:gdLst>
                <a:gd name="T0" fmla="*/ 0 w 7"/>
                <a:gd name="T1" fmla="*/ 0 h 10"/>
                <a:gd name="T2" fmla="*/ 2 w 7"/>
                <a:gd name="T3" fmla="*/ 10 h 10"/>
                <a:gd name="T4" fmla="*/ 7 w 7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2" y="10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10" name="Freeform 204"/>
            <p:cNvSpPr>
              <a:spLocks noChangeAspect="1"/>
            </p:cNvSpPr>
            <p:nvPr/>
          </p:nvSpPr>
          <p:spPr bwMode="auto">
            <a:xfrm>
              <a:off x="5310922" y="4114278"/>
              <a:ext cx="52387" cy="69850"/>
            </a:xfrm>
            <a:custGeom>
              <a:avLst/>
              <a:gdLst>
                <a:gd name="T0" fmla="*/ 0 w 8"/>
                <a:gd name="T1" fmla="*/ 10 h 10"/>
                <a:gd name="T2" fmla="*/ 6 w 8"/>
                <a:gd name="T3" fmla="*/ 0 h 10"/>
                <a:gd name="T4" fmla="*/ 8 w 8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6" y="0"/>
                  </a:lnTo>
                  <a:lnTo>
                    <a:pt x="8" y="1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11" name="Line 205"/>
            <p:cNvSpPr>
              <a:spLocks noChangeAspect="1" noChangeShapeType="1"/>
            </p:cNvSpPr>
            <p:nvPr/>
          </p:nvSpPr>
          <p:spPr bwMode="auto">
            <a:xfrm>
              <a:off x="5326797" y="4157140"/>
              <a:ext cx="30162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12" name="Freeform 206"/>
            <p:cNvSpPr>
              <a:spLocks noChangeAspect="1"/>
            </p:cNvSpPr>
            <p:nvPr/>
          </p:nvSpPr>
          <p:spPr bwMode="auto">
            <a:xfrm>
              <a:off x="5379184" y="4114278"/>
              <a:ext cx="53975" cy="69850"/>
            </a:xfrm>
            <a:custGeom>
              <a:avLst/>
              <a:gdLst>
                <a:gd name="T0" fmla="*/ 0 w 8"/>
                <a:gd name="T1" fmla="*/ 10 h 10"/>
                <a:gd name="T2" fmla="*/ 2 w 8"/>
                <a:gd name="T3" fmla="*/ 0 h 10"/>
                <a:gd name="T4" fmla="*/ 6 w 8"/>
                <a:gd name="T5" fmla="*/ 0 h 10"/>
                <a:gd name="T6" fmla="*/ 8 w 8"/>
                <a:gd name="T7" fmla="*/ 0 h 10"/>
                <a:gd name="T8" fmla="*/ 8 w 8"/>
                <a:gd name="T9" fmla="*/ 1 h 10"/>
                <a:gd name="T10" fmla="*/ 8 w 8"/>
                <a:gd name="T11" fmla="*/ 2 h 10"/>
                <a:gd name="T12" fmla="*/ 8 w 8"/>
                <a:gd name="T13" fmla="*/ 3 h 10"/>
                <a:gd name="T14" fmla="*/ 7 w 8"/>
                <a:gd name="T15" fmla="*/ 4 h 10"/>
                <a:gd name="T16" fmla="*/ 7 w 8"/>
                <a:gd name="T17" fmla="*/ 4 h 10"/>
                <a:gd name="T18" fmla="*/ 5 w 8"/>
                <a:gd name="T19" fmla="*/ 5 h 10"/>
                <a:gd name="T20" fmla="*/ 1 w 8"/>
                <a:gd name="T2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1" y="5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13" name="Freeform 207"/>
            <p:cNvSpPr>
              <a:spLocks noChangeAspect="1"/>
            </p:cNvSpPr>
            <p:nvPr/>
          </p:nvSpPr>
          <p:spPr bwMode="auto">
            <a:xfrm>
              <a:off x="5447447" y="4114278"/>
              <a:ext cx="52387" cy="69850"/>
            </a:xfrm>
            <a:custGeom>
              <a:avLst/>
              <a:gdLst>
                <a:gd name="T0" fmla="*/ 4 w 8"/>
                <a:gd name="T1" fmla="*/ 0 h 10"/>
                <a:gd name="T2" fmla="*/ 3 w 8"/>
                <a:gd name="T3" fmla="*/ 0 h 10"/>
                <a:gd name="T4" fmla="*/ 2 w 8"/>
                <a:gd name="T5" fmla="*/ 1 h 10"/>
                <a:gd name="T6" fmla="*/ 1 w 8"/>
                <a:gd name="T7" fmla="*/ 2 h 10"/>
                <a:gd name="T8" fmla="*/ 1 w 8"/>
                <a:gd name="T9" fmla="*/ 4 h 10"/>
                <a:gd name="T10" fmla="*/ 0 w 8"/>
                <a:gd name="T11" fmla="*/ 6 h 10"/>
                <a:gd name="T12" fmla="*/ 1 w 8"/>
                <a:gd name="T13" fmla="*/ 7 h 10"/>
                <a:gd name="T14" fmla="*/ 1 w 8"/>
                <a:gd name="T15" fmla="*/ 8 h 10"/>
                <a:gd name="T16" fmla="*/ 2 w 8"/>
                <a:gd name="T17" fmla="*/ 9 h 10"/>
                <a:gd name="T18" fmla="*/ 2 w 8"/>
                <a:gd name="T19" fmla="*/ 10 h 10"/>
                <a:gd name="T20" fmla="*/ 4 w 8"/>
                <a:gd name="T21" fmla="*/ 10 h 10"/>
                <a:gd name="T22" fmla="*/ 5 w 8"/>
                <a:gd name="T23" fmla="*/ 9 h 10"/>
                <a:gd name="T24" fmla="*/ 7 w 8"/>
                <a:gd name="T25" fmla="*/ 8 h 10"/>
                <a:gd name="T26" fmla="*/ 7 w 8"/>
                <a:gd name="T27" fmla="*/ 7 h 10"/>
                <a:gd name="T28" fmla="*/ 8 w 8"/>
                <a:gd name="T29" fmla="*/ 6 h 10"/>
                <a:gd name="T30" fmla="*/ 8 w 8"/>
                <a:gd name="T31" fmla="*/ 4 h 10"/>
                <a:gd name="T32" fmla="*/ 8 w 8"/>
                <a:gd name="T33" fmla="*/ 2 h 10"/>
                <a:gd name="T34" fmla="*/ 8 w 8"/>
                <a:gd name="T35" fmla="*/ 1 h 10"/>
                <a:gd name="T36" fmla="*/ 7 w 8"/>
                <a:gd name="T37" fmla="*/ 0 h 10"/>
                <a:gd name="T38" fmla="*/ 6 w 8"/>
                <a:gd name="T39" fmla="*/ 0 h 10"/>
                <a:gd name="T40" fmla="*/ 4 w 8"/>
                <a:gd name="T4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7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14" name="Freeform 208"/>
            <p:cNvSpPr>
              <a:spLocks noChangeAspect="1"/>
            </p:cNvSpPr>
            <p:nvPr/>
          </p:nvSpPr>
          <p:spPr bwMode="auto">
            <a:xfrm>
              <a:off x="5512534" y="4114278"/>
              <a:ext cx="55563" cy="69850"/>
            </a:xfrm>
            <a:custGeom>
              <a:avLst/>
              <a:gdLst>
                <a:gd name="T0" fmla="*/ 0 w 8"/>
                <a:gd name="T1" fmla="*/ 10 h 10"/>
                <a:gd name="T2" fmla="*/ 2 w 8"/>
                <a:gd name="T3" fmla="*/ 0 h 10"/>
                <a:gd name="T4" fmla="*/ 6 w 8"/>
                <a:gd name="T5" fmla="*/ 0 h 10"/>
                <a:gd name="T6" fmla="*/ 8 w 8"/>
                <a:gd name="T7" fmla="*/ 0 h 10"/>
                <a:gd name="T8" fmla="*/ 8 w 8"/>
                <a:gd name="T9" fmla="*/ 1 h 10"/>
                <a:gd name="T10" fmla="*/ 8 w 8"/>
                <a:gd name="T11" fmla="*/ 2 h 10"/>
                <a:gd name="T12" fmla="*/ 8 w 8"/>
                <a:gd name="T13" fmla="*/ 3 h 10"/>
                <a:gd name="T14" fmla="*/ 8 w 8"/>
                <a:gd name="T15" fmla="*/ 4 h 10"/>
                <a:gd name="T16" fmla="*/ 7 w 8"/>
                <a:gd name="T17" fmla="*/ 4 h 10"/>
                <a:gd name="T18" fmla="*/ 6 w 8"/>
                <a:gd name="T19" fmla="*/ 4 h 10"/>
                <a:gd name="T20" fmla="*/ 1 w 8"/>
                <a:gd name="T2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1" y="4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15" name="Line 209"/>
            <p:cNvSpPr>
              <a:spLocks noChangeAspect="1" noChangeShapeType="1"/>
            </p:cNvSpPr>
            <p:nvPr/>
          </p:nvSpPr>
          <p:spPr bwMode="auto">
            <a:xfrm>
              <a:off x="5547459" y="4141265"/>
              <a:ext cx="14288" cy="428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16" name="Freeform 210"/>
            <p:cNvSpPr>
              <a:spLocks noChangeAspect="1"/>
            </p:cNvSpPr>
            <p:nvPr/>
          </p:nvSpPr>
          <p:spPr bwMode="auto">
            <a:xfrm>
              <a:off x="5574447" y="4114278"/>
              <a:ext cx="46037" cy="69850"/>
            </a:xfrm>
            <a:custGeom>
              <a:avLst/>
              <a:gdLst>
                <a:gd name="T0" fmla="*/ 0 w 7"/>
                <a:gd name="T1" fmla="*/ 10 h 10"/>
                <a:gd name="T2" fmla="*/ 5 w 7"/>
                <a:gd name="T3" fmla="*/ 0 h 10"/>
                <a:gd name="T4" fmla="*/ 7 w 7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5" y="0"/>
                  </a:lnTo>
                  <a:lnTo>
                    <a:pt x="7" y="1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17" name="Line 211"/>
            <p:cNvSpPr>
              <a:spLocks noChangeAspect="1" noChangeShapeType="1"/>
            </p:cNvSpPr>
            <p:nvPr/>
          </p:nvSpPr>
          <p:spPr bwMode="auto">
            <a:xfrm>
              <a:off x="5587147" y="4157140"/>
              <a:ext cx="33337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18" name="Freeform 212"/>
            <p:cNvSpPr>
              <a:spLocks noChangeAspect="1"/>
            </p:cNvSpPr>
            <p:nvPr/>
          </p:nvSpPr>
          <p:spPr bwMode="auto">
            <a:xfrm>
              <a:off x="5642709" y="4114278"/>
              <a:ext cx="49213" cy="69850"/>
            </a:xfrm>
            <a:custGeom>
              <a:avLst/>
              <a:gdLst>
                <a:gd name="T0" fmla="*/ 0 w 8"/>
                <a:gd name="T1" fmla="*/ 10 h 10"/>
                <a:gd name="T2" fmla="*/ 2 w 8"/>
                <a:gd name="T3" fmla="*/ 0 h 10"/>
                <a:gd name="T4" fmla="*/ 5 w 8"/>
                <a:gd name="T5" fmla="*/ 0 h 10"/>
                <a:gd name="T6" fmla="*/ 6 w 8"/>
                <a:gd name="T7" fmla="*/ 0 h 10"/>
                <a:gd name="T8" fmla="*/ 7 w 8"/>
                <a:gd name="T9" fmla="*/ 1 h 10"/>
                <a:gd name="T10" fmla="*/ 7 w 8"/>
                <a:gd name="T11" fmla="*/ 2 h 10"/>
                <a:gd name="T12" fmla="*/ 8 w 8"/>
                <a:gd name="T13" fmla="*/ 4 h 10"/>
                <a:gd name="T14" fmla="*/ 7 w 8"/>
                <a:gd name="T15" fmla="*/ 6 h 10"/>
                <a:gd name="T16" fmla="*/ 6 w 8"/>
                <a:gd name="T17" fmla="*/ 7 h 10"/>
                <a:gd name="T18" fmla="*/ 6 w 8"/>
                <a:gd name="T19" fmla="*/ 8 h 10"/>
                <a:gd name="T20" fmla="*/ 5 w 8"/>
                <a:gd name="T21" fmla="*/ 9 h 10"/>
                <a:gd name="T22" fmla="*/ 3 w 8"/>
                <a:gd name="T23" fmla="*/ 10 h 10"/>
                <a:gd name="T24" fmla="*/ 0 w 8"/>
                <a:gd name="T2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4"/>
                  </a:lnTo>
                  <a:lnTo>
                    <a:pt x="7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3" y="10"/>
                  </a:lnTo>
                  <a:lnTo>
                    <a:pt x="0" y="1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19" name="Freeform 213"/>
            <p:cNvSpPr>
              <a:spLocks noChangeAspect="1"/>
            </p:cNvSpPr>
            <p:nvPr/>
          </p:nvSpPr>
          <p:spPr bwMode="auto">
            <a:xfrm>
              <a:off x="5707797" y="4114278"/>
              <a:ext cx="55562" cy="69850"/>
            </a:xfrm>
            <a:custGeom>
              <a:avLst/>
              <a:gdLst>
                <a:gd name="T0" fmla="*/ 4 w 8"/>
                <a:gd name="T1" fmla="*/ 0 h 10"/>
                <a:gd name="T2" fmla="*/ 3 w 8"/>
                <a:gd name="T3" fmla="*/ 0 h 10"/>
                <a:gd name="T4" fmla="*/ 2 w 8"/>
                <a:gd name="T5" fmla="*/ 1 h 10"/>
                <a:gd name="T6" fmla="*/ 1 w 8"/>
                <a:gd name="T7" fmla="*/ 2 h 10"/>
                <a:gd name="T8" fmla="*/ 0 w 8"/>
                <a:gd name="T9" fmla="*/ 4 h 10"/>
                <a:gd name="T10" fmla="*/ 0 w 8"/>
                <a:gd name="T11" fmla="*/ 6 h 10"/>
                <a:gd name="T12" fmla="*/ 0 w 8"/>
                <a:gd name="T13" fmla="*/ 7 h 10"/>
                <a:gd name="T14" fmla="*/ 0 w 8"/>
                <a:gd name="T15" fmla="*/ 8 h 10"/>
                <a:gd name="T16" fmla="*/ 1 w 8"/>
                <a:gd name="T17" fmla="*/ 9 h 10"/>
                <a:gd name="T18" fmla="*/ 2 w 8"/>
                <a:gd name="T19" fmla="*/ 10 h 10"/>
                <a:gd name="T20" fmla="*/ 4 w 8"/>
                <a:gd name="T21" fmla="*/ 10 h 10"/>
                <a:gd name="T22" fmla="*/ 5 w 8"/>
                <a:gd name="T23" fmla="*/ 9 h 10"/>
                <a:gd name="T24" fmla="*/ 6 w 8"/>
                <a:gd name="T25" fmla="*/ 8 h 10"/>
                <a:gd name="T26" fmla="*/ 7 w 8"/>
                <a:gd name="T27" fmla="*/ 7 h 10"/>
                <a:gd name="T28" fmla="*/ 8 w 8"/>
                <a:gd name="T29" fmla="*/ 6 h 10"/>
                <a:gd name="T30" fmla="*/ 8 w 8"/>
                <a:gd name="T31" fmla="*/ 4 h 10"/>
                <a:gd name="T32" fmla="*/ 8 w 8"/>
                <a:gd name="T33" fmla="*/ 2 h 10"/>
                <a:gd name="T34" fmla="*/ 7 w 8"/>
                <a:gd name="T35" fmla="*/ 1 h 10"/>
                <a:gd name="T36" fmla="*/ 7 w 8"/>
                <a:gd name="T37" fmla="*/ 0 h 10"/>
                <a:gd name="T38" fmla="*/ 6 w 8"/>
                <a:gd name="T39" fmla="*/ 0 h 10"/>
                <a:gd name="T40" fmla="*/ 4 w 8"/>
                <a:gd name="T4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20" name="Freeform 214"/>
            <p:cNvSpPr>
              <a:spLocks noChangeAspect="1"/>
            </p:cNvSpPr>
            <p:nvPr/>
          </p:nvSpPr>
          <p:spPr bwMode="auto">
            <a:xfrm>
              <a:off x="5776059" y="4114278"/>
              <a:ext cx="52388" cy="69850"/>
            </a:xfrm>
            <a:custGeom>
              <a:avLst/>
              <a:gdLst>
                <a:gd name="T0" fmla="*/ 0 w 8"/>
                <a:gd name="T1" fmla="*/ 10 h 10"/>
                <a:gd name="T2" fmla="*/ 2 w 8"/>
                <a:gd name="T3" fmla="*/ 0 h 10"/>
                <a:gd name="T4" fmla="*/ 6 w 8"/>
                <a:gd name="T5" fmla="*/ 0 h 10"/>
                <a:gd name="T6" fmla="*/ 7 w 8"/>
                <a:gd name="T7" fmla="*/ 0 h 10"/>
                <a:gd name="T8" fmla="*/ 8 w 8"/>
                <a:gd name="T9" fmla="*/ 1 h 10"/>
                <a:gd name="T10" fmla="*/ 8 w 8"/>
                <a:gd name="T11" fmla="*/ 2 h 10"/>
                <a:gd name="T12" fmla="*/ 8 w 8"/>
                <a:gd name="T13" fmla="*/ 3 h 10"/>
                <a:gd name="T14" fmla="*/ 7 w 8"/>
                <a:gd name="T15" fmla="*/ 4 h 10"/>
                <a:gd name="T16" fmla="*/ 7 w 8"/>
                <a:gd name="T17" fmla="*/ 4 h 10"/>
                <a:gd name="T18" fmla="*/ 5 w 8"/>
                <a:gd name="T19" fmla="*/ 4 h 10"/>
                <a:gd name="T20" fmla="*/ 1 w 8"/>
                <a:gd name="T2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4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21" name="Line 215"/>
            <p:cNvSpPr>
              <a:spLocks noChangeAspect="1" noChangeShapeType="1"/>
            </p:cNvSpPr>
            <p:nvPr/>
          </p:nvSpPr>
          <p:spPr bwMode="auto">
            <a:xfrm>
              <a:off x="5804634" y="4141265"/>
              <a:ext cx="17463" cy="428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22" name="Freeform 216"/>
            <p:cNvSpPr>
              <a:spLocks noChangeAspect="1"/>
            </p:cNvSpPr>
            <p:nvPr/>
          </p:nvSpPr>
          <p:spPr bwMode="auto">
            <a:xfrm>
              <a:off x="5912584" y="4114278"/>
              <a:ext cx="42863" cy="42862"/>
            </a:xfrm>
            <a:custGeom>
              <a:avLst/>
              <a:gdLst>
                <a:gd name="T0" fmla="*/ 6 w 7"/>
                <a:gd name="T1" fmla="*/ 0 h 6"/>
                <a:gd name="T2" fmla="*/ 0 w 7"/>
                <a:gd name="T3" fmla="*/ 6 h 6"/>
                <a:gd name="T4" fmla="*/ 7 w 7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6" y="0"/>
                  </a:moveTo>
                  <a:lnTo>
                    <a:pt x="0" y="6"/>
                  </a:lnTo>
                  <a:lnTo>
                    <a:pt x="7" y="6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23" name="Line 217"/>
            <p:cNvSpPr>
              <a:spLocks noChangeAspect="1" noChangeShapeType="1"/>
            </p:cNvSpPr>
            <p:nvPr/>
          </p:nvSpPr>
          <p:spPr bwMode="auto">
            <a:xfrm flipH="1">
              <a:off x="5936397" y="4114278"/>
              <a:ext cx="12700" cy="698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24" name="Freeform 218"/>
            <p:cNvSpPr>
              <a:spLocks noChangeAspect="1"/>
            </p:cNvSpPr>
            <p:nvPr/>
          </p:nvSpPr>
          <p:spPr bwMode="auto">
            <a:xfrm>
              <a:off x="5242659" y="4257153"/>
              <a:ext cx="49213" cy="69850"/>
            </a:xfrm>
            <a:custGeom>
              <a:avLst/>
              <a:gdLst>
                <a:gd name="T0" fmla="*/ 0 w 7"/>
                <a:gd name="T1" fmla="*/ 10 h 10"/>
                <a:gd name="T2" fmla="*/ 5 w 7"/>
                <a:gd name="T3" fmla="*/ 0 h 10"/>
                <a:gd name="T4" fmla="*/ 7 w 7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5" y="0"/>
                  </a:lnTo>
                  <a:lnTo>
                    <a:pt x="7" y="1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25" name="Line 219"/>
            <p:cNvSpPr>
              <a:spLocks noChangeAspect="1" noChangeShapeType="1"/>
            </p:cNvSpPr>
            <p:nvPr/>
          </p:nvSpPr>
          <p:spPr bwMode="auto">
            <a:xfrm>
              <a:off x="5255359" y="4304778"/>
              <a:ext cx="28575" cy="793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26" name="Freeform 220"/>
            <p:cNvSpPr>
              <a:spLocks noChangeAspect="1"/>
            </p:cNvSpPr>
            <p:nvPr/>
          </p:nvSpPr>
          <p:spPr bwMode="auto">
            <a:xfrm>
              <a:off x="5310922" y="4257153"/>
              <a:ext cx="15875" cy="69850"/>
            </a:xfrm>
            <a:custGeom>
              <a:avLst/>
              <a:gdLst>
                <a:gd name="T0" fmla="*/ 2 w 2"/>
                <a:gd name="T1" fmla="*/ 0 h 10"/>
                <a:gd name="T2" fmla="*/ 0 w 2"/>
                <a:gd name="T3" fmla="*/ 8 h 10"/>
                <a:gd name="T4" fmla="*/ 0 w 2"/>
                <a:gd name="T5" fmla="*/ 10 h 10"/>
                <a:gd name="T6" fmla="*/ 1 w 2"/>
                <a:gd name="T7" fmla="*/ 10 h 10"/>
                <a:gd name="T8" fmla="*/ 2 w 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0">
                  <a:moveTo>
                    <a:pt x="2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2" y="1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27" name="Line 221"/>
            <p:cNvSpPr>
              <a:spLocks noChangeAspect="1" noChangeShapeType="1"/>
            </p:cNvSpPr>
            <p:nvPr/>
          </p:nvSpPr>
          <p:spPr bwMode="auto">
            <a:xfrm>
              <a:off x="5310922" y="4277790"/>
              <a:ext cx="22225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28" name="Line 222"/>
            <p:cNvSpPr>
              <a:spLocks noChangeAspect="1" noChangeShapeType="1"/>
            </p:cNvSpPr>
            <p:nvPr/>
          </p:nvSpPr>
          <p:spPr bwMode="auto">
            <a:xfrm>
              <a:off x="5350609" y="4284140"/>
              <a:ext cx="61913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29" name="Line 223"/>
            <p:cNvSpPr>
              <a:spLocks noChangeAspect="1" noChangeShapeType="1"/>
            </p:cNvSpPr>
            <p:nvPr/>
          </p:nvSpPr>
          <p:spPr bwMode="auto">
            <a:xfrm>
              <a:off x="5350609" y="4304778"/>
              <a:ext cx="53975" cy="793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30" name="Freeform 224"/>
            <p:cNvSpPr>
              <a:spLocks noChangeAspect="1"/>
            </p:cNvSpPr>
            <p:nvPr/>
          </p:nvSpPr>
          <p:spPr bwMode="auto">
            <a:xfrm>
              <a:off x="5447447" y="4257153"/>
              <a:ext cx="9525" cy="69850"/>
            </a:xfrm>
            <a:custGeom>
              <a:avLst/>
              <a:gdLst>
                <a:gd name="T0" fmla="*/ 0 w 2"/>
                <a:gd name="T1" fmla="*/ 2 h 10"/>
                <a:gd name="T2" fmla="*/ 1 w 2"/>
                <a:gd name="T3" fmla="*/ 1 h 10"/>
                <a:gd name="T4" fmla="*/ 2 w 2"/>
                <a:gd name="T5" fmla="*/ 0 h 10"/>
                <a:gd name="T6" fmla="*/ 1 w 2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0">
                  <a:moveTo>
                    <a:pt x="0" y="2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31" name="Freeform 225"/>
            <p:cNvSpPr>
              <a:spLocks noChangeAspect="1"/>
            </p:cNvSpPr>
            <p:nvPr/>
          </p:nvSpPr>
          <p:spPr bwMode="auto">
            <a:xfrm>
              <a:off x="5491897" y="4257153"/>
              <a:ext cx="49212" cy="69850"/>
            </a:xfrm>
            <a:custGeom>
              <a:avLst/>
              <a:gdLst>
                <a:gd name="T0" fmla="*/ 7 w 7"/>
                <a:gd name="T1" fmla="*/ 1 h 10"/>
                <a:gd name="T2" fmla="*/ 7 w 7"/>
                <a:gd name="T3" fmla="*/ 1 h 10"/>
                <a:gd name="T4" fmla="*/ 5 w 7"/>
                <a:gd name="T5" fmla="*/ 0 h 10"/>
                <a:gd name="T6" fmla="*/ 4 w 7"/>
                <a:gd name="T7" fmla="*/ 0 h 10"/>
                <a:gd name="T8" fmla="*/ 3 w 7"/>
                <a:gd name="T9" fmla="*/ 1 h 10"/>
                <a:gd name="T10" fmla="*/ 2 w 7"/>
                <a:gd name="T11" fmla="*/ 2 h 10"/>
                <a:gd name="T12" fmla="*/ 1 w 7"/>
                <a:gd name="T13" fmla="*/ 4 h 10"/>
                <a:gd name="T14" fmla="*/ 0 w 7"/>
                <a:gd name="T15" fmla="*/ 7 h 10"/>
                <a:gd name="T16" fmla="*/ 0 w 7"/>
                <a:gd name="T17" fmla="*/ 9 h 10"/>
                <a:gd name="T18" fmla="*/ 1 w 7"/>
                <a:gd name="T19" fmla="*/ 10 h 10"/>
                <a:gd name="T20" fmla="*/ 3 w 7"/>
                <a:gd name="T21" fmla="*/ 10 h 10"/>
                <a:gd name="T22" fmla="*/ 3 w 7"/>
                <a:gd name="T23" fmla="*/ 10 h 10"/>
                <a:gd name="T24" fmla="*/ 5 w 7"/>
                <a:gd name="T25" fmla="*/ 10 h 10"/>
                <a:gd name="T26" fmla="*/ 6 w 7"/>
                <a:gd name="T27" fmla="*/ 9 h 10"/>
                <a:gd name="T28" fmla="*/ 6 w 7"/>
                <a:gd name="T29" fmla="*/ 7 h 10"/>
                <a:gd name="T30" fmla="*/ 6 w 7"/>
                <a:gd name="T31" fmla="*/ 7 h 10"/>
                <a:gd name="T32" fmla="*/ 6 w 7"/>
                <a:gd name="T33" fmla="*/ 5 h 10"/>
                <a:gd name="T34" fmla="*/ 5 w 7"/>
                <a:gd name="T35" fmla="*/ 4 h 10"/>
                <a:gd name="T36" fmla="*/ 4 w 7"/>
                <a:gd name="T37" fmla="*/ 4 h 10"/>
                <a:gd name="T38" fmla="*/ 4 w 7"/>
                <a:gd name="T39" fmla="*/ 4 h 10"/>
                <a:gd name="T40" fmla="*/ 2 w 7"/>
                <a:gd name="T41" fmla="*/ 4 h 10"/>
                <a:gd name="T42" fmla="*/ 1 w 7"/>
                <a:gd name="T43" fmla="*/ 5 h 10"/>
                <a:gd name="T44" fmla="*/ 0 w 7"/>
                <a:gd name="T4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10">
                  <a:moveTo>
                    <a:pt x="7" y="1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32" name="Freeform 226"/>
            <p:cNvSpPr>
              <a:spLocks noChangeAspect="1"/>
            </p:cNvSpPr>
            <p:nvPr/>
          </p:nvSpPr>
          <p:spPr bwMode="auto">
            <a:xfrm>
              <a:off x="5561747" y="4257153"/>
              <a:ext cx="44450" cy="69850"/>
            </a:xfrm>
            <a:custGeom>
              <a:avLst/>
              <a:gdLst>
                <a:gd name="T0" fmla="*/ 1 w 7"/>
                <a:gd name="T1" fmla="*/ 10 h 10"/>
                <a:gd name="T2" fmla="*/ 7 w 7"/>
                <a:gd name="T3" fmla="*/ 0 h 10"/>
                <a:gd name="T4" fmla="*/ 0 w 7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0">
                  <a:moveTo>
                    <a:pt x="1" y="1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33" name="Freeform 227"/>
            <p:cNvSpPr>
              <a:spLocks noChangeAspect="1"/>
            </p:cNvSpPr>
            <p:nvPr/>
          </p:nvSpPr>
          <p:spPr bwMode="auto">
            <a:xfrm>
              <a:off x="5614134" y="4257153"/>
              <a:ext cx="55563" cy="69850"/>
            </a:xfrm>
            <a:custGeom>
              <a:avLst/>
              <a:gdLst>
                <a:gd name="T0" fmla="*/ 4 w 8"/>
                <a:gd name="T1" fmla="*/ 0 h 10"/>
                <a:gd name="T2" fmla="*/ 3 w 8"/>
                <a:gd name="T3" fmla="*/ 1 h 10"/>
                <a:gd name="T4" fmla="*/ 2 w 8"/>
                <a:gd name="T5" fmla="*/ 1 h 10"/>
                <a:gd name="T6" fmla="*/ 2 w 8"/>
                <a:gd name="T7" fmla="*/ 2 h 10"/>
                <a:gd name="T8" fmla="*/ 2 w 8"/>
                <a:gd name="T9" fmla="*/ 3 h 10"/>
                <a:gd name="T10" fmla="*/ 3 w 8"/>
                <a:gd name="T11" fmla="*/ 4 h 10"/>
                <a:gd name="T12" fmla="*/ 5 w 8"/>
                <a:gd name="T13" fmla="*/ 4 h 10"/>
                <a:gd name="T14" fmla="*/ 6 w 8"/>
                <a:gd name="T15" fmla="*/ 5 h 10"/>
                <a:gd name="T16" fmla="*/ 7 w 8"/>
                <a:gd name="T17" fmla="*/ 6 h 10"/>
                <a:gd name="T18" fmla="*/ 7 w 8"/>
                <a:gd name="T19" fmla="*/ 7 h 10"/>
                <a:gd name="T20" fmla="*/ 7 w 8"/>
                <a:gd name="T21" fmla="*/ 8 h 10"/>
                <a:gd name="T22" fmla="*/ 6 w 8"/>
                <a:gd name="T23" fmla="*/ 9 h 10"/>
                <a:gd name="T24" fmla="*/ 6 w 8"/>
                <a:gd name="T25" fmla="*/ 10 h 10"/>
                <a:gd name="T26" fmla="*/ 4 w 8"/>
                <a:gd name="T27" fmla="*/ 10 h 10"/>
                <a:gd name="T28" fmla="*/ 3 w 8"/>
                <a:gd name="T29" fmla="*/ 10 h 10"/>
                <a:gd name="T30" fmla="*/ 1 w 8"/>
                <a:gd name="T31" fmla="*/ 10 h 10"/>
                <a:gd name="T32" fmla="*/ 1 w 8"/>
                <a:gd name="T33" fmla="*/ 9 h 10"/>
                <a:gd name="T34" fmla="*/ 0 w 8"/>
                <a:gd name="T35" fmla="*/ 8 h 10"/>
                <a:gd name="T36" fmla="*/ 1 w 8"/>
                <a:gd name="T37" fmla="*/ 7 h 10"/>
                <a:gd name="T38" fmla="*/ 1 w 8"/>
                <a:gd name="T39" fmla="*/ 6 h 10"/>
                <a:gd name="T40" fmla="*/ 3 w 8"/>
                <a:gd name="T41" fmla="*/ 5 h 10"/>
                <a:gd name="T42" fmla="*/ 4 w 8"/>
                <a:gd name="T43" fmla="*/ 4 h 10"/>
                <a:gd name="T44" fmla="*/ 6 w 8"/>
                <a:gd name="T45" fmla="*/ 4 h 10"/>
                <a:gd name="T46" fmla="*/ 7 w 8"/>
                <a:gd name="T47" fmla="*/ 3 h 10"/>
                <a:gd name="T48" fmla="*/ 8 w 8"/>
                <a:gd name="T49" fmla="*/ 2 h 10"/>
                <a:gd name="T50" fmla="*/ 8 w 8"/>
                <a:gd name="T51" fmla="*/ 1 h 10"/>
                <a:gd name="T52" fmla="*/ 7 w 8"/>
                <a:gd name="T53" fmla="*/ 1 h 10"/>
                <a:gd name="T54" fmla="*/ 6 w 8"/>
                <a:gd name="T55" fmla="*/ 0 h 10"/>
                <a:gd name="T56" fmla="*/ 4 w 8"/>
                <a:gd name="T5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5" y="4"/>
                  </a:lnTo>
                  <a:lnTo>
                    <a:pt x="6" y="5"/>
                  </a:lnTo>
                  <a:lnTo>
                    <a:pt x="7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9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3" y="5"/>
                  </a:lnTo>
                  <a:lnTo>
                    <a:pt x="4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34" name="Freeform 228"/>
            <p:cNvSpPr>
              <a:spLocks noChangeAspect="1"/>
            </p:cNvSpPr>
            <p:nvPr/>
          </p:nvSpPr>
          <p:spPr bwMode="auto">
            <a:xfrm>
              <a:off x="5749072" y="4257153"/>
              <a:ext cx="55562" cy="69850"/>
            </a:xfrm>
            <a:custGeom>
              <a:avLst/>
              <a:gdLst>
                <a:gd name="T0" fmla="*/ 0 w 8"/>
                <a:gd name="T1" fmla="*/ 10 h 10"/>
                <a:gd name="T2" fmla="*/ 2 w 8"/>
                <a:gd name="T3" fmla="*/ 0 h 10"/>
                <a:gd name="T4" fmla="*/ 8 w 8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2" y="0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35" name="Line 229"/>
            <p:cNvSpPr>
              <a:spLocks noChangeAspect="1" noChangeShapeType="1"/>
            </p:cNvSpPr>
            <p:nvPr/>
          </p:nvSpPr>
          <p:spPr bwMode="auto">
            <a:xfrm>
              <a:off x="5757009" y="4290490"/>
              <a:ext cx="25400" cy="79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36" name="Line 230"/>
            <p:cNvSpPr>
              <a:spLocks noChangeAspect="1" noChangeShapeType="1"/>
            </p:cNvSpPr>
            <p:nvPr/>
          </p:nvSpPr>
          <p:spPr bwMode="auto">
            <a:xfrm flipH="1">
              <a:off x="5815747" y="4257153"/>
              <a:ext cx="12700" cy="698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37" name="Line 231"/>
            <p:cNvSpPr>
              <a:spLocks noChangeAspect="1" noChangeShapeType="1"/>
            </p:cNvSpPr>
            <p:nvPr/>
          </p:nvSpPr>
          <p:spPr bwMode="auto">
            <a:xfrm>
              <a:off x="5810984" y="4257153"/>
              <a:ext cx="38100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38" name="Line 232"/>
            <p:cNvSpPr>
              <a:spLocks noChangeAspect="1" noChangeShapeType="1"/>
            </p:cNvSpPr>
            <p:nvPr/>
          </p:nvSpPr>
          <p:spPr bwMode="auto">
            <a:xfrm flipH="1">
              <a:off x="5896709" y="4228578"/>
              <a:ext cx="15875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39" name="Freeform 233"/>
            <p:cNvSpPr>
              <a:spLocks noChangeAspect="1"/>
            </p:cNvSpPr>
            <p:nvPr/>
          </p:nvSpPr>
          <p:spPr bwMode="auto">
            <a:xfrm>
              <a:off x="5912584" y="4228578"/>
              <a:ext cx="6350" cy="20637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1 h 3"/>
                <a:gd name="T4" fmla="*/ 1 w 1"/>
                <a:gd name="T5" fmla="*/ 0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40" name="Freeform 234"/>
            <p:cNvSpPr>
              <a:spLocks noChangeAspect="1"/>
            </p:cNvSpPr>
            <p:nvPr/>
          </p:nvSpPr>
          <p:spPr bwMode="auto">
            <a:xfrm>
              <a:off x="5890359" y="4249215"/>
              <a:ext cx="28575" cy="14288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2 h 2"/>
                <a:gd name="T4" fmla="*/ 4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2"/>
                  </a:lnTo>
                  <a:lnTo>
                    <a:pt x="4" y="2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41" name="Freeform 235"/>
            <p:cNvSpPr>
              <a:spLocks noChangeAspect="1"/>
            </p:cNvSpPr>
            <p:nvPr/>
          </p:nvSpPr>
          <p:spPr bwMode="auto">
            <a:xfrm>
              <a:off x="6160234" y="4114278"/>
              <a:ext cx="52388" cy="69850"/>
            </a:xfrm>
            <a:custGeom>
              <a:avLst/>
              <a:gdLst>
                <a:gd name="T0" fmla="*/ 0 w 8"/>
                <a:gd name="T1" fmla="*/ 10 h 10"/>
                <a:gd name="T2" fmla="*/ 2 w 8"/>
                <a:gd name="T3" fmla="*/ 0 h 10"/>
                <a:gd name="T4" fmla="*/ 8 w 8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2" y="0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42" name="Line 236"/>
            <p:cNvSpPr>
              <a:spLocks noChangeAspect="1" noChangeShapeType="1"/>
            </p:cNvSpPr>
            <p:nvPr/>
          </p:nvSpPr>
          <p:spPr bwMode="auto">
            <a:xfrm>
              <a:off x="6164997" y="4141265"/>
              <a:ext cx="28575" cy="952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43" name="Line 237"/>
            <p:cNvSpPr>
              <a:spLocks noChangeAspect="1" noChangeShapeType="1"/>
            </p:cNvSpPr>
            <p:nvPr/>
          </p:nvSpPr>
          <p:spPr bwMode="auto">
            <a:xfrm>
              <a:off x="6160234" y="4184128"/>
              <a:ext cx="39688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44" name="Freeform 238"/>
            <p:cNvSpPr>
              <a:spLocks noChangeAspect="1"/>
            </p:cNvSpPr>
            <p:nvPr/>
          </p:nvSpPr>
          <p:spPr bwMode="auto">
            <a:xfrm>
              <a:off x="6218972" y="4114278"/>
              <a:ext cx="55562" cy="69850"/>
            </a:xfrm>
            <a:custGeom>
              <a:avLst/>
              <a:gdLst>
                <a:gd name="T0" fmla="*/ 0 w 8"/>
                <a:gd name="T1" fmla="*/ 0 h 10"/>
                <a:gd name="T2" fmla="*/ 3 w 8"/>
                <a:gd name="T3" fmla="*/ 10 h 10"/>
                <a:gd name="T4" fmla="*/ 8 w 8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3" y="10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45" name="Freeform 239"/>
            <p:cNvSpPr>
              <a:spLocks noChangeAspect="1"/>
            </p:cNvSpPr>
            <p:nvPr/>
          </p:nvSpPr>
          <p:spPr bwMode="auto">
            <a:xfrm>
              <a:off x="6268184" y="4114278"/>
              <a:ext cx="52388" cy="69850"/>
            </a:xfrm>
            <a:custGeom>
              <a:avLst/>
              <a:gdLst>
                <a:gd name="T0" fmla="*/ 0 w 8"/>
                <a:gd name="T1" fmla="*/ 10 h 10"/>
                <a:gd name="T2" fmla="*/ 6 w 8"/>
                <a:gd name="T3" fmla="*/ 0 h 10"/>
                <a:gd name="T4" fmla="*/ 8 w 8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6" y="0"/>
                  </a:lnTo>
                  <a:lnTo>
                    <a:pt x="8" y="1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46" name="Line 240"/>
            <p:cNvSpPr>
              <a:spLocks noChangeAspect="1" noChangeShapeType="1"/>
            </p:cNvSpPr>
            <p:nvPr/>
          </p:nvSpPr>
          <p:spPr bwMode="auto">
            <a:xfrm>
              <a:off x="6282472" y="4157140"/>
              <a:ext cx="31750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47" name="Freeform 241"/>
            <p:cNvSpPr>
              <a:spLocks noChangeAspect="1"/>
            </p:cNvSpPr>
            <p:nvPr/>
          </p:nvSpPr>
          <p:spPr bwMode="auto">
            <a:xfrm>
              <a:off x="6333272" y="4114278"/>
              <a:ext cx="55562" cy="69850"/>
            </a:xfrm>
            <a:custGeom>
              <a:avLst/>
              <a:gdLst>
                <a:gd name="T0" fmla="*/ 0 w 8"/>
                <a:gd name="T1" fmla="*/ 10 h 10"/>
                <a:gd name="T2" fmla="*/ 2 w 8"/>
                <a:gd name="T3" fmla="*/ 0 h 10"/>
                <a:gd name="T4" fmla="*/ 6 w 8"/>
                <a:gd name="T5" fmla="*/ 0 h 10"/>
                <a:gd name="T6" fmla="*/ 7 w 8"/>
                <a:gd name="T7" fmla="*/ 0 h 10"/>
                <a:gd name="T8" fmla="*/ 8 w 8"/>
                <a:gd name="T9" fmla="*/ 1 h 10"/>
                <a:gd name="T10" fmla="*/ 8 w 8"/>
                <a:gd name="T11" fmla="*/ 2 h 10"/>
                <a:gd name="T12" fmla="*/ 8 w 8"/>
                <a:gd name="T13" fmla="*/ 3 h 10"/>
                <a:gd name="T14" fmla="*/ 7 w 8"/>
                <a:gd name="T15" fmla="*/ 4 h 10"/>
                <a:gd name="T16" fmla="*/ 7 w 8"/>
                <a:gd name="T17" fmla="*/ 4 h 10"/>
                <a:gd name="T18" fmla="*/ 5 w 8"/>
                <a:gd name="T19" fmla="*/ 5 h 10"/>
                <a:gd name="T20" fmla="*/ 1 w 8"/>
                <a:gd name="T2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1" y="5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48" name="Freeform 242"/>
            <p:cNvSpPr>
              <a:spLocks noChangeAspect="1"/>
            </p:cNvSpPr>
            <p:nvPr/>
          </p:nvSpPr>
          <p:spPr bwMode="auto">
            <a:xfrm>
              <a:off x="6401534" y="4114278"/>
              <a:ext cx="55563" cy="69850"/>
            </a:xfrm>
            <a:custGeom>
              <a:avLst/>
              <a:gdLst>
                <a:gd name="T0" fmla="*/ 4 w 8"/>
                <a:gd name="T1" fmla="*/ 0 h 10"/>
                <a:gd name="T2" fmla="*/ 3 w 8"/>
                <a:gd name="T3" fmla="*/ 0 h 10"/>
                <a:gd name="T4" fmla="*/ 2 w 8"/>
                <a:gd name="T5" fmla="*/ 1 h 10"/>
                <a:gd name="T6" fmla="*/ 1 w 8"/>
                <a:gd name="T7" fmla="*/ 2 h 10"/>
                <a:gd name="T8" fmla="*/ 1 w 8"/>
                <a:gd name="T9" fmla="*/ 4 h 10"/>
                <a:gd name="T10" fmla="*/ 0 w 8"/>
                <a:gd name="T11" fmla="*/ 6 h 10"/>
                <a:gd name="T12" fmla="*/ 0 w 8"/>
                <a:gd name="T13" fmla="*/ 7 h 10"/>
                <a:gd name="T14" fmla="*/ 1 w 8"/>
                <a:gd name="T15" fmla="*/ 8 h 10"/>
                <a:gd name="T16" fmla="*/ 1 w 8"/>
                <a:gd name="T17" fmla="*/ 9 h 10"/>
                <a:gd name="T18" fmla="*/ 2 w 8"/>
                <a:gd name="T19" fmla="*/ 10 h 10"/>
                <a:gd name="T20" fmla="*/ 4 w 8"/>
                <a:gd name="T21" fmla="*/ 10 h 10"/>
                <a:gd name="T22" fmla="*/ 5 w 8"/>
                <a:gd name="T23" fmla="*/ 9 h 10"/>
                <a:gd name="T24" fmla="*/ 6 w 8"/>
                <a:gd name="T25" fmla="*/ 8 h 10"/>
                <a:gd name="T26" fmla="*/ 7 w 8"/>
                <a:gd name="T27" fmla="*/ 7 h 10"/>
                <a:gd name="T28" fmla="*/ 8 w 8"/>
                <a:gd name="T29" fmla="*/ 6 h 10"/>
                <a:gd name="T30" fmla="*/ 8 w 8"/>
                <a:gd name="T31" fmla="*/ 4 h 10"/>
                <a:gd name="T32" fmla="*/ 8 w 8"/>
                <a:gd name="T33" fmla="*/ 2 h 10"/>
                <a:gd name="T34" fmla="*/ 7 w 8"/>
                <a:gd name="T35" fmla="*/ 1 h 10"/>
                <a:gd name="T36" fmla="*/ 7 w 8"/>
                <a:gd name="T37" fmla="*/ 0 h 10"/>
                <a:gd name="T38" fmla="*/ 6 w 8"/>
                <a:gd name="T39" fmla="*/ 0 h 10"/>
                <a:gd name="T40" fmla="*/ 4 w 8"/>
                <a:gd name="T4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49" name="Freeform 243"/>
            <p:cNvSpPr>
              <a:spLocks noChangeAspect="1"/>
            </p:cNvSpPr>
            <p:nvPr/>
          </p:nvSpPr>
          <p:spPr bwMode="auto">
            <a:xfrm>
              <a:off x="6469797" y="4114278"/>
              <a:ext cx="52387" cy="69850"/>
            </a:xfrm>
            <a:custGeom>
              <a:avLst/>
              <a:gdLst>
                <a:gd name="T0" fmla="*/ 0 w 8"/>
                <a:gd name="T1" fmla="*/ 10 h 10"/>
                <a:gd name="T2" fmla="*/ 2 w 8"/>
                <a:gd name="T3" fmla="*/ 0 h 10"/>
                <a:gd name="T4" fmla="*/ 6 w 8"/>
                <a:gd name="T5" fmla="*/ 0 h 10"/>
                <a:gd name="T6" fmla="*/ 8 w 8"/>
                <a:gd name="T7" fmla="*/ 0 h 10"/>
                <a:gd name="T8" fmla="*/ 8 w 8"/>
                <a:gd name="T9" fmla="*/ 1 h 10"/>
                <a:gd name="T10" fmla="*/ 8 w 8"/>
                <a:gd name="T11" fmla="*/ 2 h 10"/>
                <a:gd name="T12" fmla="*/ 8 w 8"/>
                <a:gd name="T13" fmla="*/ 3 h 10"/>
                <a:gd name="T14" fmla="*/ 7 w 8"/>
                <a:gd name="T15" fmla="*/ 4 h 10"/>
                <a:gd name="T16" fmla="*/ 7 w 8"/>
                <a:gd name="T17" fmla="*/ 4 h 10"/>
                <a:gd name="T18" fmla="*/ 5 w 8"/>
                <a:gd name="T19" fmla="*/ 4 h 10"/>
                <a:gd name="T20" fmla="*/ 1 w 8"/>
                <a:gd name="T2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4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50" name="Line 244"/>
            <p:cNvSpPr>
              <a:spLocks noChangeAspect="1" noChangeShapeType="1"/>
            </p:cNvSpPr>
            <p:nvPr/>
          </p:nvSpPr>
          <p:spPr bwMode="auto">
            <a:xfrm>
              <a:off x="6496784" y="4141265"/>
              <a:ext cx="22225" cy="428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51" name="Freeform 245"/>
            <p:cNvSpPr>
              <a:spLocks noChangeAspect="1"/>
            </p:cNvSpPr>
            <p:nvPr/>
          </p:nvSpPr>
          <p:spPr bwMode="auto">
            <a:xfrm>
              <a:off x="6528534" y="4114278"/>
              <a:ext cx="49213" cy="69850"/>
            </a:xfrm>
            <a:custGeom>
              <a:avLst/>
              <a:gdLst>
                <a:gd name="T0" fmla="*/ 0 w 7"/>
                <a:gd name="T1" fmla="*/ 10 h 10"/>
                <a:gd name="T2" fmla="*/ 5 w 7"/>
                <a:gd name="T3" fmla="*/ 0 h 10"/>
                <a:gd name="T4" fmla="*/ 7 w 7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5" y="0"/>
                  </a:lnTo>
                  <a:lnTo>
                    <a:pt x="7" y="1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52" name="Line 246"/>
            <p:cNvSpPr>
              <a:spLocks noChangeAspect="1" noChangeShapeType="1"/>
            </p:cNvSpPr>
            <p:nvPr/>
          </p:nvSpPr>
          <p:spPr bwMode="auto">
            <a:xfrm>
              <a:off x="6541234" y="4157140"/>
              <a:ext cx="28575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53" name="Freeform 247"/>
            <p:cNvSpPr>
              <a:spLocks noChangeAspect="1"/>
            </p:cNvSpPr>
            <p:nvPr/>
          </p:nvSpPr>
          <p:spPr bwMode="auto">
            <a:xfrm>
              <a:off x="6596797" y="4114278"/>
              <a:ext cx="46037" cy="69850"/>
            </a:xfrm>
            <a:custGeom>
              <a:avLst/>
              <a:gdLst>
                <a:gd name="T0" fmla="*/ 0 w 7"/>
                <a:gd name="T1" fmla="*/ 10 h 10"/>
                <a:gd name="T2" fmla="*/ 1 w 7"/>
                <a:gd name="T3" fmla="*/ 0 h 10"/>
                <a:gd name="T4" fmla="*/ 5 w 7"/>
                <a:gd name="T5" fmla="*/ 0 h 10"/>
                <a:gd name="T6" fmla="*/ 6 w 7"/>
                <a:gd name="T7" fmla="*/ 0 h 10"/>
                <a:gd name="T8" fmla="*/ 7 w 7"/>
                <a:gd name="T9" fmla="*/ 1 h 10"/>
                <a:gd name="T10" fmla="*/ 7 w 7"/>
                <a:gd name="T11" fmla="*/ 2 h 10"/>
                <a:gd name="T12" fmla="*/ 7 w 7"/>
                <a:gd name="T13" fmla="*/ 4 h 10"/>
                <a:gd name="T14" fmla="*/ 7 w 7"/>
                <a:gd name="T15" fmla="*/ 6 h 10"/>
                <a:gd name="T16" fmla="*/ 6 w 7"/>
                <a:gd name="T17" fmla="*/ 7 h 10"/>
                <a:gd name="T18" fmla="*/ 5 w 7"/>
                <a:gd name="T19" fmla="*/ 8 h 10"/>
                <a:gd name="T20" fmla="*/ 4 w 7"/>
                <a:gd name="T21" fmla="*/ 9 h 10"/>
                <a:gd name="T22" fmla="*/ 3 w 7"/>
                <a:gd name="T23" fmla="*/ 10 h 10"/>
                <a:gd name="T24" fmla="*/ 0 w 7"/>
                <a:gd name="T2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1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6"/>
                  </a:lnTo>
                  <a:lnTo>
                    <a:pt x="6" y="7"/>
                  </a:lnTo>
                  <a:lnTo>
                    <a:pt x="5" y="8"/>
                  </a:lnTo>
                  <a:lnTo>
                    <a:pt x="4" y="9"/>
                  </a:lnTo>
                  <a:lnTo>
                    <a:pt x="3" y="10"/>
                  </a:lnTo>
                  <a:lnTo>
                    <a:pt x="0" y="1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54" name="Freeform 248"/>
            <p:cNvSpPr>
              <a:spLocks noChangeAspect="1"/>
            </p:cNvSpPr>
            <p:nvPr/>
          </p:nvSpPr>
          <p:spPr bwMode="auto">
            <a:xfrm>
              <a:off x="6663472" y="4114278"/>
              <a:ext cx="55562" cy="69850"/>
            </a:xfrm>
            <a:custGeom>
              <a:avLst/>
              <a:gdLst>
                <a:gd name="T0" fmla="*/ 4 w 8"/>
                <a:gd name="T1" fmla="*/ 0 h 10"/>
                <a:gd name="T2" fmla="*/ 3 w 8"/>
                <a:gd name="T3" fmla="*/ 0 h 10"/>
                <a:gd name="T4" fmla="*/ 2 w 8"/>
                <a:gd name="T5" fmla="*/ 1 h 10"/>
                <a:gd name="T6" fmla="*/ 1 w 8"/>
                <a:gd name="T7" fmla="*/ 2 h 10"/>
                <a:gd name="T8" fmla="*/ 0 w 8"/>
                <a:gd name="T9" fmla="*/ 4 h 10"/>
                <a:gd name="T10" fmla="*/ 0 w 8"/>
                <a:gd name="T11" fmla="*/ 6 h 10"/>
                <a:gd name="T12" fmla="*/ 0 w 8"/>
                <a:gd name="T13" fmla="*/ 7 h 10"/>
                <a:gd name="T14" fmla="*/ 0 w 8"/>
                <a:gd name="T15" fmla="*/ 8 h 10"/>
                <a:gd name="T16" fmla="*/ 1 w 8"/>
                <a:gd name="T17" fmla="*/ 9 h 10"/>
                <a:gd name="T18" fmla="*/ 2 w 8"/>
                <a:gd name="T19" fmla="*/ 10 h 10"/>
                <a:gd name="T20" fmla="*/ 4 w 8"/>
                <a:gd name="T21" fmla="*/ 10 h 10"/>
                <a:gd name="T22" fmla="*/ 5 w 8"/>
                <a:gd name="T23" fmla="*/ 9 h 10"/>
                <a:gd name="T24" fmla="*/ 6 w 8"/>
                <a:gd name="T25" fmla="*/ 8 h 10"/>
                <a:gd name="T26" fmla="*/ 6 w 8"/>
                <a:gd name="T27" fmla="*/ 7 h 10"/>
                <a:gd name="T28" fmla="*/ 7 w 8"/>
                <a:gd name="T29" fmla="*/ 6 h 10"/>
                <a:gd name="T30" fmla="*/ 8 w 8"/>
                <a:gd name="T31" fmla="*/ 4 h 10"/>
                <a:gd name="T32" fmla="*/ 7 w 8"/>
                <a:gd name="T33" fmla="*/ 2 h 10"/>
                <a:gd name="T34" fmla="*/ 7 w 8"/>
                <a:gd name="T35" fmla="*/ 1 h 10"/>
                <a:gd name="T36" fmla="*/ 6 w 8"/>
                <a:gd name="T37" fmla="*/ 0 h 10"/>
                <a:gd name="T38" fmla="*/ 5 w 8"/>
                <a:gd name="T39" fmla="*/ 0 h 10"/>
                <a:gd name="T40" fmla="*/ 4 w 8"/>
                <a:gd name="T4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8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55" name="Freeform 249"/>
            <p:cNvSpPr>
              <a:spLocks noChangeAspect="1"/>
            </p:cNvSpPr>
            <p:nvPr/>
          </p:nvSpPr>
          <p:spPr bwMode="auto">
            <a:xfrm>
              <a:off x="6733322" y="4114278"/>
              <a:ext cx="52387" cy="69850"/>
            </a:xfrm>
            <a:custGeom>
              <a:avLst/>
              <a:gdLst>
                <a:gd name="T0" fmla="*/ 0 w 8"/>
                <a:gd name="T1" fmla="*/ 10 h 10"/>
                <a:gd name="T2" fmla="*/ 2 w 8"/>
                <a:gd name="T3" fmla="*/ 0 h 10"/>
                <a:gd name="T4" fmla="*/ 6 w 8"/>
                <a:gd name="T5" fmla="*/ 0 h 10"/>
                <a:gd name="T6" fmla="*/ 7 w 8"/>
                <a:gd name="T7" fmla="*/ 0 h 10"/>
                <a:gd name="T8" fmla="*/ 7 w 8"/>
                <a:gd name="T9" fmla="*/ 1 h 10"/>
                <a:gd name="T10" fmla="*/ 8 w 8"/>
                <a:gd name="T11" fmla="*/ 2 h 10"/>
                <a:gd name="T12" fmla="*/ 8 w 8"/>
                <a:gd name="T13" fmla="*/ 3 h 10"/>
                <a:gd name="T14" fmla="*/ 7 w 8"/>
                <a:gd name="T15" fmla="*/ 4 h 10"/>
                <a:gd name="T16" fmla="*/ 6 w 8"/>
                <a:gd name="T17" fmla="*/ 4 h 10"/>
                <a:gd name="T18" fmla="*/ 5 w 8"/>
                <a:gd name="T19" fmla="*/ 4 h 10"/>
                <a:gd name="T20" fmla="*/ 1 w 8"/>
                <a:gd name="T2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1" y="4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56" name="Line 250"/>
            <p:cNvSpPr>
              <a:spLocks noChangeAspect="1" noChangeShapeType="1"/>
            </p:cNvSpPr>
            <p:nvPr/>
          </p:nvSpPr>
          <p:spPr bwMode="auto">
            <a:xfrm>
              <a:off x="6757134" y="4141265"/>
              <a:ext cx="12700" cy="428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57" name="Freeform 251"/>
            <p:cNvSpPr>
              <a:spLocks noChangeAspect="1"/>
            </p:cNvSpPr>
            <p:nvPr/>
          </p:nvSpPr>
          <p:spPr bwMode="auto">
            <a:xfrm>
              <a:off x="6860322" y="4114278"/>
              <a:ext cx="46037" cy="69850"/>
            </a:xfrm>
            <a:custGeom>
              <a:avLst/>
              <a:gdLst>
                <a:gd name="T0" fmla="*/ 7 w 7"/>
                <a:gd name="T1" fmla="*/ 0 h 10"/>
                <a:gd name="T2" fmla="*/ 3 w 7"/>
                <a:gd name="T3" fmla="*/ 0 h 10"/>
                <a:gd name="T4" fmla="*/ 2 w 7"/>
                <a:gd name="T5" fmla="*/ 4 h 10"/>
                <a:gd name="T6" fmla="*/ 2 w 7"/>
                <a:gd name="T7" fmla="*/ 4 h 10"/>
                <a:gd name="T8" fmla="*/ 4 w 7"/>
                <a:gd name="T9" fmla="*/ 3 h 10"/>
                <a:gd name="T10" fmla="*/ 5 w 7"/>
                <a:gd name="T11" fmla="*/ 3 h 10"/>
                <a:gd name="T12" fmla="*/ 6 w 7"/>
                <a:gd name="T13" fmla="*/ 4 h 10"/>
                <a:gd name="T14" fmla="*/ 7 w 7"/>
                <a:gd name="T15" fmla="*/ 4 h 10"/>
                <a:gd name="T16" fmla="*/ 7 w 7"/>
                <a:gd name="T17" fmla="*/ 6 h 10"/>
                <a:gd name="T18" fmla="*/ 7 w 7"/>
                <a:gd name="T19" fmla="*/ 7 h 10"/>
                <a:gd name="T20" fmla="*/ 7 w 7"/>
                <a:gd name="T21" fmla="*/ 8 h 10"/>
                <a:gd name="T22" fmla="*/ 5 w 7"/>
                <a:gd name="T23" fmla="*/ 9 h 10"/>
                <a:gd name="T24" fmla="*/ 4 w 7"/>
                <a:gd name="T25" fmla="*/ 10 h 10"/>
                <a:gd name="T26" fmla="*/ 3 w 7"/>
                <a:gd name="T27" fmla="*/ 10 h 10"/>
                <a:gd name="T28" fmla="*/ 1 w 7"/>
                <a:gd name="T29" fmla="*/ 9 h 10"/>
                <a:gd name="T30" fmla="*/ 1 w 7"/>
                <a:gd name="T31" fmla="*/ 9 h 10"/>
                <a:gd name="T32" fmla="*/ 0 w 7"/>
                <a:gd name="T3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10">
                  <a:moveTo>
                    <a:pt x="7" y="0"/>
                  </a:moveTo>
                  <a:lnTo>
                    <a:pt x="3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5" y="9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58" name="Freeform 252"/>
            <p:cNvSpPr>
              <a:spLocks noChangeAspect="1"/>
            </p:cNvSpPr>
            <p:nvPr/>
          </p:nvSpPr>
          <p:spPr bwMode="auto">
            <a:xfrm>
              <a:off x="6193572" y="4257153"/>
              <a:ext cx="53975" cy="69850"/>
            </a:xfrm>
            <a:custGeom>
              <a:avLst/>
              <a:gdLst>
                <a:gd name="T0" fmla="*/ 0 w 8"/>
                <a:gd name="T1" fmla="*/ 10 h 10"/>
                <a:gd name="T2" fmla="*/ 6 w 8"/>
                <a:gd name="T3" fmla="*/ 0 h 10"/>
                <a:gd name="T4" fmla="*/ 8 w 8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6" y="0"/>
                  </a:lnTo>
                  <a:lnTo>
                    <a:pt x="8" y="1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59" name="Line 253"/>
            <p:cNvSpPr>
              <a:spLocks noChangeAspect="1" noChangeShapeType="1"/>
            </p:cNvSpPr>
            <p:nvPr/>
          </p:nvSpPr>
          <p:spPr bwMode="auto">
            <a:xfrm>
              <a:off x="6206272" y="4304778"/>
              <a:ext cx="34925" cy="793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60" name="Freeform 254"/>
            <p:cNvSpPr>
              <a:spLocks noChangeAspect="1"/>
            </p:cNvSpPr>
            <p:nvPr/>
          </p:nvSpPr>
          <p:spPr bwMode="auto">
            <a:xfrm>
              <a:off x="6268184" y="4257153"/>
              <a:ext cx="14288" cy="69850"/>
            </a:xfrm>
            <a:custGeom>
              <a:avLst/>
              <a:gdLst>
                <a:gd name="T0" fmla="*/ 1 w 2"/>
                <a:gd name="T1" fmla="*/ 0 h 10"/>
                <a:gd name="T2" fmla="*/ 0 w 2"/>
                <a:gd name="T3" fmla="*/ 8 h 10"/>
                <a:gd name="T4" fmla="*/ 0 w 2"/>
                <a:gd name="T5" fmla="*/ 10 h 10"/>
                <a:gd name="T6" fmla="*/ 1 w 2"/>
                <a:gd name="T7" fmla="*/ 10 h 10"/>
                <a:gd name="T8" fmla="*/ 2 w 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2" y="1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61" name="Line 255"/>
            <p:cNvSpPr>
              <a:spLocks noChangeAspect="1" noChangeShapeType="1"/>
            </p:cNvSpPr>
            <p:nvPr/>
          </p:nvSpPr>
          <p:spPr bwMode="auto">
            <a:xfrm>
              <a:off x="6261834" y="4277790"/>
              <a:ext cx="23813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62" name="Line 256"/>
            <p:cNvSpPr>
              <a:spLocks noChangeAspect="1" noChangeShapeType="1"/>
            </p:cNvSpPr>
            <p:nvPr/>
          </p:nvSpPr>
          <p:spPr bwMode="auto">
            <a:xfrm>
              <a:off x="6306284" y="4284140"/>
              <a:ext cx="55563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63" name="Line 257"/>
            <p:cNvSpPr>
              <a:spLocks noChangeAspect="1" noChangeShapeType="1"/>
            </p:cNvSpPr>
            <p:nvPr/>
          </p:nvSpPr>
          <p:spPr bwMode="auto">
            <a:xfrm>
              <a:off x="6299934" y="4304778"/>
              <a:ext cx="61913" cy="793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64" name="Freeform 258"/>
            <p:cNvSpPr>
              <a:spLocks noChangeAspect="1"/>
            </p:cNvSpPr>
            <p:nvPr/>
          </p:nvSpPr>
          <p:spPr bwMode="auto">
            <a:xfrm>
              <a:off x="6376134" y="4257153"/>
              <a:ext cx="52388" cy="69850"/>
            </a:xfrm>
            <a:custGeom>
              <a:avLst/>
              <a:gdLst>
                <a:gd name="T0" fmla="*/ 2 w 8"/>
                <a:gd name="T1" fmla="*/ 2 h 10"/>
                <a:gd name="T2" fmla="*/ 2 w 8"/>
                <a:gd name="T3" fmla="*/ 2 h 10"/>
                <a:gd name="T4" fmla="*/ 3 w 8"/>
                <a:gd name="T5" fmla="*/ 1 h 10"/>
                <a:gd name="T6" fmla="*/ 4 w 8"/>
                <a:gd name="T7" fmla="*/ 1 h 10"/>
                <a:gd name="T8" fmla="*/ 5 w 8"/>
                <a:gd name="T9" fmla="*/ 0 h 10"/>
                <a:gd name="T10" fmla="*/ 7 w 8"/>
                <a:gd name="T11" fmla="*/ 0 h 10"/>
                <a:gd name="T12" fmla="*/ 7 w 8"/>
                <a:gd name="T13" fmla="*/ 1 h 10"/>
                <a:gd name="T14" fmla="*/ 8 w 8"/>
                <a:gd name="T15" fmla="*/ 1 h 10"/>
                <a:gd name="T16" fmla="*/ 8 w 8"/>
                <a:gd name="T17" fmla="*/ 2 h 10"/>
                <a:gd name="T18" fmla="*/ 8 w 8"/>
                <a:gd name="T19" fmla="*/ 3 h 10"/>
                <a:gd name="T20" fmla="*/ 7 w 8"/>
                <a:gd name="T21" fmla="*/ 4 h 10"/>
                <a:gd name="T22" fmla="*/ 6 w 8"/>
                <a:gd name="T23" fmla="*/ 5 h 10"/>
                <a:gd name="T24" fmla="*/ 0 w 8"/>
                <a:gd name="T25" fmla="*/ 10 h 10"/>
                <a:gd name="T26" fmla="*/ 7 w 8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0">
                  <a:moveTo>
                    <a:pt x="2" y="2"/>
                  </a:move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4"/>
                  </a:lnTo>
                  <a:lnTo>
                    <a:pt x="6" y="5"/>
                  </a:lnTo>
                  <a:lnTo>
                    <a:pt x="0" y="10"/>
                  </a:lnTo>
                  <a:lnTo>
                    <a:pt x="7" y="1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65" name="Freeform 259"/>
            <p:cNvSpPr>
              <a:spLocks noChangeAspect="1"/>
            </p:cNvSpPr>
            <p:nvPr/>
          </p:nvSpPr>
          <p:spPr bwMode="auto">
            <a:xfrm>
              <a:off x="6447572" y="4257153"/>
              <a:ext cx="49212" cy="69850"/>
            </a:xfrm>
            <a:custGeom>
              <a:avLst/>
              <a:gdLst>
                <a:gd name="T0" fmla="*/ 3 w 7"/>
                <a:gd name="T1" fmla="*/ 0 h 10"/>
                <a:gd name="T2" fmla="*/ 2 w 7"/>
                <a:gd name="T3" fmla="*/ 1 h 10"/>
                <a:gd name="T4" fmla="*/ 1 w 7"/>
                <a:gd name="T5" fmla="*/ 2 h 10"/>
                <a:gd name="T6" fmla="*/ 0 w 7"/>
                <a:gd name="T7" fmla="*/ 4 h 10"/>
                <a:gd name="T8" fmla="*/ 0 w 7"/>
                <a:gd name="T9" fmla="*/ 6 h 10"/>
                <a:gd name="T10" fmla="*/ 0 w 7"/>
                <a:gd name="T11" fmla="*/ 8 h 10"/>
                <a:gd name="T12" fmla="*/ 0 w 7"/>
                <a:gd name="T13" fmla="*/ 10 h 10"/>
                <a:gd name="T14" fmla="*/ 2 w 7"/>
                <a:gd name="T15" fmla="*/ 10 h 10"/>
                <a:gd name="T16" fmla="*/ 3 w 7"/>
                <a:gd name="T17" fmla="*/ 10 h 10"/>
                <a:gd name="T18" fmla="*/ 4 w 7"/>
                <a:gd name="T19" fmla="*/ 10 h 10"/>
                <a:gd name="T20" fmla="*/ 5 w 7"/>
                <a:gd name="T21" fmla="*/ 8 h 10"/>
                <a:gd name="T22" fmla="*/ 6 w 7"/>
                <a:gd name="T23" fmla="*/ 6 h 10"/>
                <a:gd name="T24" fmla="*/ 7 w 7"/>
                <a:gd name="T25" fmla="*/ 4 h 10"/>
                <a:gd name="T26" fmla="*/ 7 w 7"/>
                <a:gd name="T27" fmla="*/ 2 h 10"/>
                <a:gd name="T28" fmla="*/ 6 w 7"/>
                <a:gd name="T29" fmla="*/ 1 h 10"/>
                <a:gd name="T30" fmla="*/ 4 w 7"/>
                <a:gd name="T31" fmla="*/ 0 h 10"/>
                <a:gd name="T32" fmla="*/ 3 w 7"/>
                <a:gd name="T3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8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66" name="Freeform 260"/>
            <p:cNvSpPr>
              <a:spLocks noChangeAspect="1"/>
            </p:cNvSpPr>
            <p:nvPr/>
          </p:nvSpPr>
          <p:spPr bwMode="auto">
            <a:xfrm>
              <a:off x="6511072" y="4257153"/>
              <a:ext cx="44450" cy="69850"/>
            </a:xfrm>
            <a:custGeom>
              <a:avLst/>
              <a:gdLst>
                <a:gd name="T0" fmla="*/ 4 w 7"/>
                <a:gd name="T1" fmla="*/ 0 h 10"/>
                <a:gd name="T2" fmla="*/ 2 w 7"/>
                <a:gd name="T3" fmla="*/ 1 h 10"/>
                <a:gd name="T4" fmla="*/ 1 w 7"/>
                <a:gd name="T5" fmla="*/ 2 h 10"/>
                <a:gd name="T6" fmla="*/ 0 w 7"/>
                <a:gd name="T7" fmla="*/ 4 h 10"/>
                <a:gd name="T8" fmla="*/ 0 w 7"/>
                <a:gd name="T9" fmla="*/ 6 h 10"/>
                <a:gd name="T10" fmla="*/ 0 w 7"/>
                <a:gd name="T11" fmla="*/ 8 h 10"/>
                <a:gd name="T12" fmla="*/ 1 w 7"/>
                <a:gd name="T13" fmla="*/ 10 h 10"/>
                <a:gd name="T14" fmla="*/ 2 w 7"/>
                <a:gd name="T15" fmla="*/ 10 h 10"/>
                <a:gd name="T16" fmla="*/ 3 w 7"/>
                <a:gd name="T17" fmla="*/ 10 h 10"/>
                <a:gd name="T18" fmla="*/ 5 w 7"/>
                <a:gd name="T19" fmla="*/ 10 h 10"/>
                <a:gd name="T20" fmla="*/ 6 w 7"/>
                <a:gd name="T21" fmla="*/ 8 h 10"/>
                <a:gd name="T22" fmla="*/ 7 w 7"/>
                <a:gd name="T23" fmla="*/ 6 h 10"/>
                <a:gd name="T24" fmla="*/ 7 w 7"/>
                <a:gd name="T25" fmla="*/ 4 h 10"/>
                <a:gd name="T26" fmla="*/ 7 w 7"/>
                <a:gd name="T27" fmla="*/ 2 h 10"/>
                <a:gd name="T28" fmla="*/ 6 w 7"/>
                <a:gd name="T29" fmla="*/ 1 h 10"/>
                <a:gd name="T30" fmla="*/ 5 w 7"/>
                <a:gd name="T31" fmla="*/ 0 h 10"/>
                <a:gd name="T32" fmla="*/ 4 w 7"/>
                <a:gd name="T3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10">
                  <a:moveTo>
                    <a:pt x="4" y="0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6" y="8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67" name="Freeform 261"/>
            <p:cNvSpPr>
              <a:spLocks noChangeAspect="1"/>
            </p:cNvSpPr>
            <p:nvPr/>
          </p:nvSpPr>
          <p:spPr bwMode="auto">
            <a:xfrm>
              <a:off x="6569809" y="4257153"/>
              <a:ext cx="49213" cy="69850"/>
            </a:xfrm>
            <a:custGeom>
              <a:avLst/>
              <a:gdLst>
                <a:gd name="T0" fmla="*/ 4 w 7"/>
                <a:gd name="T1" fmla="*/ 0 h 10"/>
                <a:gd name="T2" fmla="*/ 3 w 7"/>
                <a:gd name="T3" fmla="*/ 1 h 10"/>
                <a:gd name="T4" fmla="*/ 2 w 7"/>
                <a:gd name="T5" fmla="*/ 2 h 10"/>
                <a:gd name="T6" fmla="*/ 1 w 7"/>
                <a:gd name="T7" fmla="*/ 4 h 10"/>
                <a:gd name="T8" fmla="*/ 0 w 7"/>
                <a:gd name="T9" fmla="*/ 6 h 10"/>
                <a:gd name="T10" fmla="*/ 1 w 7"/>
                <a:gd name="T11" fmla="*/ 8 h 10"/>
                <a:gd name="T12" fmla="*/ 1 w 7"/>
                <a:gd name="T13" fmla="*/ 10 h 10"/>
                <a:gd name="T14" fmla="*/ 3 w 7"/>
                <a:gd name="T15" fmla="*/ 10 h 10"/>
                <a:gd name="T16" fmla="*/ 4 w 7"/>
                <a:gd name="T17" fmla="*/ 10 h 10"/>
                <a:gd name="T18" fmla="*/ 5 w 7"/>
                <a:gd name="T19" fmla="*/ 10 h 10"/>
                <a:gd name="T20" fmla="*/ 6 w 7"/>
                <a:gd name="T21" fmla="*/ 8 h 10"/>
                <a:gd name="T22" fmla="*/ 7 w 7"/>
                <a:gd name="T23" fmla="*/ 6 h 10"/>
                <a:gd name="T24" fmla="*/ 7 w 7"/>
                <a:gd name="T25" fmla="*/ 4 h 10"/>
                <a:gd name="T26" fmla="*/ 7 w 7"/>
                <a:gd name="T27" fmla="*/ 2 h 10"/>
                <a:gd name="T28" fmla="*/ 7 w 7"/>
                <a:gd name="T29" fmla="*/ 1 h 10"/>
                <a:gd name="T30" fmla="*/ 5 w 7"/>
                <a:gd name="T31" fmla="*/ 0 h 10"/>
                <a:gd name="T32" fmla="*/ 4 w 7"/>
                <a:gd name="T3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10">
                  <a:moveTo>
                    <a:pt x="4" y="0"/>
                  </a:moveTo>
                  <a:lnTo>
                    <a:pt x="3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6" y="8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68" name="Freeform 262"/>
            <p:cNvSpPr>
              <a:spLocks noChangeAspect="1"/>
            </p:cNvSpPr>
            <p:nvPr/>
          </p:nvSpPr>
          <p:spPr bwMode="auto">
            <a:xfrm>
              <a:off x="6704747" y="4257153"/>
              <a:ext cx="49212" cy="69850"/>
            </a:xfrm>
            <a:custGeom>
              <a:avLst/>
              <a:gdLst>
                <a:gd name="T0" fmla="*/ 0 w 7"/>
                <a:gd name="T1" fmla="*/ 10 h 10"/>
                <a:gd name="T2" fmla="*/ 1 w 7"/>
                <a:gd name="T3" fmla="*/ 0 h 10"/>
                <a:gd name="T4" fmla="*/ 7 w 7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1" y="0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69" name="Line 263"/>
            <p:cNvSpPr>
              <a:spLocks noChangeAspect="1" noChangeShapeType="1"/>
            </p:cNvSpPr>
            <p:nvPr/>
          </p:nvSpPr>
          <p:spPr bwMode="auto">
            <a:xfrm>
              <a:off x="6704747" y="4290490"/>
              <a:ext cx="28575" cy="79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70" name="Line 264"/>
            <p:cNvSpPr>
              <a:spLocks noChangeAspect="1" noChangeShapeType="1"/>
            </p:cNvSpPr>
            <p:nvPr/>
          </p:nvSpPr>
          <p:spPr bwMode="auto">
            <a:xfrm flipH="1">
              <a:off x="6769834" y="4257153"/>
              <a:ext cx="15875" cy="698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71" name="Line 265"/>
            <p:cNvSpPr>
              <a:spLocks noChangeAspect="1" noChangeShapeType="1"/>
            </p:cNvSpPr>
            <p:nvPr/>
          </p:nvSpPr>
          <p:spPr bwMode="auto">
            <a:xfrm>
              <a:off x="6757134" y="4257153"/>
              <a:ext cx="49213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72" name="Line 266"/>
            <p:cNvSpPr>
              <a:spLocks noChangeAspect="1" noChangeShapeType="1"/>
            </p:cNvSpPr>
            <p:nvPr/>
          </p:nvSpPr>
          <p:spPr bwMode="auto">
            <a:xfrm flipH="1">
              <a:off x="6853972" y="4228578"/>
              <a:ext cx="14287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73" name="Freeform 267"/>
            <p:cNvSpPr>
              <a:spLocks noChangeAspect="1"/>
            </p:cNvSpPr>
            <p:nvPr/>
          </p:nvSpPr>
          <p:spPr bwMode="auto">
            <a:xfrm>
              <a:off x="6868259" y="4228578"/>
              <a:ext cx="3175" cy="20637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1 h 3"/>
                <a:gd name="T4" fmla="*/ 1 w 1"/>
                <a:gd name="T5" fmla="*/ 0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74" name="Freeform 268"/>
            <p:cNvSpPr>
              <a:spLocks noChangeAspect="1"/>
            </p:cNvSpPr>
            <p:nvPr/>
          </p:nvSpPr>
          <p:spPr bwMode="auto">
            <a:xfrm>
              <a:off x="6847622" y="4249215"/>
              <a:ext cx="20637" cy="14288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3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2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75" name="Line 269"/>
            <p:cNvSpPr>
              <a:spLocks noChangeAspect="1" noChangeShapeType="1"/>
            </p:cNvSpPr>
            <p:nvPr/>
          </p:nvSpPr>
          <p:spPr bwMode="auto">
            <a:xfrm>
              <a:off x="6522184" y="3861865"/>
              <a:ext cx="6350" cy="1460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76" name="Line 270"/>
            <p:cNvSpPr>
              <a:spLocks noChangeAspect="1" noChangeShapeType="1"/>
            </p:cNvSpPr>
            <p:nvPr/>
          </p:nvSpPr>
          <p:spPr bwMode="auto">
            <a:xfrm>
              <a:off x="6522184" y="4007915"/>
              <a:ext cx="696913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376" name="Rectangle 386"/>
            <p:cNvSpPr>
              <a:spLocks noChangeAspect="1" noChangeArrowheads="1"/>
            </p:cNvSpPr>
            <p:nvPr/>
          </p:nvSpPr>
          <p:spPr bwMode="auto">
            <a:xfrm>
              <a:off x="7069872" y="4319065"/>
              <a:ext cx="300037" cy="717550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384" name="Freeform 394"/>
            <p:cNvSpPr>
              <a:spLocks noChangeAspect="1"/>
            </p:cNvSpPr>
            <p:nvPr/>
          </p:nvSpPr>
          <p:spPr bwMode="auto">
            <a:xfrm>
              <a:off x="7196872" y="4215878"/>
              <a:ext cx="31750" cy="88900"/>
            </a:xfrm>
            <a:custGeom>
              <a:avLst/>
              <a:gdLst>
                <a:gd name="T0" fmla="*/ 5 w 5"/>
                <a:gd name="T1" fmla="*/ 0 h 13"/>
                <a:gd name="T2" fmla="*/ 2 w 5"/>
                <a:gd name="T3" fmla="*/ 13 h 13"/>
                <a:gd name="T4" fmla="*/ 0 w 5"/>
                <a:gd name="T5" fmla="*/ 0 h 13"/>
                <a:gd name="T6" fmla="*/ 5 w 5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2" y="1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385" name="Freeform 395"/>
            <p:cNvSpPr>
              <a:spLocks noChangeAspect="1"/>
            </p:cNvSpPr>
            <p:nvPr/>
          </p:nvSpPr>
          <p:spPr bwMode="auto">
            <a:xfrm>
              <a:off x="7196872" y="4215878"/>
              <a:ext cx="31750" cy="88900"/>
            </a:xfrm>
            <a:custGeom>
              <a:avLst/>
              <a:gdLst>
                <a:gd name="T0" fmla="*/ 5 w 5"/>
                <a:gd name="T1" fmla="*/ 0 h 13"/>
                <a:gd name="T2" fmla="*/ 2 w 5"/>
                <a:gd name="T3" fmla="*/ 13 h 13"/>
                <a:gd name="T4" fmla="*/ 0 w 5"/>
                <a:gd name="T5" fmla="*/ 0 h 13"/>
                <a:gd name="T6" fmla="*/ 5 w 5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2" y="1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386" name="Line 396"/>
            <p:cNvSpPr>
              <a:spLocks noChangeAspect="1" noChangeShapeType="1"/>
            </p:cNvSpPr>
            <p:nvPr/>
          </p:nvSpPr>
          <p:spPr bwMode="auto">
            <a:xfrm flipV="1">
              <a:off x="7209572" y="4007915"/>
              <a:ext cx="9525" cy="207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387" name="Line 397"/>
            <p:cNvSpPr>
              <a:spLocks noChangeAspect="1" noChangeShapeType="1"/>
            </p:cNvSpPr>
            <p:nvPr/>
          </p:nvSpPr>
          <p:spPr bwMode="auto">
            <a:xfrm flipH="1">
              <a:off x="6185634" y="4763565"/>
              <a:ext cx="14288" cy="6508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388" name="Line 398"/>
            <p:cNvSpPr>
              <a:spLocks noChangeAspect="1" noChangeShapeType="1"/>
            </p:cNvSpPr>
            <p:nvPr/>
          </p:nvSpPr>
          <p:spPr bwMode="auto">
            <a:xfrm>
              <a:off x="6177697" y="4763565"/>
              <a:ext cx="41275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389" name="Freeform 399"/>
            <p:cNvSpPr>
              <a:spLocks noChangeAspect="1"/>
            </p:cNvSpPr>
            <p:nvPr/>
          </p:nvSpPr>
          <p:spPr bwMode="auto">
            <a:xfrm>
              <a:off x="6212622" y="4763565"/>
              <a:ext cx="55562" cy="65088"/>
            </a:xfrm>
            <a:custGeom>
              <a:avLst/>
              <a:gdLst>
                <a:gd name="T0" fmla="*/ 0 w 8"/>
                <a:gd name="T1" fmla="*/ 10 h 10"/>
                <a:gd name="T2" fmla="*/ 6 w 8"/>
                <a:gd name="T3" fmla="*/ 0 h 10"/>
                <a:gd name="T4" fmla="*/ 8 w 8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6" y="0"/>
                  </a:lnTo>
                  <a:lnTo>
                    <a:pt x="8" y="1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390" name="Line 400"/>
            <p:cNvSpPr>
              <a:spLocks noChangeAspect="1" noChangeShapeType="1"/>
            </p:cNvSpPr>
            <p:nvPr/>
          </p:nvSpPr>
          <p:spPr bwMode="auto">
            <a:xfrm>
              <a:off x="6226909" y="4808015"/>
              <a:ext cx="34925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391" name="Freeform 401"/>
            <p:cNvSpPr>
              <a:spLocks noChangeAspect="1"/>
            </p:cNvSpPr>
            <p:nvPr/>
          </p:nvSpPr>
          <p:spPr bwMode="auto">
            <a:xfrm>
              <a:off x="6282472" y="4763565"/>
              <a:ext cx="58737" cy="65088"/>
            </a:xfrm>
            <a:custGeom>
              <a:avLst/>
              <a:gdLst>
                <a:gd name="T0" fmla="*/ 0 w 9"/>
                <a:gd name="T1" fmla="*/ 10 h 10"/>
                <a:gd name="T2" fmla="*/ 2 w 9"/>
                <a:gd name="T3" fmla="*/ 0 h 10"/>
                <a:gd name="T4" fmla="*/ 7 w 9"/>
                <a:gd name="T5" fmla="*/ 10 h 10"/>
                <a:gd name="T6" fmla="*/ 9 w 9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10"/>
                  </a:moveTo>
                  <a:lnTo>
                    <a:pt x="2" y="0"/>
                  </a:lnTo>
                  <a:lnTo>
                    <a:pt x="7" y="10"/>
                  </a:lnTo>
                  <a:lnTo>
                    <a:pt x="9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392" name="Freeform 402"/>
            <p:cNvSpPr>
              <a:spLocks noChangeAspect="1"/>
            </p:cNvSpPr>
            <p:nvPr/>
          </p:nvSpPr>
          <p:spPr bwMode="auto">
            <a:xfrm>
              <a:off x="6355497" y="4763565"/>
              <a:ext cx="52387" cy="65088"/>
            </a:xfrm>
            <a:custGeom>
              <a:avLst/>
              <a:gdLst>
                <a:gd name="T0" fmla="*/ 4 w 8"/>
                <a:gd name="T1" fmla="*/ 0 h 10"/>
                <a:gd name="T2" fmla="*/ 3 w 8"/>
                <a:gd name="T3" fmla="*/ 1 h 10"/>
                <a:gd name="T4" fmla="*/ 2 w 8"/>
                <a:gd name="T5" fmla="*/ 2 h 10"/>
                <a:gd name="T6" fmla="*/ 1 w 8"/>
                <a:gd name="T7" fmla="*/ 3 h 10"/>
                <a:gd name="T8" fmla="*/ 0 w 8"/>
                <a:gd name="T9" fmla="*/ 4 h 10"/>
                <a:gd name="T10" fmla="*/ 0 w 8"/>
                <a:gd name="T11" fmla="*/ 6 h 10"/>
                <a:gd name="T12" fmla="*/ 0 w 8"/>
                <a:gd name="T13" fmla="*/ 8 h 10"/>
                <a:gd name="T14" fmla="*/ 0 w 8"/>
                <a:gd name="T15" fmla="*/ 9 h 10"/>
                <a:gd name="T16" fmla="*/ 1 w 8"/>
                <a:gd name="T17" fmla="*/ 10 h 10"/>
                <a:gd name="T18" fmla="*/ 2 w 8"/>
                <a:gd name="T19" fmla="*/ 10 h 10"/>
                <a:gd name="T20" fmla="*/ 4 w 8"/>
                <a:gd name="T21" fmla="*/ 10 h 10"/>
                <a:gd name="T22" fmla="*/ 5 w 8"/>
                <a:gd name="T23" fmla="*/ 10 h 10"/>
                <a:gd name="T24" fmla="*/ 6 w 8"/>
                <a:gd name="T25" fmla="*/ 9 h 10"/>
                <a:gd name="T26" fmla="*/ 7 w 8"/>
                <a:gd name="T27" fmla="*/ 8 h 10"/>
                <a:gd name="T28" fmla="*/ 7 w 8"/>
                <a:gd name="T29" fmla="*/ 6 h 10"/>
                <a:gd name="T30" fmla="*/ 8 w 8"/>
                <a:gd name="T31" fmla="*/ 4 h 10"/>
                <a:gd name="T32" fmla="*/ 8 w 8"/>
                <a:gd name="T33" fmla="*/ 3 h 10"/>
                <a:gd name="T34" fmla="*/ 7 w 8"/>
                <a:gd name="T35" fmla="*/ 2 h 10"/>
                <a:gd name="T36" fmla="*/ 6 w 8"/>
                <a:gd name="T37" fmla="*/ 1 h 10"/>
                <a:gd name="T38" fmla="*/ 6 w 8"/>
                <a:gd name="T39" fmla="*/ 0 h 10"/>
                <a:gd name="T40" fmla="*/ 4 w 8"/>
                <a:gd name="T4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6" y="9"/>
                  </a:lnTo>
                  <a:lnTo>
                    <a:pt x="7" y="8"/>
                  </a:lnTo>
                  <a:lnTo>
                    <a:pt x="7" y="6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393" name="Line 403"/>
            <p:cNvSpPr>
              <a:spLocks noChangeAspect="1" noChangeShapeType="1"/>
            </p:cNvSpPr>
            <p:nvPr/>
          </p:nvSpPr>
          <p:spPr bwMode="auto">
            <a:xfrm>
              <a:off x="6382484" y="4814365"/>
              <a:ext cx="12700" cy="206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394" name="Freeform 404"/>
            <p:cNvSpPr>
              <a:spLocks noChangeAspect="1"/>
            </p:cNvSpPr>
            <p:nvPr/>
          </p:nvSpPr>
          <p:spPr bwMode="auto">
            <a:xfrm>
              <a:off x="6420584" y="4763565"/>
              <a:ext cx="55563" cy="65088"/>
            </a:xfrm>
            <a:custGeom>
              <a:avLst/>
              <a:gdLst>
                <a:gd name="T0" fmla="*/ 2 w 8"/>
                <a:gd name="T1" fmla="*/ 0 h 10"/>
                <a:gd name="T2" fmla="*/ 0 w 8"/>
                <a:gd name="T3" fmla="*/ 7 h 10"/>
                <a:gd name="T4" fmla="*/ 1 w 8"/>
                <a:gd name="T5" fmla="*/ 9 h 10"/>
                <a:gd name="T6" fmla="*/ 1 w 8"/>
                <a:gd name="T7" fmla="*/ 10 h 10"/>
                <a:gd name="T8" fmla="*/ 3 w 8"/>
                <a:gd name="T9" fmla="*/ 10 h 10"/>
                <a:gd name="T10" fmla="*/ 4 w 8"/>
                <a:gd name="T11" fmla="*/ 10 h 10"/>
                <a:gd name="T12" fmla="*/ 5 w 8"/>
                <a:gd name="T13" fmla="*/ 10 h 10"/>
                <a:gd name="T14" fmla="*/ 6 w 8"/>
                <a:gd name="T15" fmla="*/ 9 h 10"/>
                <a:gd name="T16" fmla="*/ 7 w 8"/>
                <a:gd name="T17" fmla="*/ 7 h 10"/>
                <a:gd name="T18" fmla="*/ 8 w 8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2" y="0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6" y="9"/>
                  </a:lnTo>
                  <a:lnTo>
                    <a:pt x="7" y="7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395" name="Freeform 405"/>
            <p:cNvSpPr>
              <a:spLocks noChangeAspect="1"/>
            </p:cNvSpPr>
            <p:nvPr/>
          </p:nvSpPr>
          <p:spPr bwMode="auto">
            <a:xfrm>
              <a:off x="6490434" y="4763565"/>
              <a:ext cx="50800" cy="65088"/>
            </a:xfrm>
            <a:custGeom>
              <a:avLst/>
              <a:gdLst>
                <a:gd name="T0" fmla="*/ 0 w 8"/>
                <a:gd name="T1" fmla="*/ 10 h 10"/>
                <a:gd name="T2" fmla="*/ 2 w 8"/>
                <a:gd name="T3" fmla="*/ 0 h 10"/>
                <a:gd name="T4" fmla="*/ 8 w 8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2" y="0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396" name="Line 406"/>
            <p:cNvSpPr>
              <a:spLocks noChangeAspect="1" noChangeShapeType="1"/>
            </p:cNvSpPr>
            <p:nvPr/>
          </p:nvSpPr>
          <p:spPr bwMode="auto">
            <a:xfrm>
              <a:off x="6496784" y="4798490"/>
              <a:ext cx="25400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397" name="Line 407"/>
            <p:cNvSpPr>
              <a:spLocks noChangeAspect="1" noChangeShapeType="1"/>
            </p:cNvSpPr>
            <p:nvPr/>
          </p:nvSpPr>
          <p:spPr bwMode="auto">
            <a:xfrm>
              <a:off x="6490434" y="4828653"/>
              <a:ext cx="38100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398" name="Freeform 408"/>
            <p:cNvSpPr>
              <a:spLocks noChangeAspect="1"/>
            </p:cNvSpPr>
            <p:nvPr/>
          </p:nvSpPr>
          <p:spPr bwMode="auto">
            <a:xfrm>
              <a:off x="6619022" y="4763565"/>
              <a:ext cx="50800" cy="65088"/>
            </a:xfrm>
            <a:custGeom>
              <a:avLst/>
              <a:gdLst>
                <a:gd name="T0" fmla="*/ 8 w 8"/>
                <a:gd name="T1" fmla="*/ 2 h 10"/>
                <a:gd name="T2" fmla="*/ 7 w 8"/>
                <a:gd name="T3" fmla="*/ 1 h 10"/>
                <a:gd name="T4" fmla="*/ 6 w 8"/>
                <a:gd name="T5" fmla="*/ 0 h 10"/>
                <a:gd name="T6" fmla="*/ 4 w 8"/>
                <a:gd name="T7" fmla="*/ 0 h 10"/>
                <a:gd name="T8" fmla="*/ 2 w 8"/>
                <a:gd name="T9" fmla="*/ 1 h 10"/>
                <a:gd name="T10" fmla="*/ 1 w 8"/>
                <a:gd name="T11" fmla="*/ 2 h 10"/>
                <a:gd name="T12" fmla="*/ 1 w 8"/>
                <a:gd name="T13" fmla="*/ 3 h 10"/>
                <a:gd name="T14" fmla="*/ 1 w 8"/>
                <a:gd name="T15" fmla="*/ 4 h 10"/>
                <a:gd name="T16" fmla="*/ 2 w 8"/>
                <a:gd name="T17" fmla="*/ 4 h 10"/>
                <a:gd name="T18" fmla="*/ 3 w 8"/>
                <a:gd name="T19" fmla="*/ 5 h 10"/>
                <a:gd name="T20" fmla="*/ 5 w 8"/>
                <a:gd name="T21" fmla="*/ 5 h 10"/>
                <a:gd name="T22" fmla="*/ 6 w 8"/>
                <a:gd name="T23" fmla="*/ 6 h 10"/>
                <a:gd name="T24" fmla="*/ 6 w 8"/>
                <a:gd name="T25" fmla="*/ 6 h 10"/>
                <a:gd name="T26" fmla="*/ 7 w 8"/>
                <a:gd name="T27" fmla="*/ 7 h 10"/>
                <a:gd name="T28" fmla="*/ 7 w 8"/>
                <a:gd name="T29" fmla="*/ 9 h 10"/>
                <a:gd name="T30" fmla="*/ 5 w 8"/>
                <a:gd name="T31" fmla="*/ 10 h 10"/>
                <a:gd name="T32" fmla="*/ 4 w 8"/>
                <a:gd name="T33" fmla="*/ 10 h 10"/>
                <a:gd name="T34" fmla="*/ 2 w 8"/>
                <a:gd name="T35" fmla="*/ 10 h 10"/>
                <a:gd name="T36" fmla="*/ 1 w 8"/>
                <a:gd name="T37" fmla="*/ 10 h 10"/>
                <a:gd name="T38" fmla="*/ 0 w 8"/>
                <a:gd name="T3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" h="10">
                  <a:moveTo>
                    <a:pt x="8" y="2"/>
                  </a:move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9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399" name="Freeform 409"/>
            <p:cNvSpPr>
              <a:spLocks noChangeAspect="1"/>
            </p:cNvSpPr>
            <p:nvPr/>
          </p:nvSpPr>
          <p:spPr bwMode="auto">
            <a:xfrm>
              <a:off x="6684109" y="4763565"/>
              <a:ext cx="49213" cy="65088"/>
            </a:xfrm>
            <a:custGeom>
              <a:avLst/>
              <a:gdLst>
                <a:gd name="T0" fmla="*/ 0 w 7"/>
                <a:gd name="T1" fmla="*/ 10 h 10"/>
                <a:gd name="T2" fmla="*/ 1 w 7"/>
                <a:gd name="T3" fmla="*/ 0 h 10"/>
                <a:gd name="T4" fmla="*/ 7 w 7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1" y="0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00" name="Line 410"/>
            <p:cNvSpPr>
              <a:spLocks noChangeAspect="1" noChangeShapeType="1"/>
            </p:cNvSpPr>
            <p:nvPr/>
          </p:nvSpPr>
          <p:spPr bwMode="auto">
            <a:xfrm>
              <a:off x="6684109" y="4798490"/>
              <a:ext cx="26988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01" name="Line 411"/>
            <p:cNvSpPr>
              <a:spLocks noChangeAspect="1" noChangeShapeType="1"/>
            </p:cNvSpPr>
            <p:nvPr/>
          </p:nvSpPr>
          <p:spPr bwMode="auto">
            <a:xfrm>
              <a:off x="6684109" y="4828653"/>
              <a:ext cx="41275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02" name="Freeform 412"/>
            <p:cNvSpPr>
              <a:spLocks noChangeAspect="1"/>
            </p:cNvSpPr>
            <p:nvPr/>
          </p:nvSpPr>
          <p:spPr bwMode="auto">
            <a:xfrm>
              <a:off x="6739672" y="4763565"/>
              <a:ext cx="38100" cy="65088"/>
            </a:xfrm>
            <a:custGeom>
              <a:avLst/>
              <a:gdLst>
                <a:gd name="T0" fmla="*/ 2 w 6"/>
                <a:gd name="T1" fmla="*/ 0 h 10"/>
                <a:gd name="T2" fmla="*/ 0 w 6"/>
                <a:gd name="T3" fmla="*/ 10 h 10"/>
                <a:gd name="T4" fmla="*/ 6 w 6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2" y="0"/>
                  </a:moveTo>
                  <a:lnTo>
                    <a:pt x="0" y="10"/>
                  </a:lnTo>
                  <a:lnTo>
                    <a:pt x="6" y="1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03" name="Freeform 413"/>
            <p:cNvSpPr>
              <a:spLocks noChangeAspect="1"/>
            </p:cNvSpPr>
            <p:nvPr/>
          </p:nvSpPr>
          <p:spPr bwMode="auto">
            <a:xfrm>
              <a:off x="6792059" y="4763565"/>
              <a:ext cx="39688" cy="65088"/>
            </a:xfrm>
            <a:custGeom>
              <a:avLst/>
              <a:gdLst>
                <a:gd name="T0" fmla="*/ 2 w 6"/>
                <a:gd name="T1" fmla="*/ 0 h 10"/>
                <a:gd name="T2" fmla="*/ 0 w 6"/>
                <a:gd name="T3" fmla="*/ 10 h 10"/>
                <a:gd name="T4" fmla="*/ 6 w 6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2" y="0"/>
                  </a:moveTo>
                  <a:lnTo>
                    <a:pt x="0" y="10"/>
                  </a:lnTo>
                  <a:lnTo>
                    <a:pt x="6" y="1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04" name="Freeform 414"/>
            <p:cNvSpPr>
              <a:spLocks noChangeAspect="1"/>
            </p:cNvSpPr>
            <p:nvPr/>
          </p:nvSpPr>
          <p:spPr bwMode="auto">
            <a:xfrm>
              <a:off x="6853972" y="4763565"/>
              <a:ext cx="52387" cy="65088"/>
            </a:xfrm>
            <a:custGeom>
              <a:avLst/>
              <a:gdLst>
                <a:gd name="T0" fmla="*/ 4 w 8"/>
                <a:gd name="T1" fmla="*/ 0 h 10"/>
                <a:gd name="T2" fmla="*/ 3 w 8"/>
                <a:gd name="T3" fmla="*/ 1 h 10"/>
                <a:gd name="T4" fmla="*/ 1 w 8"/>
                <a:gd name="T5" fmla="*/ 2 h 10"/>
                <a:gd name="T6" fmla="*/ 1 w 8"/>
                <a:gd name="T7" fmla="*/ 3 h 10"/>
                <a:gd name="T8" fmla="*/ 0 w 8"/>
                <a:gd name="T9" fmla="*/ 4 h 10"/>
                <a:gd name="T10" fmla="*/ 0 w 8"/>
                <a:gd name="T11" fmla="*/ 6 h 10"/>
                <a:gd name="T12" fmla="*/ 0 w 8"/>
                <a:gd name="T13" fmla="*/ 8 h 10"/>
                <a:gd name="T14" fmla="*/ 0 w 8"/>
                <a:gd name="T15" fmla="*/ 9 h 10"/>
                <a:gd name="T16" fmla="*/ 1 w 8"/>
                <a:gd name="T17" fmla="*/ 10 h 10"/>
                <a:gd name="T18" fmla="*/ 2 w 8"/>
                <a:gd name="T19" fmla="*/ 10 h 10"/>
                <a:gd name="T20" fmla="*/ 4 w 8"/>
                <a:gd name="T21" fmla="*/ 10 h 10"/>
                <a:gd name="T22" fmla="*/ 5 w 8"/>
                <a:gd name="T23" fmla="*/ 10 h 10"/>
                <a:gd name="T24" fmla="*/ 6 w 8"/>
                <a:gd name="T25" fmla="*/ 9 h 10"/>
                <a:gd name="T26" fmla="*/ 7 w 8"/>
                <a:gd name="T27" fmla="*/ 8 h 10"/>
                <a:gd name="T28" fmla="*/ 7 w 8"/>
                <a:gd name="T29" fmla="*/ 6 h 10"/>
                <a:gd name="T30" fmla="*/ 8 w 8"/>
                <a:gd name="T31" fmla="*/ 4 h 10"/>
                <a:gd name="T32" fmla="*/ 7 w 8"/>
                <a:gd name="T33" fmla="*/ 3 h 10"/>
                <a:gd name="T34" fmla="*/ 7 w 8"/>
                <a:gd name="T35" fmla="*/ 2 h 10"/>
                <a:gd name="T36" fmla="*/ 6 w 8"/>
                <a:gd name="T37" fmla="*/ 1 h 10"/>
                <a:gd name="T38" fmla="*/ 5 w 8"/>
                <a:gd name="T39" fmla="*/ 0 h 10"/>
                <a:gd name="T40" fmla="*/ 4 w 8"/>
                <a:gd name="T4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lnTo>
                    <a:pt x="3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6" y="9"/>
                  </a:lnTo>
                  <a:lnTo>
                    <a:pt x="7" y="8"/>
                  </a:lnTo>
                  <a:lnTo>
                    <a:pt x="7" y="6"/>
                  </a:lnTo>
                  <a:lnTo>
                    <a:pt x="8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05" name="Freeform 415"/>
            <p:cNvSpPr>
              <a:spLocks noChangeAspect="1"/>
            </p:cNvSpPr>
            <p:nvPr/>
          </p:nvSpPr>
          <p:spPr bwMode="auto">
            <a:xfrm>
              <a:off x="6098322" y="4876278"/>
              <a:ext cx="61912" cy="66675"/>
            </a:xfrm>
            <a:custGeom>
              <a:avLst/>
              <a:gdLst>
                <a:gd name="T0" fmla="*/ 0 w 9"/>
                <a:gd name="T1" fmla="*/ 10 h 10"/>
                <a:gd name="T2" fmla="*/ 2 w 9"/>
                <a:gd name="T3" fmla="*/ 0 h 10"/>
                <a:gd name="T4" fmla="*/ 4 w 9"/>
                <a:gd name="T5" fmla="*/ 10 h 10"/>
                <a:gd name="T6" fmla="*/ 9 w 9"/>
                <a:gd name="T7" fmla="*/ 0 h 10"/>
                <a:gd name="T8" fmla="*/ 8 w 9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0" y="10"/>
                  </a:moveTo>
                  <a:lnTo>
                    <a:pt x="2" y="0"/>
                  </a:lnTo>
                  <a:lnTo>
                    <a:pt x="4" y="10"/>
                  </a:lnTo>
                  <a:lnTo>
                    <a:pt x="9" y="0"/>
                  </a:lnTo>
                  <a:lnTo>
                    <a:pt x="8" y="1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06" name="Freeform 416"/>
            <p:cNvSpPr>
              <a:spLocks noChangeAspect="1"/>
            </p:cNvSpPr>
            <p:nvPr/>
          </p:nvSpPr>
          <p:spPr bwMode="auto">
            <a:xfrm>
              <a:off x="6171347" y="4876278"/>
              <a:ext cx="55562" cy="66675"/>
            </a:xfrm>
            <a:custGeom>
              <a:avLst/>
              <a:gdLst>
                <a:gd name="T0" fmla="*/ 0 w 8"/>
                <a:gd name="T1" fmla="*/ 10 h 10"/>
                <a:gd name="T2" fmla="*/ 2 w 8"/>
                <a:gd name="T3" fmla="*/ 0 h 10"/>
                <a:gd name="T4" fmla="*/ 8 w 8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2" y="0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07" name="Line 417"/>
            <p:cNvSpPr>
              <a:spLocks noChangeAspect="1" noChangeShapeType="1"/>
            </p:cNvSpPr>
            <p:nvPr/>
          </p:nvSpPr>
          <p:spPr bwMode="auto">
            <a:xfrm>
              <a:off x="6177697" y="4904853"/>
              <a:ext cx="28575" cy="793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08" name="Line 418"/>
            <p:cNvSpPr>
              <a:spLocks noChangeAspect="1" noChangeShapeType="1"/>
            </p:cNvSpPr>
            <p:nvPr/>
          </p:nvSpPr>
          <p:spPr bwMode="auto">
            <a:xfrm>
              <a:off x="6171347" y="4942953"/>
              <a:ext cx="41275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09" name="Freeform 419"/>
            <p:cNvSpPr>
              <a:spLocks noChangeAspect="1"/>
            </p:cNvSpPr>
            <p:nvPr/>
          </p:nvSpPr>
          <p:spPr bwMode="auto">
            <a:xfrm>
              <a:off x="6233259" y="4876278"/>
              <a:ext cx="41275" cy="66675"/>
            </a:xfrm>
            <a:custGeom>
              <a:avLst/>
              <a:gdLst>
                <a:gd name="T0" fmla="*/ 2 w 6"/>
                <a:gd name="T1" fmla="*/ 0 h 10"/>
                <a:gd name="T2" fmla="*/ 0 w 6"/>
                <a:gd name="T3" fmla="*/ 10 h 10"/>
                <a:gd name="T4" fmla="*/ 6 w 6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2" y="0"/>
                  </a:moveTo>
                  <a:lnTo>
                    <a:pt x="0" y="10"/>
                  </a:lnTo>
                  <a:lnTo>
                    <a:pt x="6" y="1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10" name="Freeform 420"/>
            <p:cNvSpPr>
              <a:spLocks noChangeAspect="1"/>
            </p:cNvSpPr>
            <p:nvPr/>
          </p:nvSpPr>
          <p:spPr bwMode="auto">
            <a:xfrm>
              <a:off x="6282472" y="4876278"/>
              <a:ext cx="44450" cy="66675"/>
            </a:xfrm>
            <a:custGeom>
              <a:avLst/>
              <a:gdLst>
                <a:gd name="T0" fmla="*/ 0 w 7"/>
                <a:gd name="T1" fmla="*/ 10 h 10"/>
                <a:gd name="T2" fmla="*/ 5 w 7"/>
                <a:gd name="T3" fmla="*/ 0 h 10"/>
                <a:gd name="T4" fmla="*/ 7 w 7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5" y="0"/>
                  </a:lnTo>
                  <a:lnTo>
                    <a:pt x="7" y="1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11" name="Line 421"/>
            <p:cNvSpPr>
              <a:spLocks noChangeAspect="1" noChangeShapeType="1"/>
            </p:cNvSpPr>
            <p:nvPr/>
          </p:nvSpPr>
          <p:spPr bwMode="auto">
            <a:xfrm>
              <a:off x="6293584" y="4919140"/>
              <a:ext cx="26988" cy="31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12" name="Freeform 422"/>
            <p:cNvSpPr>
              <a:spLocks noChangeAspect="1"/>
            </p:cNvSpPr>
            <p:nvPr/>
          </p:nvSpPr>
          <p:spPr bwMode="auto">
            <a:xfrm>
              <a:off x="6349147" y="4876278"/>
              <a:ext cx="46037" cy="66675"/>
            </a:xfrm>
            <a:custGeom>
              <a:avLst/>
              <a:gdLst>
                <a:gd name="T0" fmla="*/ 0 w 7"/>
                <a:gd name="T1" fmla="*/ 10 h 10"/>
                <a:gd name="T2" fmla="*/ 1 w 7"/>
                <a:gd name="T3" fmla="*/ 0 h 10"/>
                <a:gd name="T4" fmla="*/ 5 w 7"/>
                <a:gd name="T5" fmla="*/ 0 h 10"/>
                <a:gd name="T6" fmla="*/ 6 w 7"/>
                <a:gd name="T7" fmla="*/ 0 h 10"/>
                <a:gd name="T8" fmla="*/ 7 w 7"/>
                <a:gd name="T9" fmla="*/ 1 h 10"/>
                <a:gd name="T10" fmla="*/ 7 w 7"/>
                <a:gd name="T11" fmla="*/ 2 h 10"/>
                <a:gd name="T12" fmla="*/ 7 w 7"/>
                <a:gd name="T13" fmla="*/ 3 h 10"/>
                <a:gd name="T14" fmla="*/ 7 w 7"/>
                <a:gd name="T15" fmla="*/ 6 h 10"/>
                <a:gd name="T16" fmla="*/ 6 w 7"/>
                <a:gd name="T17" fmla="*/ 7 h 10"/>
                <a:gd name="T18" fmla="*/ 6 w 7"/>
                <a:gd name="T19" fmla="*/ 8 h 10"/>
                <a:gd name="T20" fmla="*/ 4 w 7"/>
                <a:gd name="T21" fmla="*/ 9 h 10"/>
                <a:gd name="T22" fmla="*/ 3 w 7"/>
                <a:gd name="T23" fmla="*/ 10 h 10"/>
                <a:gd name="T24" fmla="*/ 0 w 7"/>
                <a:gd name="T2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1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4" y="9"/>
                  </a:lnTo>
                  <a:lnTo>
                    <a:pt x="3" y="10"/>
                  </a:lnTo>
                  <a:lnTo>
                    <a:pt x="0" y="1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13" name="Freeform 423"/>
            <p:cNvSpPr>
              <a:spLocks noChangeAspect="1"/>
            </p:cNvSpPr>
            <p:nvPr/>
          </p:nvSpPr>
          <p:spPr bwMode="auto">
            <a:xfrm>
              <a:off x="6414234" y="4876278"/>
              <a:ext cx="55563" cy="66675"/>
            </a:xfrm>
            <a:custGeom>
              <a:avLst/>
              <a:gdLst>
                <a:gd name="T0" fmla="*/ 1 w 8"/>
                <a:gd name="T1" fmla="*/ 0 h 10"/>
                <a:gd name="T2" fmla="*/ 0 w 8"/>
                <a:gd name="T3" fmla="*/ 7 h 10"/>
                <a:gd name="T4" fmla="*/ 0 w 8"/>
                <a:gd name="T5" fmla="*/ 8 h 10"/>
                <a:gd name="T6" fmla="*/ 1 w 8"/>
                <a:gd name="T7" fmla="*/ 9 h 10"/>
                <a:gd name="T8" fmla="*/ 2 w 8"/>
                <a:gd name="T9" fmla="*/ 10 h 10"/>
                <a:gd name="T10" fmla="*/ 3 w 8"/>
                <a:gd name="T11" fmla="*/ 10 h 10"/>
                <a:gd name="T12" fmla="*/ 5 w 8"/>
                <a:gd name="T13" fmla="*/ 9 h 10"/>
                <a:gd name="T14" fmla="*/ 6 w 8"/>
                <a:gd name="T15" fmla="*/ 8 h 10"/>
                <a:gd name="T16" fmla="*/ 7 w 8"/>
                <a:gd name="T17" fmla="*/ 7 h 10"/>
                <a:gd name="T18" fmla="*/ 8 w 8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1" y="0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7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14" name="Freeform 424"/>
            <p:cNvSpPr>
              <a:spLocks noChangeAspect="1"/>
            </p:cNvSpPr>
            <p:nvPr/>
          </p:nvSpPr>
          <p:spPr bwMode="auto">
            <a:xfrm>
              <a:off x="6482497" y="4876278"/>
              <a:ext cx="52387" cy="66675"/>
            </a:xfrm>
            <a:custGeom>
              <a:avLst/>
              <a:gdLst>
                <a:gd name="T0" fmla="*/ 0 w 8"/>
                <a:gd name="T1" fmla="*/ 10 h 10"/>
                <a:gd name="T2" fmla="*/ 2 w 8"/>
                <a:gd name="T3" fmla="*/ 0 h 10"/>
                <a:gd name="T4" fmla="*/ 6 w 8"/>
                <a:gd name="T5" fmla="*/ 0 h 10"/>
                <a:gd name="T6" fmla="*/ 7 w 8"/>
                <a:gd name="T7" fmla="*/ 0 h 10"/>
                <a:gd name="T8" fmla="*/ 8 w 8"/>
                <a:gd name="T9" fmla="*/ 1 h 10"/>
                <a:gd name="T10" fmla="*/ 8 w 8"/>
                <a:gd name="T11" fmla="*/ 2 h 10"/>
                <a:gd name="T12" fmla="*/ 8 w 8"/>
                <a:gd name="T13" fmla="*/ 3 h 10"/>
                <a:gd name="T14" fmla="*/ 7 w 8"/>
                <a:gd name="T15" fmla="*/ 3 h 10"/>
                <a:gd name="T16" fmla="*/ 6 w 8"/>
                <a:gd name="T17" fmla="*/ 4 h 10"/>
                <a:gd name="T18" fmla="*/ 5 w 8"/>
                <a:gd name="T19" fmla="*/ 4 h 10"/>
                <a:gd name="T20" fmla="*/ 1 w 8"/>
                <a:gd name="T2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1" y="4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15" name="Line 425"/>
            <p:cNvSpPr>
              <a:spLocks noChangeAspect="1" noChangeShapeType="1"/>
            </p:cNvSpPr>
            <p:nvPr/>
          </p:nvSpPr>
          <p:spPr bwMode="auto">
            <a:xfrm>
              <a:off x="6511072" y="4904853"/>
              <a:ext cx="11112" cy="3810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16" name="Freeform 426"/>
            <p:cNvSpPr>
              <a:spLocks noChangeAspect="1"/>
            </p:cNvSpPr>
            <p:nvPr/>
          </p:nvSpPr>
          <p:spPr bwMode="auto">
            <a:xfrm>
              <a:off x="6534884" y="4876278"/>
              <a:ext cx="55563" cy="66675"/>
            </a:xfrm>
            <a:custGeom>
              <a:avLst/>
              <a:gdLst>
                <a:gd name="T0" fmla="*/ 0 w 8"/>
                <a:gd name="T1" fmla="*/ 10 h 10"/>
                <a:gd name="T2" fmla="*/ 6 w 8"/>
                <a:gd name="T3" fmla="*/ 0 h 10"/>
                <a:gd name="T4" fmla="*/ 8 w 8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6" y="0"/>
                  </a:lnTo>
                  <a:lnTo>
                    <a:pt x="8" y="1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17" name="Line 427"/>
            <p:cNvSpPr>
              <a:spLocks noChangeAspect="1" noChangeShapeType="1"/>
            </p:cNvSpPr>
            <p:nvPr/>
          </p:nvSpPr>
          <p:spPr bwMode="auto">
            <a:xfrm>
              <a:off x="6549172" y="4919140"/>
              <a:ext cx="34925" cy="31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18" name="Freeform 428"/>
            <p:cNvSpPr>
              <a:spLocks noChangeAspect="1"/>
            </p:cNvSpPr>
            <p:nvPr/>
          </p:nvSpPr>
          <p:spPr bwMode="auto">
            <a:xfrm>
              <a:off x="6669822" y="4876278"/>
              <a:ext cx="55562" cy="66675"/>
            </a:xfrm>
            <a:custGeom>
              <a:avLst/>
              <a:gdLst>
                <a:gd name="T0" fmla="*/ 8 w 8"/>
                <a:gd name="T1" fmla="*/ 2 h 10"/>
                <a:gd name="T2" fmla="*/ 8 w 8"/>
                <a:gd name="T3" fmla="*/ 1 h 10"/>
                <a:gd name="T4" fmla="*/ 7 w 8"/>
                <a:gd name="T5" fmla="*/ 0 h 10"/>
                <a:gd name="T6" fmla="*/ 6 w 8"/>
                <a:gd name="T7" fmla="*/ 0 h 10"/>
                <a:gd name="T8" fmla="*/ 4 w 8"/>
                <a:gd name="T9" fmla="*/ 0 h 10"/>
                <a:gd name="T10" fmla="*/ 3 w 8"/>
                <a:gd name="T11" fmla="*/ 0 h 10"/>
                <a:gd name="T12" fmla="*/ 2 w 8"/>
                <a:gd name="T13" fmla="*/ 1 h 10"/>
                <a:gd name="T14" fmla="*/ 1 w 8"/>
                <a:gd name="T15" fmla="*/ 2 h 10"/>
                <a:gd name="T16" fmla="*/ 1 w 8"/>
                <a:gd name="T17" fmla="*/ 3 h 10"/>
                <a:gd name="T18" fmla="*/ 0 w 8"/>
                <a:gd name="T19" fmla="*/ 6 h 10"/>
                <a:gd name="T20" fmla="*/ 1 w 8"/>
                <a:gd name="T21" fmla="*/ 7 h 10"/>
                <a:gd name="T22" fmla="*/ 1 w 8"/>
                <a:gd name="T23" fmla="*/ 8 h 10"/>
                <a:gd name="T24" fmla="*/ 2 w 8"/>
                <a:gd name="T25" fmla="*/ 9 h 10"/>
                <a:gd name="T26" fmla="*/ 2 w 8"/>
                <a:gd name="T27" fmla="*/ 10 h 10"/>
                <a:gd name="T28" fmla="*/ 4 w 8"/>
                <a:gd name="T29" fmla="*/ 10 h 10"/>
                <a:gd name="T30" fmla="*/ 5 w 8"/>
                <a:gd name="T31" fmla="*/ 9 h 10"/>
                <a:gd name="T32" fmla="*/ 7 w 8"/>
                <a:gd name="T33" fmla="*/ 8 h 10"/>
                <a:gd name="T34" fmla="*/ 7 w 8"/>
                <a:gd name="T3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10">
                  <a:moveTo>
                    <a:pt x="8" y="2"/>
                  </a:moveTo>
                  <a:lnTo>
                    <a:pt x="8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7" y="8"/>
                  </a:lnTo>
                  <a:lnTo>
                    <a:pt x="7" y="7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19" name="Freeform 429"/>
            <p:cNvSpPr>
              <a:spLocks noChangeAspect="1"/>
            </p:cNvSpPr>
            <p:nvPr/>
          </p:nvSpPr>
          <p:spPr bwMode="auto">
            <a:xfrm>
              <a:off x="6739672" y="4876278"/>
              <a:ext cx="52387" cy="66675"/>
            </a:xfrm>
            <a:custGeom>
              <a:avLst/>
              <a:gdLst>
                <a:gd name="T0" fmla="*/ 0 w 8"/>
                <a:gd name="T1" fmla="*/ 10 h 10"/>
                <a:gd name="T2" fmla="*/ 2 w 8"/>
                <a:gd name="T3" fmla="*/ 0 h 10"/>
                <a:gd name="T4" fmla="*/ 6 w 8"/>
                <a:gd name="T5" fmla="*/ 0 h 10"/>
                <a:gd name="T6" fmla="*/ 7 w 8"/>
                <a:gd name="T7" fmla="*/ 0 h 10"/>
                <a:gd name="T8" fmla="*/ 8 w 8"/>
                <a:gd name="T9" fmla="*/ 1 h 10"/>
                <a:gd name="T10" fmla="*/ 8 w 8"/>
                <a:gd name="T11" fmla="*/ 2 h 10"/>
                <a:gd name="T12" fmla="*/ 8 w 8"/>
                <a:gd name="T13" fmla="*/ 3 h 10"/>
                <a:gd name="T14" fmla="*/ 7 w 8"/>
                <a:gd name="T15" fmla="*/ 3 h 10"/>
                <a:gd name="T16" fmla="*/ 7 w 8"/>
                <a:gd name="T17" fmla="*/ 4 h 10"/>
                <a:gd name="T18" fmla="*/ 5 w 8"/>
                <a:gd name="T19" fmla="*/ 4 h 10"/>
                <a:gd name="T20" fmla="*/ 1 w 8"/>
                <a:gd name="T2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4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20" name="Line 430"/>
            <p:cNvSpPr>
              <a:spLocks noChangeAspect="1" noChangeShapeType="1"/>
            </p:cNvSpPr>
            <p:nvPr/>
          </p:nvSpPr>
          <p:spPr bwMode="auto">
            <a:xfrm>
              <a:off x="6763484" y="4904853"/>
              <a:ext cx="22225" cy="3810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21" name="Freeform 431"/>
            <p:cNvSpPr>
              <a:spLocks noChangeAspect="1"/>
            </p:cNvSpPr>
            <p:nvPr/>
          </p:nvSpPr>
          <p:spPr bwMode="auto">
            <a:xfrm>
              <a:off x="6806347" y="4876278"/>
              <a:ext cx="53975" cy="66675"/>
            </a:xfrm>
            <a:custGeom>
              <a:avLst/>
              <a:gdLst>
                <a:gd name="T0" fmla="*/ 2 w 8"/>
                <a:gd name="T1" fmla="*/ 0 h 10"/>
                <a:gd name="T2" fmla="*/ 0 w 8"/>
                <a:gd name="T3" fmla="*/ 7 h 10"/>
                <a:gd name="T4" fmla="*/ 1 w 8"/>
                <a:gd name="T5" fmla="*/ 8 h 10"/>
                <a:gd name="T6" fmla="*/ 1 w 8"/>
                <a:gd name="T7" fmla="*/ 9 h 10"/>
                <a:gd name="T8" fmla="*/ 3 w 8"/>
                <a:gd name="T9" fmla="*/ 10 h 10"/>
                <a:gd name="T10" fmla="*/ 4 w 8"/>
                <a:gd name="T11" fmla="*/ 10 h 10"/>
                <a:gd name="T12" fmla="*/ 5 w 8"/>
                <a:gd name="T13" fmla="*/ 9 h 10"/>
                <a:gd name="T14" fmla="*/ 6 w 8"/>
                <a:gd name="T15" fmla="*/ 8 h 10"/>
                <a:gd name="T16" fmla="*/ 7 w 8"/>
                <a:gd name="T17" fmla="*/ 7 h 10"/>
                <a:gd name="T18" fmla="*/ 8 w 8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2" y="0"/>
                  </a:moveTo>
                  <a:lnTo>
                    <a:pt x="0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7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22" name="Freeform 432"/>
            <p:cNvSpPr>
              <a:spLocks noChangeAspect="1"/>
            </p:cNvSpPr>
            <p:nvPr/>
          </p:nvSpPr>
          <p:spPr bwMode="auto">
            <a:xfrm>
              <a:off x="6871434" y="4876278"/>
              <a:ext cx="55563" cy="66675"/>
            </a:xfrm>
            <a:custGeom>
              <a:avLst/>
              <a:gdLst>
                <a:gd name="T0" fmla="*/ 0 w 8"/>
                <a:gd name="T1" fmla="*/ 10 h 10"/>
                <a:gd name="T2" fmla="*/ 2 w 8"/>
                <a:gd name="T3" fmla="*/ 0 h 10"/>
                <a:gd name="T4" fmla="*/ 5 w 8"/>
                <a:gd name="T5" fmla="*/ 0 h 10"/>
                <a:gd name="T6" fmla="*/ 7 w 8"/>
                <a:gd name="T7" fmla="*/ 0 h 10"/>
                <a:gd name="T8" fmla="*/ 7 w 8"/>
                <a:gd name="T9" fmla="*/ 1 h 10"/>
                <a:gd name="T10" fmla="*/ 8 w 8"/>
                <a:gd name="T11" fmla="*/ 2 h 10"/>
                <a:gd name="T12" fmla="*/ 8 w 8"/>
                <a:gd name="T13" fmla="*/ 3 h 10"/>
                <a:gd name="T14" fmla="*/ 7 w 8"/>
                <a:gd name="T15" fmla="*/ 6 h 10"/>
                <a:gd name="T16" fmla="*/ 7 w 8"/>
                <a:gd name="T17" fmla="*/ 7 h 10"/>
                <a:gd name="T18" fmla="*/ 6 w 8"/>
                <a:gd name="T19" fmla="*/ 8 h 10"/>
                <a:gd name="T20" fmla="*/ 5 w 8"/>
                <a:gd name="T21" fmla="*/ 9 h 10"/>
                <a:gd name="T22" fmla="*/ 4 w 8"/>
                <a:gd name="T23" fmla="*/ 10 h 10"/>
                <a:gd name="T24" fmla="*/ 0 w 8"/>
                <a:gd name="T2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6"/>
                  </a:lnTo>
                  <a:lnTo>
                    <a:pt x="7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4" y="10"/>
                  </a:lnTo>
                  <a:lnTo>
                    <a:pt x="0" y="1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23" name="Freeform 433"/>
            <p:cNvSpPr>
              <a:spLocks noChangeAspect="1"/>
            </p:cNvSpPr>
            <p:nvPr/>
          </p:nvSpPr>
          <p:spPr bwMode="auto">
            <a:xfrm>
              <a:off x="6933347" y="4876278"/>
              <a:ext cx="49212" cy="66675"/>
            </a:xfrm>
            <a:custGeom>
              <a:avLst/>
              <a:gdLst>
                <a:gd name="T0" fmla="*/ 0 w 7"/>
                <a:gd name="T1" fmla="*/ 10 h 10"/>
                <a:gd name="T2" fmla="*/ 5 w 7"/>
                <a:gd name="T3" fmla="*/ 0 h 10"/>
                <a:gd name="T4" fmla="*/ 7 w 7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5" y="0"/>
                  </a:lnTo>
                  <a:lnTo>
                    <a:pt x="7" y="1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24" name="Line 434"/>
            <p:cNvSpPr>
              <a:spLocks noChangeAspect="1" noChangeShapeType="1"/>
            </p:cNvSpPr>
            <p:nvPr/>
          </p:nvSpPr>
          <p:spPr bwMode="auto">
            <a:xfrm>
              <a:off x="6947634" y="4919140"/>
              <a:ext cx="26988" cy="31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25" name="Rectangle 435"/>
            <p:cNvSpPr>
              <a:spLocks noChangeAspect="1" noChangeArrowheads="1"/>
            </p:cNvSpPr>
            <p:nvPr/>
          </p:nvSpPr>
          <p:spPr bwMode="auto">
            <a:xfrm>
              <a:off x="7061934" y="4304778"/>
              <a:ext cx="314325" cy="744537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51" name="Line 515"/>
            <p:cNvSpPr>
              <a:spLocks noChangeAspect="1" noChangeShapeType="1"/>
            </p:cNvSpPr>
            <p:nvPr/>
          </p:nvSpPr>
          <p:spPr bwMode="auto">
            <a:xfrm>
              <a:off x="2750284" y="2220390"/>
              <a:ext cx="227013" cy="31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52" name="Line 516"/>
            <p:cNvSpPr>
              <a:spLocks noChangeAspect="1" noChangeShapeType="1"/>
            </p:cNvSpPr>
            <p:nvPr/>
          </p:nvSpPr>
          <p:spPr bwMode="auto">
            <a:xfrm>
              <a:off x="2750284" y="2337865"/>
              <a:ext cx="227013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53" name="Line 517"/>
            <p:cNvSpPr>
              <a:spLocks noChangeAspect="1" noChangeShapeType="1"/>
            </p:cNvSpPr>
            <p:nvPr/>
          </p:nvSpPr>
          <p:spPr bwMode="auto">
            <a:xfrm>
              <a:off x="2977297" y="2220390"/>
              <a:ext cx="6350" cy="1174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54" name="Freeform 518"/>
            <p:cNvSpPr>
              <a:spLocks noChangeAspect="1"/>
            </p:cNvSpPr>
            <p:nvPr/>
          </p:nvSpPr>
          <p:spPr bwMode="auto">
            <a:xfrm>
              <a:off x="2977297" y="2220390"/>
              <a:ext cx="173037" cy="171450"/>
            </a:xfrm>
            <a:custGeom>
              <a:avLst/>
              <a:gdLst>
                <a:gd name="T0" fmla="*/ 26 w 26"/>
                <a:gd name="T1" fmla="*/ 26 h 26"/>
                <a:gd name="T2" fmla="*/ 18 w 26"/>
                <a:gd name="T3" fmla="*/ 8 h 26"/>
                <a:gd name="T4" fmla="*/ 0 w 2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6">
                  <a:moveTo>
                    <a:pt x="26" y="26"/>
                  </a:moveTo>
                  <a:lnTo>
                    <a:pt x="18" y="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55" name="Freeform 519"/>
            <p:cNvSpPr>
              <a:spLocks noChangeAspect="1"/>
            </p:cNvSpPr>
            <p:nvPr/>
          </p:nvSpPr>
          <p:spPr bwMode="auto">
            <a:xfrm>
              <a:off x="2977297" y="2337865"/>
              <a:ext cx="50800" cy="53975"/>
            </a:xfrm>
            <a:custGeom>
              <a:avLst/>
              <a:gdLst>
                <a:gd name="T0" fmla="*/ 8 w 8"/>
                <a:gd name="T1" fmla="*/ 8 h 8"/>
                <a:gd name="T2" fmla="*/ 6 w 8"/>
                <a:gd name="T3" fmla="*/ 2 h 8"/>
                <a:gd name="T4" fmla="*/ 0 w 8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56" name="Line 520"/>
            <p:cNvSpPr>
              <a:spLocks noChangeAspect="1" noChangeShapeType="1"/>
            </p:cNvSpPr>
            <p:nvPr/>
          </p:nvSpPr>
          <p:spPr bwMode="auto">
            <a:xfrm>
              <a:off x="3028097" y="2391840"/>
              <a:ext cx="122237" cy="79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57" name="Line 521"/>
            <p:cNvSpPr>
              <a:spLocks noChangeAspect="1" noChangeShapeType="1"/>
            </p:cNvSpPr>
            <p:nvPr/>
          </p:nvSpPr>
          <p:spPr bwMode="auto">
            <a:xfrm>
              <a:off x="3028097" y="2391840"/>
              <a:ext cx="7937" cy="842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58" name="Line 522"/>
            <p:cNvSpPr>
              <a:spLocks noChangeAspect="1" noChangeShapeType="1"/>
            </p:cNvSpPr>
            <p:nvPr/>
          </p:nvSpPr>
          <p:spPr bwMode="auto">
            <a:xfrm>
              <a:off x="3150334" y="2391840"/>
              <a:ext cx="6350" cy="842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59" name="Line 523"/>
            <p:cNvSpPr>
              <a:spLocks noChangeAspect="1" noChangeShapeType="1"/>
            </p:cNvSpPr>
            <p:nvPr/>
          </p:nvSpPr>
          <p:spPr bwMode="auto">
            <a:xfrm flipH="1">
              <a:off x="3028097" y="3234803"/>
              <a:ext cx="122237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60" name="Freeform 524"/>
            <p:cNvSpPr>
              <a:spLocks noChangeAspect="1"/>
            </p:cNvSpPr>
            <p:nvPr/>
          </p:nvSpPr>
          <p:spPr bwMode="auto">
            <a:xfrm>
              <a:off x="3150334" y="3234803"/>
              <a:ext cx="55563" cy="52387"/>
            </a:xfrm>
            <a:custGeom>
              <a:avLst/>
              <a:gdLst>
                <a:gd name="T0" fmla="*/ 0 w 8"/>
                <a:gd name="T1" fmla="*/ 0 h 8"/>
                <a:gd name="T2" fmla="*/ 2 w 8"/>
                <a:gd name="T3" fmla="*/ 5 h 8"/>
                <a:gd name="T4" fmla="*/ 8 w 8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2" y="5"/>
                  </a:lnTo>
                  <a:lnTo>
                    <a:pt x="8" y="8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61" name="Freeform 525"/>
            <p:cNvSpPr>
              <a:spLocks noChangeAspect="1"/>
            </p:cNvSpPr>
            <p:nvPr/>
          </p:nvSpPr>
          <p:spPr bwMode="auto">
            <a:xfrm>
              <a:off x="3028097" y="3234803"/>
              <a:ext cx="177800" cy="166687"/>
            </a:xfrm>
            <a:custGeom>
              <a:avLst/>
              <a:gdLst>
                <a:gd name="T0" fmla="*/ 0 w 26"/>
                <a:gd name="T1" fmla="*/ 0 h 25"/>
                <a:gd name="T2" fmla="*/ 7 w 26"/>
                <a:gd name="T3" fmla="*/ 18 h 25"/>
                <a:gd name="T4" fmla="*/ 26 w 26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18"/>
                  </a:lnTo>
                  <a:lnTo>
                    <a:pt x="26" y="25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62" name="Line 526"/>
            <p:cNvSpPr>
              <a:spLocks noChangeAspect="1" noChangeShapeType="1"/>
            </p:cNvSpPr>
            <p:nvPr/>
          </p:nvSpPr>
          <p:spPr bwMode="auto">
            <a:xfrm flipV="1">
              <a:off x="3205897" y="3287190"/>
              <a:ext cx="6350" cy="11430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63" name="Line 527"/>
            <p:cNvSpPr>
              <a:spLocks noChangeAspect="1" noChangeShapeType="1"/>
            </p:cNvSpPr>
            <p:nvPr/>
          </p:nvSpPr>
          <p:spPr bwMode="auto">
            <a:xfrm>
              <a:off x="3205897" y="3287190"/>
              <a:ext cx="58737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64" name="Line 528"/>
            <p:cNvSpPr>
              <a:spLocks noChangeAspect="1" noChangeShapeType="1"/>
            </p:cNvSpPr>
            <p:nvPr/>
          </p:nvSpPr>
          <p:spPr bwMode="auto">
            <a:xfrm>
              <a:off x="3205897" y="3401490"/>
              <a:ext cx="58737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65" name="Line 529"/>
            <p:cNvSpPr>
              <a:spLocks noChangeAspect="1" noChangeShapeType="1"/>
            </p:cNvSpPr>
            <p:nvPr/>
          </p:nvSpPr>
          <p:spPr bwMode="auto">
            <a:xfrm>
              <a:off x="4128234" y="2391840"/>
              <a:ext cx="6350" cy="842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66" name="Line 530"/>
            <p:cNvSpPr>
              <a:spLocks noChangeAspect="1" noChangeShapeType="1"/>
            </p:cNvSpPr>
            <p:nvPr/>
          </p:nvSpPr>
          <p:spPr bwMode="auto">
            <a:xfrm>
              <a:off x="4004409" y="2391840"/>
              <a:ext cx="9525" cy="842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67" name="Line 531"/>
            <p:cNvSpPr>
              <a:spLocks noChangeAspect="1" noChangeShapeType="1"/>
            </p:cNvSpPr>
            <p:nvPr/>
          </p:nvSpPr>
          <p:spPr bwMode="auto">
            <a:xfrm>
              <a:off x="3728184" y="2337865"/>
              <a:ext cx="222250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68" name="Line 532"/>
            <p:cNvSpPr>
              <a:spLocks noChangeAspect="1" noChangeShapeType="1"/>
            </p:cNvSpPr>
            <p:nvPr/>
          </p:nvSpPr>
          <p:spPr bwMode="auto">
            <a:xfrm>
              <a:off x="3728184" y="2220390"/>
              <a:ext cx="222250" cy="31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69" name="Line 533"/>
            <p:cNvSpPr>
              <a:spLocks noChangeAspect="1" noChangeShapeType="1"/>
            </p:cNvSpPr>
            <p:nvPr/>
          </p:nvSpPr>
          <p:spPr bwMode="auto">
            <a:xfrm>
              <a:off x="4004409" y="2391840"/>
              <a:ext cx="123825" cy="79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70" name="Freeform 534"/>
            <p:cNvSpPr>
              <a:spLocks noChangeAspect="1"/>
            </p:cNvSpPr>
            <p:nvPr/>
          </p:nvSpPr>
          <p:spPr bwMode="auto">
            <a:xfrm>
              <a:off x="3950434" y="2337865"/>
              <a:ext cx="53975" cy="53975"/>
            </a:xfrm>
            <a:custGeom>
              <a:avLst/>
              <a:gdLst>
                <a:gd name="T0" fmla="*/ 8 w 8"/>
                <a:gd name="T1" fmla="*/ 8 h 8"/>
                <a:gd name="T2" fmla="*/ 6 w 8"/>
                <a:gd name="T3" fmla="*/ 2 h 8"/>
                <a:gd name="T4" fmla="*/ 0 w 8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71" name="Freeform 535"/>
            <p:cNvSpPr>
              <a:spLocks noChangeAspect="1"/>
            </p:cNvSpPr>
            <p:nvPr/>
          </p:nvSpPr>
          <p:spPr bwMode="auto">
            <a:xfrm>
              <a:off x="3950434" y="2220390"/>
              <a:ext cx="177800" cy="171450"/>
            </a:xfrm>
            <a:custGeom>
              <a:avLst/>
              <a:gdLst>
                <a:gd name="T0" fmla="*/ 26 w 26"/>
                <a:gd name="T1" fmla="*/ 26 h 26"/>
                <a:gd name="T2" fmla="*/ 18 w 26"/>
                <a:gd name="T3" fmla="*/ 8 h 26"/>
                <a:gd name="T4" fmla="*/ 0 w 2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6">
                  <a:moveTo>
                    <a:pt x="26" y="26"/>
                  </a:moveTo>
                  <a:lnTo>
                    <a:pt x="18" y="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72" name="Line 536"/>
            <p:cNvSpPr>
              <a:spLocks noChangeAspect="1" noChangeShapeType="1"/>
            </p:cNvSpPr>
            <p:nvPr/>
          </p:nvSpPr>
          <p:spPr bwMode="auto">
            <a:xfrm>
              <a:off x="3950434" y="2220390"/>
              <a:ext cx="7938" cy="1174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73" name="Line 537"/>
            <p:cNvSpPr>
              <a:spLocks noChangeAspect="1" noChangeShapeType="1"/>
            </p:cNvSpPr>
            <p:nvPr/>
          </p:nvSpPr>
          <p:spPr bwMode="auto">
            <a:xfrm>
              <a:off x="4172684" y="3401490"/>
              <a:ext cx="69850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74" name="Line 538"/>
            <p:cNvSpPr>
              <a:spLocks noChangeAspect="1" noChangeShapeType="1"/>
            </p:cNvSpPr>
            <p:nvPr/>
          </p:nvSpPr>
          <p:spPr bwMode="auto">
            <a:xfrm>
              <a:off x="4172684" y="3287190"/>
              <a:ext cx="69850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75" name="Line 539"/>
            <p:cNvSpPr>
              <a:spLocks noChangeAspect="1" noChangeShapeType="1"/>
            </p:cNvSpPr>
            <p:nvPr/>
          </p:nvSpPr>
          <p:spPr bwMode="auto">
            <a:xfrm flipV="1">
              <a:off x="4172684" y="3287190"/>
              <a:ext cx="6350" cy="11430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76" name="Freeform 540"/>
            <p:cNvSpPr>
              <a:spLocks noChangeAspect="1"/>
            </p:cNvSpPr>
            <p:nvPr/>
          </p:nvSpPr>
          <p:spPr bwMode="auto">
            <a:xfrm>
              <a:off x="4004409" y="3234803"/>
              <a:ext cx="168275" cy="166687"/>
            </a:xfrm>
            <a:custGeom>
              <a:avLst/>
              <a:gdLst>
                <a:gd name="T0" fmla="*/ 0 w 25"/>
                <a:gd name="T1" fmla="*/ 0 h 25"/>
                <a:gd name="T2" fmla="*/ 7 w 25"/>
                <a:gd name="T3" fmla="*/ 18 h 25"/>
                <a:gd name="T4" fmla="*/ 25 w 25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18"/>
                  </a:lnTo>
                  <a:lnTo>
                    <a:pt x="25" y="25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77" name="Line 541"/>
            <p:cNvSpPr>
              <a:spLocks noChangeAspect="1" noChangeShapeType="1"/>
            </p:cNvSpPr>
            <p:nvPr/>
          </p:nvSpPr>
          <p:spPr bwMode="auto">
            <a:xfrm flipH="1">
              <a:off x="4004409" y="3234803"/>
              <a:ext cx="123825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78" name="Freeform 542"/>
            <p:cNvSpPr>
              <a:spLocks noChangeAspect="1"/>
            </p:cNvSpPr>
            <p:nvPr/>
          </p:nvSpPr>
          <p:spPr bwMode="auto">
            <a:xfrm>
              <a:off x="4128234" y="3234803"/>
              <a:ext cx="44450" cy="52387"/>
            </a:xfrm>
            <a:custGeom>
              <a:avLst/>
              <a:gdLst>
                <a:gd name="T0" fmla="*/ 0 w 7"/>
                <a:gd name="T1" fmla="*/ 0 h 8"/>
                <a:gd name="T2" fmla="*/ 2 w 7"/>
                <a:gd name="T3" fmla="*/ 5 h 8"/>
                <a:gd name="T4" fmla="*/ 7 w 7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2" y="5"/>
                  </a:lnTo>
                  <a:lnTo>
                    <a:pt x="7" y="8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79" name="Line 543"/>
            <p:cNvSpPr>
              <a:spLocks noChangeAspect="1" noChangeShapeType="1"/>
            </p:cNvSpPr>
            <p:nvPr/>
          </p:nvSpPr>
          <p:spPr bwMode="auto">
            <a:xfrm>
              <a:off x="5098197" y="2391840"/>
              <a:ext cx="6350" cy="842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80" name="Line 544"/>
            <p:cNvSpPr>
              <a:spLocks noChangeAspect="1" noChangeShapeType="1"/>
            </p:cNvSpPr>
            <p:nvPr/>
          </p:nvSpPr>
          <p:spPr bwMode="auto">
            <a:xfrm>
              <a:off x="4982309" y="2391840"/>
              <a:ext cx="3175" cy="842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81" name="Line 545"/>
            <p:cNvSpPr>
              <a:spLocks noChangeAspect="1" noChangeShapeType="1"/>
            </p:cNvSpPr>
            <p:nvPr/>
          </p:nvSpPr>
          <p:spPr bwMode="auto">
            <a:xfrm>
              <a:off x="4704497" y="2337865"/>
              <a:ext cx="222250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82" name="Line 546"/>
            <p:cNvSpPr>
              <a:spLocks noChangeAspect="1" noChangeShapeType="1"/>
            </p:cNvSpPr>
            <p:nvPr/>
          </p:nvSpPr>
          <p:spPr bwMode="auto">
            <a:xfrm>
              <a:off x="4704497" y="2220390"/>
              <a:ext cx="222250" cy="31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83" name="Line 547"/>
            <p:cNvSpPr>
              <a:spLocks noChangeAspect="1" noChangeShapeType="1"/>
            </p:cNvSpPr>
            <p:nvPr/>
          </p:nvSpPr>
          <p:spPr bwMode="auto">
            <a:xfrm>
              <a:off x="4982309" y="2391840"/>
              <a:ext cx="115888" cy="79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84" name="Freeform 548"/>
            <p:cNvSpPr>
              <a:spLocks noChangeAspect="1"/>
            </p:cNvSpPr>
            <p:nvPr/>
          </p:nvSpPr>
          <p:spPr bwMode="auto">
            <a:xfrm>
              <a:off x="4926747" y="2337865"/>
              <a:ext cx="55562" cy="53975"/>
            </a:xfrm>
            <a:custGeom>
              <a:avLst/>
              <a:gdLst>
                <a:gd name="T0" fmla="*/ 8 w 8"/>
                <a:gd name="T1" fmla="*/ 8 h 8"/>
                <a:gd name="T2" fmla="*/ 5 w 8"/>
                <a:gd name="T3" fmla="*/ 2 h 8"/>
                <a:gd name="T4" fmla="*/ 0 w 8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5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85" name="Freeform 549"/>
            <p:cNvSpPr>
              <a:spLocks noChangeAspect="1"/>
            </p:cNvSpPr>
            <p:nvPr/>
          </p:nvSpPr>
          <p:spPr bwMode="auto">
            <a:xfrm>
              <a:off x="4926747" y="2220390"/>
              <a:ext cx="171450" cy="171450"/>
            </a:xfrm>
            <a:custGeom>
              <a:avLst/>
              <a:gdLst>
                <a:gd name="T0" fmla="*/ 25 w 25"/>
                <a:gd name="T1" fmla="*/ 26 h 26"/>
                <a:gd name="T2" fmla="*/ 18 w 25"/>
                <a:gd name="T3" fmla="*/ 8 h 26"/>
                <a:gd name="T4" fmla="*/ 0 w 2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6">
                  <a:moveTo>
                    <a:pt x="25" y="26"/>
                  </a:moveTo>
                  <a:lnTo>
                    <a:pt x="18" y="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86" name="Line 550"/>
            <p:cNvSpPr>
              <a:spLocks noChangeAspect="1" noChangeShapeType="1"/>
            </p:cNvSpPr>
            <p:nvPr/>
          </p:nvSpPr>
          <p:spPr bwMode="auto">
            <a:xfrm>
              <a:off x="4926747" y="2220390"/>
              <a:ext cx="7937" cy="1174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87" name="Line 551"/>
            <p:cNvSpPr>
              <a:spLocks noChangeAspect="1" noChangeShapeType="1"/>
            </p:cNvSpPr>
            <p:nvPr/>
          </p:nvSpPr>
          <p:spPr bwMode="auto">
            <a:xfrm>
              <a:off x="5148997" y="3401490"/>
              <a:ext cx="69850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88" name="Line 552"/>
            <p:cNvSpPr>
              <a:spLocks noChangeAspect="1" noChangeShapeType="1"/>
            </p:cNvSpPr>
            <p:nvPr/>
          </p:nvSpPr>
          <p:spPr bwMode="auto">
            <a:xfrm>
              <a:off x="5148997" y="3287190"/>
              <a:ext cx="69850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89" name="Line 553"/>
            <p:cNvSpPr>
              <a:spLocks noChangeAspect="1" noChangeShapeType="1"/>
            </p:cNvSpPr>
            <p:nvPr/>
          </p:nvSpPr>
          <p:spPr bwMode="auto">
            <a:xfrm flipV="1">
              <a:off x="5148997" y="3287190"/>
              <a:ext cx="7937" cy="11430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90" name="Freeform 554"/>
            <p:cNvSpPr>
              <a:spLocks noChangeAspect="1"/>
            </p:cNvSpPr>
            <p:nvPr/>
          </p:nvSpPr>
          <p:spPr bwMode="auto">
            <a:xfrm>
              <a:off x="4982309" y="3234803"/>
              <a:ext cx="166688" cy="166687"/>
            </a:xfrm>
            <a:custGeom>
              <a:avLst/>
              <a:gdLst>
                <a:gd name="T0" fmla="*/ 0 w 25"/>
                <a:gd name="T1" fmla="*/ 0 h 25"/>
                <a:gd name="T2" fmla="*/ 7 w 25"/>
                <a:gd name="T3" fmla="*/ 18 h 25"/>
                <a:gd name="T4" fmla="*/ 25 w 25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18"/>
                  </a:lnTo>
                  <a:lnTo>
                    <a:pt x="25" y="25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91" name="Line 555"/>
            <p:cNvSpPr>
              <a:spLocks noChangeAspect="1" noChangeShapeType="1"/>
            </p:cNvSpPr>
            <p:nvPr/>
          </p:nvSpPr>
          <p:spPr bwMode="auto">
            <a:xfrm flipH="1">
              <a:off x="4982309" y="3234803"/>
              <a:ext cx="115888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92" name="Freeform 556"/>
            <p:cNvSpPr>
              <a:spLocks noChangeAspect="1"/>
            </p:cNvSpPr>
            <p:nvPr/>
          </p:nvSpPr>
          <p:spPr bwMode="auto">
            <a:xfrm>
              <a:off x="5098197" y="3234803"/>
              <a:ext cx="50800" cy="52387"/>
            </a:xfrm>
            <a:custGeom>
              <a:avLst/>
              <a:gdLst>
                <a:gd name="T0" fmla="*/ 0 w 8"/>
                <a:gd name="T1" fmla="*/ 0 h 8"/>
                <a:gd name="T2" fmla="*/ 3 w 8"/>
                <a:gd name="T3" fmla="*/ 5 h 8"/>
                <a:gd name="T4" fmla="*/ 8 w 8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3" y="5"/>
                  </a:lnTo>
                  <a:lnTo>
                    <a:pt x="8" y="8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93" name="Line 557"/>
            <p:cNvSpPr>
              <a:spLocks noChangeAspect="1" noChangeShapeType="1"/>
            </p:cNvSpPr>
            <p:nvPr/>
          </p:nvSpPr>
          <p:spPr bwMode="auto">
            <a:xfrm>
              <a:off x="6069747" y="2391840"/>
              <a:ext cx="9525" cy="842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94" name="Line 558"/>
            <p:cNvSpPr>
              <a:spLocks noChangeAspect="1" noChangeShapeType="1"/>
            </p:cNvSpPr>
            <p:nvPr/>
          </p:nvSpPr>
          <p:spPr bwMode="auto">
            <a:xfrm>
              <a:off x="5955447" y="2391840"/>
              <a:ext cx="7937" cy="842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95" name="Line 559"/>
            <p:cNvSpPr>
              <a:spLocks noChangeAspect="1" noChangeShapeType="1"/>
            </p:cNvSpPr>
            <p:nvPr/>
          </p:nvSpPr>
          <p:spPr bwMode="auto">
            <a:xfrm>
              <a:off x="5682397" y="2337865"/>
              <a:ext cx="222250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96" name="Line 560"/>
            <p:cNvSpPr>
              <a:spLocks noChangeAspect="1" noChangeShapeType="1"/>
            </p:cNvSpPr>
            <p:nvPr/>
          </p:nvSpPr>
          <p:spPr bwMode="auto">
            <a:xfrm>
              <a:off x="5682397" y="2220390"/>
              <a:ext cx="222250" cy="31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97" name="Line 561"/>
            <p:cNvSpPr>
              <a:spLocks noChangeAspect="1" noChangeShapeType="1"/>
            </p:cNvSpPr>
            <p:nvPr/>
          </p:nvSpPr>
          <p:spPr bwMode="auto">
            <a:xfrm>
              <a:off x="5955447" y="2391840"/>
              <a:ext cx="114300" cy="79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98" name="Freeform 562"/>
            <p:cNvSpPr>
              <a:spLocks noChangeAspect="1"/>
            </p:cNvSpPr>
            <p:nvPr/>
          </p:nvSpPr>
          <p:spPr bwMode="auto">
            <a:xfrm>
              <a:off x="5904647" y="2337865"/>
              <a:ext cx="50800" cy="53975"/>
            </a:xfrm>
            <a:custGeom>
              <a:avLst/>
              <a:gdLst>
                <a:gd name="T0" fmla="*/ 8 w 8"/>
                <a:gd name="T1" fmla="*/ 8 h 8"/>
                <a:gd name="T2" fmla="*/ 5 w 8"/>
                <a:gd name="T3" fmla="*/ 2 h 8"/>
                <a:gd name="T4" fmla="*/ 0 w 8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5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99" name="Freeform 563"/>
            <p:cNvSpPr>
              <a:spLocks noChangeAspect="1"/>
            </p:cNvSpPr>
            <p:nvPr/>
          </p:nvSpPr>
          <p:spPr bwMode="auto">
            <a:xfrm>
              <a:off x="5904647" y="2220390"/>
              <a:ext cx="165100" cy="171450"/>
            </a:xfrm>
            <a:custGeom>
              <a:avLst/>
              <a:gdLst>
                <a:gd name="T0" fmla="*/ 25 w 25"/>
                <a:gd name="T1" fmla="*/ 26 h 26"/>
                <a:gd name="T2" fmla="*/ 18 w 25"/>
                <a:gd name="T3" fmla="*/ 8 h 26"/>
                <a:gd name="T4" fmla="*/ 0 w 2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6">
                  <a:moveTo>
                    <a:pt x="25" y="26"/>
                  </a:moveTo>
                  <a:lnTo>
                    <a:pt x="18" y="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00" name="Line 564"/>
            <p:cNvSpPr>
              <a:spLocks noChangeAspect="1" noChangeShapeType="1"/>
            </p:cNvSpPr>
            <p:nvPr/>
          </p:nvSpPr>
          <p:spPr bwMode="auto">
            <a:xfrm>
              <a:off x="5904647" y="2220390"/>
              <a:ext cx="7937" cy="1174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01" name="Line 565"/>
            <p:cNvSpPr>
              <a:spLocks noChangeAspect="1" noChangeShapeType="1"/>
            </p:cNvSpPr>
            <p:nvPr/>
          </p:nvSpPr>
          <p:spPr bwMode="auto">
            <a:xfrm>
              <a:off x="6125309" y="3401490"/>
              <a:ext cx="68263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02" name="Line 566"/>
            <p:cNvSpPr>
              <a:spLocks noChangeAspect="1" noChangeShapeType="1"/>
            </p:cNvSpPr>
            <p:nvPr/>
          </p:nvSpPr>
          <p:spPr bwMode="auto">
            <a:xfrm>
              <a:off x="6125309" y="3287190"/>
              <a:ext cx="68263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03" name="Line 567"/>
            <p:cNvSpPr>
              <a:spLocks noChangeAspect="1" noChangeShapeType="1"/>
            </p:cNvSpPr>
            <p:nvPr/>
          </p:nvSpPr>
          <p:spPr bwMode="auto">
            <a:xfrm flipV="1">
              <a:off x="6125309" y="3287190"/>
              <a:ext cx="7938" cy="11430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04" name="Freeform 568"/>
            <p:cNvSpPr>
              <a:spLocks noChangeAspect="1"/>
            </p:cNvSpPr>
            <p:nvPr/>
          </p:nvSpPr>
          <p:spPr bwMode="auto">
            <a:xfrm>
              <a:off x="5955447" y="3234803"/>
              <a:ext cx="169862" cy="166687"/>
            </a:xfrm>
            <a:custGeom>
              <a:avLst/>
              <a:gdLst>
                <a:gd name="T0" fmla="*/ 0 w 25"/>
                <a:gd name="T1" fmla="*/ 0 h 25"/>
                <a:gd name="T2" fmla="*/ 7 w 25"/>
                <a:gd name="T3" fmla="*/ 18 h 25"/>
                <a:gd name="T4" fmla="*/ 25 w 25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18"/>
                  </a:lnTo>
                  <a:lnTo>
                    <a:pt x="25" y="25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05" name="Line 569"/>
            <p:cNvSpPr>
              <a:spLocks noChangeAspect="1" noChangeShapeType="1"/>
            </p:cNvSpPr>
            <p:nvPr/>
          </p:nvSpPr>
          <p:spPr bwMode="auto">
            <a:xfrm flipH="1">
              <a:off x="5955447" y="3234803"/>
              <a:ext cx="114300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06" name="Freeform 570"/>
            <p:cNvSpPr>
              <a:spLocks noChangeAspect="1"/>
            </p:cNvSpPr>
            <p:nvPr/>
          </p:nvSpPr>
          <p:spPr bwMode="auto">
            <a:xfrm>
              <a:off x="6069747" y="3234803"/>
              <a:ext cx="55562" cy="52387"/>
            </a:xfrm>
            <a:custGeom>
              <a:avLst/>
              <a:gdLst>
                <a:gd name="T0" fmla="*/ 0 w 8"/>
                <a:gd name="T1" fmla="*/ 0 h 8"/>
                <a:gd name="T2" fmla="*/ 3 w 8"/>
                <a:gd name="T3" fmla="*/ 5 h 8"/>
                <a:gd name="T4" fmla="*/ 8 w 8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3" y="5"/>
                  </a:lnTo>
                  <a:lnTo>
                    <a:pt x="8" y="8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07" name="Line 571"/>
            <p:cNvSpPr>
              <a:spLocks noChangeAspect="1" noChangeShapeType="1"/>
            </p:cNvSpPr>
            <p:nvPr/>
          </p:nvSpPr>
          <p:spPr bwMode="auto">
            <a:xfrm>
              <a:off x="7047647" y="2391840"/>
              <a:ext cx="7937" cy="842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08" name="Line 572"/>
            <p:cNvSpPr>
              <a:spLocks noChangeAspect="1" noChangeShapeType="1"/>
            </p:cNvSpPr>
            <p:nvPr/>
          </p:nvSpPr>
          <p:spPr bwMode="auto">
            <a:xfrm>
              <a:off x="6933347" y="2391840"/>
              <a:ext cx="6350" cy="842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09" name="Line 573"/>
            <p:cNvSpPr>
              <a:spLocks noChangeAspect="1" noChangeShapeType="1"/>
            </p:cNvSpPr>
            <p:nvPr/>
          </p:nvSpPr>
          <p:spPr bwMode="auto">
            <a:xfrm>
              <a:off x="6655534" y="2337865"/>
              <a:ext cx="222250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10" name="Line 574"/>
            <p:cNvSpPr>
              <a:spLocks noChangeAspect="1" noChangeShapeType="1"/>
            </p:cNvSpPr>
            <p:nvPr/>
          </p:nvSpPr>
          <p:spPr bwMode="auto">
            <a:xfrm>
              <a:off x="6655534" y="2220390"/>
              <a:ext cx="222250" cy="31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11" name="Line 575"/>
            <p:cNvSpPr>
              <a:spLocks noChangeAspect="1" noChangeShapeType="1"/>
            </p:cNvSpPr>
            <p:nvPr/>
          </p:nvSpPr>
          <p:spPr bwMode="auto">
            <a:xfrm>
              <a:off x="6933347" y="2391840"/>
              <a:ext cx="114300" cy="79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12" name="Freeform 576"/>
            <p:cNvSpPr>
              <a:spLocks noChangeAspect="1"/>
            </p:cNvSpPr>
            <p:nvPr/>
          </p:nvSpPr>
          <p:spPr bwMode="auto">
            <a:xfrm>
              <a:off x="6877784" y="2337865"/>
              <a:ext cx="55563" cy="53975"/>
            </a:xfrm>
            <a:custGeom>
              <a:avLst/>
              <a:gdLst>
                <a:gd name="T0" fmla="*/ 8 w 8"/>
                <a:gd name="T1" fmla="*/ 8 h 8"/>
                <a:gd name="T2" fmla="*/ 5 w 8"/>
                <a:gd name="T3" fmla="*/ 2 h 8"/>
                <a:gd name="T4" fmla="*/ 0 w 8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5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13" name="Freeform 577"/>
            <p:cNvSpPr>
              <a:spLocks noChangeAspect="1"/>
            </p:cNvSpPr>
            <p:nvPr/>
          </p:nvSpPr>
          <p:spPr bwMode="auto">
            <a:xfrm>
              <a:off x="6877784" y="2220390"/>
              <a:ext cx="169863" cy="171450"/>
            </a:xfrm>
            <a:custGeom>
              <a:avLst/>
              <a:gdLst>
                <a:gd name="T0" fmla="*/ 25 w 25"/>
                <a:gd name="T1" fmla="*/ 26 h 26"/>
                <a:gd name="T2" fmla="*/ 18 w 25"/>
                <a:gd name="T3" fmla="*/ 8 h 26"/>
                <a:gd name="T4" fmla="*/ 0 w 2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6">
                  <a:moveTo>
                    <a:pt x="25" y="26"/>
                  </a:moveTo>
                  <a:lnTo>
                    <a:pt x="18" y="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14" name="Line 578"/>
            <p:cNvSpPr>
              <a:spLocks noChangeAspect="1" noChangeShapeType="1"/>
            </p:cNvSpPr>
            <p:nvPr/>
          </p:nvSpPr>
          <p:spPr bwMode="auto">
            <a:xfrm>
              <a:off x="6877784" y="2220390"/>
              <a:ext cx="6350" cy="1174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15" name="Line 579"/>
            <p:cNvSpPr>
              <a:spLocks noChangeAspect="1" noChangeShapeType="1"/>
            </p:cNvSpPr>
            <p:nvPr/>
          </p:nvSpPr>
          <p:spPr bwMode="auto">
            <a:xfrm>
              <a:off x="7103209" y="3401490"/>
              <a:ext cx="60325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16" name="Line 580"/>
            <p:cNvSpPr>
              <a:spLocks noChangeAspect="1" noChangeShapeType="1"/>
            </p:cNvSpPr>
            <p:nvPr/>
          </p:nvSpPr>
          <p:spPr bwMode="auto">
            <a:xfrm>
              <a:off x="7103209" y="3287190"/>
              <a:ext cx="60325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17" name="Line 581"/>
            <p:cNvSpPr>
              <a:spLocks noChangeAspect="1" noChangeShapeType="1"/>
            </p:cNvSpPr>
            <p:nvPr/>
          </p:nvSpPr>
          <p:spPr bwMode="auto">
            <a:xfrm flipV="1">
              <a:off x="7103209" y="3287190"/>
              <a:ext cx="4763" cy="11430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18" name="Freeform 582"/>
            <p:cNvSpPr>
              <a:spLocks noChangeAspect="1"/>
            </p:cNvSpPr>
            <p:nvPr/>
          </p:nvSpPr>
          <p:spPr bwMode="auto">
            <a:xfrm>
              <a:off x="6933347" y="3234803"/>
              <a:ext cx="169862" cy="166687"/>
            </a:xfrm>
            <a:custGeom>
              <a:avLst/>
              <a:gdLst>
                <a:gd name="T0" fmla="*/ 0 w 25"/>
                <a:gd name="T1" fmla="*/ 0 h 25"/>
                <a:gd name="T2" fmla="*/ 7 w 25"/>
                <a:gd name="T3" fmla="*/ 18 h 25"/>
                <a:gd name="T4" fmla="*/ 25 w 25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18"/>
                  </a:lnTo>
                  <a:lnTo>
                    <a:pt x="25" y="25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19" name="Line 583"/>
            <p:cNvSpPr>
              <a:spLocks noChangeAspect="1" noChangeShapeType="1"/>
            </p:cNvSpPr>
            <p:nvPr/>
          </p:nvSpPr>
          <p:spPr bwMode="auto">
            <a:xfrm flipH="1">
              <a:off x="6933347" y="3234803"/>
              <a:ext cx="114300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20" name="Freeform 584"/>
            <p:cNvSpPr>
              <a:spLocks noChangeAspect="1"/>
            </p:cNvSpPr>
            <p:nvPr/>
          </p:nvSpPr>
          <p:spPr bwMode="auto">
            <a:xfrm>
              <a:off x="7047647" y="3234803"/>
              <a:ext cx="55562" cy="52387"/>
            </a:xfrm>
            <a:custGeom>
              <a:avLst/>
              <a:gdLst>
                <a:gd name="T0" fmla="*/ 0 w 8"/>
                <a:gd name="T1" fmla="*/ 0 h 8"/>
                <a:gd name="T2" fmla="*/ 2 w 8"/>
                <a:gd name="T3" fmla="*/ 5 h 8"/>
                <a:gd name="T4" fmla="*/ 8 w 8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2" y="5"/>
                  </a:lnTo>
                  <a:lnTo>
                    <a:pt x="8" y="8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21" name="Rectangle 585"/>
            <p:cNvSpPr>
              <a:spLocks noChangeAspect="1" noChangeArrowheads="1"/>
            </p:cNvSpPr>
            <p:nvPr/>
          </p:nvSpPr>
          <p:spPr bwMode="auto">
            <a:xfrm>
              <a:off x="7169884" y="2971278"/>
              <a:ext cx="269875" cy="600075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22" name="Line 586"/>
            <p:cNvSpPr>
              <a:spLocks noChangeAspect="1" noChangeShapeType="1"/>
            </p:cNvSpPr>
            <p:nvPr/>
          </p:nvSpPr>
          <p:spPr bwMode="auto">
            <a:xfrm>
              <a:off x="7169884" y="3571353"/>
              <a:ext cx="114300" cy="2825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23" name="Line 587"/>
            <p:cNvSpPr>
              <a:spLocks noChangeAspect="1" noChangeShapeType="1"/>
            </p:cNvSpPr>
            <p:nvPr/>
          </p:nvSpPr>
          <p:spPr bwMode="auto">
            <a:xfrm flipH="1">
              <a:off x="7325459" y="3571353"/>
              <a:ext cx="114300" cy="2825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24" name="Line 588"/>
            <p:cNvSpPr>
              <a:spLocks noChangeAspect="1" noChangeShapeType="1"/>
            </p:cNvSpPr>
            <p:nvPr/>
          </p:nvSpPr>
          <p:spPr bwMode="auto">
            <a:xfrm>
              <a:off x="7284184" y="3853928"/>
              <a:ext cx="41275" cy="793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25" name="Freeform 589"/>
            <p:cNvSpPr>
              <a:spLocks noChangeAspect="1"/>
            </p:cNvSpPr>
            <p:nvPr/>
          </p:nvSpPr>
          <p:spPr bwMode="auto">
            <a:xfrm>
              <a:off x="7069872" y="2828403"/>
              <a:ext cx="50800" cy="71437"/>
            </a:xfrm>
            <a:custGeom>
              <a:avLst/>
              <a:gdLst>
                <a:gd name="T0" fmla="*/ 8 w 8"/>
                <a:gd name="T1" fmla="*/ 2 h 10"/>
                <a:gd name="T2" fmla="*/ 8 w 8"/>
                <a:gd name="T3" fmla="*/ 2 h 10"/>
                <a:gd name="T4" fmla="*/ 7 w 8"/>
                <a:gd name="T5" fmla="*/ 1 h 10"/>
                <a:gd name="T6" fmla="*/ 6 w 8"/>
                <a:gd name="T7" fmla="*/ 0 h 10"/>
                <a:gd name="T8" fmla="*/ 4 w 8"/>
                <a:gd name="T9" fmla="*/ 0 h 10"/>
                <a:gd name="T10" fmla="*/ 3 w 8"/>
                <a:gd name="T11" fmla="*/ 1 h 10"/>
                <a:gd name="T12" fmla="*/ 2 w 8"/>
                <a:gd name="T13" fmla="*/ 2 h 10"/>
                <a:gd name="T14" fmla="*/ 2 w 8"/>
                <a:gd name="T15" fmla="*/ 2 h 10"/>
                <a:gd name="T16" fmla="*/ 1 w 8"/>
                <a:gd name="T17" fmla="*/ 4 h 10"/>
                <a:gd name="T18" fmla="*/ 0 w 8"/>
                <a:gd name="T19" fmla="*/ 6 h 10"/>
                <a:gd name="T20" fmla="*/ 1 w 8"/>
                <a:gd name="T21" fmla="*/ 8 h 10"/>
                <a:gd name="T22" fmla="*/ 1 w 8"/>
                <a:gd name="T23" fmla="*/ 9 h 10"/>
                <a:gd name="T24" fmla="*/ 2 w 8"/>
                <a:gd name="T25" fmla="*/ 10 h 10"/>
                <a:gd name="T26" fmla="*/ 3 w 8"/>
                <a:gd name="T27" fmla="*/ 10 h 10"/>
                <a:gd name="T28" fmla="*/ 4 w 8"/>
                <a:gd name="T29" fmla="*/ 10 h 10"/>
                <a:gd name="T30" fmla="*/ 5 w 8"/>
                <a:gd name="T31" fmla="*/ 10 h 10"/>
                <a:gd name="T32" fmla="*/ 6 w 8"/>
                <a:gd name="T33" fmla="*/ 9 h 10"/>
                <a:gd name="T34" fmla="*/ 7 w 8"/>
                <a:gd name="T3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10">
                  <a:moveTo>
                    <a:pt x="8" y="2"/>
                  </a:move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6" y="9"/>
                  </a:lnTo>
                  <a:lnTo>
                    <a:pt x="7" y="8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26" name="Freeform 590"/>
            <p:cNvSpPr>
              <a:spLocks noChangeAspect="1"/>
            </p:cNvSpPr>
            <p:nvPr/>
          </p:nvSpPr>
          <p:spPr bwMode="auto">
            <a:xfrm>
              <a:off x="7134959" y="2828403"/>
              <a:ext cx="55563" cy="71437"/>
            </a:xfrm>
            <a:custGeom>
              <a:avLst/>
              <a:gdLst>
                <a:gd name="T0" fmla="*/ 4 w 8"/>
                <a:gd name="T1" fmla="*/ 0 h 10"/>
                <a:gd name="T2" fmla="*/ 3 w 8"/>
                <a:gd name="T3" fmla="*/ 1 h 10"/>
                <a:gd name="T4" fmla="*/ 2 w 8"/>
                <a:gd name="T5" fmla="*/ 2 h 10"/>
                <a:gd name="T6" fmla="*/ 1 w 8"/>
                <a:gd name="T7" fmla="*/ 2 h 10"/>
                <a:gd name="T8" fmla="*/ 1 w 8"/>
                <a:gd name="T9" fmla="*/ 4 h 10"/>
                <a:gd name="T10" fmla="*/ 0 w 8"/>
                <a:gd name="T11" fmla="*/ 6 h 10"/>
                <a:gd name="T12" fmla="*/ 0 w 8"/>
                <a:gd name="T13" fmla="*/ 8 h 10"/>
                <a:gd name="T14" fmla="*/ 1 w 8"/>
                <a:gd name="T15" fmla="*/ 9 h 10"/>
                <a:gd name="T16" fmla="*/ 1 w 8"/>
                <a:gd name="T17" fmla="*/ 10 h 10"/>
                <a:gd name="T18" fmla="*/ 2 w 8"/>
                <a:gd name="T19" fmla="*/ 10 h 10"/>
                <a:gd name="T20" fmla="*/ 4 w 8"/>
                <a:gd name="T21" fmla="*/ 10 h 10"/>
                <a:gd name="T22" fmla="*/ 5 w 8"/>
                <a:gd name="T23" fmla="*/ 10 h 10"/>
                <a:gd name="T24" fmla="*/ 6 w 8"/>
                <a:gd name="T25" fmla="*/ 9 h 10"/>
                <a:gd name="T26" fmla="*/ 7 w 8"/>
                <a:gd name="T27" fmla="*/ 8 h 10"/>
                <a:gd name="T28" fmla="*/ 8 w 8"/>
                <a:gd name="T29" fmla="*/ 6 h 10"/>
                <a:gd name="T30" fmla="*/ 8 w 8"/>
                <a:gd name="T31" fmla="*/ 4 h 10"/>
                <a:gd name="T32" fmla="*/ 8 w 8"/>
                <a:gd name="T33" fmla="*/ 2 h 10"/>
                <a:gd name="T34" fmla="*/ 8 w 8"/>
                <a:gd name="T35" fmla="*/ 2 h 10"/>
                <a:gd name="T36" fmla="*/ 7 w 8"/>
                <a:gd name="T37" fmla="*/ 1 h 10"/>
                <a:gd name="T38" fmla="*/ 6 w 8"/>
                <a:gd name="T39" fmla="*/ 0 h 10"/>
                <a:gd name="T40" fmla="*/ 4 w 8"/>
                <a:gd name="T4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lnTo>
                    <a:pt x="3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6" y="9"/>
                  </a:lnTo>
                  <a:lnTo>
                    <a:pt x="7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27" name="Freeform 591"/>
            <p:cNvSpPr>
              <a:spLocks noChangeAspect="1"/>
            </p:cNvSpPr>
            <p:nvPr/>
          </p:nvSpPr>
          <p:spPr bwMode="auto">
            <a:xfrm>
              <a:off x="7203222" y="2828403"/>
              <a:ext cx="58737" cy="71437"/>
            </a:xfrm>
            <a:custGeom>
              <a:avLst/>
              <a:gdLst>
                <a:gd name="T0" fmla="*/ 0 w 9"/>
                <a:gd name="T1" fmla="*/ 10 h 10"/>
                <a:gd name="T2" fmla="*/ 2 w 9"/>
                <a:gd name="T3" fmla="*/ 0 h 10"/>
                <a:gd name="T4" fmla="*/ 7 w 9"/>
                <a:gd name="T5" fmla="*/ 10 h 10"/>
                <a:gd name="T6" fmla="*/ 9 w 9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10"/>
                  </a:moveTo>
                  <a:lnTo>
                    <a:pt x="2" y="0"/>
                  </a:lnTo>
                  <a:lnTo>
                    <a:pt x="7" y="10"/>
                  </a:lnTo>
                  <a:lnTo>
                    <a:pt x="9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28" name="Freeform 592"/>
            <p:cNvSpPr>
              <a:spLocks noChangeAspect="1"/>
            </p:cNvSpPr>
            <p:nvPr/>
          </p:nvSpPr>
          <p:spPr bwMode="auto">
            <a:xfrm>
              <a:off x="7277834" y="2828403"/>
              <a:ext cx="47625" cy="71437"/>
            </a:xfrm>
            <a:custGeom>
              <a:avLst/>
              <a:gdLst>
                <a:gd name="T0" fmla="*/ 0 w 7"/>
                <a:gd name="T1" fmla="*/ 10 h 10"/>
                <a:gd name="T2" fmla="*/ 1 w 7"/>
                <a:gd name="T3" fmla="*/ 0 h 10"/>
                <a:gd name="T4" fmla="*/ 5 w 7"/>
                <a:gd name="T5" fmla="*/ 0 h 10"/>
                <a:gd name="T6" fmla="*/ 6 w 7"/>
                <a:gd name="T7" fmla="*/ 1 h 10"/>
                <a:gd name="T8" fmla="*/ 7 w 7"/>
                <a:gd name="T9" fmla="*/ 2 h 10"/>
                <a:gd name="T10" fmla="*/ 7 w 7"/>
                <a:gd name="T11" fmla="*/ 2 h 10"/>
                <a:gd name="T12" fmla="*/ 7 w 7"/>
                <a:gd name="T13" fmla="*/ 4 h 10"/>
                <a:gd name="T14" fmla="*/ 7 w 7"/>
                <a:gd name="T15" fmla="*/ 6 h 10"/>
                <a:gd name="T16" fmla="*/ 6 w 7"/>
                <a:gd name="T17" fmla="*/ 8 h 10"/>
                <a:gd name="T18" fmla="*/ 6 w 7"/>
                <a:gd name="T19" fmla="*/ 9 h 10"/>
                <a:gd name="T20" fmla="*/ 5 w 7"/>
                <a:gd name="T21" fmla="*/ 10 h 10"/>
                <a:gd name="T22" fmla="*/ 3 w 7"/>
                <a:gd name="T23" fmla="*/ 10 h 10"/>
                <a:gd name="T24" fmla="*/ 0 w 7"/>
                <a:gd name="T2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1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6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0" y="1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29" name="Freeform 593"/>
            <p:cNvSpPr>
              <a:spLocks noChangeAspect="1"/>
            </p:cNvSpPr>
            <p:nvPr/>
          </p:nvSpPr>
          <p:spPr bwMode="auto">
            <a:xfrm>
              <a:off x="7342922" y="2828403"/>
              <a:ext cx="49212" cy="71437"/>
            </a:xfrm>
            <a:custGeom>
              <a:avLst/>
              <a:gdLst>
                <a:gd name="T0" fmla="*/ 0 w 7"/>
                <a:gd name="T1" fmla="*/ 10 h 10"/>
                <a:gd name="T2" fmla="*/ 1 w 7"/>
                <a:gd name="T3" fmla="*/ 0 h 10"/>
                <a:gd name="T4" fmla="*/ 7 w 7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1" y="0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30" name="Line 594"/>
            <p:cNvSpPr>
              <a:spLocks noChangeAspect="1" noChangeShapeType="1"/>
            </p:cNvSpPr>
            <p:nvPr/>
          </p:nvSpPr>
          <p:spPr bwMode="auto">
            <a:xfrm>
              <a:off x="7342922" y="2864915"/>
              <a:ext cx="26987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31" name="Line 595"/>
            <p:cNvSpPr>
              <a:spLocks noChangeAspect="1" noChangeShapeType="1"/>
            </p:cNvSpPr>
            <p:nvPr/>
          </p:nvSpPr>
          <p:spPr bwMode="auto">
            <a:xfrm>
              <a:off x="7342922" y="2899840"/>
              <a:ext cx="41275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32" name="Freeform 596"/>
            <p:cNvSpPr>
              <a:spLocks noChangeAspect="1"/>
            </p:cNvSpPr>
            <p:nvPr/>
          </p:nvSpPr>
          <p:spPr bwMode="auto">
            <a:xfrm>
              <a:off x="7404834" y="2828403"/>
              <a:ext cx="55563" cy="71437"/>
            </a:xfrm>
            <a:custGeom>
              <a:avLst/>
              <a:gdLst>
                <a:gd name="T0" fmla="*/ 0 w 8"/>
                <a:gd name="T1" fmla="*/ 10 h 10"/>
                <a:gd name="T2" fmla="*/ 1 w 8"/>
                <a:gd name="T3" fmla="*/ 0 h 10"/>
                <a:gd name="T4" fmla="*/ 6 w 8"/>
                <a:gd name="T5" fmla="*/ 10 h 10"/>
                <a:gd name="T6" fmla="*/ 8 w 8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1" y="0"/>
                  </a:lnTo>
                  <a:lnTo>
                    <a:pt x="6" y="10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33" name="Freeform 597"/>
            <p:cNvSpPr>
              <a:spLocks noChangeAspect="1"/>
            </p:cNvSpPr>
            <p:nvPr/>
          </p:nvSpPr>
          <p:spPr bwMode="auto">
            <a:xfrm>
              <a:off x="7469922" y="2828403"/>
              <a:ext cx="55562" cy="71437"/>
            </a:xfrm>
            <a:custGeom>
              <a:avLst/>
              <a:gdLst>
                <a:gd name="T0" fmla="*/ 8 w 8"/>
                <a:gd name="T1" fmla="*/ 2 h 10"/>
                <a:gd name="T2" fmla="*/ 7 w 8"/>
                <a:gd name="T3" fmla="*/ 1 h 10"/>
                <a:gd name="T4" fmla="*/ 5 w 8"/>
                <a:gd name="T5" fmla="*/ 0 h 10"/>
                <a:gd name="T6" fmla="*/ 3 w 8"/>
                <a:gd name="T7" fmla="*/ 0 h 10"/>
                <a:gd name="T8" fmla="*/ 2 w 8"/>
                <a:gd name="T9" fmla="*/ 1 h 10"/>
                <a:gd name="T10" fmla="*/ 1 w 8"/>
                <a:gd name="T11" fmla="*/ 2 h 10"/>
                <a:gd name="T12" fmla="*/ 1 w 8"/>
                <a:gd name="T13" fmla="*/ 2 h 10"/>
                <a:gd name="T14" fmla="*/ 1 w 8"/>
                <a:gd name="T15" fmla="*/ 4 h 10"/>
                <a:gd name="T16" fmla="*/ 2 w 8"/>
                <a:gd name="T17" fmla="*/ 4 h 10"/>
                <a:gd name="T18" fmla="*/ 2 w 8"/>
                <a:gd name="T19" fmla="*/ 4 h 10"/>
                <a:gd name="T20" fmla="*/ 5 w 8"/>
                <a:gd name="T21" fmla="*/ 5 h 10"/>
                <a:gd name="T22" fmla="*/ 6 w 8"/>
                <a:gd name="T23" fmla="*/ 6 h 10"/>
                <a:gd name="T24" fmla="*/ 6 w 8"/>
                <a:gd name="T25" fmla="*/ 6 h 10"/>
                <a:gd name="T26" fmla="*/ 7 w 8"/>
                <a:gd name="T27" fmla="*/ 7 h 10"/>
                <a:gd name="T28" fmla="*/ 6 w 8"/>
                <a:gd name="T29" fmla="*/ 9 h 10"/>
                <a:gd name="T30" fmla="*/ 5 w 8"/>
                <a:gd name="T31" fmla="*/ 10 h 10"/>
                <a:gd name="T32" fmla="*/ 4 w 8"/>
                <a:gd name="T33" fmla="*/ 10 h 10"/>
                <a:gd name="T34" fmla="*/ 2 w 8"/>
                <a:gd name="T35" fmla="*/ 10 h 10"/>
                <a:gd name="T36" fmla="*/ 0 w 8"/>
                <a:gd name="T37" fmla="*/ 10 h 10"/>
                <a:gd name="T38" fmla="*/ 0 w 8"/>
                <a:gd name="T3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" h="10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6" y="9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34" name="Freeform 598"/>
            <p:cNvSpPr>
              <a:spLocks noChangeAspect="1"/>
            </p:cNvSpPr>
            <p:nvPr/>
          </p:nvSpPr>
          <p:spPr bwMode="auto">
            <a:xfrm>
              <a:off x="7525484" y="2828403"/>
              <a:ext cx="49213" cy="71437"/>
            </a:xfrm>
            <a:custGeom>
              <a:avLst/>
              <a:gdLst>
                <a:gd name="T0" fmla="*/ 0 w 7"/>
                <a:gd name="T1" fmla="*/ 10 h 10"/>
                <a:gd name="T2" fmla="*/ 5 w 7"/>
                <a:gd name="T3" fmla="*/ 0 h 10"/>
                <a:gd name="T4" fmla="*/ 7 w 7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5" y="0"/>
                  </a:lnTo>
                  <a:lnTo>
                    <a:pt x="7" y="1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35" name="Line 599"/>
            <p:cNvSpPr>
              <a:spLocks noChangeAspect="1" noChangeShapeType="1"/>
            </p:cNvSpPr>
            <p:nvPr/>
          </p:nvSpPr>
          <p:spPr bwMode="auto">
            <a:xfrm>
              <a:off x="7539772" y="2877615"/>
              <a:ext cx="34925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36" name="Freeform 600"/>
            <p:cNvSpPr>
              <a:spLocks noChangeAspect="1"/>
            </p:cNvSpPr>
            <p:nvPr/>
          </p:nvSpPr>
          <p:spPr bwMode="auto">
            <a:xfrm>
              <a:off x="7592159" y="2828403"/>
              <a:ext cx="47625" cy="71437"/>
            </a:xfrm>
            <a:custGeom>
              <a:avLst/>
              <a:gdLst>
                <a:gd name="T0" fmla="*/ 0 w 7"/>
                <a:gd name="T1" fmla="*/ 10 h 10"/>
                <a:gd name="T2" fmla="*/ 1 w 7"/>
                <a:gd name="T3" fmla="*/ 0 h 10"/>
                <a:gd name="T4" fmla="*/ 5 w 7"/>
                <a:gd name="T5" fmla="*/ 0 h 10"/>
                <a:gd name="T6" fmla="*/ 6 w 7"/>
                <a:gd name="T7" fmla="*/ 1 h 10"/>
                <a:gd name="T8" fmla="*/ 7 w 7"/>
                <a:gd name="T9" fmla="*/ 2 h 10"/>
                <a:gd name="T10" fmla="*/ 7 w 7"/>
                <a:gd name="T11" fmla="*/ 2 h 10"/>
                <a:gd name="T12" fmla="*/ 7 w 7"/>
                <a:gd name="T13" fmla="*/ 4 h 10"/>
                <a:gd name="T14" fmla="*/ 7 w 7"/>
                <a:gd name="T15" fmla="*/ 6 h 10"/>
                <a:gd name="T16" fmla="*/ 6 w 7"/>
                <a:gd name="T17" fmla="*/ 8 h 10"/>
                <a:gd name="T18" fmla="*/ 6 w 7"/>
                <a:gd name="T19" fmla="*/ 9 h 10"/>
                <a:gd name="T20" fmla="*/ 5 w 7"/>
                <a:gd name="T21" fmla="*/ 10 h 10"/>
                <a:gd name="T22" fmla="*/ 3 w 7"/>
                <a:gd name="T23" fmla="*/ 10 h 10"/>
                <a:gd name="T24" fmla="*/ 0 w 7"/>
                <a:gd name="T2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1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6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0" y="1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37" name="Freeform 601"/>
            <p:cNvSpPr>
              <a:spLocks noChangeAspect="1"/>
            </p:cNvSpPr>
            <p:nvPr/>
          </p:nvSpPr>
          <p:spPr bwMode="auto">
            <a:xfrm>
              <a:off x="7662009" y="2828403"/>
              <a:ext cx="52388" cy="71437"/>
            </a:xfrm>
            <a:custGeom>
              <a:avLst/>
              <a:gdLst>
                <a:gd name="T0" fmla="*/ 4 w 8"/>
                <a:gd name="T1" fmla="*/ 0 h 10"/>
                <a:gd name="T2" fmla="*/ 3 w 8"/>
                <a:gd name="T3" fmla="*/ 1 h 10"/>
                <a:gd name="T4" fmla="*/ 2 w 8"/>
                <a:gd name="T5" fmla="*/ 2 h 10"/>
                <a:gd name="T6" fmla="*/ 1 w 8"/>
                <a:gd name="T7" fmla="*/ 2 h 10"/>
                <a:gd name="T8" fmla="*/ 0 w 8"/>
                <a:gd name="T9" fmla="*/ 4 h 10"/>
                <a:gd name="T10" fmla="*/ 0 w 8"/>
                <a:gd name="T11" fmla="*/ 6 h 10"/>
                <a:gd name="T12" fmla="*/ 0 w 8"/>
                <a:gd name="T13" fmla="*/ 8 h 10"/>
                <a:gd name="T14" fmla="*/ 0 w 8"/>
                <a:gd name="T15" fmla="*/ 9 h 10"/>
                <a:gd name="T16" fmla="*/ 1 w 8"/>
                <a:gd name="T17" fmla="*/ 10 h 10"/>
                <a:gd name="T18" fmla="*/ 2 w 8"/>
                <a:gd name="T19" fmla="*/ 10 h 10"/>
                <a:gd name="T20" fmla="*/ 4 w 8"/>
                <a:gd name="T21" fmla="*/ 10 h 10"/>
                <a:gd name="T22" fmla="*/ 5 w 8"/>
                <a:gd name="T23" fmla="*/ 10 h 10"/>
                <a:gd name="T24" fmla="*/ 6 w 8"/>
                <a:gd name="T25" fmla="*/ 9 h 10"/>
                <a:gd name="T26" fmla="*/ 7 w 8"/>
                <a:gd name="T27" fmla="*/ 8 h 10"/>
                <a:gd name="T28" fmla="*/ 7 w 8"/>
                <a:gd name="T29" fmla="*/ 6 h 10"/>
                <a:gd name="T30" fmla="*/ 8 w 8"/>
                <a:gd name="T31" fmla="*/ 4 h 10"/>
                <a:gd name="T32" fmla="*/ 8 w 8"/>
                <a:gd name="T33" fmla="*/ 2 h 10"/>
                <a:gd name="T34" fmla="*/ 7 w 8"/>
                <a:gd name="T35" fmla="*/ 2 h 10"/>
                <a:gd name="T36" fmla="*/ 7 w 8"/>
                <a:gd name="T37" fmla="*/ 1 h 10"/>
                <a:gd name="T38" fmla="*/ 6 w 8"/>
                <a:gd name="T39" fmla="*/ 0 h 10"/>
                <a:gd name="T40" fmla="*/ 4 w 8"/>
                <a:gd name="T4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lnTo>
                    <a:pt x="3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6" y="9"/>
                  </a:lnTo>
                  <a:lnTo>
                    <a:pt x="7" y="8"/>
                  </a:lnTo>
                  <a:lnTo>
                    <a:pt x="7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38" name="Freeform 602"/>
            <p:cNvSpPr>
              <a:spLocks noChangeAspect="1"/>
            </p:cNvSpPr>
            <p:nvPr/>
          </p:nvSpPr>
          <p:spPr bwMode="auto">
            <a:xfrm>
              <a:off x="7727097" y="2828403"/>
              <a:ext cx="55562" cy="71437"/>
            </a:xfrm>
            <a:custGeom>
              <a:avLst/>
              <a:gdLst>
                <a:gd name="T0" fmla="*/ 0 w 8"/>
                <a:gd name="T1" fmla="*/ 10 h 10"/>
                <a:gd name="T2" fmla="*/ 2 w 8"/>
                <a:gd name="T3" fmla="*/ 0 h 10"/>
                <a:gd name="T4" fmla="*/ 6 w 8"/>
                <a:gd name="T5" fmla="*/ 0 h 10"/>
                <a:gd name="T6" fmla="*/ 7 w 8"/>
                <a:gd name="T7" fmla="*/ 1 h 10"/>
                <a:gd name="T8" fmla="*/ 8 w 8"/>
                <a:gd name="T9" fmla="*/ 1 h 10"/>
                <a:gd name="T10" fmla="*/ 8 w 8"/>
                <a:gd name="T11" fmla="*/ 2 h 10"/>
                <a:gd name="T12" fmla="*/ 8 w 8"/>
                <a:gd name="T13" fmla="*/ 3 h 10"/>
                <a:gd name="T14" fmla="*/ 7 w 8"/>
                <a:gd name="T15" fmla="*/ 4 h 10"/>
                <a:gd name="T16" fmla="*/ 7 w 8"/>
                <a:gd name="T17" fmla="*/ 4 h 10"/>
                <a:gd name="T18" fmla="*/ 5 w 8"/>
                <a:gd name="T19" fmla="*/ 5 h 10"/>
                <a:gd name="T20" fmla="*/ 1 w 8"/>
                <a:gd name="T2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1" y="5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39" name="Line 603"/>
            <p:cNvSpPr>
              <a:spLocks noChangeAspect="1" noChangeShapeType="1"/>
            </p:cNvSpPr>
            <p:nvPr/>
          </p:nvSpPr>
          <p:spPr bwMode="auto">
            <a:xfrm>
              <a:off x="7754084" y="2864915"/>
              <a:ext cx="22225" cy="3492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40" name="Line 604"/>
            <p:cNvSpPr>
              <a:spLocks noChangeAspect="1" noChangeShapeType="1"/>
            </p:cNvSpPr>
            <p:nvPr/>
          </p:nvSpPr>
          <p:spPr bwMode="auto">
            <a:xfrm flipV="1">
              <a:off x="2307372" y="2607740"/>
              <a:ext cx="6350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41" name="Line 605"/>
            <p:cNvSpPr>
              <a:spLocks noChangeAspect="1" noChangeShapeType="1"/>
            </p:cNvSpPr>
            <p:nvPr/>
          </p:nvSpPr>
          <p:spPr bwMode="auto">
            <a:xfrm flipV="1">
              <a:off x="2535972" y="2607740"/>
              <a:ext cx="7937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42" name="Line 606"/>
            <p:cNvSpPr>
              <a:spLocks noChangeAspect="1" noChangeShapeType="1"/>
            </p:cNvSpPr>
            <p:nvPr/>
          </p:nvSpPr>
          <p:spPr bwMode="auto">
            <a:xfrm flipV="1">
              <a:off x="2766159" y="2607740"/>
              <a:ext cx="6350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43" name="Line 607"/>
            <p:cNvSpPr>
              <a:spLocks noChangeAspect="1" noChangeShapeType="1"/>
            </p:cNvSpPr>
            <p:nvPr/>
          </p:nvSpPr>
          <p:spPr bwMode="auto">
            <a:xfrm flipV="1">
              <a:off x="3447197" y="2607740"/>
              <a:ext cx="7937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44" name="Line 608"/>
            <p:cNvSpPr>
              <a:spLocks noChangeAspect="1" noChangeShapeType="1"/>
            </p:cNvSpPr>
            <p:nvPr/>
          </p:nvSpPr>
          <p:spPr bwMode="auto">
            <a:xfrm flipV="1">
              <a:off x="3675797" y="2607740"/>
              <a:ext cx="7937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45" name="Line 609"/>
            <p:cNvSpPr>
              <a:spLocks noChangeAspect="1" noChangeShapeType="1"/>
            </p:cNvSpPr>
            <p:nvPr/>
          </p:nvSpPr>
          <p:spPr bwMode="auto">
            <a:xfrm flipV="1">
              <a:off x="3905984" y="2607740"/>
              <a:ext cx="6350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46" name="Line 610"/>
            <p:cNvSpPr>
              <a:spLocks noChangeAspect="1" noChangeShapeType="1"/>
            </p:cNvSpPr>
            <p:nvPr/>
          </p:nvSpPr>
          <p:spPr bwMode="auto">
            <a:xfrm flipV="1">
              <a:off x="4355247" y="2607740"/>
              <a:ext cx="7937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47" name="Line 611"/>
            <p:cNvSpPr>
              <a:spLocks noChangeAspect="1" noChangeShapeType="1"/>
            </p:cNvSpPr>
            <p:nvPr/>
          </p:nvSpPr>
          <p:spPr bwMode="auto">
            <a:xfrm flipV="1">
              <a:off x="4583847" y="2607740"/>
              <a:ext cx="7937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48" name="Line 612"/>
            <p:cNvSpPr>
              <a:spLocks noChangeAspect="1" noChangeShapeType="1"/>
            </p:cNvSpPr>
            <p:nvPr/>
          </p:nvSpPr>
          <p:spPr bwMode="auto">
            <a:xfrm flipV="1">
              <a:off x="4812447" y="2607740"/>
              <a:ext cx="6350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49" name="Line 613"/>
            <p:cNvSpPr>
              <a:spLocks noChangeAspect="1" noChangeShapeType="1"/>
            </p:cNvSpPr>
            <p:nvPr/>
          </p:nvSpPr>
          <p:spPr bwMode="auto">
            <a:xfrm flipV="1">
              <a:off x="5264884" y="2607740"/>
              <a:ext cx="6350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50" name="Line 614"/>
            <p:cNvSpPr>
              <a:spLocks noChangeAspect="1" noChangeShapeType="1"/>
            </p:cNvSpPr>
            <p:nvPr/>
          </p:nvSpPr>
          <p:spPr bwMode="auto">
            <a:xfrm flipV="1">
              <a:off x="5491897" y="2607740"/>
              <a:ext cx="7937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51" name="Line 615"/>
            <p:cNvSpPr>
              <a:spLocks noChangeAspect="1" noChangeShapeType="1"/>
            </p:cNvSpPr>
            <p:nvPr/>
          </p:nvSpPr>
          <p:spPr bwMode="auto">
            <a:xfrm flipV="1">
              <a:off x="5720497" y="2607740"/>
              <a:ext cx="7937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52" name="Line 616"/>
            <p:cNvSpPr>
              <a:spLocks noChangeAspect="1" noChangeShapeType="1"/>
            </p:cNvSpPr>
            <p:nvPr/>
          </p:nvSpPr>
          <p:spPr bwMode="auto">
            <a:xfrm flipV="1">
              <a:off x="6401534" y="2607740"/>
              <a:ext cx="6350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53" name="Line 617"/>
            <p:cNvSpPr>
              <a:spLocks noChangeAspect="1" noChangeShapeType="1"/>
            </p:cNvSpPr>
            <p:nvPr/>
          </p:nvSpPr>
          <p:spPr bwMode="auto">
            <a:xfrm flipV="1">
              <a:off x="6633309" y="2607740"/>
              <a:ext cx="3175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54" name="Line 618"/>
            <p:cNvSpPr>
              <a:spLocks noChangeAspect="1" noChangeShapeType="1"/>
            </p:cNvSpPr>
            <p:nvPr/>
          </p:nvSpPr>
          <p:spPr bwMode="auto">
            <a:xfrm flipV="1">
              <a:off x="6860322" y="2607740"/>
              <a:ext cx="7937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55" name="Line 619"/>
            <p:cNvSpPr>
              <a:spLocks noChangeAspect="1" noChangeShapeType="1"/>
            </p:cNvSpPr>
            <p:nvPr/>
          </p:nvSpPr>
          <p:spPr bwMode="auto">
            <a:xfrm flipV="1">
              <a:off x="2512159" y="2607740"/>
              <a:ext cx="3175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56" name="Line 620"/>
            <p:cNvSpPr>
              <a:spLocks noChangeAspect="1" noChangeShapeType="1"/>
            </p:cNvSpPr>
            <p:nvPr/>
          </p:nvSpPr>
          <p:spPr bwMode="auto">
            <a:xfrm flipV="1">
              <a:off x="2734409" y="2607740"/>
              <a:ext cx="6350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57" name="Line 621"/>
            <p:cNvSpPr>
              <a:spLocks noChangeAspect="1" noChangeShapeType="1"/>
            </p:cNvSpPr>
            <p:nvPr/>
          </p:nvSpPr>
          <p:spPr bwMode="auto">
            <a:xfrm flipV="1">
              <a:off x="3420209" y="2607740"/>
              <a:ext cx="7938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58" name="Line 622"/>
            <p:cNvSpPr>
              <a:spLocks noChangeAspect="1" noChangeShapeType="1"/>
            </p:cNvSpPr>
            <p:nvPr/>
          </p:nvSpPr>
          <p:spPr bwMode="auto">
            <a:xfrm flipV="1">
              <a:off x="3648809" y="2607740"/>
              <a:ext cx="6350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59" name="Line 623"/>
            <p:cNvSpPr>
              <a:spLocks noChangeAspect="1" noChangeShapeType="1"/>
            </p:cNvSpPr>
            <p:nvPr/>
          </p:nvSpPr>
          <p:spPr bwMode="auto">
            <a:xfrm flipV="1">
              <a:off x="3871059" y="2607740"/>
              <a:ext cx="6350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60" name="Line 624"/>
            <p:cNvSpPr>
              <a:spLocks noChangeAspect="1" noChangeShapeType="1"/>
            </p:cNvSpPr>
            <p:nvPr/>
          </p:nvSpPr>
          <p:spPr bwMode="auto">
            <a:xfrm flipV="1">
              <a:off x="4328259" y="2607740"/>
              <a:ext cx="6350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61" name="Line 625"/>
            <p:cNvSpPr>
              <a:spLocks noChangeAspect="1" noChangeShapeType="1"/>
            </p:cNvSpPr>
            <p:nvPr/>
          </p:nvSpPr>
          <p:spPr bwMode="auto">
            <a:xfrm flipV="1">
              <a:off x="4556859" y="2607740"/>
              <a:ext cx="7938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62" name="Line 626"/>
            <p:cNvSpPr>
              <a:spLocks noChangeAspect="1" noChangeShapeType="1"/>
            </p:cNvSpPr>
            <p:nvPr/>
          </p:nvSpPr>
          <p:spPr bwMode="auto">
            <a:xfrm flipV="1">
              <a:off x="4779109" y="2607740"/>
              <a:ext cx="6350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63" name="Line 627"/>
            <p:cNvSpPr>
              <a:spLocks noChangeAspect="1" noChangeShapeType="1"/>
            </p:cNvSpPr>
            <p:nvPr/>
          </p:nvSpPr>
          <p:spPr bwMode="auto">
            <a:xfrm flipV="1">
              <a:off x="5236309" y="2607740"/>
              <a:ext cx="6350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64" name="Line 628"/>
            <p:cNvSpPr>
              <a:spLocks noChangeAspect="1" noChangeShapeType="1"/>
            </p:cNvSpPr>
            <p:nvPr/>
          </p:nvSpPr>
          <p:spPr bwMode="auto">
            <a:xfrm flipV="1">
              <a:off x="5464909" y="2607740"/>
              <a:ext cx="6350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65" name="Line 629"/>
            <p:cNvSpPr>
              <a:spLocks noChangeAspect="1" noChangeShapeType="1"/>
            </p:cNvSpPr>
            <p:nvPr/>
          </p:nvSpPr>
          <p:spPr bwMode="auto">
            <a:xfrm flipV="1">
              <a:off x="5691922" y="2607740"/>
              <a:ext cx="9525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66" name="Line 630"/>
            <p:cNvSpPr>
              <a:spLocks noChangeAspect="1" noChangeShapeType="1"/>
            </p:cNvSpPr>
            <p:nvPr/>
          </p:nvSpPr>
          <p:spPr bwMode="auto">
            <a:xfrm flipV="1">
              <a:off x="6376134" y="2607740"/>
              <a:ext cx="6350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67" name="Line 631"/>
            <p:cNvSpPr>
              <a:spLocks noChangeAspect="1" noChangeShapeType="1"/>
            </p:cNvSpPr>
            <p:nvPr/>
          </p:nvSpPr>
          <p:spPr bwMode="auto">
            <a:xfrm flipV="1">
              <a:off x="6604734" y="2607740"/>
              <a:ext cx="6350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68" name="Line 632"/>
            <p:cNvSpPr>
              <a:spLocks noChangeAspect="1" noChangeShapeType="1"/>
            </p:cNvSpPr>
            <p:nvPr/>
          </p:nvSpPr>
          <p:spPr bwMode="auto">
            <a:xfrm flipV="1">
              <a:off x="6825397" y="2607740"/>
              <a:ext cx="6350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69" name="Line 633"/>
            <p:cNvSpPr>
              <a:spLocks noChangeAspect="1" noChangeShapeType="1"/>
            </p:cNvSpPr>
            <p:nvPr/>
          </p:nvSpPr>
          <p:spPr bwMode="auto">
            <a:xfrm flipV="1">
              <a:off x="2477234" y="2607740"/>
              <a:ext cx="6350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70" name="Line 634"/>
            <p:cNvSpPr>
              <a:spLocks noChangeAspect="1" noChangeShapeType="1"/>
            </p:cNvSpPr>
            <p:nvPr/>
          </p:nvSpPr>
          <p:spPr bwMode="auto">
            <a:xfrm flipV="1">
              <a:off x="2707422" y="2607740"/>
              <a:ext cx="6350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71" name="Line 635"/>
            <p:cNvSpPr>
              <a:spLocks noChangeAspect="1" noChangeShapeType="1"/>
            </p:cNvSpPr>
            <p:nvPr/>
          </p:nvSpPr>
          <p:spPr bwMode="auto">
            <a:xfrm flipV="1">
              <a:off x="2936022" y="2607740"/>
              <a:ext cx="6350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72" name="Line 636"/>
            <p:cNvSpPr>
              <a:spLocks noChangeAspect="1" noChangeShapeType="1"/>
            </p:cNvSpPr>
            <p:nvPr/>
          </p:nvSpPr>
          <p:spPr bwMode="auto">
            <a:xfrm flipV="1">
              <a:off x="3391634" y="2607740"/>
              <a:ext cx="7938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73" name="Line 637"/>
            <p:cNvSpPr>
              <a:spLocks noChangeAspect="1" noChangeShapeType="1"/>
            </p:cNvSpPr>
            <p:nvPr/>
          </p:nvSpPr>
          <p:spPr bwMode="auto">
            <a:xfrm flipV="1">
              <a:off x="3613884" y="2607740"/>
              <a:ext cx="6350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74" name="Line 638"/>
            <p:cNvSpPr>
              <a:spLocks noChangeAspect="1" noChangeShapeType="1"/>
            </p:cNvSpPr>
            <p:nvPr/>
          </p:nvSpPr>
          <p:spPr bwMode="auto">
            <a:xfrm flipV="1">
              <a:off x="3842484" y="2607740"/>
              <a:ext cx="7938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75" name="Line 639"/>
            <p:cNvSpPr>
              <a:spLocks noChangeAspect="1" noChangeShapeType="1"/>
            </p:cNvSpPr>
            <p:nvPr/>
          </p:nvSpPr>
          <p:spPr bwMode="auto">
            <a:xfrm flipV="1">
              <a:off x="4301272" y="2607740"/>
              <a:ext cx="6350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76" name="Line 640"/>
            <p:cNvSpPr>
              <a:spLocks noChangeAspect="1" noChangeShapeType="1"/>
            </p:cNvSpPr>
            <p:nvPr/>
          </p:nvSpPr>
          <p:spPr bwMode="auto">
            <a:xfrm flipV="1">
              <a:off x="4521934" y="2607740"/>
              <a:ext cx="6350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77" name="Line 641"/>
            <p:cNvSpPr>
              <a:spLocks noChangeAspect="1" noChangeShapeType="1"/>
            </p:cNvSpPr>
            <p:nvPr/>
          </p:nvSpPr>
          <p:spPr bwMode="auto">
            <a:xfrm flipV="1">
              <a:off x="4750534" y="2607740"/>
              <a:ext cx="6350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78" name="Line 642"/>
            <p:cNvSpPr>
              <a:spLocks noChangeAspect="1" noChangeShapeType="1"/>
            </p:cNvSpPr>
            <p:nvPr/>
          </p:nvSpPr>
          <p:spPr bwMode="auto">
            <a:xfrm flipV="1">
              <a:off x="5441097" y="2607740"/>
              <a:ext cx="6350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79" name="Line 643"/>
            <p:cNvSpPr>
              <a:spLocks noChangeAspect="1" noChangeShapeType="1"/>
            </p:cNvSpPr>
            <p:nvPr/>
          </p:nvSpPr>
          <p:spPr bwMode="auto">
            <a:xfrm flipV="1">
              <a:off x="5661759" y="2607740"/>
              <a:ext cx="7938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80" name="Line 644"/>
            <p:cNvSpPr>
              <a:spLocks noChangeAspect="1" noChangeShapeType="1"/>
            </p:cNvSpPr>
            <p:nvPr/>
          </p:nvSpPr>
          <p:spPr bwMode="auto">
            <a:xfrm flipV="1">
              <a:off x="6349147" y="2607740"/>
              <a:ext cx="6350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81" name="Line 645"/>
            <p:cNvSpPr>
              <a:spLocks noChangeAspect="1" noChangeShapeType="1"/>
            </p:cNvSpPr>
            <p:nvPr/>
          </p:nvSpPr>
          <p:spPr bwMode="auto">
            <a:xfrm flipV="1">
              <a:off x="6569809" y="2607740"/>
              <a:ext cx="7938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82" name="Line 646"/>
            <p:cNvSpPr>
              <a:spLocks noChangeAspect="1" noChangeShapeType="1"/>
            </p:cNvSpPr>
            <p:nvPr/>
          </p:nvSpPr>
          <p:spPr bwMode="auto">
            <a:xfrm flipV="1">
              <a:off x="6798409" y="2607740"/>
              <a:ext cx="7938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83" name="Line 647"/>
            <p:cNvSpPr>
              <a:spLocks noChangeAspect="1" noChangeShapeType="1"/>
            </p:cNvSpPr>
            <p:nvPr/>
          </p:nvSpPr>
          <p:spPr bwMode="auto">
            <a:xfrm flipV="1">
              <a:off x="2394684" y="2607740"/>
              <a:ext cx="6350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84" name="Line 648"/>
            <p:cNvSpPr>
              <a:spLocks noChangeAspect="1" noChangeShapeType="1"/>
            </p:cNvSpPr>
            <p:nvPr/>
          </p:nvSpPr>
          <p:spPr bwMode="auto">
            <a:xfrm flipV="1">
              <a:off x="2620109" y="2607740"/>
              <a:ext cx="6350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85" name="Line 649"/>
            <p:cNvSpPr>
              <a:spLocks noChangeAspect="1" noChangeShapeType="1"/>
            </p:cNvSpPr>
            <p:nvPr/>
          </p:nvSpPr>
          <p:spPr bwMode="auto">
            <a:xfrm flipV="1">
              <a:off x="2848709" y="2607740"/>
              <a:ext cx="6350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86" name="Line 650"/>
            <p:cNvSpPr>
              <a:spLocks noChangeAspect="1" noChangeShapeType="1"/>
            </p:cNvSpPr>
            <p:nvPr/>
          </p:nvSpPr>
          <p:spPr bwMode="auto">
            <a:xfrm flipV="1">
              <a:off x="3305909" y="2607740"/>
              <a:ext cx="7938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87" name="Line 651"/>
            <p:cNvSpPr>
              <a:spLocks noChangeAspect="1" noChangeShapeType="1"/>
            </p:cNvSpPr>
            <p:nvPr/>
          </p:nvSpPr>
          <p:spPr bwMode="auto">
            <a:xfrm flipV="1">
              <a:off x="3534509" y="2607740"/>
              <a:ext cx="7938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88" name="Line 652"/>
            <p:cNvSpPr>
              <a:spLocks noChangeAspect="1" noChangeShapeType="1"/>
            </p:cNvSpPr>
            <p:nvPr/>
          </p:nvSpPr>
          <p:spPr bwMode="auto">
            <a:xfrm flipV="1">
              <a:off x="3756759" y="2607740"/>
              <a:ext cx="6350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89" name="Line 653"/>
            <p:cNvSpPr>
              <a:spLocks noChangeAspect="1" noChangeShapeType="1"/>
            </p:cNvSpPr>
            <p:nvPr/>
          </p:nvSpPr>
          <p:spPr bwMode="auto">
            <a:xfrm flipV="1">
              <a:off x="4440972" y="2607740"/>
              <a:ext cx="9525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90" name="Line 654"/>
            <p:cNvSpPr>
              <a:spLocks noChangeAspect="1" noChangeShapeType="1"/>
            </p:cNvSpPr>
            <p:nvPr/>
          </p:nvSpPr>
          <p:spPr bwMode="auto">
            <a:xfrm flipV="1">
              <a:off x="4671159" y="2607740"/>
              <a:ext cx="7938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91" name="Line 655"/>
            <p:cNvSpPr>
              <a:spLocks noChangeAspect="1" noChangeShapeType="1"/>
            </p:cNvSpPr>
            <p:nvPr/>
          </p:nvSpPr>
          <p:spPr bwMode="auto">
            <a:xfrm flipV="1">
              <a:off x="4893409" y="2607740"/>
              <a:ext cx="6350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92" name="Line 656"/>
            <p:cNvSpPr>
              <a:spLocks noChangeAspect="1" noChangeShapeType="1"/>
            </p:cNvSpPr>
            <p:nvPr/>
          </p:nvSpPr>
          <p:spPr bwMode="auto">
            <a:xfrm flipV="1">
              <a:off x="5350609" y="2607740"/>
              <a:ext cx="6350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93" name="Line 657"/>
            <p:cNvSpPr>
              <a:spLocks noChangeAspect="1" noChangeShapeType="1"/>
            </p:cNvSpPr>
            <p:nvPr/>
          </p:nvSpPr>
          <p:spPr bwMode="auto">
            <a:xfrm flipV="1">
              <a:off x="5577622" y="2607740"/>
              <a:ext cx="9525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94" name="Line 658"/>
            <p:cNvSpPr>
              <a:spLocks noChangeAspect="1" noChangeShapeType="1"/>
            </p:cNvSpPr>
            <p:nvPr/>
          </p:nvSpPr>
          <p:spPr bwMode="auto">
            <a:xfrm flipV="1">
              <a:off x="5804634" y="2607740"/>
              <a:ext cx="6350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95" name="Line 659"/>
            <p:cNvSpPr>
              <a:spLocks noChangeAspect="1" noChangeShapeType="1"/>
            </p:cNvSpPr>
            <p:nvPr/>
          </p:nvSpPr>
          <p:spPr bwMode="auto">
            <a:xfrm flipV="1">
              <a:off x="6261834" y="2607740"/>
              <a:ext cx="6350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96" name="Line 660"/>
            <p:cNvSpPr>
              <a:spLocks noChangeAspect="1" noChangeShapeType="1"/>
            </p:cNvSpPr>
            <p:nvPr/>
          </p:nvSpPr>
          <p:spPr bwMode="auto">
            <a:xfrm flipV="1">
              <a:off x="6490434" y="2607740"/>
              <a:ext cx="6350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597" name="Line 661"/>
            <p:cNvSpPr>
              <a:spLocks noChangeAspect="1" noChangeShapeType="1"/>
            </p:cNvSpPr>
            <p:nvPr/>
          </p:nvSpPr>
          <p:spPr bwMode="auto">
            <a:xfrm flipV="1">
              <a:off x="6719034" y="2607740"/>
              <a:ext cx="6350" cy="94297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73" name="AutoShape 821"/>
            <p:cNvSpPr>
              <a:spLocks noChangeAspect="1" noChangeArrowheads="1"/>
            </p:cNvSpPr>
            <p:nvPr/>
          </p:nvSpPr>
          <p:spPr bwMode="auto">
            <a:xfrm rot="5400000">
              <a:off x="1541403" y="3599134"/>
              <a:ext cx="252412" cy="368300"/>
            </a:xfrm>
            <a:prstGeom prst="upArrow">
              <a:avLst>
                <a:gd name="adj1" fmla="val 50000"/>
                <a:gd name="adj2" fmla="val 36478"/>
              </a:avLst>
            </a:pr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674" name="Text Box 822"/>
            <p:cNvSpPr txBox="1">
              <a:spLocks noChangeAspect="1" noChangeArrowheads="1"/>
            </p:cNvSpPr>
            <p:nvPr/>
          </p:nvSpPr>
          <p:spPr bwMode="auto">
            <a:xfrm>
              <a:off x="1237396" y="3904728"/>
              <a:ext cx="1000126" cy="638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_tradnl" altLang="es-CO" sz="900"/>
                <a:t>JUGO CLARO</a:t>
              </a:r>
            </a:p>
            <a:p>
              <a:r>
                <a:rPr lang="es-ES_tradnl" altLang="es-CO" sz="900"/>
                <a:t>DESDE</a:t>
              </a:r>
            </a:p>
            <a:p>
              <a:r>
                <a:rPr lang="es-ES_tradnl" altLang="es-CO" sz="900"/>
                <a:t>CLARIFICACION</a:t>
              </a:r>
            </a:p>
            <a:p>
              <a:r>
                <a:rPr lang="es-ES_tradnl" altLang="es-CO" sz="900"/>
                <a:t>JUGO</a:t>
              </a:r>
            </a:p>
          </p:txBody>
        </p:sp>
      </p:grpSp>
      <p:sp>
        <p:nvSpPr>
          <p:cNvPr id="598" name="Marcador de contenido 2"/>
          <p:cNvSpPr>
            <a:spLocks noGrp="1"/>
          </p:cNvSpPr>
          <p:nvPr>
            <p:ph idx="1"/>
          </p:nvPr>
        </p:nvSpPr>
        <p:spPr>
          <a:xfrm>
            <a:off x="389976" y="1218669"/>
            <a:ext cx="11760206" cy="8651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b="1" dirty="0" smtClean="0"/>
              <a:t>Reducir el consumo de vapor en tacho </a:t>
            </a:r>
            <a:r>
              <a:rPr lang="es-CO" b="1" dirty="0" err="1" smtClean="0"/>
              <a:t>batch</a:t>
            </a:r>
            <a:r>
              <a:rPr lang="es-CO" b="1" dirty="0" smtClean="0"/>
              <a:t> para masa A y el tiempo perdido en molienda por llenos de jugo claro, mediante la automatización de la operación en evaporadores; de forma que el operario no intervenga en la operación normal del proceso.</a:t>
            </a:r>
          </a:p>
        </p:txBody>
      </p:sp>
    </p:spTree>
    <p:extLst>
      <p:ext uri="{BB962C8B-B14F-4D97-AF65-F5344CB8AC3E}">
        <p14:creationId xmlns:p14="http://schemas.microsoft.com/office/powerpoint/2010/main" val="297076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5016" y="331258"/>
            <a:ext cx="10515600" cy="899231"/>
          </a:xfrm>
        </p:spPr>
        <p:txBody>
          <a:bodyPr/>
          <a:lstStyle/>
          <a:p>
            <a:r>
              <a:rPr lang="es-CO" dirty="0" smtClean="0"/>
              <a:t>ALCANCE DEL PROYECTO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32114"/>
            <a:ext cx="10515600" cy="43381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dirty="0" smtClean="0"/>
              <a:t>Para lograr el objetivo se hicieron los siguientes trabajos:</a:t>
            </a:r>
          </a:p>
          <a:p>
            <a:pPr marL="0" indent="0" algn="just">
              <a:buNone/>
            </a:pPr>
            <a:endParaRPr lang="es-CO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CO" dirty="0"/>
              <a:t>Instalación de </a:t>
            </a:r>
            <a:r>
              <a:rPr lang="es-CO" dirty="0" smtClean="0"/>
              <a:t>medidor en línea de </a:t>
            </a:r>
            <a:r>
              <a:rPr lang="es-CO" dirty="0" err="1" smtClean="0"/>
              <a:t>brix</a:t>
            </a:r>
            <a:r>
              <a:rPr lang="es-CO" dirty="0" smtClean="0"/>
              <a:t> a la salida de meladura del quinto efecto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CO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CO" dirty="0" smtClean="0"/>
              <a:t>Instalación de medidores de nivel en cada uno de los cinco efectos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CO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CO" dirty="0" smtClean="0"/>
              <a:t>Instalación de válvulas automáticas para controlar el flujo de jugo transferido de un efecto al siguiente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CO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CO" dirty="0" smtClean="0"/>
              <a:t>Instalación de un variador de frecuencia en las bombas de jugo claro para controlar el flujo de jugo alimentado al primer efecto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CO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CO" dirty="0" smtClean="0"/>
              <a:t>Instalación de un medidor de flujo en la entrada de jugo al primer efecto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9741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5016" y="331258"/>
            <a:ext cx="10515600" cy="899231"/>
          </a:xfrm>
        </p:spPr>
        <p:txBody>
          <a:bodyPr/>
          <a:lstStyle/>
          <a:p>
            <a:r>
              <a:rPr lang="es-CO" dirty="0" smtClean="0"/>
              <a:t>BENEFICIOS OBTENIDOS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32114"/>
            <a:ext cx="10515600" cy="4338108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s-CO" b="1" dirty="0" smtClean="0"/>
              <a:t>Reducción del consumo de vapor en tacho para masa A. 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endParaRPr lang="es-CO" sz="400" b="1" dirty="0" smtClean="0"/>
          </a:p>
          <a:p>
            <a:pPr marL="457200" lvl="1" indent="0">
              <a:buNone/>
            </a:pPr>
            <a:r>
              <a:rPr lang="es-CO" dirty="0" smtClean="0"/>
              <a:t>En seis meses se han ahorrado 1,286 Ton de vapor; por mejorar la estabilidad en el </a:t>
            </a:r>
            <a:r>
              <a:rPr lang="es-CO" dirty="0" err="1" smtClean="0"/>
              <a:t>brix</a:t>
            </a:r>
            <a:r>
              <a:rPr lang="es-CO" dirty="0" smtClean="0"/>
              <a:t> de la meladura cruda y pasar de un valor promedio de 63.41 a 65.64</a:t>
            </a:r>
          </a:p>
          <a:p>
            <a:pPr marL="342900" indent="-342900">
              <a:buFont typeface="+mj-lt"/>
              <a:buAutoNum type="arabicPeriod"/>
            </a:pPr>
            <a:endParaRPr lang="es-CO" dirty="0" smtClean="0"/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s-CO" b="1" dirty="0" smtClean="0"/>
              <a:t>Reducción del tiempo perdido por llenos de jugo claro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endParaRPr lang="es-CO" sz="400" b="1" dirty="0" smtClean="0"/>
          </a:p>
          <a:p>
            <a:pPr marL="457200" lvl="1" indent="0">
              <a:buNone/>
            </a:pPr>
            <a:r>
              <a:rPr lang="es-CO" dirty="0" smtClean="0"/>
              <a:t>En seis meses se ha reducido de 2.83% a 0.58%. Por mejorar la eficiencia de la evaporación al mantener controlados los niveles en el punto optimo (33%). Esto representa 74.5 horas adicionales de molienda</a:t>
            </a:r>
          </a:p>
          <a:p>
            <a:pPr marL="457200" lvl="1" indent="0">
              <a:buNone/>
            </a:pPr>
            <a:endParaRPr lang="es-CO" dirty="0"/>
          </a:p>
          <a:p>
            <a:pPr marL="457200" lvl="1" indent="0">
              <a:buNone/>
            </a:pPr>
            <a:endParaRPr lang="es-CO" dirty="0" smtClean="0"/>
          </a:p>
          <a:p>
            <a:pPr marL="457200" lvl="1" indent="0" algn="ctr">
              <a:buNone/>
            </a:pPr>
            <a:r>
              <a:rPr lang="es-CO" b="1" dirty="0" smtClean="0"/>
              <a:t>EL RETORNO DE LA </a:t>
            </a:r>
            <a:r>
              <a:rPr lang="es-CO" b="1" dirty="0"/>
              <a:t>INVERSION </a:t>
            </a:r>
            <a:r>
              <a:rPr lang="es-CO" b="1" dirty="0" smtClean="0"/>
              <a:t>SE LOGRA EN OCHO MESES</a:t>
            </a: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22146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5016" y="331258"/>
            <a:ext cx="10515600" cy="899231"/>
          </a:xfrm>
        </p:spPr>
        <p:txBody>
          <a:bodyPr/>
          <a:lstStyle/>
          <a:p>
            <a:r>
              <a:rPr lang="es-CO" dirty="0" smtClean="0"/>
              <a:t>BENEFICIOS OBTENIDOS</a:t>
            </a:r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548" y="1311460"/>
            <a:ext cx="5962522" cy="432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0" y="1671460"/>
            <a:ext cx="5989380" cy="3600000"/>
          </a:xfrm>
          <a:prstGeom prst="rect">
            <a:avLst/>
          </a:prstGeom>
        </p:spPr>
      </p:pic>
      <p:sp>
        <p:nvSpPr>
          <p:cNvPr id="3" name="Botón de acción: Inicio 2">
            <a:hlinkClick r:id="rId4" action="ppaction://hlinksldjump" highlightClick="1"/>
          </p:cNvPr>
          <p:cNvSpPr/>
          <p:nvPr/>
        </p:nvSpPr>
        <p:spPr>
          <a:xfrm>
            <a:off x="11390616" y="5836355"/>
            <a:ext cx="530451" cy="44026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817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5016" y="331258"/>
            <a:ext cx="10515600" cy="899231"/>
          </a:xfrm>
        </p:spPr>
        <p:txBody>
          <a:bodyPr/>
          <a:lstStyle/>
          <a:p>
            <a:r>
              <a:rPr lang="es-CO" dirty="0" smtClean="0"/>
              <a:t>BENEFICIOS OBTENIDOS</a:t>
            </a:r>
            <a:endParaRPr lang="es-CO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227017" y="1162755"/>
          <a:ext cx="5880272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4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66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01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Antes</a:t>
                      </a:r>
                    </a:p>
                    <a:p>
                      <a:pPr algn="ctr"/>
                      <a:r>
                        <a:rPr lang="es-CO" dirty="0" smtClean="0"/>
                        <a:t>(Jul-Nov</a:t>
                      </a:r>
                      <a:r>
                        <a:rPr lang="es-CO" baseline="0" dirty="0" smtClean="0"/>
                        <a:t>)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Después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(Dic-Jun</a:t>
                      </a:r>
                      <a:r>
                        <a:rPr lang="es-CO" baseline="0" dirty="0" smtClean="0"/>
                        <a:t>)</a:t>
                      </a:r>
                      <a:endParaRPr lang="es-CO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 err="1" smtClean="0"/>
                        <a:t>Brix</a:t>
                      </a:r>
                      <a:r>
                        <a:rPr lang="es-CO" sz="1600" dirty="0" smtClean="0"/>
                        <a:t> meladura cruda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63.41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65.64</a:t>
                      </a:r>
                      <a:endParaRPr lang="es-CO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Vapor escape ahorrado por incrementar un </a:t>
                      </a:r>
                      <a:r>
                        <a:rPr lang="es-CO" sz="1600" dirty="0" err="1" smtClean="0"/>
                        <a:t>°Bx</a:t>
                      </a:r>
                      <a:r>
                        <a:rPr lang="es-CO" sz="1600" baseline="0" dirty="0" smtClean="0"/>
                        <a:t> </a:t>
                      </a:r>
                      <a:r>
                        <a:rPr lang="es-CO" sz="1600" dirty="0" smtClean="0"/>
                        <a:t>(kg/TC) – Dato </a:t>
                      </a:r>
                      <a:r>
                        <a:rPr lang="es-CO" sz="1600" dirty="0" err="1" smtClean="0"/>
                        <a:t>Cenicaña</a:t>
                      </a:r>
                      <a:endParaRPr lang="es-CO" sz="1600" baseline="0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6.3</a:t>
                      </a:r>
                      <a:endParaRPr lang="es-CO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Vapor escape ahorrado (kg/TC)</a:t>
                      </a:r>
                      <a:endParaRPr lang="es-CO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14.05</a:t>
                      </a:r>
                      <a:endParaRPr lang="es-CO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 err="1" smtClean="0"/>
                        <a:t>Rvb</a:t>
                      </a:r>
                      <a:r>
                        <a:rPr lang="es-CO" sz="1600" dirty="0" smtClean="0"/>
                        <a:t> (kg vapor/kg bagazo)</a:t>
                      </a:r>
                      <a:endParaRPr lang="es-CO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1.8</a:t>
                      </a:r>
                      <a:endParaRPr lang="es-CO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Bagazo ahorrado </a:t>
                      </a:r>
                      <a:r>
                        <a:rPr lang="es-CO" sz="1600" baseline="0" dirty="0" smtClean="0"/>
                        <a:t>(Kg/TC)</a:t>
                      </a:r>
                      <a:endParaRPr lang="es-CO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7.81</a:t>
                      </a:r>
                      <a:endParaRPr lang="es-CO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Molienda del 18/01/17 al</a:t>
                      </a:r>
                      <a:r>
                        <a:rPr lang="es-CO" sz="1600" baseline="0" dirty="0" smtClean="0"/>
                        <a:t> 30/06/17 (Ton)</a:t>
                      </a:r>
                      <a:endParaRPr lang="es-CO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91,543</a:t>
                      </a:r>
                      <a:endParaRPr lang="es-CO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Bagazo ahorrado (Ton)</a:t>
                      </a:r>
                      <a:endParaRPr lang="es-CO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714.5</a:t>
                      </a:r>
                      <a:endParaRPr lang="es-CO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Precio de venta del bagazo ($/Ton)</a:t>
                      </a:r>
                      <a:endParaRPr lang="es-CO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45,000</a:t>
                      </a:r>
                      <a:endParaRPr lang="es-CO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b="1" dirty="0" smtClean="0"/>
                        <a:t>AHORRO ($)</a:t>
                      </a:r>
                      <a:endParaRPr lang="es-CO" sz="16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600" b="1" dirty="0" smtClean="0"/>
                        <a:t>32’150,000</a:t>
                      </a:r>
                      <a:endParaRPr lang="es-CO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6429274" y="1162755"/>
          <a:ext cx="5609341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99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27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966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Antes</a:t>
                      </a:r>
                    </a:p>
                    <a:p>
                      <a:pPr algn="ctr"/>
                      <a:r>
                        <a:rPr lang="es-CO" dirty="0" smtClean="0"/>
                        <a:t>(Jul-Nov</a:t>
                      </a:r>
                      <a:r>
                        <a:rPr lang="es-CO" baseline="0" dirty="0" smtClean="0"/>
                        <a:t>)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Después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(Dic-</a:t>
                      </a:r>
                      <a:r>
                        <a:rPr lang="es-CO" baseline="0" dirty="0" smtClean="0"/>
                        <a:t>Jun)</a:t>
                      </a:r>
                      <a:endParaRPr lang="es-CO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Tiempo </a:t>
                      </a:r>
                      <a:r>
                        <a:rPr lang="es-CO" sz="1600" dirty="0" err="1" smtClean="0"/>
                        <a:t>perdido%hábil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2.83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0.58</a:t>
                      </a:r>
                      <a:endParaRPr lang="es-CO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baseline="0" dirty="0" smtClean="0"/>
                        <a:t>Reducción tiempo perdido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2.25%</a:t>
                      </a:r>
                      <a:endParaRPr lang="es-CO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Tiempo hábil</a:t>
                      </a:r>
                      <a:r>
                        <a:rPr lang="es-CO" sz="1600" baseline="0" dirty="0" smtClean="0"/>
                        <a:t> al 30 de Junio 2017 (h)</a:t>
                      </a:r>
                      <a:endParaRPr lang="es-CO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3,310</a:t>
                      </a:r>
                      <a:endParaRPr lang="es-CO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Tiempo recuperado</a:t>
                      </a:r>
                      <a:r>
                        <a:rPr lang="es-CO" sz="1600" baseline="0" dirty="0" smtClean="0"/>
                        <a:t> (h)</a:t>
                      </a:r>
                      <a:endParaRPr lang="es-CO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74.5</a:t>
                      </a:r>
                      <a:endParaRPr lang="es-CO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Costo</a:t>
                      </a:r>
                      <a:r>
                        <a:rPr lang="es-CO" sz="1600" baseline="0" dirty="0" smtClean="0"/>
                        <a:t> de paro ($/h) – Costo fijo</a:t>
                      </a:r>
                      <a:endParaRPr lang="es-CO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304,579</a:t>
                      </a:r>
                      <a:endParaRPr lang="es-CO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b="1" dirty="0" smtClean="0"/>
                        <a:t>AHORRO</a:t>
                      </a:r>
                      <a:r>
                        <a:rPr lang="es-CO" sz="1600" b="1" baseline="0" dirty="0" smtClean="0"/>
                        <a:t> EN TIEMPO PERDIDO ($)</a:t>
                      </a:r>
                      <a:endParaRPr lang="es-CO" sz="16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600" b="1" dirty="0" smtClean="0"/>
                        <a:t>22’691,136</a:t>
                      </a:r>
                      <a:endParaRPr lang="es-CO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81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75016" y="331258"/>
            <a:ext cx="10515600" cy="899231"/>
          </a:xfrm>
        </p:spPr>
        <p:txBody>
          <a:bodyPr/>
          <a:lstStyle/>
          <a:p>
            <a:r>
              <a:rPr lang="es-CO" dirty="0" smtClean="0"/>
              <a:t>AGENDA</a:t>
            </a:r>
            <a:endParaRPr lang="es-CO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905934" y="1611138"/>
            <a:ext cx="10515600" cy="425909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CO" dirty="0" smtClean="0"/>
              <a:t>Objetivo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CO" dirty="0" smtClean="0"/>
              <a:t>Metodología de trabajo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CO" dirty="0" smtClean="0"/>
              <a:t>Casos de ejemplo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CO" dirty="0" smtClean="0"/>
              <a:t>Automatización equipos y procesos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CO" dirty="0" smtClean="0"/>
              <a:t>Condiciones estándar de equipos y operación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CO" dirty="0" smtClean="0"/>
              <a:t>Eficiencia energética</a:t>
            </a:r>
            <a:endParaRPr lang="es-CO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CO" dirty="0" smtClean="0"/>
              <a:t>Conclusiones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CO" dirty="0" smtClean="0"/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40517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1700" y="2780292"/>
            <a:ext cx="5928546" cy="1328859"/>
          </a:xfrm>
        </p:spPr>
        <p:txBody>
          <a:bodyPr>
            <a:normAutofit fontScale="90000"/>
          </a:bodyPr>
          <a:lstStyle/>
          <a:p>
            <a:pPr algn="ctr"/>
            <a:r>
              <a:rPr lang="es-CO" sz="3200" dirty="0" smtClean="0"/>
              <a:t>2.3.4 REDUCCION PERDIDAS DE SACAROSA EN CACHAZA</a:t>
            </a:r>
            <a:endParaRPr lang="es-CO" sz="3200" dirty="0"/>
          </a:p>
        </p:txBody>
      </p:sp>
      <p:pic>
        <p:nvPicPr>
          <p:cNvPr id="2" name="118FA638-E5E4-4096-9AAE-D52FD815FCBB" descr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5357" y="1528763"/>
            <a:ext cx="5070598" cy="380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76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5016" y="331258"/>
            <a:ext cx="10515600" cy="899231"/>
          </a:xfrm>
        </p:spPr>
        <p:txBody>
          <a:bodyPr/>
          <a:lstStyle/>
          <a:p>
            <a:r>
              <a:rPr lang="es-CO" dirty="0" smtClean="0"/>
              <a:t>OBJETIVO DE LA MEJORA</a:t>
            </a:r>
            <a:endParaRPr lang="es-CO" dirty="0"/>
          </a:p>
        </p:txBody>
      </p:sp>
      <p:sp>
        <p:nvSpPr>
          <p:cNvPr id="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355161" y="6764347"/>
            <a:ext cx="381000" cy="3810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598" name="Marcador de contenido 2"/>
          <p:cNvSpPr>
            <a:spLocks noGrp="1"/>
          </p:cNvSpPr>
          <p:nvPr>
            <p:ph idx="1"/>
          </p:nvPr>
        </p:nvSpPr>
        <p:spPr>
          <a:xfrm>
            <a:off x="389976" y="1625072"/>
            <a:ext cx="11760206" cy="36807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dirty="0" smtClean="0"/>
              <a:t>Reducir las pérdidas de sacarosa en cachaza, reduciendo el contenido de sacarosa en cachaza, mediante:</a:t>
            </a:r>
          </a:p>
          <a:p>
            <a:pPr marL="0" indent="0" algn="just">
              <a:buNone/>
            </a:pPr>
            <a:endParaRPr lang="es-CO" dirty="0"/>
          </a:p>
          <a:p>
            <a:pPr marL="342900" indent="-342900" algn="just">
              <a:buFont typeface="+mj-lt"/>
              <a:buAutoNum type="arabicPeriod"/>
            </a:pPr>
            <a:r>
              <a:rPr lang="es-CO" dirty="0" smtClean="0"/>
              <a:t>Recuperación de las condiciones estándar de operación en el filtro rotatorio al </a:t>
            </a:r>
            <a:r>
              <a:rPr lang="es-CO" dirty="0" err="1" smtClean="0"/>
              <a:t>vacio</a:t>
            </a:r>
            <a:r>
              <a:rPr lang="es-CO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s-CO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O" dirty="0" smtClean="0"/>
              <a:t>Definición de condiciones estándar de operación y entrenamiento de operarios (teórico y práctico)</a:t>
            </a:r>
          </a:p>
          <a:p>
            <a:pPr marL="342900" indent="-342900" algn="just">
              <a:buFont typeface="+mj-lt"/>
              <a:buAutoNum type="arabicPeriod"/>
            </a:pPr>
            <a:endParaRPr lang="es-CO" dirty="0"/>
          </a:p>
          <a:p>
            <a:pPr marL="0" indent="0" algn="just">
              <a:buNone/>
            </a:pPr>
            <a:r>
              <a:rPr lang="es-CO" dirty="0" smtClean="0"/>
              <a:t>Adicionalmente, revaluar la compra de un filtro adicional</a:t>
            </a:r>
          </a:p>
        </p:txBody>
      </p:sp>
    </p:spTree>
    <p:extLst>
      <p:ext uri="{BB962C8B-B14F-4D97-AF65-F5344CB8AC3E}">
        <p14:creationId xmlns:p14="http://schemas.microsoft.com/office/powerpoint/2010/main" val="111307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3928" y="1257486"/>
            <a:ext cx="10515600" cy="506263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CO" dirty="0" smtClean="0"/>
              <a:t>Se han ejecutado los siguientes trabajos: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CO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CO" dirty="0" smtClean="0"/>
              <a:t>Puesta a punto del sistema de </a:t>
            </a:r>
            <a:r>
              <a:rPr lang="es-CO" dirty="0" err="1" smtClean="0"/>
              <a:t>vacio</a:t>
            </a:r>
            <a:r>
              <a:rPr lang="es-CO" dirty="0" smtClean="0"/>
              <a:t>. Bomba, válvula distribución, sellos barométricos.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s-CO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CO" dirty="0" smtClean="0"/>
              <a:t>Ajustes en el cabezote.  Angulo de </a:t>
            </a:r>
            <a:r>
              <a:rPr lang="es-CO" dirty="0" err="1" smtClean="0"/>
              <a:t>sumergencia</a:t>
            </a:r>
            <a:r>
              <a:rPr lang="es-CO" dirty="0" smtClean="0"/>
              <a:t>, asentamiento de caras.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s-CO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CO" dirty="0" smtClean="0"/>
              <a:t>Limpieza de mallas, panales de soporte y mangueras para transmisión del </a:t>
            </a:r>
            <a:r>
              <a:rPr lang="es-CO" dirty="0" err="1" smtClean="0"/>
              <a:t>vacio</a:t>
            </a:r>
            <a:r>
              <a:rPr lang="es-CO" dirty="0" smtClean="0"/>
              <a:t>. Cambio de los que se encontraron en mal estado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s-CO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CO" dirty="0" smtClean="0"/>
              <a:t>Reducción de la velocidad de operación del filtro (De </a:t>
            </a:r>
            <a:r>
              <a:rPr lang="es-CO" dirty="0"/>
              <a:t>1.5 </a:t>
            </a:r>
            <a:r>
              <a:rPr lang="es-CO" dirty="0" smtClean="0"/>
              <a:t>min/giro a 3 min/giro)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s-CO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CO" dirty="0" smtClean="0"/>
              <a:t>Corrección de pérdidas en el sistema de captación, transporte y entrega de </a:t>
            </a:r>
            <a:r>
              <a:rPr lang="es-CO" dirty="0" err="1" smtClean="0"/>
              <a:t>bagacillo</a:t>
            </a:r>
            <a:r>
              <a:rPr lang="es-CO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s-CO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CO" dirty="0" smtClean="0"/>
              <a:t>Reducción del agua utilizada para lavado de la torta, de 35 a 24 litros/min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s-CO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CO" dirty="0" smtClean="0"/>
              <a:t>Control de pH en mezclador de lodos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s-CO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CO" dirty="0" smtClean="0"/>
              <a:t>Seguimiento y control de la operación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75016" y="365125"/>
            <a:ext cx="10515600" cy="797631"/>
          </a:xfrm>
        </p:spPr>
        <p:txBody>
          <a:bodyPr/>
          <a:lstStyle/>
          <a:p>
            <a:r>
              <a:rPr lang="es-CO" dirty="0" smtClean="0"/>
              <a:t>MEJORAS IMPLEMENTADAS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3370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75016" y="365125"/>
            <a:ext cx="10515600" cy="797631"/>
          </a:xfrm>
        </p:spPr>
        <p:txBody>
          <a:bodyPr/>
          <a:lstStyle/>
          <a:p>
            <a:r>
              <a:rPr lang="es-CO" dirty="0" smtClean="0"/>
              <a:t>MEJORAS IMPLEMENTADAS</a:t>
            </a:r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5721857" y="2686372"/>
            <a:ext cx="878767" cy="341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latin typeface="Gill Sans MT" panose="020B05020201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CO" dirty="0"/>
              <a:t>ANTES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620868" y="4689132"/>
            <a:ext cx="1080745" cy="341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CO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latin typeface="Gill Sans MT" panose="020B05020201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CO" dirty="0"/>
              <a:t>DESPUES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995632" y="1162755"/>
            <a:ext cx="2374359" cy="117365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latin typeface="Gill Sans MT" panose="020B05020201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>
              <a:lnSpc>
                <a:spcPct val="170000"/>
              </a:lnSpc>
            </a:pPr>
            <a:r>
              <a:rPr lang="es-CO" b="1" u="sng" dirty="0" smtClean="0"/>
              <a:t>MALLAS Y PANALES DE SOPORTE</a:t>
            </a:r>
            <a:endParaRPr lang="es-CO" b="1" u="sng" dirty="0"/>
          </a:p>
        </p:txBody>
      </p:sp>
      <p:pic>
        <p:nvPicPr>
          <p:cNvPr id="2050" name="8D430B35-6067-40DB-A9D6-C78FBCAB0D2F" descr="image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474" y="1162756"/>
            <a:ext cx="3840000" cy="2160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637623A9-A55E-4C46-AB1F-10FBAE8953A1" descr="image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771192" y="322756"/>
            <a:ext cx="2160000" cy="3840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2F6F392F-8246-4625-B686-E8B4A5B59BE2" descr="image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474" y="3878127"/>
            <a:ext cx="3840000" cy="216000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981167BA-4D6F-4C46-BC76-A185D7C7DD6A" descr="image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1192" y="3878127"/>
            <a:ext cx="3840000" cy="216000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88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63807" y="1162756"/>
            <a:ext cx="2011128" cy="249299"/>
          </a:xfrm>
        </p:spPr>
        <p:txBody>
          <a:bodyPr wrap="none" lIns="0" tIns="0" rIns="0" bIns="0">
            <a:spAutoFit/>
          </a:bodyPr>
          <a:lstStyle/>
          <a:p>
            <a:pPr marL="0" indent="0">
              <a:buNone/>
            </a:pPr>
            <a:r>
              <a:rPr lang="es-CO" dirty="0" smtClean="0"/>
              <a:t>Informe diario fábrica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75016" y="365125"/>
            <a:ext cx="10515600" cy="797631"/>
          </a:xfrm>
        </p:spPr>
        <p:txBody>
          <a:bodyPr/>
          <a:lstStyle/>
          <a:p>
            <a:r>
              <a:rPr lang="es-CO" dirty="0" smtClean="0"/>
              <a:t>MEJORAS IMPLEMENTADAS</a:t>
            </a:r>
            <a:endParaRPr lang="es-CO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588068" y="4343289"/>
            <a:ext cx="3166572" cy="2492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dirty="0" smtClean="0"/>
              <a:t>Bitácora supervisores elaboración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654" y="1378188"/>
            <a:ext cx="10110502" cy="2922877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5886450" y="3479801"/>
            <a:ext cx="4341991" cy="527228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919D0384-760F-4A02-A7D6-5F592D48F68B" descr="919D0384-760F-4A02-A7D6-5F592D48F68B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193" y="4739345"/>
            <a:ext cx="4626929" cy="159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1882D3A-A8A0-42D1-80CC-4CB718318B8A" descr="C1882D3A-A8A0-42D1-80CC-4CB718318B8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2103" y="4840946"/>
            <a:ext cx="6584636" cy="12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94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5016" y="331258"/>
            <a:ext cx="10515600" cy="899231"/>
          </a:xfrm>
        </p:spPr>
        <p:txBody>
          <a:bodyPr/>
          <a:lstStyle/>
          <a:p>
            <a:r>
              <a:rPr lang="es-CO" dirty="0" smtClean="0"/>
              <a:t>BENEFICIOS OBTENIDOS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7575" y="1464377"/>
            <a:ext cx="11015133" cy="4902556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s-CO" b="1" dirty="0" smtClean="0"/>
              <a:t>Producción de mayor cantidad de azúcar con una misma molienda. 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endParaRPr lang="es-CO" sz="400" b="1" dirty="0" smtClean="0"/>
          </a:p>
          <a:p>
            <a:pPr marL="457200" lvl="1" indent="0">
              <a:buNone/>
            </a:pPr>
            <a:r>
              <a:rPr lang="es-CO" dirty="0" smtClean="0"/>
              <a:t>En seis meses se han producido 250 </a:t>
            </a:r>
            <a:r>
              <a:rPr lang="es-CO" dirty="0" err="1" smtClean="0"/>
              <a:t>qq</a:t>
            </a:r>
            <a:r>
              <a:rPr lang="es-CO" dirty="0" smtClean="0"/>
              <a:t> de azúcar adicionales por reducir la sacarosa en cachaza de 2.2% a 1.9%</a:t>
            </a:r>
          </a:p>
          <a:p>
            <a:pPr marL="457200" lvl="1" indent="0">
              <a:buNone/>
            </a:pPr>
            <a:endParaRPr lang="es-CO" dirty="0" smtClean="0"/>
          </a:p>
          <a:p>
            <a:pPr marL="457200" lvl="1" indent="0">
              <a:buNone/>
            </a:pPr>
            <a:endParaRPr lang="es-CO" dirty="0" smtClean="0"/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s-CO" b="1" dirty="0"/>
              <a:t>Reducción de consumo de vapor por menor uso de agua para lavado de torta de </a:t>
            </a:r>
            <a:r>
              <a:rPr lang="es-CO" b="1" dirty="0" smtClean="0"/>
              <a:t>cachaza. </a:t>
            </a:r>
            <a:endParaRPr lang="es-CO" b="1" dirty="0"/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endParaRPr lang="es-CO" sz="400" b="1" dirty="0"/>
          </a:p>
          <a:p>
            <a:pPr marL="457200" lvl="1" indent="0">
              <a:buNone/>
            </a:pPr>
            <a:r>
              <a:rPr lang="es-CO" dirty="0"/>
              <a:t>En seis meses se </a:t>
            </a:r>
            <a:r>
              <a:rPr lang="es-CO" dirty="0" smtClean="0"/>
              <a:t>han consumido 342.5 Ton de vapor menos por reducir el agua para lavado en el filtro de cachaza de 35 a 24 litros/min. </a:t>
            </a:r>
          </a:p>
          <a:p>
            <a:pPr marL="457200" lvl="1" indent="0">
              <a:buNone/>
            </a:pPr>
            <a:endParaRPr lang="es-CO" dirty="0"/>
          </a:p>
          <a:p>
            <a:pPr marL="457200" lvl="1" indent="0">
              <a:buNone/>
            </a:pPr>
            <a:endParaRPr lang="es-CO" dirty="0" smtClean="0"/>
          </a:p>
          <a:p>
            <a:pPr marL="457200" lvl="1" indent="0" algn="ctr">
              <a:buNone/>
            </a:pPr>
            <a:r>
              <a:rPr lang="es-CO" b="1" dirty="0"/>
              <a:t>LA INVERSION REQUERIDA FUE </a:t>
            </a:r>
            <a:r>
              <a:rPr lang="es-CO" b="1" dirty="0" smtClean="0"/>
              <a:t>$0</a:t>
            </a: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357499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3" y="365125"/>
            <a:ext cx="11672887" cy="797631"/>
          </a:xfrm>
        </p:spPr>
        <p:txBody>
          <a:bodyPr>
            <a:normAutofit/>
          </a:bodyPr>
          <a:lstStyle/>
          <a:p>
            <a:r>
              <a:rPr lang="es-CO" dirty="0" smtClean="0"/>
              <a:t>RESULTADOS OBTENIDOS</a:t>
            </a:r>
            <a:endParaRPr lang="es-CO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00" y="1501784"/>
            <a:ext cx="5962522" cy="432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473" y="1501784"/>
            <a:ext cx="5962522" cy="4320000"/>
          </a:xfrm>
          <a:prstGeom prst="rect">
            <a:avLst/>
          </a:prstGeom>
        </p:spPr>
      </p:pic>
      <p:sp>
        <p:nvSpPr>
          <p:cNvPr id="5" name="Botón de acción: Inicio 4">
            <a:hlinkClick r:id="rId4" action="ppaction://hlinksldjump" highlightClick="1"/>
          </p:cNvPr>
          <p:cNvSpPr/>
          <p:nvPr/>
        </p:nvSpPr>
        <p:spPr>
          <a:xfrm>
            <a:off x="11390616" y="5847644"/>
            <a:ext cx="530451" cy="44026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046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0013" y="365125"/>
            <a:ext cx="11672887" cy="797631"/>
          </a:xfrm>
        </p:spPr>
        <p:txBody>
          <a:bodyPr>
            <a:normAutofit/>
          </a:bodyPr>
          <a:lstStyle/>
          <a:p>
            <a:r>
              <a:rPr lang="es-CO" dirty="0" smtClean="0"/>
              <a:t>RESULTADOS OBTENIDOS</a:t>
            </a:r>
            <a:endParaRPr lang="es-CO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6402042" y="1625600"/>
          <a:ext cx="5654491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62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07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175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Antes</a:t>
                      </a:r>
                    </a:p>
                    <a:p>
                      <a:pPr algn="ctr"/>
                      <a:r>
                        <a:rPr lang="es-CO" dirty="0" smtClean="0"/>
                        <a:t>(Julio/2016</a:t>
                      </a:r>
                      <a:r>
                        <a:rPr lang="es-CO" baseline="0" dirty="0" smtClean="0"/>
                        <a:t> a Enero/2017)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Después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(Febrero</a:t>
                      </a:r>
                      <a:r>
                        <a:rPr lang="es-CO" baseline="0" dirty="0" smtClean="0"/>
                        <a:t> a Junio)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aseline="0" dirty="0" smtClean="0"/>
                        <a:t>2017</a:t>
                      </a:r>
                      <a:endParaRPr lang="es-CO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err="1" smtClean="0"/>
                        <a:t>Sac%cachaza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2.55%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2.01%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err="1" smtClean="0"/>
                        <a:t>Cachaza%caña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3.75%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2.81%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Cachaza (Ton)</a:t>
                      </a:r>
                      <a:endParaRPr lang="es-CO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-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2,572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Sacarosa recuperada (Ton)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-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13.9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/>
                        <a:t>Factor SJM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-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90%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/>
                        <a:t>Azúcar recuperada (</a:t>
                      </a:r>
                      <a:r>
                        <a:rPr lang="es-CO" sz="1400" dirty="0" err="1" smtClean="0"/>
                        <a:t>qq</a:t>
                      </a:r>
                      <a:r>
                        <a:rPr lang="es-CO" sz="14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-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250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Valor</a:t>
                      </a:r>
                      <a:r>
                        <a:rPr lang="es-CO" sz="1400" baseline="0" dirty="0" smtClean="0"/>
                        <a:t> del quintal ($/</a:t>
                      </a:r>
                      <a:r>
                        <a:rPr lang="es-CO" sz="1400" baseline="0" dirty="0" err="1" smtClean="0"/>
                        <a:t>qq</a:t>
                      </a:r>
                      <a:r>
                        <a:rPr lang="es-CO" sz="1400" baseline="0" dirty="0" smtClean="0"/>
                        <a:t>)</a:t>
                      </a:r>
                      <a:endParaRPr lang="es-CO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91,000</a:t>
                      </a:r>
                      <a:endParaRPr lang="es-CO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b="1" dirty="0" smtClean="0"/>
                        <a:t>AHORRO ($)</a:t>
                      </a:r>
                      <a:endParaRPr lang="es-CO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22’750,000</a:t>
                      </a:r>
                      <a:endParaRPr lang="es-CO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00782" y="1162755"/>
            <a:ext cx="7343131" cy="462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latin typeface="Gill Sans MT" panose="020B05020201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s-CO" b="1" u="sng" dirty="0" smtClean="0"/>
              <a:t>REDUCCION PERDIDAS DE SACAROSA EN CACHAZA</a:t>
            </a:r>
            <a:endParaRPr lang="es-CO" b="1" u="sng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315912" y="1625600"/>
          <a:ext cx="5622044" cy="4413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44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7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8331">
                <a:tc>
                  <a:txBody>
                    <a:bodyPr/>
                    <a:lstStyle/>
                    <a:p>
                      <a:r>
                        <a:rPr lang="es-CO" dirty="0" smtClean="0"/>
                        <a:t>Tiempo molienda</a:t>
                      </a:r>
                      <a:r>
                        <a:rPr lang="es-CO" baseline="0" dirty="0" smtClean="0"/>
                        <a:t> a 30 Junio 2017 (h)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dirty="0" smtClean="0"/>
                        <a:t>2,594.8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8331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Reducción flujo agua para lavado de torta (l/min)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 smtClean="0"/>
                        <a:t>11.0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8331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Reducción flujo agua para lavado de torta (Ton)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 smtClean="0"/>
                        <a:t>1,712.6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s-CO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CO" sz="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4519">
                <a:tc>
                  <a:txBody>
                    <a:bodyPr/>
                    <a:lstStyle/>
                    <a:p>
                      <a:r>
                        <a:rPr lang="es-CO" sz="1400" b="1" dirty="0" smtClean="0"/>
                        <a:t>OP.</a:t>
                      </a:r>
                      <a:r>
                        <a:rPr lang="es-CO" sz="1400" b="1" baseline="0" dirty="0" smtClean="0"/>
                        <a:t> 1: Capacidad de molienda (Ton/h)</a:t>
                      </a:r>
                      <a:endParaRPr lang="es-CO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8331">
                <a:tc>
                  <a:txBody>
                    <a:bodyPr/>
                    <a:lstStyle/>
                    <a:p>
                      <a:r>
                        <a:rPr lang="es-CO" sz="1400" dirty="0" err="1" smtClean="0"/>
                        <a:t>Brix</a:t>
                      </a:r>
                      <a:r>
                        <a:rPr lang="es-CO" sz="1400" dirty="0" smtClean="0"/>
                        <a:t> jugo diluido (%)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 smtClean="0"/>
                        <a:t>13.99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8331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Equivalente en molienda (Ton/h)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 smtClean="0"/>
                        <a:t>0.77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8331">
                <a:tc>
                  <a:txBody>
                    <a:bodyPr/>
                    <a:lstStyle/>
                    <a:p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8331">
                <a:tc>
                  <a:txBody>
                    <a:bodyPr/>
                    <a:lstStyle/>
                    <a:p>
                      <a:r>
                        <a:rPr lang="es-CO" sz="1400" b="1" dirty="0" smtClean="0"/>
                        <a:t>OP.</a:t>
                      </a:r>
                      <a:r>
                        <a:rPr lang="es-CO" sz="1400" b="1" baseline="0" dirty="0" smtClean="0"/>
                        <a:t> 2: Ahorro de bagazo por menor consumo de vapor</a:t>
                      </a:r>
                      <a:endParaRPr lang="es-CO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8331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Vapor escape</a:t>
                      </a:r>
                      <a:r>
                        <a:rPr lang="es-CO" sz="1400" baseline="0" dirty="0" smtClean="0"/>
                        <a:t> ahorrado (Ton) – </a:t>
                      </a:r>
                      <a:r>
                        <a:rPr lang="es-CO" sz="1400" baseline="30000" dirty="0" smtClean="0"/>
                        <a:t>1</a:t>
                      </a:r>
                      <a:r>
                        <a:rPr lang="es-CO" sz="1400" baseline="0" dirty="0" smtClean="0"/>
                        <a:t>/</a:t>
                      </a:r>
                      <a:r>
                        <a:rPr lang="es-CO" sz="1400" baseline="-25000" dirty="0" smtClean="0"/>
                        <a:t>5</a:t>
                      </a:r>
                      <a:r>
                        <a:rPr lang="es-CO" sz="1400" baseline="0" dirty="0" smtClean="0"/>
                        <a:t> del agua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 smtClean="0"/>
                        <a:t>342.5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8331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Equivalente</a:t>
                      </a:r>
                      <a:r>
                        <a:rPr lang="es-CO" sz="1400" baseline="0" dirty="0" smtClean="0"/>
                        <a:t> en bagazo (Ton) – </a:t>
                      </a:r>
                      <a:r>
                        <a:rPr lang="es-CO" sz="1400" baseline="0" dirty="0" err="1" smtClean="0"/>
                        <a:t>Rvb</a:t>
                      </a:r>
                      <a:r>
                        <a:rPr lang="es-CO" sz="1400" baseline="0" dirty="0" smtClean="0"/>
                        <a:t> 1.8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/>
                        <a:t>190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83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/>
                        <a:t>Precio de venta del bagazo ($/Ton)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/>
                        <a:t>45,000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8331">
                <a:tc>
                  <a:txBody>
                    <a:bodyPr/>
                    <a:lstStyle/>
                    <a:p>
                      <a:r>
                        <a:rPr lang="es-CO" sz="1800" b="1" dirty="0" smtClean="0"/>
                        <a:t>AHORRO EN EL</a:t>
                      </a:r>
                      <a:r>
                        <a:rPr lang="es-CO" sz="1800" b="1" baseline="0" dirty="0" smtClean="0"/>
                        <a:t> CONSUMO DE BAGAZO ($)</a:t>
                      </a:r>
                      <a:endParaRPr lang="es-CO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800" b="1" dirty="0" smtClean="0"/>
                        <a:t>8’550.000</a:t>
                      </a:r>
                      <a:endParaRPr lang="es-CO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14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1700" y="2780292"/>
            <a:ext cx="5928546" cy="1328859"/>
          </a:xfrm>
        </p:spPr>
        <p:txBody>
          <a:bodyPr>
            <a:normAutofit fontScale="90000"/>
          </a:bodyPr>
          <a:lstStyle/>
          <a:p>
            <a:pPr algn="ctr"/>
            <a:r>
              <a:rPr lang="es-CO" sz="3200" dirty="0" smtClean="0"/>
              <a:t>1.2.1.2 REDUCCION DEL CONSUMO UNITARIO DE VAPOR (</a:t>
            </a:r>
            <a:r>
              <a:rPr lang="es-CO" sz="3200" dirty="0" err="1" smtClean="0"/>
              <a:t>Lbv</a:t>
            </a:r>
            <a:r>
              <a:rPr lang="es-CO" sz="3200" dirty="0" smtClean="0"/>
              <a:t>/TC)</a:t>
            </a:r>
            <a:endParaRPr lang="es-CO" sz="3200" dirty="0"/>
          </a:p>
        </p:txBody>
      </p:sp>
      <p:pic>
        <p:nvPicPr>
          <p:cNvPr id="3074" name="8A23B55F-472D-4845-B4DC-FA2B251EEEC6" descr="8A23B55F-472D-4845-B4DC-FA2B251EEEC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712652" y="1980225"/>
            <a:ext cx="48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13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75016" y="331258"/>
            <a:ext cx="10515600" cy="899231"/>
          </a:xfrm>
        </p:spPr>
        <p:txBody>
          <a:bodyPr/>
          <a:lstStyle/>
          <a:p>
            <a:r>
              <a:rPr lang="es-CO" dirty="0" smtClean="0"/>
              <a:t>OBJETIVO</a:t>
            </a:r>
            <a:endParaRPr lang="es-CO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913053" y="1182155"/>
            <a:ext cx="10515600" cy="294675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CO" dirty="0" smtClean="0"/>
              <a:t>Incrementar la disponibilidad de vapor vivo (alta presión, 450 </a:t>
            </a:r>
            <a:r>
              <a:rPr lang="es-CO" dirty="0" err="1" smtClean="0"/>
              <a:t>psig</a:t>
            </a:r>
            <a:r>
              <a:rPr lang="es-CO" dirty="0" smtClean="0"/>
              <a:t>) para la generación de energía eléctrica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CO" dirty="0" smtClean="0"/>
              <a:t>El consumo actual de vapor vivo en elaboración es de 2,800 </a:t>
            </a:r>
            <a:r>
              <a:rPr lang="es-CO" dirty="0" err="1" smtClean="0"/>
              <a:t>lbv</a:t>
            </a:r>
            <a:r>
              <a:rPr lang="es-CO" dirty="0" smtClean="0"/>
              <a:t>/h que representan un potencial de generación de 112 </a:t>
            </a:r>
            <a:r>
              <a:rPr lang="es-CO" dirty="0" err="1" smtClean="0"/>
              <a:t>kwh</a:t>
            </a:r>
            <a:endParaRPr lang="es-CO" dirty="0" smtClean="0"/>
          </a:p>
          <a:p>
            <a:pPr marL="0" indent="0" algn="just">
              <a:lnSpc>
                <a:spcPct val="100000"/>
              </a:lnSpc>
              <a:buNone/>
            </a:pPr>
            <a:endParaRPr lang="es-CO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es-CO" dirty="0" smtClean="0"/>
              <a:t>Lo anterior se logrará: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910230" y="3485446"/>
            <a:ext cx="10515600" cy="894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s-CO" dirty="0" smtClean="0"/>
              <a:t>Identificando los usos dados actualmente al vapor vivo en el proceso y analizando cuales son posibles de cambiar por vapor de menor presión (escape o vapor vegetal).</a:t>
            </a:r>
            <a:endParaRPr lang="es-CO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910230" y="4535315"/>
            <a:ext cx="10515600" cy="8946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+mj-lt"/>
              <a:buAutoNum type="arabicPeriod" startAt="2"/>
            </a:pPr>
            <a:r>
              <a:rPr lang="es-CO" dirty="0" smtClean="0"/>
              <a:t>Asegurando un buen estado en los aislamientos térmicos en equipos y tuberías para conducción de vapor o jugos con temperatura mayor a la ambiental. Con prioridad según el nivel de presión (alta, media y baja) o temperatura.</a:t>
            </a:r>
            <a:endParaRPr lang="es-CO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910230" y="5585184"/>
            <a:ext cx="10515600" cy="894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+mj-lt"/>
              <a:buAutoNum type="arabicPeriod" startAt="3"/>
            </a:pPr>
            <a:r>
              <a:rPr lang="es-CO" dirty="0" smtClean="0"/>
              <a:t>Asegurando un buen funcionamiento del sistema de trampeo de condensados. Con prioridad según el nivel de presión (alta, media y baja).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2943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75016" y="331258"/>
            <a:ext cx="10515600" cy="899231"/>
          </a:xfrm>
        </p:spPr>
        <p:txBody>
          <a:bodyPr/>
          <a:lstStyle/>
          <a:p>
            <a:r>
              <a:rPr lang="es-CO" dirty="0" smtClean="0"/>
              <a:t>OBJETIVO</a:t>
            </a:r>
            <a:endParaRPr lang="es-CO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838200" y="1532114"/>
            <a:ext cx="10515600" cy="433810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s-CO" dirty="0" smtClean="0"/>
              <a:t>Definir una metodología de trabajo que permita, de manera sistemática, reducir el costo unitario de producción en fábrica y aportar al mejoramiento de la competitividad de la empresa.</a:t>
            </a:r>
          </a:p>
          <a:p>
            <a:pPr marL="0" indent="0" algn="just">
              <a:lnSpc>
                <a:spcPct val="200000"/>
              </a:lnSpc>
              <a:buNone/>
            </a:pPr>
            <a:endParaRPr lang="es-CO" dirty="0"/>
          </a:p>
          <a:p>
            <a:pPr marL="0" indent="0" algn="just">
              <a:lnSpc>
                <a:spcPct val="200000"/>
              </a:lnSpc>
              <a:buNone/>
            </a:pPr>
            <a:r>
              <a:rPr lang="es-CO" dirty="0" smtClean="0"/>
              <a:t>La reducción del costo unitario es una imperiosa necesidad, de frente a la economía globalizada del mundo actual, para lograr la sostenibilidad económica, ambiental y social.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2818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09638" y="331258"/>
            <a:ext cx="10515600" cy="797631"/>
          </a:xfrm>
        </p:spPr>
        <p:txBody>
          <a:bodyPr/>
          <a:lstStyle/>
          <a:p>
            <a:r>
              <a:rPr lang="es-CO" dirty="0" smtClean="0"/>
              <a:t>CICLO DEL VAPOR - Actual</a:t>
            </a:r>
            <a:endParaRPr lang="es-CO" dirty="0"/>
          </a:p>
        </p:txBody>
      </p:sp>
      <p:sp>
        <p:nvSpPr>
          <p:cNvPr id="2" name="Rectángulo 1"/>
          <p:cNvSpPr/>
          <p:nvPr/>
        </p:nvSpPr>
        <p:spPr>
          <a:xfrm>
            <a:off x="5447438" y="1132621"/>
            <a:ext cx="1440000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600" dirty="0" smtClean="0">
                <a:solidFill>
                  <a:schemeClr val="tx1"/>
                </a:solidFill>
              </a:rPr>
              <a:t>CALDERA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301670" y="2006064"/>
            <a:ext cx="1440000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600" dirty="0" smtClean="0">
                <a:solidFill>
                  <a:schemeClr val="tx1"/>
                </a:solidFill>
              </a:rPr>
              <a:t>TURBOBOMBA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47438" y="4070843"/>
            <a:ext cx="1440000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600" dirty="0" smtClean="0">
                <a:solidFill>
                  <a:schemeClr val="tx1"/>
                </a:solidFill>
              </a:rPr>
              <a:t>EVAPORADORES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538820" y="5196965"/>
            <a:ext cx="1440000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600" dirty="0" smtClean="0">
                <a:solidFill>
                  <a:schemeClr val="tx1"/>
                </a:solidFill>
              </a:rPr>
              <a:t>TACHOS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538820" y="2006064"/>
            <a:ext cx="1440000" cy="54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600" dirty="0" smtClean="0">
                <a:solidFill>
                  <a:schemeClr val="bg1"/>
                </a:solidFill>
              </a:rPr>
              <a:t>REDUCTORA</a:t>
            </a:r>
          </a:p>
          <a:p>
            <a:pPr algn="ctr"/>
            <a:r>
              <a:rPr lang="es-CO" sz="1200" dirty="0" smtClean="0">
                <a:solidFill>
                  <a:schemeClr val="bg1"/>
                </a:solidFill>
              </a:rPr>
              <a:t>450 A 125 </a:t>
            </a:r>
            <a:r>
              <a:rPr lang="es-CO" sz="1200" dirty="0" err="1" smtClean="0">
                <a:solidFill>
                  <a:schemeClr val="bg1"/>
                </a:solidFill>
              </a:rPr>
              <a:t>psig</a:t>
            </a:r>
            <a:endParaRPr lang="es-CO" sz="1200" dirty="0"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301670" y="5196965"/>
            <a:ext cx="1440000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600" dirty="0" smtClean="0">
                <a:solidFill>
                  <a:schemeClr val="tx1"/>
                </a:solidFill>
              </a:rPr>
              <a:t>CALENTADOR</a:t>
            </a:r>
          </a:p>
          <a:p>
            <a:pPr algn="ctr"/>
            <a:r>
              <a:rPr lang="es-CO" sz="1600" dirty="0" smtClean="0">
                <a:solidFill>
                  <a:schemeClr val="tx1"/>
                </a:solidFill>
              </a:rPr>
              <a:t>JUGO CLARO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47438" y="5196965"/>
            <a:ext cx="1440000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600" dirty="0" smtClean="0">
                <a:solidFill>
                  <a:schemeClr val="tx1"/>
                </a:solidFill>
              </a:rPr>
              <a:t>CALENTADOR</a:t>
            </a:r>
          </a:p>
          <a:p>
            <a:pPr algn="ctr"/>
            <a:r>
              <a:rPr lang="es-CO" sz="1600" dirty="0" smtClean="0">
                <a:solidFill>
                  <a:schemeClr val="tx1"/>
                </a:solidFill>
              </a:rPr>
              <a:t>JUGO DILUIDO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380720" y="3066040"/>
            <a:ext cx="1440000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600" dirty="0" smtClean="0">
                <a:solidFill>
                  <a:schemeClr val="tx1"/>
                </a:solidFill>
              </a:rPr>
              <a:t>EYECTORES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8538820" y="3066040"/>
            <a:ext cx="1440000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600" dirty="0" smtClean="0">
                <a:solidFill>
                  <a:schemeClr val="tx1"/>
                </a:solidFill>
              </a:rPr>
              <a:t>SECADORA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617870" y="3066040"/>
            <a:ext cx="1440000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600" dirty="0" smtClean="0">
                <a:solidFill>
                  <a:schemeClr val="tx1"/>
                </a:solidFill>
              </a:rPr>
              <a:t>SOPLOS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301670" y="3066040"/>
            <a:ext cx="1440000" cy="54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600" dirty="0" smtClean="0">
                <a:solidFill>
                  <a:schemeClr val="bg1"/>
                </a:solidFill>
              </a:rPr>
              <a:t>REDUCTORA</a:t>
            </a:r>
          </a:p>
          <a:p>
            <a:pPr algn="ctr"/>
            <a:r>
              <a:rPr lang="es-CO" sz="1200" dirty="0" smtClean="0">
                <a:solidFill>
                  <a:schemeClr val="bg1"/>
                </a:solidFill>
              </a:rPr>
              <a:t>125 a 15 </a:t>
            </a:r>
            <a:r>
              <a:rPr lang="es-CO" sz="1200" dirty="0" err="1" smtClean="0">
                <a:solidFill>
                  <a:schemeClr val="bg1"/>
                </a:solidFill>
              </a:rPr>
              <a:t>psig</a:t>
            </a:r>
            <a:endParaRPr lang="es-CO" sz="1200" dirty="0">
              <a:solidFill>
                <a:schemeClr val="bg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22620" y="3066040"/>
            <a:ext cx="1440000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600" dirty="0" smtClean="0">
                <a:solidFill>
                  <a:schemeClr val="tx1"/>
                </a:solidFill>
              </a:rPr>
              <a:t>CORLISS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6459770" y="3066040"/>
            <a:ext cx="1440000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600" dirty="0" smtClean="0">
                <a:solidFill>
                  <a:schemeClr val="tx1"/>
                </a:solidFill>
              </a:rPr>
              <a:t>CALENTADOR</a:t>
            </a:r>
          </a:p>
          <a:p>
            <a:pPr algn="ctr"/>
            <a:r>
              <a:rPr lang="es-CO" sz="1600" dirty="0" smtClean="0">
                <a:solidFill>
                  <a:schemeClr val="tx1"/>
                </a:solidFill>
              </a:rPr>
              <a:t>MELADURA</a:t>
            </a:r>
            <a:endParaRPr lang="es-CO" sz="1600" dirty="0">
              <a:solidFill>
                <a:schemeClr val="tx1"/>
              </a:solidFill>
            </a:endParaRPr>
          </a:p>
        </p:txBody>
      </p:sp>
      <p:cxnSp>
        <p:nvCxnSpPr>
          <p:cNvPr id="21" name="Conector angular 20"/>
          <p:cNvCxnSpPr>
            <a:stCxn id="2" idx="2"/>
            <a:endCxn id="10" idx="0"/>
          </p:cNvCxnSpPr>
          <p:nvPr/>
        </p:nvCxnSpPr>
        <p:spPr>
          <a:xfrm rot="16200000" flipH="1">
            <a:off x="7546408" y="293651"/>
            <a:ext cx="333443" cy="3091382"/>
          </a:xfrm>
          <a:prstGeom prst="bentConnector3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r 22"/>
          <p:cNvCxnSpPr>
            <a:stCxn id="2" idx="2"/>
            <a:endCxn id="6" idx="0"/>
          </p:cNvCxnSpPr>
          <p:nvPr/>
        </p:nvCxnSpPr>
        <p:spPr>
          <a:xfrm rot="5400000">
            <a:off x="4427833" y="266458"/>
            <a:ext cx="333443" cy="3145768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7405512" y="1413588"/>
            <a:ext cx="7961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 smtClean="0">
                <a:solidFill>
                  <a:srgbClr val="FF0000"/>
                </a:solidFill>
              </a:rPr>
              <a:t>450 </a:t>
            </a:r>
            <a:r>
              <a:rPr lang="es-CO" sz="1400" b="1" dirty="0" err="1" smtClean="0">
                <a:solidFill>
                  <a:srgbClr val="FF0000"/>
                </a:solidFill>
              </a:rPr>
              <a:t>psig</a:t>
            </a:r>
            <a:endParaRPr lang="es-CO" sz="1400" b="1" dirty="0">
              <a:solidFill>
                <a:srgbClr val="FF0000"/>
              </a:solidFill>
            </a:endParaRPr>
          </a:p>
        </p:txBody>
      </p:sp>
      <p:cxnSp>
        <p:nvCxnSpPr>
          <p:cNvPr id="27" name="Conector angular 26"/>
          <p:cNvCxnSpPr>
            <a:stCxn id="6" idx="3"/>
          </p:cNvCxnSpPr>
          <p:nvPr/>
        </p:nvCxnSpPr>
        <p:spPr>
          <a:xfrm>
            <a:off x="3741670" y="2276064"/>
            <a:ext cx="313177" cy="1562377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angular 31"/>
          <p:cNvCxnSpPr>
            <a:stCxn id="10" idx="2"/>
            <a:endCxn id="17" idx="0"/>
          </p:cNvCxnSpPr>
          <p:nvPr/>
        </p:nvCxnSpPr>
        <p:spPr>
          <a:xfrm rot="5400000">
            <a:off x="4840732" y="-1352048"/>
            <a:ext cx="519976" cy="8316200"/>
          </a:xfrm>
          <a:prstGeom prst="bentConnector3">
            <a:avLst>
              <a:gd name="adj1" fmla="val 50000"/>
            </a:avLst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angular 34"/>
          <p:cNvCxnSpPr>
            <a:stCxn id="10" idx="2"/>
            <a:endCxn id="16" idx="0"/>
          </p:cNvCxnSpPr>
          <p:nvPr/>
        </p:nvCxnSpPr>
        <p:spPr>
          <a:xfrm rot="5400000">
            <a:off x="5880257" y="-312523"/>
            <a:ext cx="519976" cy="6237150"/>
          </a:xfrm>
          <a:prstGeom prst="bentConnector3">
            <a:avLst>
              <a:gd name="adj1" fmla="val 50000"/>
            </a:avLst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angular 37"/>
          <p:cNvCxnSpPr>
            <a:stCxn id="10" idx="2"/>
            <a:endCxn id="13" idx="0"/>
          </p:cNvCxnSpPr>
          <p:nvPr/>
        </p:nvCxnSpPr>
        <p:spPr>
          <a:xfrm rot="5400000">
            <a:off x="6919782" y="727002"/>
            <a:ext cx="519976" cy="4158100"/>
          </a:xfrm>
          <a:prstGeom prst="bentConnector3">
            <a:avLst>
              <a:gd name="adj1" fmla="val 50000"/>
            </a:avLst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angular 40"/>
          <p:cNvCxnSpPr>
            <a:stCxn id="10" idx="2"/>
            <a:endCxn id="18" idx="0"/>
          </p:cNvCxnSpPr>
          <p:nvPr/>
        </p:nvCxnSpPr>
        <p:spPr>
          <a:xfrm rot="5400000">
            <a:off x="7959307" y="1766527"/>
            <a:ext cx="519976" cy="2079050"/>
          </a:xfrm>
          <a:prstGeom prst="bentConnector3">
            <a:avLst>
              <a:gd name="adj1" fmla="val 50000"/>
            </a:avLst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angular 43"/>
          <p:cNvCxnSpPr>
            <a:stCxn id="10" idx="2"/>
            <a:endCxn id="15" idx="0"/>
          </p:cNvCxnSpPr>
          <p:nvPr/>
        </p:nvCxnSpPr>
        <p:spPr>
          <a:xfrm rot="16200000" flipH="1">
            <a:off x="10038357" y="1766527"/>
            <a:ext cx="519976" cy="2079050"/>
          </a:xfrm>
          <a:prstGeom prst="bentConnector3">
            <a:avLst>
              <a:gd name="adj1" fmla="val 50000"/>
            </a:avLst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angular 46"/>
          <p:cNvCxnSpPr>
            <a:stCxn id="10" idx="2"/>
            <a:endCxn id="14" idx="0"/>
          </p:cNvCxnSpPr>
          <p:nvPr/>
        </p:nvCxnSpPr>
        <p:spPr>
          <a:xfrm rot="5400000">
            <a:off x="8998832" y="2806052"/>
            <a:ext cx="519976" cy="12700"/>
          </a:xfrm>
          <a:prstGeom prst="bentConnector3">
            <a:avLst>
              <a:gd name="adj1" fmla="val 50000"/>
            </a:avLst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angular 51"/>
          <p:cNvCxnSpPr>
            <a:stCxn id="17" idx="2"/>
            <a:endCxn id="7" idx="0"/>
          </p:cNvCxnSpPr>
          <p:nvPr/>
        </p:nvCxnSpPr>
        <p:spPr>
          <a:xfrm rot="16200000" flipH="1">
            <a:off x="3322628" y="1226032"/>
            <a:ext cx="464803" cy="522481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r 54"/>
          <p:cNvCxnSpPr>
            <a:stCxn id="16" idx="2"/>
            <a:endCxn id="7" idx="0"/>
          </p:cNvCxnSpPr>
          <p:nvPr/>
        </p:nvCxnSpPr>
        <p:spPr>
          <a:xfrm rot="16200000" flipH="1">
            <a:off x="4362153" y="2265557"/>
            <a:ext cx="464803" cy="314576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uadroTexto 58"/>
          <p:cNvSpPr txBox="1"/>
          <p:nvPr/>
        </p:nvSpPr>
        <p:spPr>
          <a:xfrm>
            <a:off x="6199313" y="2464341"/>
            <a:ext cx="7961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 smtClean="0">
                <a:solidFill>
                  <a:srgbClr val="00B050"/>
                </a:solidFill>
              </a:rPr>
              <a:t>125 </a:t>
            </a:r>
            <a:r>
              <a:rPr lang="es-CO" sz="1400" b="1" dirty="0" err="1" smtClean="0">
                <a:solidFill>
                  <a:srgbClr val="00B050"/>
                </a:solidFill>
              </a:rPr>
              <a:t>psig</a:t>
            </a:r>
            <a:endParaRPr lang="es-CO" sz="1400" b="1" dirty="0">
              <a:solidFill>
                <a:srgbClr val="00B050"/>
              </a:solidFill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3207111" y="3863357"/>
            <a:ext cx="704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 smtClean="0"/>
              <a:t>15 </a:t>
            </a:r>
            <a:r>
              <a:rPr lang="es-CO" sz="1400" b="1" dirty="0" err="1" smtClean="0"/>
              <a:t>psig</a:t>
            </a:r>
            <a:endParaRPr lang="es-CO" sz="1400" b="1" dirty="0"/>
          </a:p>
        </p:txBody>
      </p:sp>
      <p:cxnSp>
        <p:nvCxnSpPr>
          <p:cNvPr id="61" name="Conector angular 60"/>
          <p:cNvCxnSpPr>
            <a:stCxn id="7" idx="2"/>
            <a:endCxn id="11" idx="0"/>
          </p:cNvCxnSpPr>
          <p:nvPr/>
        </p:nvCxnSpPr>
        <p:spPr>
          <a:xfrm rot="5400000">
            <a:off x="4301493" y="3331020"/>
            <a:ext cx="586122" cy="3145768"/>
          </a:xfrm>
          <a:prstGeom prst="bentConnector3">
            <a:avLst>
              <a:gd name="adj1" fmla="val 50000"/>
            </a:avLst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angular 63"/>
          <p:cNvCxnSpPr>
            <a:stCxn id="7" idx="2"/>
            <a:endCxn id="9" idx="0"/>
          </p:cNvCxnSpPr>
          <p:nvPr/>
        </p:nvCxnSpPr>
        <p:spPr>
          <a:xfrm rot="16200000" flipH="1">
            <a:off x="7420068" y="3358213"/>
            <a:ext cx="586122" cy="3091382"/>
          </a:xfrm>
          <a:prstGeom prst="bentConnector3">
            <a:avLst>
              <a:gd name="adj1" fmla="val 50000"/>
            </a:avLst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angular 66"/>
          <p:cNvCxnSpPr>
            <a:stCxn id="7" idx="2"/>
            <a:endCxn id="12" idx="0"/>
          </p:cNvCxnSpPr>
          <p:nvPr/>
        </p:nvCxnSpPr>
        <p:spPr>
          <a:xfrm rot="5400000">
            <a:off x="5874377" y="4903904"/>
            <a:ext cx="586122" cy="12700"/>
          </a:xfrm>
          <a:prstGeom prst="bentConnector3">
            <a:avLst>
              <a:gd name="adj1" fmla="val 50000"/>
            </a:avLst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uadroTexto 69"/>
          <p:cNvSpPr txBox="1"/>
          <p:nvPr/>
        </p:nvSpPr>
        <p:spPr>
          <a:xfrm>
            <a:off x="4443833" y="4877665"/>
            <a:ext cx="613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 smtClean="0">
                <a:solidFill>
                  <a:srgbClr val="7030A0"/>
                </a:solidFill>
              </a:rPr>
              <a:t>8 </a:t>
            </a:r>
            <a:r>
              <a:rPr lang="es-CO" sz="1400" b="1" dirty="0" err="1" smtClean="0">
                <a:solidFill>
                  <a:srgbClr val="7030A0"/>
                </a:solidFill>
              </a:rPr>
              <a:t>psig</a:t>
            </a:r>
            <a:endParaRPr lang="es-CO" sz="1400" b="1" dirty="0">
              <a:solidFill>
                <a:srgbClr val="7030A0"/>
              </a:solidFill>
            </a:endParaRPr>
          </a:p>
        </p:txBody>
      </p:sp>
      <p:cxnSp>
        <p:nvCxnSpPr>
          <p:cNvPr id="72" name="Conector angular 71"/>
          <p:cNvCxnSpPr>
            <a:stCxn id="11" idx="2"/>
            <a:endCxn id="2" idx="1"/>
          </p:cNvCxnSpPr>
          <p:nvPr/>
        </p:nvCxnSpPr>
        <p:spPr>
          <a:xfrm rot="5400000" flipH="1" flipV="1">
            <a:off x="2067382" y="2356909"/>
            <a:ext cx="4334344" cy="2425768"/>
          </a:xfrm>
          <a:prstGeom prst="bentConnector4">
            <a:avLst>
              <a:gd name="adj1" fmla="val -5274"/>
              <a:gd name="adj2" fmla="val -120101"/>
            </a:avLst>
          </a:prstGeom>
          <a:ln w="12700">
            <a:solidFill>
              <a:srgbClr val="0079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angular 75"/>
          <p:cNvCxnSpPr>
            <a:stCxn id="12" idx="2"/>
            <a:endCxn id="2" idx="1"/>
          </p:cNvCxnSpPr>
          <p:nvPr/>
        </p:nvCxnSpPr>
        <p:spPr>
          <a:xfrm rot="5400000" flipH="1">
            <a:off x="3640266" y="3209793"/>
            <a:ext cx="4334344" cy="720000"/>
          </a:xfrm>
          <a:prstGeom prst="bentConnector4">
            <a:avLst>
              <a:gd name="adj1" fmla="val -5274"/>
              <a:gd name="adj2" fmla="val 842156"/>
            </a:avLst>
          </a:prstGeom>
          <a:ln w="12700">
            <a:solidFill>
              <a:srgbClr val="0079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angular 81"/>
          <p:cNvCxnSpPr>
            <a:stCxn id="9" idx="2"/>
            <a:endCxn id="2" idx="1"/>
          </p:cNvCxnSpPr>
          <p:nvPr/>
        </p:nvCxnSpPr>
        <p:spPr>
          <a:xfrm rot="5400000" flipH="1">
            <a:off x="5185957" y="1664102"/>
            <a:ext cx="4334344" cy="3811382"/>
          </a:xfrm>
          <a:prstGeom prst="bentConnector4">
            <a:avLst>
              <a:gd name="adj1" fmla="val -5274"/>
              <a:gd name="adj2" fmla="val 240199"/>
            </a:avLst>
          </a:prstGeom>
          <a:ln w="12700">
            <a:solidFill>
              <a:srgbClr val="0079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angular 86"/>
          <p:cNvCxnSpPr>
            <a:stCxn id="7" idx="1"/>
            <a:endCxn id="2" idx="1"/>
          </p:cNvCxnSpPr>
          <p:nvPr/>
        </p:nvCxnSpPr>
        <p:spPr>
          <a:xfrm rot="10800000">
            <a:off x="5447438" y="1402621"/>
            <a:ext cx="12700" cy="2938222"/>
          </a:xfrm>
          <a:prstGeom prst="bentConnector3">
            <a:avLst>
              <a:gd name="adj1" fmla="val 42187504"/>
            </a:avLst>
          </a:prstGeom>
          <a:ln w="12700">
            <a:solidFill>
              <a:srgbClr val="0079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uadroTexto 90"/>
          <p:cNvSpPr txBox="1"/>
          <p:nvPr/>
        </p:nvSpPr>
        <p:spPr>
          <a:xfrm>
            <a:off x="43265" y="4844879"/>
            <a:ext cx="1178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 smtClean="0">
                <a:solidFill>
                  <a:srgbClr val="0079B1"/>
                </a:solidFill>
              </a:rPr>
              <a:t>Condensados</a:t>
            </a:r>
            <a:endParaRPr lang="es-CO" sz="1400" b="1" dirty="0">
              <a:solidFill>
                <a:srgbClr val="0079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7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59" grpId="0"/>
      <p:bldP spid="60" grpId="0"/>
      <p:bldP spid="70" grpId="0"/>
      <p:bldP spid="9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09638" y="331258"/>
            <a:ext cx="10515600" cy="797631"/>
          </a:xfrm>
        </p:spPr>
        <p:txBody>
          <a:bodyPr/>
          <a:lstStyle/>
          <a:p>
            <a:r>
              <a:rPr lang="es-CO" dirty="0" smtClean="0"/>
              <a:t>CICLO DEL VAPOR – Futuro 1</a:t>
            </a:r>
            <a:endParaRPr lang="es-CO" dirty="0"/>
          </a:p>
        </p:txBody>
      </p:sp>
      <p:sp>
        <p:nvSpPr>
          <p:cNvPr id="2" name="Rectángulo 1"/>
          <p:cNvSpPr/>
          <p:nvPr/>
        </p:nvSpPr>
        <p:spPr>
          <a:xfrm>
            <a:off x="5447438" y="1132621"/>
            <a:ext cx="1440000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600" dirty="0" smtClean="0">
                <a:solidFill>
                  <a:schemeClr val="tx1"/>
                </a:solidFill>
              </a:rPr>
              <a:t>CALDERA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301670" y="2006064"/>
            <a:ext cx="1440000" cy="54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600" dirty="0">
                <a:solidFill>
                  <a:schemeClr val="bg1"/>
                </a:solidFill>
              </a:rPr>
              <a:t>REDUCTORA</a:t>
            </a:r>
          </a:p>
          <a:p>
            <a:pPr algn="ctr"/>
            <a:r>
              <a:rPr lang="es-CO" sz="1200" dirty="0">
                <a:solidFill>
                  <a:schemeClr val="bg1"/>
                </a:solidFill>
              </a:rPr>
              <a:t>450 A 125 </a:t>
            </a:r>
            <a:r>
              <a:rPr lang="es-CO" sz="1200" dirty="0" err="1">
                <a:solidFill>
                  <a:schemeClr val="bg1"/>
                </a:solidFill>
              </a:rPr>
              <a:t>psig</a:t>
            </a:r>
            <a:endParaRPr lang="es-CO" sz="12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375075" y="4048052"/>
            <a:ext cx="1440000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600" dirty="0" smtClean="0">
                <a:solidFill>
                  <a:schemeClr val="tx1"/>
                </a:solidFill>
              </a:rPr>
              <a:t>EVAPORADORES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538820" y="5196965"/>
            <a:ext cx="1440000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600" dirty="0" smtClean="0">
                <a:solidFill>
                  <a:schemeClr val="tx1"/>
                </a:solidFill>
              </a:rPr>
              <a:t>TACHOS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538820" y="2006064"/>
            <a:ext cx="1440000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600" dirty="0" smtClean="0">
                <a:solidFill>
                  <a:schemeClr val="tx1"/>
                </a:solidFill>
              </a:rPr>
              <a:t>TURBOBOMBA</a:t>
            </a:r>
            <a:endParaRPr lang="es-CO" sz="1200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301670" y="5196965"/>
            <a:ext cx="1440000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600" dirty="0" smtClean="0">
                <a:solidFill>
                  <a:schemeClr val="tx1"/>
                </a:solidFill>
              </a:rPr>
              <a:t>CALENTADOR</a:t>
            </a:r>
          </a:p>
          <a:p>
            <a:pPr algn="ctr"/>
            <a:r>
              <a:rPr lang="es-CO" sz="1600" dirty="0" smtClean="0">
                <a:solidFill>
                  <a:schemeClr val="tx1"/>
                </a:solidFill>
              </a:rPr>
              <a:t>JUGO CLARO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47438" y="5196965"/>
            <a:ext cx="1440000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600" dirty="0" smtClean="0">
                <a:solidFill>
                  <a:schemeClr val="tx1"/>
                </a:solidFill>
              </a:rPr>
              <a:t>CALENTADOR</a:t>
            </a:r>
          </a:p>
          <a:p>
            <a:pPr algn="ctr"/>
            <a:r>
              <a:rPr lang="es-CO" sz="1600" dirty="0" smtClean="0">
                <a:solidFill>
                  <a:schemeClr val="tx1"/>
                </a:solidFill>
              </a:rPr>
              <a:t>JUGO DILUIDO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375075" y="2862838"/>
            <a:ext cx="1440000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CORLISS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8538820" y="4037120"/>
            <a:ext cx="1440000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600" dirty="0" smtClean="0">
                <a:solidFill>
                  <a:schemeClr val="tx1"/>
                </a:solidFill>
              </a:rPr>
              <a:t>SECADORA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617870" y="4037120"/>
            <a:ext cx="1440000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600" dirty="0" smtClean="0">
                <a:solidFill>
                  <a:schemeClr val="tx1"/>
                </a:solidFill>
              </a:rPr>
              <a:t>SOPLOS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449496" y="1994032"/>
            <a:ext cx="1440000" cy="54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</a:rPr>
              <a:t>TURBO</a:t>
            </a:r>
          </a:p>
          <a:p>
            <a:pPr algn="ctr"/>
            <a:r>
              <a:rPr lang="es-CO" sz="1600" b="1" dirty="0" smtClean="0">
                <a:solidFill>
                  <a:schemeClr val="bg1"/>
                </a:solidFill>
              </a:rPr>
              <a:t>GENERADOR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22620" y="2862838"/>
            <a:ext cx="1440000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600" dirty="0" smtClean="0">
                <a:solidFill>
                  <a:schemeClr val="tx1"/>
                </a:solidFill>
              </a:rPr>
              <a:t>EYECTORES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6459770" y="4037120"/>
            <a:ext cx="1440000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600" dirty="0" smtClean="0">
                <a:solidFill>
                  <a:schemeClr val="tx1"/>
                </a:solidFill>
              </a:rPr>
              <a:t>CALENTADOR</a:t>
            </a:r>
          </a:p>
          <a:p>
            <a:pPr algn="ctr"/>
            <a:r>
              <a:rPr lang="es-CO" sz="1600" dirty="0" smtClean="0">
                <a:solidFill>
                  <a:schemeClr val="tx1"/>
                </a:solidFill>
              </a:rPr>
              <a:t>MELADURA</a:t>
            </a:r>
            <a:endParaRPr lang="es-CO" sz="1600" dirty="0">
              <a:solidFill>
                <a:schemeClr val="tx1"/>
              </a:solidFill>
            </a:endParaRPr>
          </a:p>
        </p:txBody>
      </p:sp>
      <p:cxnSp>
        <p:nvCxnSpPr>
          <p:cNvPr id="21" name="Conector angular 20"/>
          <p:cNvCxnSpPr>
            <a:stCxn id="2" idx="2"/>
            <a:endCxn id="10" idx="0"/>
          </p:cNvCxnSpPr>
          <p:nvPr/>
        </p:nvCxnSpPr>
        <p:spPr>
          <a:xfrm rot="16200000" flipH="1">
            <a:off x="7546408" y="293651"/>
            <a:ext cx="333443" cy="3091382"/>
          </a:xfrm>
          <a:prstGeom prst="bentConnector3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r 22"/>
          <p:cNvCxnSpPr>
            <a:stCxn id="2" idx="2"/>
            <a:endCxn id="6" idx="0"/>
          </p:cNvCxnSpPr>
          <p:nvPr/>
        </p:nvCxnSpPr>
        <p:spPr>
          <a:xfrm rot="5400000">
            <a:off x="4427833" y="266458"/>
            <a:ext cx="333443" cy="3145768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7213599" y="1549056"/>
            <a:ext cx="7961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 smtClean="0">
                <a:solidFill>
                  <a:srgbClr val="FF0000"/>
                </a:solidFill>
              </a:rPr>
              <a:t>450 </a:t>
            </a:r>
            <a:r>
              <a:rPr lang="es-CO" sz="1400" b="1" dirty="0" err="1" smtClean="0">
                <a:solidFill>
                  <a:srgbClr val="FF0000"/>
                </a:solidFill>
              </a:rPr>
              <a:t>psig</a:t>
            </a:r>
            <a:endParaRPr lang="es-CO" sz="1400" b="1" dirty="0">
              <a:solidFill>
                <a:srgbClr val="FF0000"/>
              </a:solidFill>
            </a:endParaRPr>
          </a:p>
        </p:txBody>
      </p:sp>
      <p:cxnSp>
        <p:nvCxnSpPr>
          <p:cNvPr id="32" name="Conector angular 31"/>
          <p:cNvCxnSpPr>
            <a:stCxn id="6" idx="2"/>
            <a:endCxn id="17" idx="0"/>
          </p:cNvCxnSpPr>
          <p:nvPr/>
        </p:nvCxnSpPr>
        <p:spPr>
          <a:xfrm rot="5400000">
            <a:off x="1823758" y="1664926"/>
            <a:ext cx="316774" cy="2079050"/>
          </a:xfrm>
          <a:prstGeom prst="bentConnector3">
            <a:avLst>
              <a:gd name="adj1" fmla="val 50000"/>
            </a:avLst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angular 34"/>
          <p:cNvCxnSpPr>
            <a:stCxn id="2" idx="2"/>
            <a:endCxn id="16" idx="0"/>
          </p:cNvCxnSpPr>
          <p:nvPr/>
        </p:nvCxnSpPr>
        <p:spPr>
          <a:xfrm rot="16200000" flipH="1">
            <a:off x="6007762" y="1832297"/>
            <a:ext cx="321411" cy="2058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angular 37"/>
          <p:cNvCxnSpPr>
            <a:stCxn id="6" idx="2"/>
            <a:endCxn id="13" idx="0"/>
          </p:cNvCxnSpPr>
          <p:nvPr/>
        </p:nvCxnSpPr>
        <p:spPr>
          <a:xfrm rot="16200000" flipH="1">
            <a:off x="3899985" y="1667748"/>
            <a:ext cx="316774" cy="2073405"/>
          </a:xfrm>
          <a:prstGeom prst="bentConnector3">
            <a:avLst>
              <a:gd name="adj1" fmla="val 50000"/>
            </a:avLst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uadroTexto 58"/>
          <p:cNvSpPr txBox="1"/>
          <p:nvPr/>
        </p:nvSpPr>
        <p:spPr>
          <a:xfrm>
            <a:off x="2617428" y="2688563"/>
            <a:ext cx="7961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 smtClean="0">
                <a:solidFill>
                  <a:srgbClr val="00B050"/>
                </a:solidFill>
              </a:rPr>
              <a:t>125 </a:t>
            </a:r>
            <a:r>
              <a:rPr lang="es-CO" sz="1400" b="1" dirty="0" err="1" smtClean="0">
                <a:solidFill>
                  <a:srgbClr val="00B050"/>
                </a:solidFill>
              </a:rPr>
              <a:t>psig</a:t>
            </a:r>
            <a:endParaRPr lang="es-CO" sz="1400" b="1" dirty="0">
              <a:solidFill>
                <a:srgbClr val="00B050"/>
              </a:solidFill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7707907" y="3411206"/>
            <a:ext cx="704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 smtClean="0"/>
              <a:t>15 </a:t>
            </a:r>
            <a:r>
              <a:rPr lang="es-CO" sz="1400" b="1" dirty="0" err="1" smtClean="0"/>
              <a:t>psig</a:t>
            </a:r>
            <a:endParaRPr lang="es-CO" sz="1400" b="1" dirty="0"/>
          </a:p>
        </p:txBody>
      </p:sp>
      <p:cxnSp>
        <p:nvCxnSpPr>
          <p:cNvPr id="61" name="Conector angular 60"/>
          <p:cNvCxnSpPr>
            <a:stCxn id="7" idx="2"/>
            <a:endCxn id="11" idx="0"/>
          </p:cNvCxnSpPr>
          <p:nvPr/>
        </p:nvCxnSpPr>
        <p:spPr>
          <a:xfrm rot="5400000">
            <a:off x="3753917" y="3855806"/>
            <a:ext cx="608913" cy="2073405"/>
          </a:xfrm>
          <a:prstGeom prst="bentConnector3">
            <a:avLst>
              <a:gd name="adj1" fmla="val 50000"/>
            </a:avLst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angular 63"/>
          <p:cNvCxnSpPr>
            <a:stCxn id="7" idx="2"/>
            <a:endCxn id="9" idx="0"/>
          </p:cNvCxnSpPr>
          <p:nvPr/>
        </p:nvCxnSpPr>
        <p:spPr>
          <a:xfrm rot="16200000" flipH="1">
            <a:off x="6872491" y="2810635"/>
            <a:ext cx="608913" cy="4163745"/>
          </a:xfrm>
          <a:prstGeom prst="bentConnector3">
            <a:avLst>
              <a:gd name="adj1" fmla="val 50000"/>
            </a:avLst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angular 66"/>
          <p:cNvCxnSpPr>
            <a:stCxn id="7" idx="2"/>
            <a:endCxn id="12" idx="0"/>
          </p:cNvCxnSpPr>
          <p:nvPr/>
        </p:nvCxnSpPr>
        <p:spPr>
          <a:xfrm rot="16200000" flipH="1">
            <a:off x="5326800" y="4356326"/>
            <a:ext cx="608913" cy="1072363"/>
          </a:xfrm>
          <a:prstGeom prst="bentConnector3">
            <a:avLst>
              <a:gd name="adj1" fmla="val 50000"/>
            </a:avLst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uadroTexto 69"/>
          <p:cNvSpPr txBox="1"/>
          <p:nvPr/>
        </p:nvSpPr>
        <p:spPr>
          <a:xfrm>
            <a:off x="4443833" y="4877665"/>
            <a:ext cx="613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 smtClean="0">
                <a:solidFill>
                  <a:srgbClr val="7030A0"/>
                </a:solidFill>
              </a:rPr>
              <a:t>8 </a:t>
            </a:r>
            <a:r>
              <a:rPr lang="es-CO" sz="1400" b="1" dirty="0" err="1" smtClean="0">
                <a:solidFill>
                  <a:srgbClr val="7030A0"/>
                </a:solidFill>
              </a:rPr>
              <a:t>psig</a:t>
            </a:r>
            <a:endParaRPr lang="es-CO" sz="1400" b="1" dirty="0">
              <a:solidFill>
                <a:srgbClr val="7030A0"/>
              </a:solidFill>
            </a:endParaRPr>
          </a:p>
        </p:txBody>
      </p:sp>
      <p:cxnSp>
        <p:nvCxnSpPr>
          <p:cNvPr id="72" name="Conector angular 71"/>
          <p:cNvCxnSpPr>
            <a:stCxn id="11" idx="2"/>
            <a:endCxn id="2" idx="1"/>
          </p:cNvCxnSpPr>
          <p:nvPr/>
        </p:nvCxnSpPr>
        <p:spPr>
          <a:xfrm rot="5400000" flipH="1" flipV="1">
            <a:off x="2067382" y="2356909"/>
            <a:ext cx="4334344" cy="2425768"/>
          </a:xfrm>
          <a:prstGeom prst="bentConnector4">
            <a:avLst>
              <a:gd name="adj1" fmla="val -5274"/>
              <a:gd name="adj2" fmla="val -120101"/>
            </a:avLst>
          </a:prstGeom>
          <a:ln w="12700">
            <a:solidFill>
              <a:srgbClr val="0079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angular 75"/>
          <p:cNvCxnSpPr>
            <a:stCxn id="12" idx="2"/>
            <a:endCxn id="2" idx="1"/>
          </p:cNvCxnSpPr>
          <p:nvPr/>
        </p:nvCxnSpPr>
        <p:spPr>
          <a:xfrm rot="5400000" flipH="1">
            <a:off x="3640266" y="3209793"/>
            <a:ext cx="4334344" cy="720000"/>
          </a:xfrm>
          <a:prstGeom prst="bentConnector4">
            <a:avLst>
              <a:gd name="adj1" fmla="val -5274"/>
              <a:gd name="adj2" fmla="val 842156"/>
            </a:avLst>
          </a:prstGeom>
          <a:ln w="12700">
            <a:solidFill>
              <a:srgbClr val="0079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angular 81"/>
          <p:cNvCxnSpPr>
            <a:stCxn id="9" idx="2"/>
            <a:endCxn id="2" idx="1"/>
          </p:cNvCxnSpPr>
          <p:nvPr/>
        </p:nvCxnSpPr>
        <p:spPr>
          <a:xfrm rot="5400000" flipH="1">
            <a:off x="5185957" y="1664102"/>
            <a:ext cx="4334344" cy="3811382"/>
          </a:xfrm>
          <a:prstGeom prst="bentConnector4">
            <a:avLst>
              <a:gd name="adj1" fmla="val -5274"/>
              <a:gd name="adj2" fmla="val 240199"/>
            </a:avLst>
          </a:prstGeom>
          <a:ln w="12700">
            <a:solidFill>
              <a:srgbClr val="0079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angular 86"/>
          <p:cNvCxnSpPr>
            <a:stCxn id="7" idx="1"/>
            <a:endCxn id="2" idx="1"/>
          </p:cNvCxnSpPr>
          <p:nvPr/>
        </p:nvCxnSpPr>
        <p:spPr>
          <a:xfrm rot="10800000" flipH="1">
            <a:off x="4375074" y="1402622"/>
            <a:ext cx="1072363" cy="2915431"/>
          </a:xfrm>
          <a:prstGeom prst="bentConnector3">
            <a:avLst>
              <a:gd name="adj1" fmla="val -397908"/>
            </a:avLst>
          </a:prstGeom>
          <a:ln w="12700">
            <a:solidFill>
              <a:srgbClr val="0079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uadroTexto 90"/>
          <p:cNvSpPr txBox="1"/>
          <p:nvPr/>
        </p:nvSpPr>
        <p:spPr>
          <a:xfrm>
            <a:off x="43265" y="4844879"/>
            <a:ext cx="1178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 smtClean="0">
                <a:solidFill>
                  <a:srgbClr val="0079B1"/>
                </a:solidFill>
              </a:rPr>
              <a:t>Condensados</a:t>
            </a:r>
            <a:endParaRPr lang="es-CO" sz="1400" b="1" dirty="0">
              <a:solidFill>
                <a:srgbClr val="0079B1"/>
              </a:solidFill>
            </a:endParaRPr>
          </a:p>
        </p:txBody>
      </p:sp>
      <p:cxnSp>
        <p:nvCxnSpPr>
          <p:cNvPr id="75" name="Conector recto de flecha 74"/>
          <p:cNvCxnSpPr>
            <a:stCxn id="13" idx="2"/>
            <a:endCxn id="7" idx="0"/>
          </p:cNvCxnSpPr>
          <p:nvPr/>
        </p:nvCxnSpPr>
        <p:spPr>
          <a:xfrm>
            <a:off x="5095075" y="3402838"/>
            <a:ext cx="0" cy="645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angular 78"/>
          <p:cNvCxnSpPr>
            <a:stCxn id="16" idx="2"/>
            <a:endCxn id="15" idx="0"/>
          </p:cNvCxnSpPr>
          <p:nvPr/>
        </p:nvCxnSpPr>
        <p:spPr>
          <a:xfrm rot="16200000" flipH="1">
            <a:off x="8002139" y="701389"/>
            <a:ext cx="1503088" cy="5168374"/>
          </a:xfrm>
          <a:prstGeom prst="bentConnector3">
            <a:avLst>
              <a:gd name="adj1" fmla="val 8154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angular 87"/>
          <p:cNvCxnSpPr>
            <a:stCxn id="16" idx="2"/>
            <a:endCxn id="14" idx="0"/>
          </p:cNvCxnSpPr>
          <p:nvPr/>
        </p:nvCxnSpPr>
        <p:spPr>
          <a:xfrm rot="16200000" flipH="1">
            <a:off x="6962614" y="1740914"/>
            <a:ext cx="1503088" cy="3089324"/>
          </a:xfrm>
          <a:prstGeom prst="bentConnector3">
            <a:avLst>
              <a:gd name="adj1" fmla="val 8154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angular 93"/>
          <p:cNvCxnSpPr>
            <a:stCxn id="16" idx="2"/>
            <a:endCxn id="18" idx="0"/>
          </p:cNvCxnSpPr>
          <p:nvPr/>
        </p:nvCxnSpPr>
        <p:spPr>
          <a:xfrm rot="16200000" flipH="1">
            <a:off x="5923089" y="2780439"/>
            <a:ext cx="1503088" cy="1010274"/>
          </a:xfrm>
          <a:prstGeom prst="bentConnector3">
            <a:avLst>
              <a:gd name="adj1" fmla="val 8168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angular 95"/>
          <p:cNvCxnSpPr>
            <a:stCxn id="16" idx="2"/>
            <a:endCxn id="7" idx="0"/>
          </p:cNvCxnSpPr>
          <p:nvPr/>
        </p:nvCxnSpPr>
        <p:spPr>
          <a:xfrm rot="5400000">
            <a:off x="4875276" y="2753832"/>
            <a:ext cx="1514020" cy="1074421"/>
          </a:xfrm>
          <a:prstGeom prst="bentConnector3">
            <a:avLst>
              <a:gd name="adj1" fmla="val 8114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cto de flecha 99"/>
          <p:cNvCxnSpPr>
            <a:stCxn id="10" idx="2"/>
          </p:cNvCxnSpPr>
          <p:nvPr/>
        </p:nvCxnSpPr>
        <p:spPr>
          <a:xfrm>
            <a:off x="9258820" y="2546064"/>
            <a:ext cx="0" cy="11729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18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59" grpId="0"/>
      <p:bldP spid="60" grpId="0"/>
      <p:bldP spid="70" grpId="0"/>
      <p:bldP spid="9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75016" y="365125"/>
            <a:ext cx="10515600" cy="797631"/>
          </a:xfrm>
        </p:spPr>
        <p:txBody>
          <a:bodyPr/>
          <a:lstStyle/>
          <a:p>
            <a:r>
              <a:rPr lang="es-CO" dirty="0" smtClean="0"/>
              <a:t>MEJORAS IMPLEMENTADAS</a:t>
            </a:r>
            <a:endParaRPr lang="es-CO" dirty="0"/>
          </a:p>
        </p:txBody>
      </p:sp>
      <p:sp>
        <p:nvSpPr>
          <p:cNvPr id="8" name="CuadroTexto 7"/>
          <p:cNvSpPr txBox="1"/>
          <p:nvPr/>
        </p:nvSpPr>
        <p:spPr>
          <a:xfrm>
            <a:off x="494432" y="1049866"/>
            <a:ext cx="11316826" cy="77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latin typeface="Gill Sans MT" panose="020B05020201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CO" b="1" u="sng" dirty="0" smtClean="0"/>
              <a:t>CAMBIO DE VAPOR DE ESCAPE (15 </a:t>
            </a:r>
            <a:r>
              <a:rPr lang="es-CO" b="1" u="sng" dirty="0" err="1" smtClean="0"/>
              <a:t>psig</a:t>
            </a:r>
            <a:r>
              <a:rPr lang="es-CO" b="1" u="sng" dirty="0" smtClean="0"/>
              <a:t>) POR VAPOR VEGETAL 1 PARA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CO" b="1" u="sng" dirty="0" smtClean="0"/>
              <a:t>CALENTAMIENTO DE JUGO DILUIDO Y JUGO CLARO</a:t>
            </a:r>
            <a:endParaRPr lang="es-CO" b="1" u="sng" dirty="0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170523" y="1751708"/>
            <a:ext cx="5962293" cy="19002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1300" b="1" u="sng" dirty="0" smtClean="0"/>
              <a:t>ANTES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O" sz="1300" dirty="0" smtClean="0"/>
              <a:t>Uso de tres y cuatro calentadores consumiendo vapor vegetal I y vapor escape parte del tiempo en el periodo de molienda para mantener la temperatura del jugo diluido </a:t>
            </a:r>
            <a:r>
              <a:rPr lang="es-CO" sz="1300" dirty="0"/>
              <a:t> en 104°C</a:t>
            </a:r>
            <a:r>
              <a:rPr lang="es-CO" sz="13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O" sz="1300" dirty="0" smtClean="0"/>
              <a:t>Jugo claro al evaporador 1 en 89°C, mayor consumo de escape para calentarlo hasta la temperatura de operación (110°C). 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6211839" y="1751708"/>
            <a:ext cx="5962293" cy="1900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O" sz="1300" b="1" u="sng" dirty="0" smtClean="0"/>
              <a:t>DESPUES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O" sz="1300" dirty="0" smtClean="0"/>
              <a:t>Uso de dos calentadores consumiendo vapor vegetal 1 TODO el tiempo en el periodo de molienda para mantener la temperatura del jugo diluido en 104°C.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O" sz="1300" dirty="0"/>
              <a:t>Jugo claro al evaporador 1 en </a:t>
            </a:r>
            <a:r>
              <a:rPr lang="es-CO" sz="1300" dirty="0" smtClean="0"/>
              <a:t>100°C</a:t>
            </a:r>
            <a:r>
              <a:rPr lang="es-CO" sz="1300" dirty="0"/>
              <a:t>. Calentamiento </a:t>
            </a:r>
            <a:r>
              <a:rPr lang="es-CO" sz="1300" dirty="0" smtClean="0"/>
              <a:t>de jugo claro </a:t>
            </a:r>
            <a:r>
              <a:rPr lang="es-CO" sz="1300" dirty="0"/>
              <a:t>con vapor </a:t>
            </a:r>
            <a:r>
              <a:rPr lang="es-CO" sz="1300" dirty="0" smtClean="0"/>
              <a:t>vegetal 1; TODO el tiempo en el periodo de molienda. Menor </a:t>
            </a:r>
            <a:r>
              <a:rPr lang="es-CO" sz="1300" dirty="0"/>
              <a:t>consumo de escape para calentarlo hasta la temperatura de operación (</a:t>
            </a:r>
            <a:r>
              <a:rPr lang="es-CO" sz="1300" dirty="0" smtClean="0"/>
              <a:t>110°C</a:t>
            </a:r>
            <a:r>
              <a:rPr lang="es-CO" sz="1300" dirty="0"/>
              <a:t>)</a:t>
            </a:r>
            <a:endParaRPr lang="es-CO" sz="1300" dirty="0" smtClean="0"/>
          </a:p>
        </p:txBody>
      </p:sp>
      <p:pic>
        <p:nvPicPr>
          <p:cNvPr id="1026" name="7275E528-69B7-4511-9341-24F87452EB86" descr="image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9044684" y="3765558"/>
            <a:ext cx="283722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79E04B10-0AF0-4247-8FB2-81E59A0024EF" descr="79E04B10-0AF0-4247-8FB2-81E59A0024E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45290" y="3844758"/>
            <a:ext cx="2836800" cy="21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A642F648-2FAE-4279-BED1-A9997EF2574E" descr="A642F648-2FAE-4279-BED1-A9997EF2574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2693" y="3490158"/>
            <a:ext cx="3782400" cy="28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67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75016" y="365125"/>
            <a:ext cx="10515600" cy="797631"/>
          </a:xfrm>
        </p:spPr>
        <p:txBody>
          <a:bodyPr/>
          <a:lstStyle/>
          <a:p>
            <a:r>
              <a:rPr lang="es-CO" dirty="0" smtClean="0"/>
              <a:t>MEJORAS IMPLEMENTADAS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654" y="3410208"/>
            <a:ext cx="10110502" cy="2922877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975784" y="5805857"/>
            <a:ext cx="4341991" cy="527228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1726340" y="1179704"/>
            <a:ext cx="8893525" cy="209903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s-CO" dirty="0" smtClean="0"/>
              <a:t>Detección y corrección de cortocircuitos en calentadores de jugo diluido.</a:t>
            </a:r>
          </a:p>
          <a:p>
            <a:pPr marL="342900" indent="-342900">
              <a:buFont typeface="+mj-lt"/>
              <a:buAutoNum type="arabicPeriod"/>
            </a:pPr>
            <a:endParaRPr lang="es-CO" sz="800" dirty="0" smtClean="0"/>
          </a:p>
          <a:p>
            <a:pPr marL="342900" indent="-342900">
              <a:buFont typeface="+mj-lt"/>
              <a:buAutoNum type="arabicPeriod"/>
            </a:pPr>
            <a:r>
              <a:rPr lang="es-CO" dirty="0" smtClean="0"/>
              <a:t>Reubicación de tuberías para alimentación de vapor escape y vapor vegetal I a calentadores.</a:t>
            </a:r>
          </a:p>
          <a:p>
            <a:pPr marL="342900" indent="-342900">
              <a:buFont typeface="+mj-lt"/>
              <a:buAutoNum type="arabicPeriod"/>
            </a:pPr>
            <a:endParaRPr lang="es-CO" sz="800" dirty="0" smtClean="0"/>
          </a:p>
          <a:p>
            <a:pPr marL="342900" indent="-342900">
              <a:buFont typeface="+mj-lt"/>
              <a:buAutoNum type="arabicPeriod"/>
            </a:pPr>
            <a:r>
              <a:rPr lang="es-CO" dirty="0" smtClean="0"/>
              <a:t>Configuración de un calentador para jugo claro.</a:t>
            </a:r>
          </a:p>
          <a:p>
            <a:pPr marL="342900" indent="-342900">
              <a:buFont typeface="+mj-lt"/>
              <a:buAutoNum type="arabicPeriod"/>
            </a:pPr>
            <a:endParaRPr lang="es-CO" sz="800" dirty="0" smtClean="0"/>
          </a:p>
          <a:p>
            <a:pPr marL="342900" indent="-342900">
              <a:buFont typeface="+mj-lt"/>
              <a:buAutoNum type="arabicPeriod"/>
            </a:pPr>
            <a:r>
              <a:rPr lang="es-CO" dirty="0" smtClean="0"/>
              <a:t>Seguimiento diario al indicador de consumo específico de vapor.</a:t>
            </a:r>
          </a:p>
        </p:txBody>
      </p:sp>
    </p:spTree>
    <p:extLst>
      <p:ext uri="{BB962C8B-B14F-4D97-AF65-F5344CB8AC3E}">
        <p14:creationId xmlns:p14="http://schemas.microsoft.com/office/powerpoint/2010/main" val="23345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644936" y="6067540"/>
            <a:ext cx="878767" cy="341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latin typeface="Gill Sans MT" panose="020B05020201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CO" dirty="0"/>
              <a:t>ANTES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631769" y="6101514"/>
            <a:ext cx="1080745" cy="341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CO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latin typeface="Gill Sans MT" panose="020B05020201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CO" dirty="0"/>
              <a:t>DESPUES</a:t>
            </a:r>
          </a:p>
        </p:txBody>
      </p:sp>
      <p:pic>
        <p:nvPicPr>
          <p:cNvPr id="1026" name="Imagen 2" descr="image0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0" y="2400125"/>
            <a:ext cx="6048000" cy="370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n 3" descr="image0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7917" y="2400687"/>
            <a:ext cx="6028451" cy="37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100013" y="365125"/>
            <a:ext cx="11672887" cy="797631"/>
          </a:xfrm>
        </p:spPr>
        <p:txBody>
          <a:bodyPr>
            <a:normAutofit/>
          </a:bodyPr>
          <a:lstStyle/>
          <a:p>
            <a:r>
              <a:rPr lang="es-CO" dirty="0" smtClean="0"/>
              <a:t>RESULTADOS OBTENIDOS</a:t>
            </a:r>
            <a:endParaRPr lang="es-CO" dirty="0"/>
          </a:p>
        </p:txBody>
      </p:sp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0" y="1024106"/>
            <a:ext cx="12192000" cy="1436867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s-CO" b="1" dirty="0" smtClean="0"/>
              <a:t>Reducción </a:t>
            </a:r>
            <a:r>
              <a:rPr lang="es-CO" b="1" dirty="0"/>
              <a:t>de consumo de vapor </a:t>
            </a:r>
            <a:r>
              <a:rPr lang="es-CO" b="1" dirty="0" smtClean="0"/>
              <a:t>escape en evaporadores por precalentamiento del jugo claro. </a:t>
            </a:r>
            <a:endParaRPr lang="es-CO" b="1" dirty="0"/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endParaRPr lang="es-CO" sz="400" b="1" dirty="0"/>
          </a:p>
          <a:p>
            <a:pPr marL="457200" lvl="1" indent="0">
              <a:buNone/>
            </a:pPr>
            <a:r>
              <a:rPr lang="es-CO" dirty="0" smtClean="0"/>
              <a:t>En seis meses se han ahorrado 2,289 Ton de vapor por precalentar el jugo claro con vapor vegetal 1, de 89°C hasta 100°C.</a:t>
            </a:r>
          </a:p>
          <a:p>
            <a:pPr marL="457200" lvl="1" indent="0">
              <a:buNone/>
            </a:pPr>
            <a:endParaRPr lang="es-CO" sz="800" dirty="0"/>
          </a:p>
          <a:p>
            <a:pPr marL="457200" lvl="1" indent="0" algn="ctr">
              <a:buNone/>
            </a:pPr>
            <a:r>
              <a:rPr lang="es-CO" b="1" dirty="0" smtClean="0"/>
              <a:t>LA </a:t>
            </a:r>
            <a:r>
              <a:rPr lang="es-CO" b="1" dirty="0"/>
              <a:t>INVERSION REQUERIDA FUE </a:t>
            </a:r>
            <a:r>
              <a:rPr lang="es-CO" b="1" dirty="0" smtClean="0"/>
              <a:t>$0</a:t>
            </a: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16302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0013" y="365125"/>
            <a:ext cx="11672887" cy="797631"/>
          </a:xfrm>
        </p:spPr>
        <p:txBody>
          <a:bodyPr>
            <a:normAutofit/>
          </a:bodyPr>
          <a:lstStyle/>
          <a:p>
            <a:r>
              <a:rPr lang="es-CO" dirty="0" smtClean="0"/>
              <a:t>RESULTADOS OBTENIDOS</a:t>
            </a:r>
            <a:endParaRPr lang="es-CO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1831444" y="1543756"/>
          <a:ext cx="8655931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45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577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729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Jugo claro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Vapor escape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7299"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Flujo (Ton/h)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48.00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1.28</a:t>
                      </a:r>
                      <a:endParaRPr lang="es-CO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7299"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Temperatura inicial</a:t>
                      </a:r>
                      <a:r>
                        <a:rPr lang="es-CO" sz="1600" baseline="0" dirty="0" smtClean="0"/>
                        <a:t> (°C)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89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119</a:t>
                      </a:r>
                      <a:endParaRPr lang="es-CO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7299"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Temperatura final</a:t>
                      </a:r>
                      <a:r>
                        <a:rPr lang="es-CO" sz="1600" baseline="0" dirty="0" smtClean="0"/>
                        <a:t> (°C)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100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119</a:t>
                      </a:r>
                      <a:endParaRPr lang="es-CO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7299"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Vapor escape ahorrado (kg vapor/TC)</a:t>
                      </a:r>
                      <a:endParaRPr lang="es-CO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25</a:t>
                      </a:r>
                      <a:endParaRPr lang="es-CO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7299">
                <a:tc>
                  <a:txBody>
                    <a:bodyPr/>
                    <a:lstStyle/>
                    <a:p>
                      <a:r>
                        <a:rPr lang="es-CO" sz="1600" dirty="0" err="1" smtClean="0"/>
                        <a:t>Rvb</a:t>
                      </a:r>
                      <a:r>
                        <a:rPr lang="es-CO" sz="1600" dirty="0" smtClean="0"/>
                        <a:t> (kg vapor/kg bagazo)</a:t>
                      </a:r>
                      <a:endParaRPr lang="es-CO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1.8</a:t>
                      </a:r>
                      <a:endParaRPr lang="es-CO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7299"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Bagazo ahorrado </a:t>
                      </a:r>
                      <a:r>
                        <a:rPr lang="es-CO" sz="1600" baseline="0" dirty="0" smtClean="0"/>
                        <a:t>(Kg/TC)</a:t>
                      </a:r>
                      <a:endParaRPr lang="es-CO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13.9</a:t>
                      </a:r>
                      <a:endParaRPr lang="es-CO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7299"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Molienda del 18/01/17 al</a:t>
                      </a:r>
                      <a:r>
                        <a:rPr lang="es-CO" sz="1600" baseline="0" dirty="0" smtClean="0"/>
                        <a:t> 30/06/17 (Ton)</a:t>
                      </a:r>
                      <a:endParaRPr lang="es-CO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 smtClean="0"/>
                        <a:t>91,543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7299"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Bagazo ahorrado (Ton)</a:t>
                      </a:r>
                      <a:endParaRPr lang="es-CO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1,272</a:t>
                      </a:r>
                      <a:endParaRPr lang="es-CO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72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 smtClean="0"/>
                        <a:t>Bagazo vendido (Ton)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974.51</a:t>
                      </a:r>
                      <a:endParaRPr lang="es-CO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7299"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Precio de venta del bagazo ($/Ton)</a:t>
                      </a:r>
                      <a:endParaRPr lang="es-CO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45,000</a:t>
                      </a:r>
                      <a:endParaRPr lang="es-CO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7299">
                <a:tc>
                  <a:txBody>
                    <a:bodyPr/>
                    <a:lstStyle/>
                    <a:p>
                      <a:r>
                        <a:rPr lang="es-CO" sz="1600" b="1" dirty="0" smtClean="0"/>
                        <a:t>AHORRO ($)</a:t>
                      </a:r>
                      <a:endParaRPr lang="es-CO" sz="16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600" b="1" dirty="0" smtClean="0"/>
                        <a:t>57’260.000</a:t>
                      </a:r>
                      <a:endParaRPr lang="es-CO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11124">
                <a:tc>
                  <a:txBody>
                    <a:bodyPr/>
                    <a:lstStyle/>
                    <a:p>
                      <a:r>
                        <a:rPr lang="es-CO" sz="1600" b="0" dirty="0" smtClean="0"/>
                        <a:t>Ahorro si</a:t>
                      </a:r>
                      <a:r>
                        <a:rPr lang="es-CO" sz="1600" b="0" baseline="0" dirty="0" smtClean="0"/>
                        <a:t> fuera energía eléctrica, con </a:t>
                      </a:r>
                      <a:r>
                        <a:rPr lang="es-CO" sz="1600" b="0" baseline="0" dirty="0" err="1" smtClean="0"/>
                        <a:t>steam</a:t>
                      </a:r>
                      <a:r>
                        <a:rPr lang="es-CO" sz="1600" b="0" baseline="0" dirty="0" smtClean="0"/>
                        <a:t> </a:t>
                      </a:r>
                      <a:r>
                        <a:rPr lang="es-CO" sz="1600" b="0" baseline="0" dirty="0" err="1" smtClean="0"/>
                        <a:t>rate</a:t>
                      </a:r>
                      <a:r>
                        <a:rPr lang="es-CO" sz="1600" b="0" baseline="0" dirty="0" smtClean="0"/>
                        <a:t> de 25 y 304 $/</a:t>
                      </a:r>
                      <a:r>
                        <a:rPr lang="es-CO" sz="1600" b="0" baseline="0" dirty="0" err="1" smtClean="0"/>
                        <a:t>kwh</a:t>
                      </a:r>
                      <a:r>
                        <a:rPr lang="es-CO" sz="1600" b="0" baseline="0" dirty="0" smtClean="0"/>
                        <a:t> ($)</a:t>
                      </a:r>
                      <a:endParaRPr lang="es-CO" sz="16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600" b="0" dirty="0" smtClean="0"/>
                        <a:t>68’000.000</a:t>
                      </a:r>
                      <a:endParaRPr lang="es-CO" sz="16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00782" y="1162755"/>
            <a:ext cx="7343131" cy="462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latin typeface="Gill Sans MT" panose="020B05020201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s-CO" b="1" u="sng" dirty="0" smtClean="0"/>
              <a:t>CALENTAMIENTO DE JUGO CLARO CON VAPOR VEGETAL 1</a:t>
            </a:r>
            <a:endParaRPr lang="es-CO" b="1" u="sng" dirty="0"/>
          </a:p>
        </p:txBody>
      </p:sp>
    </p:spTree>
    <p:extLst>
      <p:ext uri="{BB962C8B-B14F-4D97-AF65-F5344CB8AC3E}">
        <p14:creationId xmlns:p14="http://schemas.microsoft.com/office/powerpoint/2010/main" val="193615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423877" y="2621597"/>
            <a:ext cx="2074478" cy="830997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latin typeface="Gill Sans MT" panose="020B05020201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CO" dirty="0" smtClean="0"/>
              <a:t>Calentamiento de aire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CO" dirty="0" smtClean="0"/>
              <a:t>para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CO" dirty="0" smtClean="0"/>
              <a:t>Secado de azúcar</a:t>
            </a:r>
            <a:endParaRPr lang="es-CO" dirty="0"/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100013" y="365125"/>
            <a:ext cx="11672887" cy="797631"/>
          </a:xfrm>
        </p:spPr>
        <p:txBody>
          <a:bodyPr>
            <a:normAutofit/>
          </a:bodyPr>
          <a:lstStyle/>
          <a:p>
            <a:r>
              <a:rPr lang="es-CO" dirty="0" smtClean="0"/>
              <a:t>OPORTUNIDADES DE MEJORA</a:t>
            </a:r>
            <a:endParaRPr lang="es-CO" dirty="0"/>
          </a:p>
        </p:txBody>
      </p:sp>
      <p:sp>
        <p:nvSpPr>
          <p:cNvPr id="10" name="CuadroTexto 9"/>
          <p:cNvSpPr txBox="1"/>
          <p:nvPr/>
        </p:nvSpPr>
        <p:spPr>
          <a:xfrm>
            <a:off x="3423877" y="4495936"/>
            <a:ext cx="1663917" cy="830997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latin typeface="Gill Sans MT" panose="020B05020201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CO" dirty="0" smtClean="0"/>
              <a:t>Calentamiento de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CO" dirty="0" smtClean="0"/>
              <a:t>meladura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CO" dirty="0" smtClean="0"/>
              <a:t>Para clarificación</a:t>
            </a:r>
            <a:endParaRPr lang="es-CO" dirty="0"/>
          </a:p>
        </p:txBody>
      </p:sp>
      <p:pic>
        <p:nvPicPr>
          <p:cNvPr id="4098" name="554861C0-1246-4340-934A-E036697EADBF" descr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589" y="1278162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14C394BE-45FA-43A8-8F98-1151AB904367" descr="imag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589" y="379783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3540599" y="1278162"/>
            <a:ext cx="5263492" cy="62683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latin typeface="Gill Sans MT" panose="020B05020201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s-CO" b="1" u="sng" dirty="0" smtClean="0"/>
              <a:t>CAMBIO DE MEDIO DE CALENTAMIENTO</a:t>
            </a:r>
          </a:p>
          <a:p>
            <a:pPr algn="ctr"/>
            <a:r>
              <a:rPr lang="es-CO" b="1" u="sng" dirty="0" smtClean="0"/>
              <a:t>DE VAPOR VIVO (125 PSIG) A ESCAPE (15 </a:t>
            </a:r>
            <a:r>
              <a:rPr lang="es-CO" b="1" u="sng" dirty="0" err="1" smtClean="0"/>
              <a:t>psig</a:t>
            </a:r>
            <a:r>
              <a:rPr lang="es-CO" b="1" u="sng" dirty="0" smtClean="0"/>
              <a:t>)</a:t>
            </a:r>
            <a:endParaRPr lang="es-CO" b="1" u="sng" dirty="0"/>
          </a:p>
        </p:txBody>
      </p:sp>
      <p:pic>
        <p:nvPicPr>
          <p:cNvPr id="1026" name="Imagen 3" descr="image00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1342" y="2065386"/>
            <a:ext cx="627519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51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0013" y="365125"/>
            <a:ext cx="11672887" cy="797631"/>
          </a:xfrm>
        </p:spPr>
        <p:txBody>
          <a:bodyPr>
            <a:normAutofit/>
          </a:bodyPr>
          <a:lstStyle/>
          <a:p>
            <a:r>
              <a:rPr lang="es-CO" dirty="0" smtClean="0"/>
              <a:t>OPORTUNIDADES DE MEJORA</a:t>
            </a:r>
            <a:endParaRPr lang="es-CO" dirty="0"/>
          </a:p>
        </p:txBody>
      </p:sp>
      <p:sp>
        <p:nvSpPr>
          <p:cNvPr id="5" name="CuadroTexto 4"/>
          <p:cNvSpPr txBox="1"/>
          <p:nvPr/>
        </p:nvSpPr>
        <p:spPr>
          <a:xfrm>
            <a:off x="1350553" y="3188514"/>
            <a:ext cx="2540952" cy="5539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latin typeface="Gill Sans MT" panose="020B05020201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CO" dirty="0" smtClean="0"/>
              <a:t>Calentamiento de aire para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CO" dirty="0" smtClean="0"/>
              <a:t>Secado de azúcar</a:t>
            </a:r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965" y="1257955"/>
            <a:ext cx="5673458" cy="483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4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3928" y="1339665"/>
            <a:ext cx="10515600" cy="4790202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CO" dirty="0" smtClean="0"/>
              <a:t>Elaborar un plan para recuperación e instalación de aislamientos térmicos en equipos y tuberías; con orden de prioridad según la temperatura del fluido contenido. (Vapor vivo, escape, vapor vegetal 1, condensados, jugo encalado)</a:t>
            </a:r>
          </a:p>
          <a:p>
            <a:pPr marL="342900" indent="-342900" algn="just">
              <a:buFont typeface="+mj-lt"/>
              <a:buAutoNum type="arabicPeriod"/>
            </a:pPr>
            <a:endParaRPr lang="es-CO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O" dirty="0" smtClean="0"/>
              <a:t>Elaborar un plan para revisión y recuperación del sistema de trampeo de vapor</a:t>
            </a:r>
            <a:r>
              <a:rPr lang="es-CO" dirty="0"/>
              <a:t>; con orden de prioridad según la temperatura del fluido </a:t>
            </a:r>
            <a:r>
              <a:rPr lang="es-CO" dirty="0" smtClean="0"/>
              <a:t>contenido. </a:t>
            </a:r>
            <a:r>
              <a:rPr lang="es-CO" dirty="0"/>
              <a:t>(Vapor vivo, escape, vapor vegetal </a:t>
            </a:r>
            <a:r>
              <a:rPr lang="es-CO" dirty="0" smtClean="0"/>
              <a:t>1)</a:t>
            </a:r>
          </a:p>
          <a:p>
            <a:pPr marL="342900" indent="-342900" algn="just">
              <a:buFont typeface="+mj-lt"/>
              <a:buAutoNum type="arabicPeriod"/>
            </a:pPr>
            <a:endParaRPr lang="es-CO" dirty="0"/>
          </a:p>
          <a:p>
            <a:pPr marL="342900" indent="-342900" algn="just">
              <a:buFont typeface="+mj-lt"/>
              <a:buAutoNum type="arabicPeriod"/>
            </a:pPr>
            <a:r>
              <a:rPr lang="es-CO" dirty="0"/>
              <a:t>Elaborar un plan </a:t>
            </a:r>
            <a:r>
              <a:rPr lang="es-CO" dirty="0" smtClean="0"/>
              <a:t>para reducir la presión del vapor utilizado en proceso. 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s-CO" dirty="0" smtClean="0"/>
              <a:t>Calentamiento del aire en la secadora. De vivo a escape inicialmente y evaluar a vapor vegetal 1.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s-CO" dirty="0" smtClean="0"/>
              <a:t>Calentamiento de meladura. De vivo a escape </a:t>
            </a:r>
            <a:r>
              <a:rPr lang="es-CO" dirty="0"/>
              <a:t>inicialmente y evaluar a vapor vegetal 1.</a:t>
            </a:r>
            <a:endParaRPr lang="es-CO" dirty="0" smtClean="0"/>
          </a:p>
          <a:p>
            <a:pPr marL="800100" lvl="1" indent="-342900" algn="just">
              <a:buFont typeface="+mj-lt"/>
              <a:buAutoNum type="alphaLcPeriod"/>
            </a:pPr>
            <a:r>
              <a:rPr lang="es-CO" dirty="0" smtClean="0"/>
              <a:t>Soplos en elaboración. De vivo a escape.</a:t>
            </a:r>
          </a:p>
          <a:p>
            <a:pPr marL="800100" lvl="1" indent="-342900" algn="just">
              <a:buFont typeface="+mj-lt"/>
              <a:buAutoNum type="alphaLcPeriod"/>
            </a:pPr>
            <a:endParaRPr lang="es-CO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O" dirty="0" smtClean="0"/>
              <a:t>Evaluar el uso de vapor vegetal 2. De acuerdo con el balance de materia y energía de la fábrica y las capacidades de los equipos en evaporación.</a:t>
            </a:r>
          </a:p>
          <a:p>
            <a:pPr marL="342900" indent="-342900" algn="just">
              <a:buFont typeface="+mj-lt"/>
              <a:buAutoNum type="arabicPeriod"/>
            </a:pPr>
            <a:endParaRPr lang="es-CO" dirty="0"/>
          </a:p>
          <a:p>
            <a:pPr marL="342900" indent="-342900" algn="just">
              <a:buFont typeface="+mj-lt"/>
              <a:buAutoNum type="arabicPeriod"/>
            </a:pPr>
            <a:r>
              <a:rPr lang="es-CO" dirty="0" smtClean="0"/>
              <a:t>Evaluar el cambio condensadores para reducir consumos de agua de inyección y eliminar eyectores.</a:t>
            </a:r>
            <a:endParaRPr lang="es-CO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75016" y="365125"/>
            <a:ext cx="10515600" cy="797631"/>
          </a:xfrm>
        </p:spPr>
        <p:txBody>
          <a:bodyPr/>
          <a:lstStyle/>
          <a:p>
            <a:r>
              <a:rPr lang="es-CO" dirty="0" smtClean="0"/>
              <a:t>PROXIMOS PASOS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2479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099" y="1377633"/>
            <a:ext cx="8880127" cy="4119918"/>
          </a:xfrm>
          <a:prstGeom prst="rect">
            <a:avLst/>
          </a:prstGeom>
          <a:noFill/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75016" y="365125"/>
            <a:ext cx="10515600" cy="797631"/>
          </a:xfrm>
        </p:spPr>
        <p:txBody>
          <a:bodyPr/>
          <a:lstStyle/>
          <a:p>
            <a:r>
              <a:rPr lang="es-CO" dirty="0" smtClean="0"/>
              <a:t>RESUMEN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539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5016" y="365125"/>
            <a:ext cx="10515600" cy="797631"/>
          </a:xfrm>
        </p:spPr>
        <p:txBody>
          <a:bodyPr/>
          <a:lstStyle/>
          <a:p>
            <a:r>
              <a:rPr lang="es-CO" dirty="0" smtClean="0"/>
              <a:t>METODOLOGIA DE TRABAJO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9706" y="1147414"/>
            <a:ext cx="10758574" cy="5400885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s-CO" dirty="0" smtClean="0"/>
              <a:t>Conformar un equipo de trabajo multidisciplinario (ingenierías mecánica, química, eléctrica, instrumentación y automatización, industrial, ambiental) que visualice las situaciones a mejorar desde diferentes aproximaciones.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endParaRPr lang="es-CO" sz="1000" dirty="0" smtClean="0"/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s-CO" dirty="0" smtClean="0"/>
              <a:t>Descomponer el costo unitario de fabricación en cada uno de los factores que lo impactan. Esto se hizo mediante un diagrama de árbol.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endParaRPr lang="es-CO" sz="1000" dirty="0" smtClean="0"/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s-CO" dirty="0" smtClean="0"/>
              <a:t>Identificar en el diagrama las oportunidades de mejora que requieren poca o nula inversión para ejecutarlas de inmediato.  Victorias tempranas o cosecha de las manzanas bajas.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endParaRPr lang="es-CO" sz="1000" dirty="0" smtClean="0"/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s-CO" dirty="0" smtClean="0"/>
              <a:t>Determinar la contribución al costo unitario de fabricación de cada uno de los factores identificados. Esto es definir el peso, o el factor de ponderación de cada uno de los factores identificados.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endParaRPr lang="es-CO" sz="1000" dirty="0"/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s-CO" dirty="0" smtClean="0"/>
              <a:t>Socializar al equipo de trabajo de fábrica el plan de trabajo, los avances y logros obtenidos al momento, para motivar y comprometer el equipo con el logro del objetivo planteado (reducir coto unitario de fabricación).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endParaRPr lang="es-CO" sz="1000" dirty="0"/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s-CO" dirty="0" smtClean="0"/>
              <a:t>Definir proyectos según su inmediatez o la prioridad dada por el factor de ponderación.</a:t>
            </a:r>
          </a:p>
        </p:txBody>
      </p:sp>
    </p:spTree>
    <p:extLst>
      <p:ext uri="{BB962C8B-B14F-4D97-AF65-F5344CB8AC3E}">
        <p14:creationId xmlns:p14="http://schemas.microsoft.com/office/powerpoint/2010/main" val="139774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75016" y="365125"/>
            <a:ext cx="10515600" cy="797631"/>
          </a:xfrm>
        </p:spPr>
        <p:txBody>
          <a:bodyPr/>
          <a:lstStyle/>
          <a:p>
            <a:r>
              <a:rPr lang="es-CO" dirty="0" smtClean="0"/>
              <a:t>CONCLUSIONES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5298" y="1554156"/>
            <a:ext cx="11843813" cy="4733760"/>
          </a:xfrm>
        </p:spPr>
        <p:txBody>
          <a:bodyPr lIns="0" tIns="0" rIns="0" bIns="0">
            <a:normAutofit/>
          </a:bodyPr>
          <a:lstStyle/>
          <a:p>
            <a:pPr marL="34290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es-CO" dirty="0" smtClean="0"/>
              <a:t>La reducción del costo unitario en fábrica es un proyecto que requiere del compromiso de TODO el equipo de trabajo en fábrica (operarios, supervisores e ingenieros) y los procesos de apoyo para lograr el objetivo. </a:t>
            </a: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</a:pPr>
            <a:endParaRPr lang="es-CO" dirty="0"/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es-CO" dirty="0" smtClean="0"/>
              <a:t>Existen mejoramientos que no requieren inversión o requieren baja inversión. No obstante los beneficios son significativos y apalancan la ejecución de otros proyectos o mejoramientos.</a:t>
            </a: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</a:pPr>
            <a:endParaRPr lang="es-CO" dirty="0"/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es-CO" dirty="0" smtClean="0"/>
              <a:t>El planteamiento de proyectos para reducir el costo unitario requiere una visión integral y multidisciplinaria del proceso (eficiencia, costo, calidad, operación, mantenimiento, energético, ambiental, legal).</a:t>
            </a: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</a:pPr>
            <a:endParaRPr lang="es-CO" dirty="0"/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es-CO" dirty="0" smtClean="0"/>
              <a:t>Es importante establecer la relación costo/beneficio al momento de plantear un proyecto y hacer el seguimiento a esta relación una vez ejecutado,</a:t>
            </a:r>
          </a:p>
        </p:txBody>
      </p:sp>
    </p:spTree>
    <p:extLst>
      <p:ext uri="{BB962C8B-B14F-4D97-AF65-F5344CB8AC3E}">
        <p14:creationId xmlns:p14="http://schemas.microsoft.com/office/powerpoint/2010/main" val="40448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75016" y="365125"/>
            <a:ext cx="10515600" cy="797631"/>
          </a:xfrm>
        </p:spPr>
        <p:txBody>
          <a:bodyPr/>
          <a:lstStyle/>
          <a:p>
            <a:r>
              <a:rPr lang="es-CO" dirty="0" smtClean="0"/>
              <a:t>RECOMENDACIONES</a:t>
            </a:r>
            <a:endParaRPr lang="es-CO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246587" y="1452555"/>
            <a:ext cx="11843813" cy="4733760"/>
          </a:xfrm>
        </p:spPr>
        <p:txBody>
          <a:bodyPr lIns="0" tIns="0" rIns="0" bIns="0">
            <a:normAutofit/>
          </a:bodyPr>
          <a:lstStyle/>
          <a:p>
            <a:pPr marL="34290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es-CO" dirty="0" smtClean="0"/>
              <a:t>Motivar a todos los implicados en el planteamiento y ejecución de los proyectos para reducción de costo unitario en fábrica, de forma que mantengan el compromiso mostrado con los mismos.</a:t>
            </a: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</a:pPr>
            <a:endParaRPr lang="es-CO" dirty="0"/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es-CO" dirty="0" smtClean="0"/>
              <a:t>Identificar y ejecutar los mejoramientos que no requieren inversión o requieren baja inversión y reconocer la relación costo/beneficio.</a:t>
            </a: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</a:pPr>
            <a:endParaRPr lang="es-CO" dirty="0"/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es-CO" dirty="0" smtClean="0"/>
              <a:t>Establecer la ponderación de TODOS los factores que afectan el costo unitario para definir prioridades en la ejecución de los proyectos.</a:t>
            </a: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</a:pPr>
            <a:endParaRPr lang="es-CO" dirty="0"/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es-CO" dirty="0" smtClean="0"/>
              <a:t>Hacer seguimiento a la relación costo/beneficio de los proyectos ejecutados,</a:t>
            </a:r>
          </a:p>
        </p:txBody>
      </p:sp>
      <p:sp>
        <p:nvSpPr>
          <p:cNvPr id="6" name="Botón de acción: Inicio 5">
            <a:hlinkClick r:id="rId2" action="ppaction://hlinksldjump" highlightClick="1"/>
          </p:cNvPr>
          <p:cNvSpPr/>
          <p:nvPr/>
        </p:nvSpPr>
        <p:spPr>
          <a:xfrm>
            <a:off x="11390616" y="5847644"/>
            <a:ext cx="530451" cy="44026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98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955184" y="4476921"/>
            <a:ext cx="10424508" cy="10659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dirty="0" smtClean="0"/>
              <a:t>Fabricio Carvajal Cruz – Ingeniero Químico</a:t>
            </a:r>
          </a:p>
          <a:p>
            <a:pPr marL="0" indent="0" algn="ctr">
              <a:buNone/>
            </a:pPr>
            <a:r>
              <a:rPr lang="es-CO" sz="2400" b="1" dirty="0"/>
              <a:t> </a:t>
            </a:r>
            <a:r>
              <a:rPr lang="es-CO" sz="1400" b="1" dirty="0"/>
              <a:t>ingenieriayproyectos@jamhesa.com.co</a:t>
            </a:r>
            <a:endParaRPr lang="es-CO" sz="1400" dirty="0" smtClean="0"/>
          </a:p>
        </p:txBody>
      </p:sp>
    </p:spTree>
    <p:extLst>
      <p:ext uri="{BB962C8B-B14F-4D97-AF65-F5344CB8AC3E}">
        <p14:creationId xmlns:p14="http://schemas.microsoft.com/office/powerpoint/2010/main" val="176441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5446304" y="1228556"/>
            <a:ext cx="1440000" cy="54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$ / QQ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473244" y="2544755"/>
            <a:ext cx="1080000" cy="36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</a:rPr>
              <a:t>1.1 FIJOS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3085100" y="2544755"/>
            <a:ext cx="1080000" cy="36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</a:rPr>
              <a:t>1.2 VARIABLES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5672892" y="2544755"/>
            <a:ext cx="1080000" cy="54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</a:rPr>
              <a:t>2.1 CAPACIDAD</a:t>
            </a:r>
          </a:p>
          <a:p>
            <a:pPr algn="ctr"/>
            <a:r>
              <a:rPr lang="es-CO" sz="1200" b="1" dirty="0" smtClean="0">
                <a:solidFill>
                  <a:schemeClr val="tx1"/>
                </a:solidFill>
              </a:rPr>
              <a:t>(Ton / h)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8278732" y="2544755"/>
            <a:ext cx="1080000" cy="54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</a:rPr>
              <a:t>2.2 TIEMPO</a:t>
            </a:r>
          </a:p>
          <a:p>
            <a:pPr algn="ctr"/>
            <a:r>
              <a:rPr lang="es-CO" sz="1200" b="1" dirty="0" smtClean="0">
                <a:solidFill>
                  <a:schemeClr val="tx1"/>
                </a:solidFill>
              </a:rPr>
              <a:t>( h )</a:t>
            </a:r>
          </a:p>
        </p:txBody>
      </p:sp>
      <p:sp>
        <p:nvSpPr>
          <p:cNvPr id="9" name="Rectángulo redondeado 8">
            <a:hlinkClick r:id="rId2" action="ppaction://hlinksldjump"/>
          </p:cNvPr>
          <p:cNvSpPr/>
          <p:nvPr/>
        </p:nvSpPr>
        <p:spPr>
          <a:xfrm>
            <a:off x="10691780" y="2544755"/>
            <a:ext cx="1080000" cy="54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</a:rPr>
              <a:t>2.3 OR</a:t>
            </a:r>
          </a:p>
          <a:p>
            <a:pPr algn="ctr"/>
            <a:r>
              <a:rPr lang="es-CO" sz="1200" b="1" dirty="0" smtClean="0">
                <a:solidFill>
                  <a:schemeClr val="tx1"/>
                </a:solidFill>
              </a:rPr>
              <a:t>( % )</a:t>
            </a:r>
          </a:p>
        </p:txBody>
      </p:sp>
      <p:cxnSp>
        <p:nvCxnSpPr>
          <p:cNvPr id="12" name="Conector angular 11"/>
          <p:cNvCxnSpPr>
            <a:stCxn id="4" idx="1"/>
            <a:endCxn id="10" idx="0"/>
          </p:cNvCxnSpPr>
          <p:nvPr/>
        </p:nvCxnSpPr>
        <p:spPr>
          <a:xfrm rot="10800000" flipV="1">
            <a:off x="2404898" y="1498556"/>
            <a:ext cx="3041407" cy="440124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angular 12"/>
          <p:cNvCxnSpPr>
            <a:stCxn id="4" idx="3"/>
            <a:endCxn id="11" idx="0"/>
          </p:cNvCxnSpPr>
          <p:nvPr/>
        </p:nvCxnSpPr>
        <p:spPr>
          <a:xfrm>
            <a:off x="6886304" y="1498556"/>
            <a:ext cx="1932428" cy="440124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angular 13"/>
          <p:cNvCxnSpPr>
            <a:stCxn id="11" idx="1"/>
            <a:endCxn id="7" idx="0"/>
          </p:cNvCxnSpPr>
          <p:nvPr/>
        </p:nvCxnSpPr>
        <p:spPr>
          <a:xfrm rot="10800000" flipV="1">
            <a:off x="6212892" y="2118679"/>
            <a:ext cx="2065840" cy="426075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angular 14"/>
          <p:cNvCxnSpPr>
            <a:stCxn id="11" idx="3"/>
            <a:endCxn id="9" idx="0"/>
          </p:cNvCxnSpPr>
          <p:nvPr/>
        </p:nvCxnSpPr>
        <p:spPr>
          <a:xfrm>
            <a:off x="9358732" y="2118680"/>
            <a:ext cx="1873048" cy="426075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r 15"/>
          <p:cNvCxnSpPr>
            <a:stCxn id="10" idx="1"/>
            <a:endCxn id="5" idx="0"/>
          </p:cNvCxnSpPr>
          <p:nvPr/>
        </p:nvCxnSpPr>
        <p:spPr>
          <a:xfrm rot="10800000" flipV="1">
            <a:off x="1013245" y="2118679"/>
            <a:ext cx="851653" cy="426075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stCxn id="11" idx="2"/>
            <a:endCxn id="8" idx="0"/>
          </p:cNvCxnSpPr>
          <p:nvPr/>
        </p:nvCxnSpPr>
        <p:spPr>
          <a:xfrm>
            <a:off x="8818732" y="2298680"/>
            <a:ext cx="0" cy="24607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angular 17"/>
          <p:cNvCxnSpPr>
            <a:stCxn id="10" idx="3"/>
            <a:endCxn id="6" idx="0"/>
          </p:cNvCxnSpPr>
          <p:nvPr/>
        </p:nvCxnSpPr>
        <p:spPr>
          <a:xfrm>
            <a:off x="2944897" y="2118680"/>
            <a:ext cx="680203" cy="426075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redondeado 19"/>
          <p:cNvSpPr/>
          <p:nvPr/>
        </p:nvSpPr>
        <p:spPr>
          <a:xfrm>
            <a:off x="2197769" y="3417054"/>
            <a:ext cx="1080000" cy="36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</a:rPr>
              <a:t>1.2.1 Consumos unitarios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3913569" y="3417054"/>
            <a:ext cx="1080000" cy="36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</a:rPr>
              <a:t>1.2.2 Valores unitarios</a:t>
            </a:r>
          </a:p>
        </p:txBody>
      </p:sp>
      <p:cxnSp>
        <p:nvCxnSpPr>
          <p:cNvPr id="23" name="Conector angular 22"/>
          <p:cNvCxnSpPr>
            <a:stCxn id="6" idx="1"/>
            <a:endCxn id="20" idx="0"/>
          </p:cNvCxnSpPr>
          <p:nvPr/>
        </p:nvCxnSpPr>
        <p:spPr>
          <a:xfrm rot="10800000" flipV="1">
            <a:off x="2737770" y="2724754"/>
            <a:ext cx="347331" cy="692299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angular 23"/>
          <p:cNvCxnSpPr>
            <a:stCxn id="6" idx="3"/>
            <a:endCxn id="21" idx="0"/>
          </p:cNvCxnSpPr>
          <p:nvPr/>
        </p:nvCxnSpPr>
        <p:spPr>
          <a:xfrm>
            <a:off x="4165100" y="2724755"/>
            <a:ext cx="288469" cy="692299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redondeado 24"/>
          <p:cNvSpPr/>
          <p:nvPr/>
        </p:nvSpPr>
        <p:spPr>
          <a:xfrm>
            <a:off x="2410329" y="4179839"/>
            <a:ext cx="1080000" cy="36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</a:rPr>
              <a:t>1.2.1.1 Energía eléctrica (</a:t>
            </a:r>
            <a:r>
              <a:rPr lang="es-CO" sz="1000" b="1" dirty="0" err="1" smtClean="0">
                <a:solidFill>
                  <a:schemeClr val="tx1"/>
                </a:solidFill>
              </a:rPr>
              <a:t>Kwh</a:t>
            </a:r>
            <a:r>
              <a:rPr lang="es-CO" sz="1000" b="1" dirty="0" smtClean="0">
                <a:solidFill>
                  <a:schemeClr val="tx1"/>
                </a:solidFill>
              </a:rPr>
              <a:t>/TC)</a:t>
            </a:r>
          </a:p>
        </p:txBody>
      </p:sp>
      <p:sp>
        <p:nvSpPr>
          <p:cNvPr id="26" name="Rectángulo redondeado 25">
            <a:hlinkClick r:id="rId3" action="ppaction://hlinksldjump"/>
          </p:cNvPr>
          <p:cNvSpPr/>
          <p:nvPr/>
        </p:nvSpPr>
        <p:spPr>
          <a:xfrm>
            <a:off x="2410329" y="4911352"/>
            <a:ext cx="1080000" cy="360000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</a:rPr>
              <a:t>1.2.1.2 Energía térmica (</a:t>
            </a:r>
            <a:r>
              <a:rPr lang="es-CO" sz="1000" b="1" dirty="0" err="1" smtClean="0">
                <a:solidFill>
                  <a:schemeClr val="tx1"/>
                </a:solidFill>
              </a:rPr>
              <a:t>Lbv</a:t>
            </a:r>
            <a:r>
              <a:rPr lang="es-CO" sz="1000" b="1" dirty="0" smtClean="0">
                <a:solidFill>
                  <a:schemeClr val="tx1"/>
                </a:solidFill>
              </a:rPr>
              <a:t>/TC)</a:t>
            </a:r>
          </a:p>
        </p:txBody>
      </p:sp>
      <p:sp>
        <p:nvSpPr>
          <p:cNvPr id="27" name="Rectángulo redondeado 26"/>
          <p:cNvSpPr/>
          <p:nvPr/>
        </p:nvSpPr>
        <p:spPr>
          <a:xfrm>
            <a:off x="2410329" y="5743539"/>
            <a:ext cx="1080000" cy="36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</a:rPr>
              <a:t>1.2.1.3 Insumos (g/QQ)</a:t>
            </a:r>
          </a:p>
        </p:txBody>
      </p:sp>
      <p:cxnSp>
        <p:nvCxnSpPr>
          <p:cNvPr id="28" name="Conector angular 27"/>
          <p:cNvCxnSpPr>
            <a:stCxn id="20" idx="1"/>
            <a:endCxn id="25" idx="1"/>
          </p:cNvCxnSpPr>
          <p:nvPr/>
        </p:nvCxnSpPr>
        <p:spPr>
          <a:xfrm rot="10800000" flipH="1" flipV="1">
            <a:off x="2197769" y="3597053"/>
            <a:ext cx="212560" cy="762785"/>
          </a:xfrm>
          <a:prstGeom prst="bentConnector3">
            <a:avLst>
              <a:gd name="adj1" fmla="val -107546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redondeado 28"/>
          <p:cNvSpPr/>
          <p:nvPr/>
        </p:nvSpPr>
        <p:spPr>
          <a:xfrm>
            <a:off x="4066694" y="5743539"/>
            <a:ext cx="1080000" cy="36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</a:rPr>
              <a:t>1.2.2.3 Insumos ($/g)</a:t>
            </a:r>
          </a:p>
        </p:txBody>
      </p:sp>
      <p:cxnSp>
        <p:nvCxnSpPr>
          <p:cNvPr id="30" name="Conector angular 29"/>
          <p:cNvCxnSpPr>
            <a:stCxn id="21" idx="1"/>
            <a:endCxn id="29" idx="1"/>
          </p:cNvCxnSpPr>
          <p:nvPr/>
        </p:nvCxnSpPr>
        <p:spPr>
          <a:xfrm rot="10800000" flipH="1" flipV="1">
            <a:off x="3913568" y="3597053"/>
            <a:ext cx="153125" cy="2326485"/>
          </a:xfrm>
          <a:prstGeom prst="bentConnector3">
            <a:avLst>
              <a:gd name="adj1" fmla="val -14929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angular 30"/>
          <p:cNvCxnSpPr>
            <a:stCxn id="20" idx="1"/>
            <a:endCxn id="26" idx="1"/>
          </p:cNvCxnSpPr>
          <p:nvPr/>
        </p:nvCxnSpPr>
        <p:spPr>
          <a:xfrm rot="10800000" flipH="1" flipV="1">
            <a:off x="2197769" y="3597054"/>
            <a:ext cx="212560" cy="1494298"/>
          </a:xfrm>
          <a:prstGeom prst="bentConnector3">
            <a:avLst>
              <a:gd name="adj1" fmla="val -107546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angular 31"/>
          <p:cNvCxnSpPr>
            <a:stCxn id="20" idx="1"/>
            <a:endCxn id="27" idx="1"/>
          </p:cNvCxnSpPr>
          <p:nvPr/>
        </p:nvCxnSpPr>
        <p:spPr>
          <a:xfrm rot="10800000" flipH="1" flipV="1">
            <a:off x="2197769" y="3597053"/>
            <a:ext cx="212560" cy="2326485"/>
          </a:xfrm>
          <a:prstGeom prst="bentConnector3">
            <a:avLst>
              <a:gd name="adj1" fmla="val -107546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ángulo redondeado 32"/>
          <p:cNvSpPr/>
          <p:nvPr/>
        </p:nvSpPr>
        <p:spPr>
          <a:xfrm>
            <a:off x="10885715" y="3417054"/>
            <a:ext cx="1080000" cy="36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</a:rPr>
              <a:t>2.3.1 Pérdidas en miel final</a:t>
            </a:r>
          </a:p>
        </p:txBody>
      </p:sp>
      <p:sp>
        <p:nvSpPr>
          <p:cNvPr id="34" name="Rectángulo redondeado 33"/>
          <p:cNvSpPr/>
          <p:nvPr/>
        </p:nvSpPr>
        <p:spPr>
          <a:xfrm>
            <a:off x="10866936" y="4179839"/>
            <a:ext cx="1080000" cy="36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</a:rPr>
              <a:t>2.3.2 Pérdidas indeterminadas</a:t>
            </a:r>
          </a:p>
        </p:txBody>
      </p:sp>
      <p:sp>
        <p:nvSpPr>
          <p:cNvPr id="35" name="Rectángulo redondeado 34"/>
          <p:cNvSpPr/>
          <p:nvPr/>
        </p:nvSpPr>
        <p:spPr>
          <a:xfrm>
            <a:off x="10866936" y="4911352"/>
            <a:ext cx="1080000" cy="36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</a:rPr>
              <a:t>2.3.3 Pérdidas en bagazo</a:t>
            </a:r>
          </a:p>
        </p:txBody>
      </p:sp>
      <p:cxnSp>
        <p:nvCxnSpPr>
          <p:cNvPr id="36" name="Conector angular 35"/>
          <p:cNvCxnSpPr>
            <a:stCxn id="9" idx="1"/>
            <a:endCxn id="33" idx="1"/>
          </p:cNvCxnSpPr>
          <p:nvPr/>
        </p:nvCxnSpPr>
        <p:spPr>
          <a:xfrm rot="10800000" flipH="1" flipV="1">
            <a:off x="10691779" y="2814754"/>
            <a:ext cx="193935" cy="782299"/>
          </a:xfrm>
          <a:prstGeom prst="bentConnector3">
            <a:avLst>
              <a:gd name="adj1" fmla="val -117875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angular 36"/>
          <p:cNvCxnSpPr>
            <a:stCxn id="9" idx="1"/>
            <a:endCxn id="34" idx="1"/>
          </p:cNvCxnSpPr>
          <p:nvPr/>
        </p:nvCxnSpPr>
        <p:spPr>
          <a:xfrm rot="10800000" flipH="1" flipV="1">
            <a:off x="10691780" y="2814755"/>
            <a:ext cx="175156" cy="1545084"/>
          </a:xfrm>
          <a:prstGeom prst="bentConnector3">
            <a:avLst>
              <a:gd name="adj1" fmla="val -130512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angular 37"/>
          <p:cNvCxnSpPr>
            <a:stCxn id="9" idx="1"/>
            <a:endCxn id="35" idx="1"/>
          </p:cNvCxnSpPr>
          <p:nvPr/>
        </p:nvCxnSpPr>
        <p:spPr>
          <a:xfrm rot="10800000" flipH="1" flipV="1">
            <a:off x="10691780" y="2814754"/>
            <a:ext cx="175156" cy="2276597"/>
          </a:xfrm>
          <a:prstGeom prst="bentConnector3">
            <a:avLst>
              <a:gd name="adj1" fmla="val -130512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redondeado 38">
            <a:hlinkClick r:id="rId4" action="ppaction://hlinksldjump"/>
          </p:cNvPr>
          <p:cNvSpPr/>
          <p:nvPr/>
        </p:nvSpPr>
        <p:spPr>
          <a:xfrm>
            <a:off x="10885715" y="5743539"/>
            <a:ext cx="1080000" cy="360000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</a:rPr>
              <a:t>2.3.4 Pérdidas en cachaza</a:t>
            </a:r>
          </a:p>
        </p:txBody>
      </p:sp>
      <p:cxnSp>
        <p:nvCxnSpPr>
          <p:cNvPr id="40" name="Conector angular 39"/>
          <p:cNvCxnSpPr>
            <a:stCxn id="9" idx="1"/>
            <a:endCxn id="39" idx="1"/>
          </p:cNvCxnSpPr>
          <p:nvPr/>
        </p:nvCxnSpPr>
        <p:spPr>
          <a:xfrm rot="10800000" flipH="1" flipV="1">
            <a:off x="10691779" y="2814755"/>
            <a:ext cx="193935" cy="3108784"/>
          </a:xfrm>
          <a:prstGeom prst="bentConnector3">
            <a:avLst>
              <a:gd name="adj1" fmla="val -117875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ángulo redondeado 40"/>
          <p:cNvSpPr/>
          <p:nvPr/>
        </p:nvSpPr>
        <p:spPr>
          <a:xfrm>
            <a:off x="8495415" y="3393128"/>
            <a:ext cx="1080000" cy="36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</a:rPr>
              <a:t>2.2.1 </a:t>
            </a:r>
            <a:r>
              <a:rPr lang="es-CO" sz="1000" b="1" dirty="0" err="1" smtClean="0">
                <a:solidFill>
                  <a:schemeClr val="tx1"/>
                </a:solidFill>
              </a:rPr>
              <a:t>Tp</a:t>
            </a:r>
            <a:r>
              <a:rPr lang="es-CO" sz="1000" b="1" dirty="0" smtClean="0">
                <a:solidFill>
                  <a:schemeClr val="tx1"/>
                </a:solidFill>
              </a:rPr>
              <a:t> no daños</a:t>
            </a:r>
          </a:p>
        </p:txBody>
      </p:sp>
      <p:sp>
        <p:nvSpPr>
          <p:cNvPr id="42" name="Rectángulo redondeado 41"/>
          <p:cNvSpPr/>
          <p:nvPr/>
        </p:nvSpPr>
        <p:spPr>
          <a:xfrm>
            <a:off x="8434319" y="4155914"/>
            <a:ext cx="1080000" cy="36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</a:rPr>
              <a:t>2.2.2 </a:t>
            </a:r>
            <a:r>
              <a:rPr lang="es-CO" sz="1000" b="1" dirty="0" err="1" smtClean="0">
                <a:solidFill>
                  <a:schemeClr val="tx1"/>
                </a:solidFill>
              </a:rPr>
              <a:t>Tp</a:t>
            </a:r>
            <a:r>
              <a:rPr lang="es-CO" sz="1000" b="1" dirty="0" smtClean="0">
                <a:solidFill>
                  <a:schemeClr val="tx1"/>
                </a:solidFill>
              </a:rPr>
              <a:t> daños</a:t>
            </a:r>
          </a:p>
        </p:txBody>
      </p:sp>
      <p:cxnSp>
        <p:nvCxnSpPr>
          <p:cNvPr id="43" name="Conector angular 42"/>
          <p:cNvCxnSpPr>
            <a:stCxn id="8" idx="1"/>
            <a:endCxn id="41" idx="1"/>
          </p:cNvCxnSpPr>
          <p:nvPr/>
        </p:nvCxnSpPr>
        <p:spPr>
          <a:xfrm rot="10800000" flipH="1" flipV="1">
            <a:off x="8278731" y="2814754"/>
            <a:ext cx="216683" cy="758373"/>
          </a:xfrm>
          <a:prstGeom prst="bentConnector3">
            <a:avLst>
              <a:gd name="adj1" fmla="val -1055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angular 43"/>
          <p:cNvCxnSpPr>
            <a:stCxn id="8" idx="1"/>
            <a:endCxn id="42" idx="1"/>
          </p:cNvCxnSpPr>
          <p:nvPr/>
        </p:nvCxnSpPr>
        <p:spPr>
          <a:xfrm rot="10800000" flipH="1" flipV="1">
            <a:off x="8278731" y="2814754"/>
            <a:ext cx="155587" cy="1521159"/>
          </a:xfrm>
          <a:prstGeom prst="bentConnector3">
            <a:avLst>
              <a:gd name="adj1" fmla="val -146927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ángulo redondeado 44"/>
          <p:cNvSpPr/>
          <p:nvPr/>
        </p:nvSpPr>
        <p:spPr>
          <a:xfrm>
            <a:off x="5849042" y="3393128"/>
            <a:ext cx="1152000" cy="36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</a:rPr>
              <a:t>2.1.1 Equipos en condiciones estándar</a:t>
            </a:r>
          </a:p>
        </p:txBody>
      </p:sp>
      <p:sp>
        <p:nvSpPr>
          <p:cNvPr id="46" name="Rectángulo redondeado 45"/>
          <p:cNvSpPr/>
          <p:nvPr/>
        </p:nvSpPr>
        <p:spPr>
          <a:xfrm>
            <a:off x="5830263" y="4155913"/>
            <a:ext cx="1152000" cy="36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</a:rPr>
              <a:t>2.1.2 Operación en condiciones estándar</a:t>
            </a:r>
          </a:p>
        </p:txBody>
      </p:sp>
      <p:cxnSp>
        <p:nvCxnSpPr>
          <p:cNvPr id="47" name="Conector angular 46"/>
          <p:cNvCxnSpPr>
            <a:stCxn id="7" idx="1"/>
            <a:endCxn id="45" idx="1"/>
          </p:cNvCxnSpPr>
          <p:nvPr/>
        </p:nvCxnSpPr>
        <p:spPr>
          <a:xfrm rot="10800000" flipH="1" flipV="1">
            <a:off x="5672892" y="2814754"/>
            <a:ext cx="176150" cy="758373"/>
          </a:xfrm>
          <a:prstGeom prst="bentConnector3">
            <a:avLst>
              <a:gd name="adj1" fmla="val -129776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angular 47"/>
          <p:cNvCxnSpPr>
            <a:stCxn id="7" idx="1"/>
            <a:endCxn id="46" idx="1"/>
          </p:cNvCxnSpPr>
          <p:nvPr/>
        </p:nvCxnSpPr>
        <p:spPr>
          <a:xfrm rot="10800000" flipH="1" flipV="1">
            <a:off x="5672891" y="2814755"/>
            <a:ext cx="157371" cy="1521158"/>
          </a:xfrm>
          <a:prstGeom prst="bentConnector3">
            <a:avLst>
              <a:gd name="adj1" fmla="val -145262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ángulo redondeado 52">
            <a:hlinkClick r:id="rId5" action="ppaction://hlinksldjump"/>
          </p:cNvPr>
          <p:cNvSpPr/>
          <p:nvPr/>
        </p:nvSpPr>
        <p:spPr>
          <a:xfrm>
            <a:off x="5830262" y="4911351"/>
            <a:ext cx="1152000" cy="360000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</a:rPr>
              <a:t>2.1.3 Automatización</a:t>
            </a:r>
          </a:p>
        </p:txBody>
      </p:sp>
      <p:cxnSp>
        <p:nvCxnSpPr>
          <p:cNvPr id="54" name="Conector angular 53"/>
          <p:cNvCxnSpPr>
            <a:stCxn id="7" idx="1"/>
            <a:endCxn id="53" idx="1"/>
          </p:cNvCxnSpPr>
          <p:nvPr/>
        </p:nvCxnSpPr>
        <p:spPr>
          <a:xfrm rot="10800000" flipH="1" flipV="1">
            <a:off x="5672892" y="2814755"/>
            <a:ext cx="157370" cy="2276596"/>
          </a:xfrm>
          <a:prstGeom prst="bentConnector3">
            <a:avLst>
              <a:gd name="adj1" fmla="val -145263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ángulo redondeado 54"/>
          <p:cNvSpPr/>
          <p:nvPr/>
        </p:nvSpPr>
        <p:spPr>
          <a:xfrm>
            <a:off x="8428673" y="4793741"/>
            <a:ext cx="1080000" cy="36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</a:rPr>
              <a:t>2.2.3 </a:t>
            </a:r>
            <a:r>
              <a:rPr lang="es-CO" sz="1000" b="1" dirty="0" err="1" smtClean="0">
                <a:solidFill>
                  <a:schemeClr val="tx1"/>
                </a:solidFill>
              </a:rPr>
              <a:t>Tp</a:t>
            </a:r>
            <a:r>
              <a:rPr lang="es-CO" sz="1000" b="1" dirty="0" smtClean="0">
                <a:solidFill>
                  <a:schemeClr val="tx1"/>
                </a:solidFill>
              </a:rPr>
              <a:t> programa</a:t>
            </a:r>
          </a:p>
        </p:txBody>
      </p:sp>
      <p:cxnSp>
        <p:nvCxnSpPr>
          <p:cNvPr id="56" name="Conector angular 55"/>
          <p:cNvCxnSpPr>
            <a:stCxn id="8" idx="1"/>
            <a:endCxn id="55" idx="1"/>
          </p:cNvCxnSpPr>
          <p:nvPr/>
        </p:nvCxnSpPr>
        <p:spPr>
          <a:xfrm rot="10800000" flipH="1" flipV="1">
            <a:off x="8278731" y="2814755"/>
            <a:ext cx="149941" cy="2158986"/>
          </a:xfrm>
          <a:prstGeom prst="bentConnector3">
            <a:avLst>
              <a:gd name="adj1" fmla="val -15246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ángulo redondeado 58"/>
          <p:cNvSpPr/>
          <p:nvPr/>
        </p:nvSpPr>
        <p:spPr>
          <a:xfrm>
            <a:off x="4075419" y="4189147"/>
            <a:ext cx="1080000" cy="36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</a:rPr>
              <a:t>1.2.2.1 Energía eléctrica ($/</a:t>
            </a:r>
            <a:r>
              <a:rPr lang="es-CO" sz="1000" b="1" dirty="0" err="1" smtClean="0">
                <a:solidFill>
                  <a:schemeClr val="tx1"/>
                </a:solidFill>
              </a:rPr>
              <a:t>Kwh</a:t>
            </a:r>
            <a:r>
              <a:rPr lang="es-CO" sz="1000" b="1" dirty="0" smtClean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60" name="Conector angular 59"/>
          <p:cNvCxnSpPr>
            <a:stCxn id="21" idx="1"/>
            <a:endCxn id="59" idx="1"/>
          </p:cNvCxnSpPr>
          <p:nvPr/>
        </p:nvCxnSpPr>
        <p:spPr>
          <a:xfrm rot="10800000" flipH="1" flipV="1">
            <a:off x="3913569" y="3597053"/>
            <a:ext cx="161850" cy="772093"/>
          </a:xfrm>
          <a:prstGeom prst="bentConnector3">
            <a:avLst>
              <a:gd name="adj1" fmla="val -141242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ángulo redondeado 50"/>
          <p:cNvSpPr/>
          <p:nvPr/>
        </p:nvSpPr>
        <p:spPr>
          <a:xfrm>
            <a:off x="469228" y="3417058"/>
            <a:ext cx="1080000" cy="36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</a:rPr>
              <a:t>1.1.1 Nómina</a:t>
            </a:r>
          </a:p>
        </p:txBody>
      </p:sp>
      <p:sp>
        <p:nvSpPr>
          <p:cNvPr id="63" name="Título 1"/>
          <p:cNvSpPr>
            <a:spLocks noGrp="1"/>
          </p:cNvSpPr>
          <p:nvPr>
            <p:ph type="title"/>
          </p:nvPr>
        </p:nvSpPr>
        <p:spPr>
          <a:xfrm>
            <a:off x="875016" y="331258"/>
            <a:ext cx="10515600" cy="899231"/>
          </a:xfrm>
        </p:spPr>
        <p:txBody>
          <a:bodyPr/>
          <a:lstStyle/>
          <a:p>
            <a:r>
              <a:rPr lang="es-CO" dirty="0" smtClean="0"/>
              <a:t>PLAN MAESTRO</a:t>
            </a:r>
            <a:endParaRPr lang="es-CO" dirty="0"/>
          </a:p>
        </p:txBody>
      </p:sp>
      <p:grpSp>
        <p:nvGrpSpPr>
          <p:cNvPr id="3" name="Grupo 2"/>
          <p:cNvGrpSpPr/>
          <p:nvPr/>
        </p:nvGrpSpPr>
        <p:grpSpPr>
          <a:xfrm>
            <a:off x="1864897" y="1938680"/>
            <a:ext cx="1080000" cy="360000"/>
            <a:chOff x="1864897" y="1938680"/>
            <a:chExt cx="1080000" cy="360000"/>
          </a:xfrm>
        </p:grpSpPr>
        <p:sp>
          <p:nvSpPr>
            <p:cNvPr id="10" name="Rectángulo redondeado 9"/>
            <p:cNvSpPr/>
            <p:nvPr/>
          </p:nvSpPr>
          <p:spPr>
            <a:xfrm>
              <a:off x="1864897" y="1938680"/>
              <a:ext cx="1080000" cy="360000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b="1" dirty="0" smtClean="0">
                  <a:solidFill>
                    <a:schemeClr val="tx1"/>
                  </a:solidFill>
                </a:rPr>
                <a:t>1 - $</a:t>
              </a:r>
            </a:p>
          </p:txBody>
        </p:sp>
        <p:sp>
          <p:nvSpPr>
            <p:cNvPr id="2" name="Flecha abajo 1"/>
            <p:cNvSpPr/>
            <p:nvPr/>
          </p:nvSpPr>
          <p:spPr>
            <a:xfrm>
              <a:off x="2613590" y="1986844"/>
              <a:ext cx="207128" cy="2666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8278732" y="1938680"/>
            <a:ext cx="1080000" cy="360000"/>
            <a:chOff x="8278732" y="1938680"/>
            <a:chExt cx="1080000" cy="360000"/>
          </a:xfrm>
        </p:grpSpPr>
        <p:sp>
          <p:nvSpPr>
            <p:cNvPr id="11" name="Rectángulo redondeado 10"/>
            <p:cNvSpPr/>
            <p:nvPr/>
          </p:nvSpPr>
          <p:spPr>
            <a:xfrm>
              <a:off x="8278732" y="1938680"/>
              <a:ext cx="1080000" cy="360000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b="1" dirty="0" smtClean="0">
                  <a:solidFill>
                    <a:schemeClr val="tx1"/>
                  </a:solidFill>
                </a:rPr>
                <a:t>2 - QQ</a:t>
              </a:r>
            </a:p>
          </p:txBody>
        </p:sp>
        <p:sp>
          <p:nvSpPr>
            <p:cNvPr id="64" name="Flecha abajo 63"/>
            <p:cNvSpPr/>
            <p:nvPr/>
          </p:nvSpPr>
          <p:spPr>
            <a:xfrm flipV="1">
              <a:off x="9111692" y="1982590"/>
              <a:ext cx="207128" cy="2666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2" name="Flecha abajo 21"/>
          <p:cNvSpPr/>
          <p:nvPr/>
        </p:nvSpPr>
        <p:spPr>
          <a:xfrm>
            <a:off x="6524977" y="1388534"/>
            <a:ext cx="304882" cy="2709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" name="Rectángulo redondeado 64"/>
          <p:cNvSpPr/>
          <p:nvPr/>
        </p:nvSpPr>
        <p:spPr>
          <a:xfrm>
            <a:off x="477244" y="4502358"/>
            <a:ext cx="1080000" cy="36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</a:rPr>
              <a:t>1.1.3 </a:t>
            </a:r>
            <a:r>
              <a:rPr lang="es-CO" sz="1200" b="1" dirty="0" smtClean="0">
                <a:solidFill>
                  <a:schemeClr val="tx1"/>
                </a:solidFill>
              </a:rPr>
              <a:t>Impuestos</a:t>
            </a:r>
          </a:p>
        </p:txBody>
      </p:sp>
      <p:sp>
        <p:nvSpPr>
          <p:cNvPr id="66" name="Rectángulo redondeado 65"/>
          <p:cNvSpPr/>
          <p:nvPr/>
        </p:nvSpPr>
        <p:spPr>
          <a:xfrm>
            <a:off x="469228" y="5045008"/>
            <a:ext cx="1080000" cy="36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</a:rPr>
              <a:t>1.1.4 </a:t>
            </a:r>
            <a:r>
              <a:rPr lang="es-CO" sz="1200" b="1" dirty="0" smtClean="0">
                <a:solidFill>
                  <a:schemeClr val="tx1"/>
                </a:solidFill>
              </a:rPr>
              <a:t>Seguros</a:t>
            </a:r>
          </a:p>
        </p:txBody>
      </p:sp>
      <p:sp>
        <p:nvSpPr>
          <p:cNvPr id="67" name="Rectángulo redondeado 66"/>
          <p:cNvSpPr/>
          <p:nvPr/>
        </p:nvSpPr>
        <p:spPr>
          <a:xfrm>
            <a:off x="477244" y="5587658"/>
            <a:ext cx="1080000" cy="67176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</a:rPr>
              <a:t>1.1.5 </a:t>
            </a:r>
            <a:r>
              <a:rPr lang="es-CO" sz="1200" b="1" dirty="0" smtClean="0">
                <a:solidFill>
                  <a:schemeClr val="tx1"/>
                </a:solidFill>
              </a:rPr>
              <a:t>Depreciación y amortización</a:t>
            </a:r>
          </a:p>
        </p:txBody>
      </p:sp>
      <p:cxnSp>
        <p:nvCxnSpPr>
          <p:cNvPr id="68" name="Conector angular 67"/>
          <p:cNvCxnSpPr>
            <a:stCxn id="5" idx="1"/>
            <a:endCxn id="51" idx="1"/>
          </p:cNvCxnSpPr>
          <p:nvPr/>
        </p:nvCxnSpPr>
        <p:spPr>
          <a:xfrm rot="10800000" flipV="1">
            <a:off x="469228" y="2724754"/>
            <a:ext cx="4016" cy="872303"/>
          </a:xfrm>
          <a:prstGeom prst="bentConnector3">
            <a:avLst>
              <a:gd name="adj1" fmla="val 5792231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angular 68"/>
          <p:cNvCxnSpPr>
            <a:stCxn id="5" idx="1"/>
            <a:endCxn id="65" idx="1"/>
          </p:cNvCxnSpPr>
          <p:nvPr/>
        </p:nvCxnSpPr>
        <p:spPr>
          <a:xfrm rot="10800000" flipH="1" flipV="1">
            <a:off x="473244" y="2724754"/>
            <a:ext cx="4000" cy="1957603"/>
          </a:xfrm>
          <a:prstGeom prst="bentConnector3">
            <a:avLst>
              <a:gd name="adj1" fmla="val -5715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angular 71"/>
          <p:cNvCxnSpPr>
            <a:stCxn id="5" idx="1"/>
            <a:endCxn id="66" idx="1"/>
          </p:cNvCxnSpPr>
          <p:nvPr/>
        </p:nvCxnSpPr>
        <p:spPr>
          <a:xfrm rot="10800000" flipV="1">
            <a:off x="469228" y="2724754"/>
            <a:ext cx="4016" cy="2500253"/>
          </a:xfrm>
          <a:prstGeom prst="bentConnector3">
            <a:avLst>
              <a:gd name="adj1" fmla="val 5792231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angular 74"/>
          <p:cNvCxnSpPr>
            <a:stCxn id="5" idx="1"/>
            <a:endCxn id="67" idx="1"/>
          </p:cNvCxnSpPr>
          <p:nvPr/>
        </p:nvCxnSpPr>
        <p:spPr>
          <a:xfrm rot="10800000" flipH="1" flipV="1">
            <a:off x="473244" y="2724754"/>
            <a:ext cx="4000" cy="3198783"/>
          </a:xfrm>
          <a:prstGeom prst="bentConnector3">
            <a:avLst>
              <a:gd name="adj1" fmla="val -5715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ángulo redondeado 69"/>
          <p:cNvSpPr/>
          <p:nvPr/>
        </p:nvSpPr>
        <p:spPr>
          <a:xfrm>
            <a:off x="4066694" y="4911351"/>
            <a:ext cx="1080000" cy="36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</a:rPr>
              <a:t>1.2.2.2 Energía térmica ($/</a:t>
            </a:r>
            <a:r>
              <a:rPr lang="es-CO" sz="1000" b="1" dirty="0" err="1" smtClean="0">
                <a:solidFill>
                  <a:schemeClr val="tx1"/>
                </a:solidFill>
              </a:rPr>
              <a:t>Lbv</a:t>
            </a:r>
            <a:r>
              <a:rPr lang="es-CO" sz="1000" b="1" dirty="0" smtClean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71" name="Conector angular 70"/>
          <p:cNvCxnSpPr>
            <a:stCxn id="21" idx="1"/>
            <a:endCxn id="70" idx="1"/>
          </p:cNvCxnSpPr>
          <p:nvPr/>
        </p:nvCxnSpPr>
        <p:spPr>
          <a:xfrm rot="10800000" flipH="1" flipV="1">
            <a:off x="3913568" y="3597053"/>
            <a:ext cx="153125" cy="1494297"/>
          </a:xfrm>
          <a:prstGeom prst="bentConnector3">
            <a:avLst>
              <a:gd name="adj1" fmla="val -14929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ángulo redondeado 72"/>
          <p:cNvSpPr/>
          <p:nvPr/>
        </p:nvSpPr>
        <p:spPr>
          <a:xfrm>
            <a:off x="465514" y="3959708"/>
            <a:ext cx="1080000" cy="36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s-CO" sz="1200" b="1" dirty="0" smtClean="0">
                <a:solidFill>
                  <a:schemeClr val="tx1"/>
                </a:solidFill>
              </a:rPr>
              <a:t>1.1.2 </a:t>
            </a:r>
            <a:r>
              <a:rPr lang="es-CO" sz="1200" b="1" dirty="0" err="1" smtClean="0">
                <a:solidFill>
                  <a:schemeClr val="tx1"/>
                </a:solidFill>
              </a:rPr>
              <a:t>Mtto</a:t>
            </a:r>
            <a:endParaRPr lang="es-CO" sz="1200" b="1" dirty="0" smtClean="0">
              <a:solidFill>
                <a:schemeClr val="tx1"/>
              </a:solidFill>
            </a:endParaRPr>
          </a:p>
        </p:txBody>
      </p:sp>
      <p:cxnSp>
        <p:nvCxnSpPr>
          <p:cNvPr id="74" name="Conector angular 73"/>
          <p:cNvCxnSpPr>
            <a:stCxn id="5" idx="1"/>
            <a:endCxn id="73" idx="1"/>
          </p:cNvCxnSpPr>
          <p:nvPr/>
        </p:nvCxnSpPr>
        <p:spPr>
          <a:xfrm rot="10800000" flipV="1">
            <a:off x="465514" y="2724754"/>
            <a:ext cx="7730" cy="1414953"/>
          </a:xfrm>
          <a:prstGeom prst="bentConnector3">
            <a:avLst>
              <a:gd name="adj1" fmla="val 3057309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02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9" grpId="0" animBg="1"/>
      <p:bldP spid="33" grpId="0" animBg="1"/>
      <p:bldP spid="34" grpId="0" animBg="1"/>
      <p:bldP spid="35" grpId="0" animBg="1"/>
      <p:bldP spid="39" grpId="0" animBg="1"/>
      <p:bldP spid="41" grpId="0" animBg="1"/>
      <p:bldP spid="42" grpId="0" animBg="1"/>
      <p:bldP spid="45" grpId="0" animBg="1"/>
      <p:bldP spid="46" grpId="0" animBg="1"/>
      <p:bldP spid="53" grpId="0" animBg="1"/>
      <p:bldP spid="55" grpId="0" animBg="1"/>
      <p:bldP spid="59" grpId="0" animBg="1"/>
      <p:bldP spid="51" grpId="0" animBg="1"/>
      <p:bldP spid="65" grpId="0" animBg="1"/>
      <p:bldP spid="66" grpId="0" animBg="1"/>
      <p:bldP spid="67" grpId="0" animBg="1"/>
      <p:bldP spid="70" grpId="0" animBg="1"/>
      <p:bldP spid="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5446304" y="1228556"/>
            <a:ext cx="1440000" cy="54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$ / QQ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473244" y="2544755"/>
            <a:ext cx="1080000" cy="36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</a:rPr>
              <a:t>1.1 FIJOS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3085100" y="2544755"/>
            <a:ext cx="1080000" cy="36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</a:rPr>
              <a:t>1.2 VARIABLES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5672892" y="2544755"/>
            <a:ext cx="1080000" cy="54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</a:rPr>
              <a:t>2.1 CAPACIDAD</a:t>
            </a:r>
          </a:p>
          <a:p>
            <a:pPr algn="ctr"/>
            <a:r>
              <a:rPr lang="es-CO" sz="1200" b="1" dirty="0" smtClean="0">
                <a:solidFill>
                  <a:schemeClr val="tx1"/>
                </a:solidFill>
              </a:rPr>
              <a:t>(Ton / h)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8278732" y="2544755"/>
            <a:ext cx="1080000" cy="54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</a:rPr>
              <a:t>2.2 TIEMPO</a:t>
            </a:r>
          </a:p>
          <a:p>
            <a:pPr algn="ctr"/>
            <a:r>
              <a:rPr lang="es-CO" sz="1200" b="1" dirty="0" smtClean="0">
                <a:solidFill>
                  <a:schemeClr val="tx1"/>
                </a:solidFill>
              </a:rPr>
              <a:t>( h )</a:t>
            </a:r>
          </a:p>
        </p:txBody>
      </p:sp>
      <p:sp>
        <p:nvSpPr>
          <p:cNvPr id="9" name="Rectángulo redondeado 8">
            <a:hlinkClick r:id="rId2" action="ppaction://hlinksldjump"/>
          </p:cNvPr>
          <p:cNvSpPr/>
          <p:nvPr/>
        </p:nvSpPr>
        <p:spPr>
          <a:xfrm>
            <a:off x="10691780" y="2544755"/>
            <a:ext cx="1080000" cy="54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</a:rPr>
              <a:t>2.3 OR</a:t>
            </a:r>
          </a:p>
          <a:p>
            <a:pPr algn="ctr"/>
            <a:r>
              <a:rPr lang="es-CO" sz="1200" b="1" dirty="0" smtClean="0">
                <a:solidFill>
                  <a:schemeClr val="tx1"/>
                </a:solidFill>
              </a:rPr>
              <a:t>( % )</a:t>
            </a:r>
          </a:p>
        </p:txBody>
      </p:sp>
      <p:cxnSp>
        <p:nvCxnSpPr>
          <p:cNvPr id="12" name="Conector angular 11"/>
          <p:cNvCxnSpPr>
            <a:stCxn id="4" idx="1"/>
            <a:endCxn id="10" idx="0"/>
          </p:cNvCxnSpPr>
          <p:nvPr/>
        </p:nvCxnSpPr>
        <p:spPr>
          <a:xfrm rot="10800000" flipV="1">
            <a:off x="2404898" y="1498556"/>
            <a:ext cx="3041407" cy="440124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angular 12"/>
          <p:cNvCxnSpPr>
            <a:stCxn id="4" idx="3"/>
            <a:endCxn id="11" idx="0"/>
          </p:cNvCxnSpPr>
          <p:nvPr/>
        </p:nvCxnSpPr>
        <p:spPr>
          <a:xfrm>
            <a:off x="6886304" y="1498556"/>
            <a:ext cx="1932428" cy="440124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angular 13"/>
          <p:cNvCxnSpPr>
            <a:stCxn id="11" idx="1"/>
            <a:endCxn id="7" idx="0"/>
          </p:cNvCxnSpPr>
          <p:nvPr/>
        </p:nvCxnSpPr>
        <p:spPr>
          <a:xfrm rot="10800000" flipV="1">
            <a:off x="6212892" y="2118679"/>
            <a:ext cx="2065840" cy="426075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angular 14"/>
          <p:cNvCxnSpPr>
            <a:stCxn id="11" idx="3"/>
            <a:endCxn id="9" idx="0"/>
          </p:cNvCxnSpPr>
          <p:nvPr/>
        </p:nvCxnSpPr>
        <p:spPr>
          <a:xfrm>
            <a:off x="9358732" y="2118680"/>
            <a:ext cx="1873048" cy="426075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r 15"/>
          <p:cNvCxnSpPr>
            <a:stCxn id="10" idx="1"/>
            <a:endCxn id="5" idx="0"/>
          </p:cNvCxnSpPr>
          <p:nvPr/>
        </p:nvCxnSpPr>
        <p:spPr>
          <a:xfrm rot="10800000" flipV="1">
            <a:off x="1013245" y="2118679"/>
            <a:ext cx="851653" cy="426075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stCxn id="11" idx="2"/>
            <a:endCxn id="8" idx="0"/>
          </p:cNvCxnSpPr>
          <p:nvPr/>
        </p:nvCxnSpPr>
        <p:spPr>
          <a:xfrm>
            <a:off x="8818732" y="2298680"/>
            <a:ext cx="0" cy="24607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angular 17"/>
          <p:cNvCxnSpPr>
            <a:stCxn id="10" idx="3"/>
            <a:endCxn id="6" idx="0"/>
          </p:cNvCxnSpPr>
          <p:nvPr/>
        </p:nvCxnSpPr>
        <p:spPr>
          <a:xfrm>
            <a:off x="2944897" y="2118680"/>
            <a:ext cx="680203" cy="426075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redondeado 19"/>
          <p:cNvSpPr/>
          <p:nvPr/>
        </p:nvSpPr>
        <p:spPr>
          <a:xfrm>
            <a:off x="2197769" y="3417054"/>
            <a:ext cx="1080000" cy="36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</a:rPr>
              <a:t>1.2.1 Consumos unitarios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3913569" y="3417054"/>
            <a:ext cx="1080000" cy="36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</a:rPr>
              <a:t>1.2.2 Valores unitarios</a:t>
            </a:r>
          </a:p>
        </p:txBody>
      </p:sp>
      <p:cxnSp>
        <p:nvCxnSpPr>
          <p:cNvPr id="23" name="Conector angular 22"/>
          <p:cNvCxnSpPr>
            <a:stCxn id="6" idx="1"/>
            <a:endCxn id="20" idx="0"/>
          </p:cNvCxnSpPr>
          <p:nvPr/>
        </p:nvCxnSpPr>
        <p:spPr>
          <a:xfrm rot="10800000" flipV="1">
            <a:off x="2737770" y="2724754"/>
            <a:ext cx="347331" cy="692299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angular 23"/>
          <p:cNvCxnSpPr>
            <a:stCxn id="6" idx="3"/>
            <a:endCxn id="21" idx="0"/>
          </p:cNvCxnSpPr>
          <p:nvPr/>
        </p:nvCxnSpPr>
        <p:spPr>
          <a:xfrm>
            <a:off x="4165100" y="2724755"/>
            <a:ext cx="288469" cy="692299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redondeado 24"/>
          <p:cNvSpPr/>
          <p:nvPr/>
        </p:nvSpPr>
        <p:spPr>
          <a:xfrm>
            <a:off x="2410329" y="4179839"/>
            <a:ext cx="1080000" cy="36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</a:rPr>
              <a:t>1.2.1.1 Energía eléctrica (</a:t>
            </a:r>
            <a:r>
              <a:rPr lang="es-CO" sz="1000" b="1" dirty="0" err="1" smtClean="0">
                <a:solidFill>
                  <a:schemeClr val="tx1"/>
                </a:solidFill>
              </a:rPr>
              <a:t>Kwh</a:t>
            </a:r>
            <a:r>
              <a:rPr lang="es-CO" sz="1000" b="1" dirty="0" smtClean="0">
                <a:solidFill>
                  <a:schemeClr val="tx1"/>
                </a:solidFill>
              </a:rPr>
              <a:t>/TC)</a:t>
            </a:r>
          </a:p>
        </p:txBody>
      </p:sp>
      <p:sp>
        <p:nvSpPr>
          <p:cNvPr id="26" name="Rectángulo redondeado 25">
            <a:hlinkClick r:id="rId3" action="ppaction://hlinksldjump"/>
          </p:cNvPr>
          <p:cNvSpPr/>
          <p:nvPr/>
        </p:nvSpPr>
        <p:spPr>
          <a:xfrm>
            <a:off x="2410329" y="4911352"/>
            <a:ext cx="1080000" cy="360000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</a:rPr>
              <a:t>1.2.1.2 Energía térmica (</a:t>
            </a:r>
            <a:r>
              <a:rPr lang="es-CO" sz="1000" b="1" dirty="0" err="1" smtClean="0">
                <a:solidFill>
                  <a:schemeClr val="tx1"/>
                </a:solidFill>
              </a:rPr>
              <a:t>Lbv</a:t>
            </a:r>
            <a:r>
              <a:rPr lang="es-CO" sz="1000" b="1" dirty="0" smtClean="0">
                <a:solidFill>
                  <a:schemeClr val="tx1"/>
                </a:solidFill>
              </a:rPr>
              <a:t>/TC)</a:t>
            </a:r>
          </a:p>
        </p:txBody>
      </p:sp>
      <p:sp>
        <p:nvSpPr>
          <p:cNvPr id="27" name="Rectángulo redondeado 26"/>
          <p:cNvSpPr/>
          <p:nvPr/>
        </p:nvSpPr>
        <p:spPr>
          <a:xfrm>
            <a:off x="2410329" y="5743539"/>
            <a:ext cx="1080000" cy="36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</a:rPr>
              <a:t>1.2.1.3 Insumos (g/QQ)</a:t>
            </a:r>
          </a:p>
        </p:txBody>
      </p:sp>
      <p:cxnSp>
        <p:nvCxnSpPr>
          <p:cNvPr id="28" name="Conector angular 27"/>
          <p:cNvCxnSpPr>
            <a:stCxn id="20" idx="1"/>
            <a:endCxn id="25" idx="1"/>
          </p:cNvCxnSpPr>
          <p:nvPr/>
        </p:nvCxnSpPr>
        <p:spPr>
          <a:xfrm rot="10800000" flipH="1" flipV="1">
            <a:off x="2197769" y="3597053"/>
            <a:ext cx="212560" cy="762785"/>
          </a:xfrm>
          <a:prstGeom prst="bentConnector3">
            <a:avLst>
              <a:gd name="adj1" fmla="val -107546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redondeado 28"/>
          <p:cNvSpPr/>
          <p:nvPr/>
        </p:nvSpPr>
        <p:spPr>
          <a:xfrm>
            <a:off x="4066694" y="5743539"/>
            <a:ext cx="1080000" cy="36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</a:rPr>
              <a:t>1.2.2.3 Insumos ($/g)</a:t>
            </a:r>
          </a:p>
        </p:txBody>
      </p:sp>
      <p:cxnSp>
        <p:nvCxnSpPr>
          <p:cNvPr id="30" name="Conector angular 29"/>
          <p:cNvCxnSpPr>
            <a:stCxn id="21" idx="1"/>
            <a:endCxn id="29" idx="1"/>
          </p:cNvCxnSpPr>
          <p:nvPr/>
        </p:nvCxnSpPr>
        <p:spPr>
          <a:xfrm rot="10800000" flipH="1" flipV="1">
            <a:off x="3913568" y="3597053"/>
            <a:ext cx="153125" cy="2326485"/>
          </a:xfrm>
          <a:prstGeom prst="bentConnector3">
            <a:avLst>
              <a:gd name="adj1" fmla="val -14929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angular 30"/>
          <p:cNvCxnSpPr>
            <a:stCxn id="20" idx="1"/>
            <a:endCxn id="26" idx="1"/>
          </p:cNvCxnSpPr>
          <p:nvPr/>
        </p:nvCxnSpPr>
        <p:spPr>
          <a:xfrm rot="10800000" flipH="1" flipV="1">
            <a:off x="2197769" y="3597054"/>
            <a:ext cx="212560" cy="1494298"/>
          </a:xfrm>
          <a:prstGeom prst="bentConnector3">
            <a:avLst>
              <a:gd name="adj1" fmla="val -107546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angular 31"/>
          <p:cNvCxnSpPr>
            <a:stCxn id="20" idx="1"/>
            <a:endCxn id="27" idx="1"/>
          </p:cNvCxnSpPr>
          <p:nvPr/>
        </p:nvCxnSpPr>
        <p:spPr>
          <a:xfrm rot="10800000" flipH="1" flipV="1">
            <a:off x="2197769" y="3597053"/>
            <a:ext cx="212560" cy="2326485"/>
          </a:xfrm>
          <a:prstGeom prst="bentConnector3">
            <a:avLst>
              <a:gd name="adj1" fmla="val -107546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ángulo redondeado 32"/>
          <p:cNvSpPr/>
          <p:nvPr/>
        </p:nvSpPr>
        <p:spPr>
          <a:xfrm>
            <a:off x="10885715" y="3417054"/>
            <a:ext cx="1080000" cy="36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</a:rPr>
              <a:t>2.3.1 Pérdidas en miel final</a:t>
            </a:r>
          </a:p>
        </p:txBody>
      </p:sp>
      <p:sp>
        <p:nvSpPr>
          <p:cNvPr id="34" name="Rectángulo redondeado 33"/>
          <p:cNvSpPr/>
          <p:nvPr/>
        </p:nvSpPr>
        <p:spPr>
          <a:xfrm>
            <a:off x="10866936" y="4179839"/>
            <a:ext cx="1080000" cy="36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</a:rPr>
              <a:t>2.3.2 Pérdidas indeterminadas</a:t>
            </a:r>
          </a:p>
        </p:txBody>
      </p:sp>
      <p:sp>
        <p:nvSpPr>
          <p:cNvPr id="35" name="Rectángulo redondeado 34"/>
          <p:cNvSpPr/>
          <p:nvPr/>
        </p:nvSpPr>
        <p:spPr>
          <a:xfrm>
            <a:off x="10866936" y="4911352"/>
            <a:ext cx="1080000" cy="36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</a:rPr>
              <a:t>2.3.3 Pérdidas en bagazo</a:t>
            </a:r>
          </a:p>
        </p:txBody>
      </p:sp>
      <p:cxnSp>
        <p:nvCxnSpPr>
          <p:cNvPr id="36" name="Conector angular 35"/>
          <p:cNvCxnSpPr>
            <a:stCxn id="9" idx="1"/>
            <a:endCxn id="33" idx="1"/>
          </p:cNvCxnSpPr>
          <p:nvPr/>
        </p:nvCxnSpPr>
        <p:spPr>
          <a:xfrm rot="10800000" flipH="1" flipV="1">
            <a:off x="10691779" y="2814754"/>
            <a:ext cx="193935" cy="782299"/>
          </a:xfrm>
          <a:prstGeom prst="bentConnector3">
            <a:avLst>
              <a:gd name="adj1" fmla="val -117875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angular 36"/>
          <p:cNvCxnSpPr>
            <a:stCxn id="9" idx="1"/>
            <a:endCxn id="34" idx="1"/>
          </p:cNvCxnSpPr>
          <p:nvPr/>
        </p:nvCxnSpPr>
        <p:spPr>
          <a:xfrm rot="10800000" flipH="1" flipV="1">
            <a:off x="10691780" y="2814755"/>
            <a:ext cx="175156" cy="1545084"/>
          </a:xfrm>
          <a:prstGeom prst="bentConnector3">
            <a:avLst>
              <a:gd name="adj1" fmla="val -130512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angular 37"/>
          <p:cNvCxnSpPr>
            <a:stCxn id="9" idx="1"/>
            <a:endCxn id="35" idx="1"/>
          </p:cNvCxnSpPr>
          <p:nvPr/>
        </p:nvCxnSpPr>
        <p:spPr>
          <a:xfrm rot="10800000" flipH="1" flipV="1">
            <a:off x="10691780" y="2814754"/>
            <a:ext cx="175156" cy="2276597"/>
          </a:xfrm>
          <a:prstGeom prst="bentConnector3">
            <a:avLst>
              <a:gd name="adj1" fmla="val -130512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redondeado 38">
            <a:hlinkClick r:id="rId4" action="ppaction://hlinksldjump"/>
          </p:cNvPr>
          <p:cNvSpPr/>
          <p:nvPr/>
        </p:nvSpPr>
        <p:spPr>
          <a:xfrm>
            <a:off x="10885715" y="5743539"/>
            <a:ext cx="1080000" cy="360000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</a:rPr>
              <a:t>2.3.4 Pérdidas en cachaza</a:t>
            </a:r>
          </a:p>
        </p:txBody>
      </p:sp>
      <p:cxnSp>
        <p:nvCxnSpPr>
          <p:cNvPr id="40" name="Conector angular 39"/>
          <p:cNvCxnSpPr>
            <a:stCxn id="9" idx="1"/>
            <a:endCxn id="39" idx="1"/>
          </p:cNvCxnSpPr>
          <p:nvPr/>
        </p:nvCxnSpPr>
        <p:spPr>
          <a:xfrm rot="10800000" flipH="1" flipV="1">
            <a:off x="10691779" y="2814755"/>
            <a:ext cx="193935" cy="3108784"/>
          </a:xfrm>
          <a:prstGeom prst="bentConnector3">
            <a:avLst>
              <a:gd name="adj1" fmla="val -117875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ángulo redondeado 40"/>
          <p:cNvSpPr/>
          <p:nvPr/>
        </p:nvSpPr>
        <p:spPr>
          <a:xfrm>
            <a:off x="8495415" y="3393128"/>
            <a:ext cx="1080000" cy="36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</a:rPr>
              <a:t>2.2.1 </a:t>
            </a:r>
            <a:r>
              <a:rPr lang="es-CO" sz="1000" b="1" dirty="0" err="1" smtClean="0">
                <a:solidFill>
                  <a:schemeClr val="tx1"/>
                </a:solidFill>
              </a:rPr>
              <a:t>Tp</a:t>
            </a:r>
            <a:r>
              <a:rPr lang="es-CO" sz="1000" b="1" dirty="0" smtClean="0">
                <a:solidFill>
                  <a:schemeClr val="tx1"/>
                </a:solidFill>
              </a:rPr>
              <a:t> no daños</a:t>
            </a:r>
          </a:p>
        </p:txBody>
      </p:sp>
      <p:sp>
        <p:nvSpPr>
          <p:cNvPr id="42" name="Rectángulo redondeado 41"/>
          <p:cNvSpPr/>
          <p:nvPr/>
        </p:nvSpPr>
        <p:spPr>
          <a:xfrm>
            <a:off x="8434319" y="4155914"/>
            <a:ext cx="1080000" cy="36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</a:rPr>
              <a:t>2.2.2 </a:t>
            </a:r>
            <a:r>
              <a:rPr lang="es-CO" sz="1000" b="1" dirty="0" err="1" smtClean="0">
                <a:solidFill>
                  <a:schemeClr val="tx1"/>
                </a:solidFill>
              </a:rPr>
              <a:t>Tp</a:t>
            </a:r>
            <a:r>
              <a:rPr lang="es-CO" sz="1000" b="1" dirty="0" smtClean="0">
                <a:solidFill>
                  <a:schemeClr val="tx1"/>
                </a:solidFill>
              </a:rPr>
              <a:t> daños</a:t>
            </a:r>
          </a:p>
        </p:txBody>
      </p:sp>
      <p:cxnSp>
        <p:nvCxnSpPr>
          <p:cNvPr id="43" name="Conector angular 42"/>
          <p:cNvCxnSpPr>
            <a:stCxn id="8" idx="1"/>
            <a:endCxn id="41" idx="1"/>
          </p:cNvCxnSpPr>
          <p:nvPr/>
        </p:nvCxnSpPr>
        <p:spPr>
          <a:xfrm rot="10800000" flipH="1" flipV="1">
            <a:off x="8278731" y="2814754"/>
            <a:ext cx="216683" cy="758373"/>
          </a:xfrm>
          <a:prstGeom prst="bentConnector3">
            <a:avLst>
              <a:gd name="adj1" fmla="val -1055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angular 43"/>
          <p:cNvCxnSpPr>
            <a:stCxn id="8" idx="1"/>
            <a:endCxn id="42" idx="1"/>
          </p:cNvCxnSpPr>
          <p:nvPr/>
        </p:nvCxnSpPr>
        <p:spPr>
          <a:xfrm rot="10800000" flipH="1" flipV="1">
            <a:off x="8278731" y="2814754"/>
            <a:ext cx="155587" cy="1521159"/>
          </a:xfrm>
          <a:prstGeom prst="bentConnector3">
            <a:avLst>
              <a:gd name="adj1" fmla="val -146927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ángulo redondeado 44"/>
          <p:cNvSpPr/>
          <p:nvPr/>
        </p:nvSpPr>
        <p:spPr>
          <a:xfrm>
            <a:off x="5849042" y="3393128"/>
            <a:ext cx="1152000" cy="36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</a:rPr>
              <a:t>2.1.1 Equipos en condiciones estándar</a:t>
            </a:r>
          </a:p>
        </p:txBody>
      </p:sp>
      <p:sp>
        <p:nvSpPr>
          <p:cNvPr id="46" name="Rectángulo redondeado 45"/>
          <p:cNvSpPr/>
          <p:nvPr/>
        </p:nvSpPr>
        <p:spPr>
          <a:xfrm>
            <a:off x="5830263" y="4155913"/>
            <a:ext cx="1152000" cy="36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</a:rPr>
              <a:t>2.1.2 Operación en condiciones estándar</a:t>
            </a:r>
          </a:p>
        </p:txBody>
      </p:sp>
      <p:cxnSp>
        <p:nvCxnSpPr>
          <p:cNvPr id="47" name="Conector angular 46"/>
          <p:cNvCxnSpPr>
            <a:stCxn id="7" idx="1"/>
            <a:endCxn id="45" idx="1"/>
          </p:cNvCxnSpPr>
          <p:nvPr/>
        </p:nvCxnSpPr>
        <p:spPr>
          <a:xfrm rot="10800000" flipH="1" flipV="1">
            <a:off x="5672892" y="2814754"/>
            <a:ext cx="176150" cy="758373"/>
          </a:xfrm>
          <a:prstGeom prst="bentConnector3">
            <a:avLst>
              <a:gd name="adj1" fmla="val -129776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angular 47"/>
          <p:cNvCxnSpPr>
            <a:stCxn id="7" idx="1"/>
            <a:endCxn id="46" idx="1"/>
          </p:cNvCxnSpPr>
          <p:nvPr/>
        </p:nvCxnSpPr>
        <p:spPr>
          <a:xfrm rot="10800000" flipH="1" flipV="1">
            <a:off x="5672891" y="2814755"/>
            <a:ext cx="157371" cy="1521158"/>
          </a:xfrm>
          <a:prstGeom prst="bentConnector3">
            <a:avLst>
              <a:gd name="adj1" fmla="val -145262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ángulo redondeado 52">
            <a:hlinkClick r:id="rId5" action="ppaction://hlinksldjump"/>
          </p:cNvPr>
          <p:cNvSpPr/>
          <p:nvPr/>
        </p:nvSpPr>
        <p:spPr>
          <a:xfrm>
            <a:off x="5830262" y="4911351"/>
            <a:ext cx="1152000" cy="360000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</a:rPr>
              <a:t>2.1.3 Automatización</a:t>
            </a:r>
          </a:p>
        </p:txBody>
      </p:sp>
      <p:cxnSp>
        <p:nvCxnSpPr>
          <p:cNvPr id="54" name="Conector angular 53"/>
          <p:cNvCxnSpPr>
            <a:stCxn id="7" idx="1"/>
            <a:endCxn id="53" idx="1"/>
          </p:cNvCxnSpPr>
          <p:nvPr/>
        </p:nvCxnSpPr>
        <p:spPr>
          <a:xfrm rot="10800000" flipH="1" flipV="1">
            <a:off x="5672892" y="2814755"/>
            <a:ext cx="157370" cy="2276596"/>
          </a:xfrm>
          <a:prstGeom prst="bentConnector3">
            <a:avLst>
              <a:gd name="adj1" fmla="val -145263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ángulo redondeado 54"/>
          <p:cNvSpPr/>
          <p:nvPr/>
        </p:nvSpPr>
        <p:spPr>
          <a:xfrm>
            <a:off x="8428673" y="4793741"/>
            <a:ext cx="1080000" cy="36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</a:rPr>
              <a:t>2.2.3 </a:t>
            </a:r>
            <a:r>
              <a:rPr lang="es-CO" sz="1000" b="1" dirty="0" err="1" smtClean="0">
                <a:solidFill>
                  <a:schemeClr val="tx1"/>
                </a:solidFill>
              </a:rPr>
              <a:t>Tp</a:t>
            </a:r>
            <a:r>
              <a:rPr lang="es-CO" sz="1000" b="1" dirty="0" smtClean="0">
                <a:solidFill>
                  <a:schemeClr val="tx1"/>
                </a:solidFill>
              </a:rPr>
              <a:t> programa</a:t>
            </a:r>
          </a:p>
        </p:txBody>
      </p:sp>
      <p:cxnSp>
        <p:nvCxnSpPr>
          <p:cNvPr id="56" name="Conector angular 55"/>
          <p:cNvCxnSpPr>
            <a:stCxn id="8" idx="1"/>
            <a:endCxn id="55" idx="1"/>
          </p:cNvCxnSpPr>
          <p:nvPr/>
        </p:nvCxnSpPr>
        <p:spPr>
          <a:xfrm rot="10800000" flipH="1" flipV="1">
            <a:off x="8278731" y="2814755"/>
            <a:ext cx="149941" cy="2158986"/>
          </a:xfrm>
          <a:prstGeom prst="bentConnector3">
            <a:avLst>
              <a:gd name="adj1" fmla="val -15246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ángulo redondeado 58"/>
          <p:cNvSpPr/>
          <p:nvPr/>
        </p:nvSpPr>
        <p:spPr>
          <a:xfrm>
            <a:off x="4075419" y="4189147"/>
            <a:ext cx="1080000" cy="36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</a:rPr>
              <a:t>1.2.2.1 Energía eléctrica ($/</a:t>
            </a:r>
            <a:r>
              <a:rPr lang="es-CO" sz="1000" b="1" dirty="0" err="1" smtClean="0">
                <a:solidFill>
                  <a:schemeClr val="tx1"/>
                </a:solidFill>
              </a:rPr>
              <a:t>Kwh</a:t>
            </a:r>
            <a:r>
              <a:rPr lang="es-CO" sz="1000" b="1" dirty="0" smtClean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60" name="Conector angular 59"/>
          <p:cNvCxnSpPr>
            <a:stCxn id="21" idx="1"/>
            <a:endCxn id="59" idx="1"/>
          </p:cNvCxnSpPr>
          <p:nvPr/>
        </p:nvCxnSpPr>
        <p:spPr>
          <a:xfrm rot="10800000" flipH="1" flipV="1">
            <a:off x="3913569" y="3597053"/>
            <a:ext cx="161850" cy="772093"/>
          </a:xfrm>
          <a:prstGeom prst="bentConnector3">
            <a:avLst>
              <a:gd name="adj1" fmla="val -141242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ángulo redondeado 50"/>
          <p:cNvSpPr/>
          <p:nvPr/>
        </p:nvSpPr>
        <p:spPr>
          <a:xfrm>
            <a:off x="469228" y="3417058"/>
            <a:ext cx="1080000" cy="36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</a:rPr>
              <a:t>1.1.1 Nómina</a:t>
            </a:r>
          </a:p>
        </p:txBody>
      </p:sp>
      <p:sp>
        <p:nvSpPr>
          <p:cNvPr id="63" name="Título 1"/>
          <p:cNvSpPr>
            <a:spLocks noGrp="1"/>
          </p:cNvSpPr>
          <p:nvPr>
            <p:ph type="title"/>
          </p:nvPr>
        </p:nvSpPr>
        <p:spPr>
          <a:xfrm>
            <a:off x="875016" y="331258"/>
            <a:ext cx="10515600" cy="899231"/>
          </a:xfrm>
        </p:spPr>
        <p:txBody>
          <a:bodyPr/>
          <a:lstStyle/>
          <a:p>
            <a:r>
              <a:rPr lang="es-CO" dirty="0" smtClean="0"/>
              <a:t>PLAN MAESTRO</a:t>
            </a:r>
            <a:endParaRPr lang="es-CO" dirty="0"/>
          </a:p>
        </p:txBody>
      </p:sp>
      <p:grpSp>
        <p:nvGrpSpPr>
          <p:cNvPr id="3" name="Grupo 2"/>
          <p:cNvGrpSpPr/>
          <p:nvPr/>
        </p:nvGrpSpPr>
        <p:grpSpPr>
          <a:xfrm>
            <a:off x="1864897" y="1938680"/>
            <a:ext cx="1080000" cy="360000"/>
            <a:chOff x="1864897" y="1938680"/>
            <a:chExt cx="1080000" cy="360000"/>
          </a:xfrm>
        </p:grpSpPr>
        <p:sp>
          <p:nvSpPr>
            <p:cNvPr id="10" name="Rectángulo redondeado 9"/>
            <p:cNvSpPr/>
            <p:nvPr/>
          </p:nvSpPr>
          <p:spPr>
            <a:xfrm>
              <a:off x="1864897" y="1938680"/>
              <a:ext cx="1080000" cy="360000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b="1" dirty="0" smtClean="0">
                  <a:solidFill>
                    <a:schemeClr val="tx1"/>
                  </a:solidFill>
                </a:rPr>
                <a:t>1 - $</a:t>
              </a:r>
            </a:p>
          </p:txBody>
        </p:sp>
        <p:sp>
          <p:nvSpPr>
            <p:cNvPr id="2" name="Flecha abajo 1"/>
            <p:cNvSpPr/>
            <p:nvPr/>
          </p:nvSpPr>
          <p:spPr>
            <a:xfrm>
              <a:off x="2613590" y="1986844"/>
              <a:ext cx="207128" cy="2666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8278732" y="1938680"/>
            <a:ext cx="1080000" cy="360000"/>
            <a:chOff x="8278732" y="1938680"/>
            <a:chExt cx="1080000" cy="360000"/>
          </a:xfrm>
        </p:grpSpPr>
        <p:sp>
          <p:nvSpPr>
            <p:cNvPr id="11" name="Rectángulo redondeado 10"/>
            <p:cNvSpPr/>
            <p:nvPr/>
          </p:nvSpPr>
          <p:spPr>
            <a:xfrm>
              <a:off x="8278732" y="1938680"/>
              <a:ext cx="1080000" cy="360000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b="1" dirty="0" smtClean="0">
                  <a:solidFill>
                    <a:schemeClr val="tx1"/>
                  </a:solidFill>
                </a:rPr>
                <a:t>2 - QQ</a:t>
              </a:r>
            </a:p>
          </p:txBody>
        </p:sp>
        <p:sp>
          <p:nvSpPr>
            <p:cNvPr id="64" name="Flecha abajo 63"/>
            <p:cNvSpPr/>
            <p:nvPr/>
          </p:nvSpPr>
          <p:spPr>
            <a:xfrm flipV="1">
              <a:off x="9111692" y="1982590"/>
              <a:ext cx="207128" cy="2666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2" name="Flecha abajo 21"/>
          <p:cNvSpPr/>
          <p:nvPr/>
        </p:nvSpPr>
        <p:spPr>
          <a:xfrm>
            <a:off x="6524977" y="1388534"/>
            <a:ext cx="304882" cy="2709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" name="Rectángulo redondeado 64"/>
          <p:cNvSpPr/>
          <p:nvPr/>
        </p:nvSpPr>
        <p:spPr>
          <a:xfrm>
            <a:off x="477244" y="4502358"/>
            <a:ext cx="1080000" cy="36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</a:rPr>
              <a:t>1.1.3 </a:t>
            </a:r>
            <a:r>
              <a:rPr lang="es-CO" sz="1200" b="1" dirty="0" smtClean="0">
                <a:solidFill>
                  <a:schemeClr val="tx1"/>
                </a:solidFill>
              </a:rPr>
              <a:t>Impuestos</a:t>
            </a:r>
          </a:p>
        </p:txBody>
      </p:sp>
      <p:sp>
        <p:nvSpPr>
          <p:cNvPr id="66" name="Rectángulo redondeado 65"/>
          <p:cNvSpPr/>
          <p:nvPr/>
        </p:nvSpPr>
        <p:spPr>
          <a:xfrm>
            <a:off x="469228" y="5045008"/>
            <a:ext cx="1080000" cy="36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</a:rPr>
              <a:t>1.1.4 </a:t>
            </a:r>
            <a:r>
              <a:rPr lang="es-CO" sz="1200" b="1" dirty="0" smtClean="0">
                <a:solidFill>
                  <a:schemeClr val="tx1"/>
                </a:solidFill>
              </a:rPr>
              <a:t>Seguros</a:t>
            </a:r>
          </a:p>
        </p:txBody>
      </p:sp>
      <p:sp>
        <p:nvSpPr>
          <p:cNvPr id="67" name="Rectángulo redondeado 66"/>
          <p:cNvSpPr/>
          <p:nvPr/>
        </p:nvSpPr>
        <p:spPr>
          <a:xfrm>
            <a:off x="477244" y="5587658"/>
            <a:ext cx="1080000" cy="67176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</a:rPr>
              <a:t>1.1.5 </a:t>
            </a:r>
            <a:r>
              <a:rPr lang="es-CO" sz="1200" b="1" dirty="0" smtClean="0">
                <a:solidFill>
                  <a:schemeClr val="tx1"/>
                </a:solidFill>
              </a:rPr>
              <a:t>Depreciación y amortización</a:t>
            </a:r>
          </a:p>
        </p:txBody>
      </p:sp>
      <p:cxnSp>
        <p:nvCxnSpPr>
          <p:cNvPr id="68" name="Conector angular 67"/>
          <p:cNvCxnSpPr>
            <a:stCxn id="5" idx="1"/>
            <a:endCxn id="51" idx="1"/>
          </p:cNvCxnSpPr>
          <p:nvPr/>
        </p:nvCxnSpPr>
        <p:spPr>
          <a:xfrm rot="10800000" flipV="1">
            <a:off x="469228" y="2724754"/>
            <a:ext cx="4016" cy="872303"/>
          </a:xfrm>
          <a:prstGeom prst="bentConnector3">
            <a:avLst>
              <a:gd name="adj1" fmla="val 5792231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angular 68"/>
          <p:cNvCxnSpPr>
            <a:stCxn id="5" idx="1"/>
            <a:endCxn id="65" idx="1"/>
          </p:cNvCxnSpPr>
          <p:nvPr/>
        </p:nvCxnSpPr>
        <p:spPr>
          <a:xfrm rot="10800000" flipH="1" flipV="1">
            <a:off x="473244" y="2724754"/>
            <a:ext cx="4000" cy="1957603"/>
          </a:xfrm>
          <a:prstGeom prst="bentConnector3">
            <a:avLst>
              <a:gd name="adj1" fmla="val -5715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angular 71"/>
          <p:cNvCxnSpPr>
            <a:stCxn id="5" idx="1"/>
            <a:endCxn id="66" idx="1"/>
          </p:cNvCxnSpPr>
          <p:nvPr/>
        </p:nvCxnSpPr>
        <p:spPr>
          <a:xfrm rot="10800000" flipV="1">
            <a:off x="469228" y="2724754"/>
            <a:ext cx="4016" cy="2500253"/>
          </a:xfrm>
          <a:prstGeom prst="bentConnector3">
            <a:avLst>
              <a:gd name="adj1" fmla="val 5792231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angular 74"/>
          <p:cNvCxnSpPr>
            <a:stCxn id="5" idx="1"/>
            <a:endCxn id="67" idx="1"/>
          </p:cNvCxnSpPr>
          <p:nvPr/>
        </p:nvCxnSpPr>
        <p:spPr>
          <a:xfrm rot="10800000" flipH="1" flipV="1">
            <a:off x="473244" y="2724754"/>
            <a:ext cx="4000" cy="3198783"/>
          </a:xfrm>
          <a:prstGeom prst="bentConnector3">
            <a:avLst>
              <a:gd name="adj1" fmla="val -5715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ángulo redondeado 69"/>
          <p:cNvSpPr/>
          <p:nvPr/>
        </p:nvSpPr>
        <p:spPr>
          <a:xfrm>
            <a:off x="4066694" y="4911351"/>
            <a:ext cx="1080000" cy="36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</a:rPr>
              <a:t>1.2.2.2 Energía térmica ($/</a:t>
            </a:r>
            <a:r>
              <a:rPr lang="es-CO" sz="1000" b="1" dirty="0" err="1" smtClean="0">
                <a:solidFill>
                  <a:schemeClr val="tx1"/>
                </a:solidFill>
              </a:rPr>
              <a:t>Lbv</a:t>
            </a:r>
            <a:r>
              <a:rPr lang="es-CO" sz="1000" b="1" dirty="0" smtClean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71" name="Conector angular 70"/>
          <p:cNvCxnSpPr>
            <a:stCxn id="21" idx="1"/>
            <a:endCxn id="70" idx="1"/>
          </p:cNvCxnSpPr>
          <p:nvPr/>
        </p:nvCxnSpPr>
        <p:spPr>
          <a:xfrm rot="10800000" flipH="1" flipV="1">
            <a:off x="3913568" y="3597053"/>
            <a:ext cx="153125" cy="1494297"/>
          </a:xfrm>
          <a:prstGeom prst="bentConnector3">
            <a:avLst>
              <a:gd name="adj1" fmla="val -14929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ángulo redondeado 72"/>
          <p:cNvSpPr/>
          <p:nvPr/>
        </p:nvSpPr>
        <p:spPr>
          <a:xfrm>
            <a:off x="465514" y="3959708"/>
            <a:ext cx="1080000" cy="360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s-CO" sz="1200" b="1" dirty="0" smtClean="0">
                <a:solidFill>
                  <a:schemeClr val="tx1"/>
                </a:solidFill>
              </a:rPr>
              <a:t>1.1.2 </a:t>
            </a:r>
            <a:r>
              <a:rPr lang="es-CO" sz="1200" b="1" dirty="0" err="1" smtClean="0">
                <a:solidFill>
                  <a:schemeClr val="tx1"/>
                </a:solidFill>
              </a:rPr>
              <a:t>Mtto</a:t>
            </a:r>
            <a:endParaRPr lang="es-CO" sz="1200" b="1" dirty="0" smtClean="0">
              <a:solidFill>
                <a:schemeClr val="tx1"/>
              </a:solidFill>
            </a:endParaRPr>
          </a:p>
        </p:txBody>
      </p:sp>
      <p:cxnSp>
        <p:nvCxnSpPr>
          <p:cNvPr id="74" name="Conector angular 73"/>
          <p:cNvCxnSpPr>
            <a:stCxn id="5" idx="1"/>
            <a:endCxn id="73" idx="1"/>
          </p:cNvCxnSpPr>
          <p:nvPr/>
        </p:nvCxnSpPr>
        <p:spPr>
          <a:xfrm rot="10800000" flipV="1">
            <a:off x="465514" y="2724754"/>
            <a:ext cx="7730" cy="1414953"/>
          </a:xfrm>
          <a:prstGeom prst="bentConnector3">
            <a:avLst>
              <a:gd name="adj1" fmla="val 3057309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52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1700" y="2780292"/>
            <a:ext cx="5928546" cy="1328859"/>
          </a:xfrm>
        </p:spPr>
        <p:txBody>
          <a:bodyPr>
            <a:normAutofit fontScale="90000"/>
          </a:bodyPr>
          <a:lstStyle/>
          <a:p>
            <a:pPr algn="ctr"/>
            <a:r>
              <a:rPr lang="es-CO" sz="3200" dirty="0" smtClean="0"/>
              <a:t>2.1.3 AUTOMATIZACION</a:t>
            </a:r>
            <a:br>
              <a:rPr lang="es-CO" sz="3200" dirty="0" smtClean="0"/>
            </a:br>
            <a:r>
              <a:rPr lang="es-CO" sz="3200" dirty="0" smtClean="0"/>
              <a:t/>
            </a:r>
            <a:br>
              <a:rPr lang="es-CO" sz="3200" dirty="0" smtClean="0"/>
            </a:br>
            <a:r>
              <a:rPr lang="es-CO" sz="3200" dirty="0" smtClean="0"/>
              <a:t>OPERACIÓN CENTRIFUGA BATCH PARA </a:t>
            </a:r>
            <a:r>
              <a:rPr lang="es-CO" sz="3200" dirty="0"/>
              <a:t>MASA A</a:t>
            </a:r>
          </a:p>
        </p:txBody>
      </p:sp>
      <p:pic>
        <p:nvPicPr>
          <p:cNvPr id="1026" name="E3AAD31D-E644-4CBB-9C22-DADEED9720E2" descr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985899" y="1823226"/>
            <a:ext cx="432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60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5016" y="331258"/>
            <a:ext cx="10515600" cy="899231"/>
          </a:xfrm>
        </p:spPr>
        <p:txBody>
          <a:bodyPr/>
          <a:lstStyle/>
          <a:p>
            <a:r>
              <a:rPr lang="es-CO" dirty="0" smtClean="0"/>
              <a:t>OBJETIVO DEL PROYECTO</a:t>
            </a:r>
            <a:endParaRPr lang="es-CO" dirty="0"/>
          </a:p>
        </p:txBody>
      </p:sp>
      <p:pic>
        <p:nvPicPr>
          <p:cNvPr id="2050" name="6AE8B516-9A04-4ABA-8E9E-4E8B1F945099" descr="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84169" y="2389853"/>
            <a:ext cx="3960000" cy="29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E3AAD31D-E644-4CBB-9C22-DADEED9720E2" descr="imag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843445" y="2389852"/>
            <a:ext cx="3960000" cy="29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6974A9F2-6DE9-4494-A9DC-87F6ACD3A172" descr="imag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1541" y="2524852"/>
            <a:ext cx="3600000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885945" y="6015036"/>
            <a:ext cx="878767" cy="341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latin typeface="Gill Sans MT" panose="020B05020201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CO" dirty="0"/>
              <a:t>ANTES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881949" y="5995981"/>
            <a:ext cx="1080745" cy="341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CO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latin typeface="Gill Sans MT" panose="020B05020201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Gill Sans MT" panose="020B0502020104020203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CO" dirty="0"/>
              <a:t>DESPUES</a:t>
            </a: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104417" y="1113180"/>
            <a:ext cx="11987123" cy="7816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CO" b="1" dirty="0" smtClean="0"/>
              <a:t>Reducir el consumo de energía eléctrica y el reproceso de azúcar A mediante la automatización del ciclo de una centrífuga </a:t>
            </a:r>
            <a:r>
              <a:rPr lang="es-CO" b="1" dirty="0" err="1" smtClean="0"/>
              <a:t>batch</a:t>
            </a:r>
            <a:r>
              <a:rPr lang="es-CO" b="1" dirty="0" smtClean="0"/>
              <a:t> para masa A, de forma que el operario no intervenga en la operación normal de la máquina.</a:t>
            </a:r>
          </a:p>
        </p:txBody>
      </p:sp>
    </p:spTree>
    <p:extLst>
      <p:ext uri="{BB962C8B-B14F-4D97-AF65-F5344CB8AC3E}">
        <p14:creationId xmlns:p14="http://schemas.microsoft.com/office/powerpoint/2010/main" val="35752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5016" y="331258"/>
            <a:ext cx="10515600" cy="899231"/>
          </a:xfrm>
        </p:spPr>
        <p:txBody>
          <a:bodyPr/>
          <a:lstStyle/>
          <a:p>
            <a:r>
              <a:rPr lang="es-CO" dirty="0" smtClean="0"/>
              <a:t>ALCANCE DEL PROYECTO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32114"/>
            <a:ext cx="10515600" cy="4338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/>
              <a:t>Para lograr el objetivo se hicieron los siguientes trabajos:</a:t>
            </a:r>
          </a:p>
          <a:p>
            <a:pPr marL="0" indent="0">
              <a:buNone/>
            </a:pPr>
            <a:endParaRPr lang="es-CO" dirty="0"/>
          </a:p>
          <a:p>
            <a:pPr>
              <a:buFont typeface="Wingdings" panose="05000000000000000000" pitchFamily="2" charset="2"/>
              <a:buChar char="Ø"/>
            </a:pPr>
            <a:r>
              <a:rPr lang="es-CO" dirty="0" smtClean="0"/>
              <a:t>Cambio del canasto. De uno con tapa manual a uno con válvula para descarga</a:t>
            </a:r>
          </a:p>
          <a:p>
            <a:pPr>
              <a:buFont typeface="Wingdings" panose="05000000000000000000" pitchFamily="2" charset="2"/>
              <a:buChar char="Ø"/>
            </a:pPr>
            <a:endParaRPr lang="es-CO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CO" dirty="0" smtClean="0"/>
              <a:t>Cambio del arado. De uno con volante para operación manual a uno con sistema neumático para operación automática. Adicionalmente el nuevo es de mayor tamaño para descargar en menos tiempo</a:t>
            </a:r>
          </a:p>
          <a:p>
            <a:pPr>
              <a:buFont typeface="Wingdings" panose="05000000000000000000" pitchFamily="2" charset="2"/>
              <a:buChar char="Ø"/>
            </a:pPr>
            <a:endParaRPr lang="es-CO" dirty="0"/>
          </a:p>
          <a:p>
            <a:pPr>
              <a:buFont typeface="Wingdings" panose="05000000000000000000" pitchFamily="2" charset="2"/>
              <a:buChar char="Ø"/>
            </a:pPr>
            <a:r>
              <a:rPr lang="es-CO" dirty="0" smtClean="0"/>
              <a:t>Cambio de los sistemas para control de la carga y lavado del azúcar por unos de mayor eficiencia</a:t>
            </a:r>
          </a:p>
          <a:p>
            <a:pPr>
              <a:buFont typeface="Wingdings" panose="05000000000000000000" pitchFamily="2" charset="2"/>
              <a:buChar char="Ø"/>
            </a:pPr>
            <a:endParaRPr lang="es-CO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CO" dirty="0" smtClean="0"/>
              <a:t>Instalación de un sistema para monitoreo del balanceo. Para mejorar la seguridad en la operación de la máquina; deteniendo automáticamente la misma en caso de desbalanceo</a:t>
            </a:r>
          </a:p>
        </p:txBody>
      </p:sp>
    </p:spTree>
    <p:extLst>
      <p:ext uri="{BB962C8B-B14F-4D97-AF65-F5344CB8AC3E}">
        <p14:creationId xmlns:p14="http://schemas.microsoft.com/office/powerpoint/2010/main" val="28744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IM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DAF6C"/>
      </a:accent1>
      <a:accent2>
        <a:srgbClr val="0078AE"/>
      </a:accent2>
      <a:accent3>
        <a:srgbClr val="A5A5A5"/>
      </a:accent3>
      <a:accent4>
        <a:srgbClr val="FFC000"/>
      </a:accent4>
      <a:accent5>
        <a:srgbClr val="ED7D31"/>
      </a:accent5>
      <a:accent6>
        <a:srgbClr val="954F72"/>
      </a:accent6>
      <a:hlink>
        <a:srgbClr val="0563C1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14755</TotalTime>
  <Words>2891</Words>
  <Application>Microsoft Office PowerPoint</Application>
  <PresentationFormat>Panorámica</PresentationFormat>
  <Paragraphs>518</Paragraphs>
  <Slides>42</Slides>
  <Notes>0</Notes>
  <HiddenSlides>7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Gill Sans MT</vt:lpstr>
      <vt:lpstr>Miriam</vt:lpstr>
      <vt:lpstr>Wingdings</vt:lpstr>
      <vt:lpstr>Tema de Office</vt:lpstr>
      <vt:lpstr>Agosto de 2017</vt:lpstr>
      <vt:lpstr>AGENDA</vt:lpstr>
      <vt:lpstr>OBJETIVO</vt:lpstr>
      <vt:lpstr>METODOLOGIA DE TRABAJO</vt:lpstr>
      <vt:lpstr>PLAN MAESTRO</vt:lpstr>
      <vt:lpstr>PLAN MAESTRO</vt:lpstr>
      <vt:lpstr>2.1.3 AUTOMATIZACION  OPERACIÓN CENTRIFUGA BATCH PARA MASA A</vt:lpstr>
      <vt:lpstr>OBJETIVO DEL PROYECTO</vt:lpstr>
      <vt:lpstr>ALCANCE DEL PROYECTO</vt:lpstr>
      <vt:lpstr>ALCANCE DEL PROYECTO</vt:lpstr>
      <vt:lpstr>ALCANCE DEL PROYECTO</vt:lpstr>
      <vt:lpstr>BENEFICIOS OBTENIDOS</vt:lpstr>
      <vt:lpstr>BENEFICIOS OBTENIDOS</vt:lpstr>
      <vt:lpstr>2.1.3AUTOMATIZACION  OPERACION EVAPORADORES</vt:lpstr>
      <vt:lpstr>OBJETIVO DEL PROYECTO</vt:lpstr>
      <vt:lpstr>ALCANCE DEL PROYECTO</vt:lpstr>
      <vt:lpstr>BENEFICIOS OBTENIDOS</vt:lpstr>
      <vt:lpstr>BENEFICIOS OBTENIDOS</vt:lpstr>
      <vt:lpstr>BENEFICIOS OBTENIDOS</vt:lpstr>
      <vt:lpstr>2.3.4 REDUCCION PERDIDAS DE SACAROSA EN CACHAZA</vt:lpstr>
      <vt:lpstr>OBJETIVO DE LA MEJORA</vt:lpstr>
      <vt:lpstr>MEJORAS IMPLEMENTADAS</vt:lpstr>
      <vt:lpstr>MEJORAS IMPLEMENTADAS</vt:lpstr>
      <vt:lpstr>MEJORAS IMPLEMENTADAS</vt:lpstr>
      <vt:lpstr>BENEFICIOS OBTENIDOS</vt:lpstr>
      <vt:lpstr>RESULTADOS OBTENIDOS</vt:lpstr>
      <vt:lpstr>RESULTADOS OBTENIDOS</vt:lpstr>
      <vt:lpstr>1.2.1.2 REDUCCION DEL CONSUMO UNITARIO DE VAPOR (Lbv/TC)</vt:lpstr>
      <vt:lpstr>OBJETIVO</vt:lpstr>
      <vt:lpstr>CICLO DEL VAPOR - Actual</vt:lpstr>
      <vt:lpstr>CICLO DEL VAPOR – Futuro 1</vt:lpstr>
      <vt:lpstr>MEJORAS IMPLEMENTADAS</vt:lpstr>
      <vt:lpstr>MEJORAS IMPLEMENTADAS</vt:lpstr>
      <vt:lpstr>RESULTADOS OBTENIDOS</vt:lpstr>
      <vt:lpstr>RESULTADOS OBTENIDOS</vt:lpstr>
      <vt:lpstr>OPORTUNIDADES DE MEJORA</vt:lpstr>
      <vt:lpstr>OPORTUNIDADES DE MEJORA</vt:lpstr>
      <vt:lpstr>PROXIMOS PASOS</vt:lpstr>
      <vt:lpstr>RESUMEN</vt:lpstr>
      <vt:lpstr>CONCLUSIONES</vt:lpstr>
      <vt:lpstr>RECOMENDACIONES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Fabricio  Carvajal Cruz</dc:creator>
  <cp:lastModifiedBy>Usuuario1</cp:lastModifiedBy>
  <cp:revision>641</cp:revision>
  <dcterms:created xsi:type="dcterms:W3CDTF">2016-02-08T14:21:25Z</dcterms:created>
  <dcterms:modified xsi:type="dcterms:W3CDTF">2017-08-23T12:29:17Z</dcterms:modified>
</cp:coreProperties>
</file>