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8" r:id="rId5"/>
    <p:sldId id="259" r:id="rId6"/>
    <p:sldId id="263" r:id="rId7"/>
    <p:sldId id="280" r:id="rId8"/>
    <p:sldId id="260" r:id="rId9"/>
    <p:sldId id="281" r:id="rId10"/>
    <p:sldId id="264" r:id="rId11"/>
    <p:sldId id="261" r:id="rId12"/>
    <p:sldId id="265" r:id="rId13"/>
    <p:sldId id="266" r:id="rId14"/>
    <p:sldId id="268" r:id="rId15"/>
    <p:sldId id="267" r:id="rId16"/>
    <p:sldId id="269" r:id="rId17"/>
    <p:sldId id="262" r:id="rId18"/>
    <p:sldId id="271" r:id="rId19"/>
    <p:sldId id="270" r:id="rId20"/>
    <p:sldId id="272" r:id="rId21"/>
    <p:sldId id="273" r:id="rId22"/>
    <p:sldId id="274" r:id="rId23"/>
    <p:sldId id="275" r:id="rId24"/>
    <p:sldId id="276" r:id="rId25"/>
    <p:sldId id="277" r:id="rId26"/>
    <p:sldId id="278" r:id="rId27"/>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5C21A-81C9-4085-8EC4-BF16AFCFE3F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D9FB7557-9E81-40D5-B7CF-ECFFA02ED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GT"/>
          </a:p>
        </p:txBody>
      </p:sp>
      <p:sp>
        <p:nvSpPr>
          <p:cNvPr id="4" name="Marcador de fecha 3">
            <a:extLst>
              <a:ext uri="{FF2B5EF4-FFF2-40B4-BE49-F238E27FC236}">
                <a16:creationId xmlns:a16="http://schemas.microsoft.com/office/drawing/2014/main" id="{79B251D7-B651-463D-BF9A-A3DF030A721B}"/>
              </a:ext>
            </a:extLst>
          </p:cNvPr>
          <p:cNvSpPr>
            <a:spLocks noGrp="1"/>
          </p:cNvSpPr>
          <p:nvPr>
            <p:ph type="dt" sz="half" idx="10"/>
          </p:nvPr>
        </p:nvSpPr>
        <p:spPr/>
        <p:txBody>
          <a:bodyPr/>
          <a:lstStyle/>
          <a:p>
            <a:fld id="{96742731-79D2-4459-ABFD-3336473E3CF7}" type="datetimeFigureOut">
              <a:rPr lang="es-GT" smtClean="0"/>
              <a:t>18/07/2017</a:t>
            </a:fld>
            <a:endParaRPr lang="es-GT"/>
          </a:p>
        </p:txBody>
      </p:sp>
      <p:sp>
        <p:nvSpPr>
          <p:cNvPr id="5" name="Marcador de pie de página 4">
            <a:extLst>
              <a:ext uri="{FF2B5EF4-FFF2-40B4-BE49-F238E27FC236}">
                <a16:creationId xmlns:a16="http://schemas.microsoft.com/office/drawing/2014/main" id="{79441CC9-6904-4AA2-816C-40AD2D742492}"/>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2356978-0DCF-4F96-B3FB-D59A5C756821}"/>
              </a:ext>
            </a:extLst>
          </p:cNvPr>
          <p:cNvSpPr>
            <a:spLocks noGrp="1"/>
          </p:cNvSpPr>
          <p:nvPr>
            <p:ph type="sldNum" sz="quarter" idx="12"/>
          </p:nvPr>
        </p:nvSpPr>
        <p:spPr/>
        <p:txBody>
          <a:bodyPr/>
          <a:lstStyle/>
          <a:p>
            <a:fld id="{27A4FFA7-AF58-4E7A-98D3-AB108EAB5E7A}" type="slidenum">
              <a:rPr lang="es-GT" smtClean="0"/>
              <a:t>‹Nº›</a:t>
            </a:fld>
            <a:endParaRPr lang="es-GT"/>
          </a:p>
        </p:txBody>
      </p:sp>
    </p:spTree>
    <p:extLst>
      <p:ext uri="{BB962C8B-B14F-4D97-AF65-F5344CB8AC3E}">
        <p14:creationId xmlns:p14="http://schemas.microsoft.com/office/powerpoint/2010/main" val="188665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20AA59-5E56-4BF5-9C5A-5D690312C6BA}"/>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8A988734-2305-4DC9-AE75-CCE96892B337}"/>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6F9CEC8F-B4A5-4F59-A7BB-D9A7BF8CA5DF}"/>
              </a:ext>
            </a:extLst>
          </p:cNvPr>
          <p:cNvSpPr>
            <a:spLocks noGrp="1"/>
          </p:cNvSpPr>
          <p:nvPr>
            <p:ph type="dt" sz="half" idx="10"/>
          </p:nvPr>
        </p:nvSpPr>
        <p:spPr/>
        <p:txBody>
          <a:bodyPr/>
          <a:lstStyle/>
          <a:p>
            <a:fld id="{96742731-79D2-4459-ABFD-3336473E3CF7}" type="datetimeFigureOut">
              <a:rPr lang="es-GT" smtClean="0"/>
              <a:t>18/07/2017</a:t>
            </a:fld>
            <a:endParaRPr lang="es-GT"/>
          </a:p>
        </p:txBody>
      </p:sp>
      <p:sp>
        <p:nvSpPr>
          <p:cNvPr id="5" name="Marcador de pie de página 4">
            <a:extLst>
              <a:ext uri="{FF2B5EF4-FFF2-40B4-BE49-F238E27FC236}">
                <a16:creationId xmlns:a16="http://schemas.microsoft.com/office/drawing/2014/main" id="{A0337123-F16E-45B9-B6E2-EE982913D99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414131A-5C32-4ABC-8246-2606C4501762}"/>
              </a:ext>
            </a:extLst>
          </p:cNvPr>
          <p:cNvSpPr>
            <a:spLocks noGrp="1"/>
          </p:cNvSpPr>
          <p:nvPr>
            <p:ph type="sldNum" sz="quarter" idx="12"/>
          </p:nvPr>
        </p:nvSpPr>
        <p:spPr/>
        <p:txBody>
          <a:bodyPr/>
          <a:lstStyle/>
          <a:p>
            <a:fld id="{27A4FFA7-AF58-4E7A-98D3-AB108EAB5E7A}" type="slidenum">
              <a:rPr lang="es-GT" smtClean="0"/>
              <a:t>‹Nº›</a:t>
            </a:fld>
            <a:endParaRPr lang="es-GT"/>
          </a:p>
        </p:txBody>
      </p:sp>
    </p:spTree>
    <p:extLst>
      <p:ext uri="{BB962C8B-B14F-4D97-AF65-F5344CB8AC3E}">
        <p14:creationId xmlns:p14="http://schemas.microsoft.com/office/powerpoint/2010/main" val="285425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646E0FA-9CF2-44A0-A14D-CD283EBB563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D7BDB01D-F057-4847-A235-4F62A4E10C75}"/>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DA529DF4-EE85-4DF1-90E9-66DE68FFB7D7}"/>
              </a:ext>
            </a:extLst>
          </p:cNvPr>
          <p:cNvSpPr>
            <a:spLocks noGrp="1"/>
          </p:cNvSpPr>
          <p:nvPr>
            <p:ph type="dt" sz="half" idx="10"/>
          </p:nvPr>
        </p:nvSpPr>
        <p:spPr/>
        <p:txBody>
          <a:bodyPr/>
          <a:lstStyle/>
          <a:p>
            <a:fld id="{96742731-79D2-4459-ABFD-3336473E3CF7}" type="datetimeFigureOut">
              <a:rPr lang="es-GT" smtClean="0"/>
              <a:t>18/07/2017</a:t>
            </a:fld>
            <a:endParaRPr lang="es-GT"/>
          </a:p>
        </p:txBody>
      </p:sp>
      <p:sp>
        <p:nvSpPr>
          <p:cNvPr id="5" name="Marcador de pie de página 4">
            <a:extLst>
              <a:ext uri="{FF2B5EF4-FFF2-40B4-BE49-F238E27FC236}">
                <a16:creationId xmlns:a16="http://schemas.microsoft.com/office/drawing/2014/main" id="{8AF668BA-CB96-40C0-9473-B349AB7B479D}"/>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00819033-EEC6-4D30-9453-4593D4A0DE2C}"/>
              </a:ext>
            </a:extLst>
          </p:cNvPr>
          <p:cNvSpPr>
            <a:spLocks noGrp="1"/>
          </p:cNvSpPr>
          <p:nvPr>
            <p:ph type="sldNum" sz="quarter" idx="12"/>
          </p:nvPr>
        </p:nvSpPr>
        <p:spPr/>
        <p:txBody>
          <a:bodyPr/>
          <a:lstStyle/>
          <a:p>
            <a:fld id="{27A4FFA7-AF58-4E7A-98D3-AB108EAB5E7A}" type="slidenum">
              <a:rPr lang="es-GT" smtClean="0"/>
              <a:t>‹Nº›</a:t>
            </a:fld>
            <a:endParaRPr lang="es-GT"/>
          </a:p>
        </p:txBody>
      </p:sp>
    </p:spTree>
    <p:extLst>
      <p:ext uri="{BB962C8B-B14F-4D97-AF65-F5344CB8AC3E}">
        <p14:creationId xmlns:p14="http://schemas.microsoft.com/office/powerpoint/2010/main" val="318177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D447BE-B25C-4074-84F6-4A91A9495831}"/>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9E72BBBE-0437-404E-B485-D8FAAD7AFE86}"/>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95B52353-A9CD-4ABE-8B49-0F932B66ABBA}"/>
              </a:ext>
            </a:extLst>
          </p:cNvPr>
          <p:cNvSpPr>
            <a:spLocks noGrp="1"/>
          </p:cNvSpPr>
          <p:nvPr>
            <p:ph type="dt" sz="half" idx="10"/>
          </p:nvPr>
        </p:nvSpPr>
        <p:spPr/>
        <p:txBody>
          <a:bodyPr/>
          <a:lstStyle/>
          <a:p>
            <a:fld id="{96742731-79D2-4459-ABFD-3336473E3CF7}" type="datetimeFigureOut">
              <a:rPr lang="es-GT" smtClean="0"/>
              <a:t>18/07/2017</a:t>
            </a:fld>
            <a:endParaRPr lang="es-GT"/>
          </a:p>
        </p:txBody>
      </p:sp>
      <p:sp>
        <p:nvSpPr>
          <p:cNvPr id="5" name="Marcador de pie de página 4">
            <a:extLst>
              <a:ext uri="{FF2B5EF4-FFF2-40B4-BE49-F238E27FC236}">
                <a16:creationId xmlns:a16="http://schemas.microsoft.com/office/drawing/2014/main" id="{1A71BD9E-803F-4D79-BB2A-7941632D2F4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CE97A82-6C7C-4623-8A44-419DBDE826E6}"/>
              </a:ext>
            </a:extLst>
          </p:cNvPr>
          <p:cNvSpPr>
            <a:spLocks noGrp="1"/>
          </p:cNvSpPr>
          <p:nvPr>
            <p:ph type="sldNum" sz="quarter" idx="12"/>
          </p:nvPr>
        </p:nvSpPr>
        <p:spPr/>
        <p:txBody>
          <a:bodyPr/>
          <a:lstStyle/>
          <a:p>
            <a:fld id="{27A4FFA7-AF58-4E7A-98D3-AB108EAB5E7A}" type="slidenum">
              <a:rPr lang="es-GT" smtClean="0"/>
              <a:t>‹Nº›</a:t>
            </a:fld>
            <a:endParaRPr lang="es-GT"/>
          </a:p>
        </p:txBody>
      </p:sp>
    </p:spTree>
    <p:extLst>
      <p:ext uri="{BB962C8B-B14F-4D97-AF65-F5344CB8AC3E}">
        <p14:creationId xmlns:p14="http://schemas.microsoft.com/office/powerpoint/2010/main" val="305053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105E6-42FF-4F5D-9153-3D75D8C01F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29D1473C-2988-4326-8645-D2925ACCE3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61E42EBC-B5FB-41DD-9402-91A59D72A671}"/>
              </a:ext>
            </a:extLst>
          </p:cNvPr>
          <p:cNvSpPr>
            <a:spLocks noGrp="1"/>
          </p:cNvSpPr>
          <p:nvPr>
            <p:ph type="dt" sz="half" idx="10"/>
          </p:nvPr>
        </p:nvSpPr>
        <p:spPr/>
        <p:txBody>
          <a:bodyPr/>
          <a:lstStyle/>
          <a:p>
            <a:fld id="{96742731-79D2-4459-ABFD-3336473E3CF7}" type="datetimeFigureOut">
              <a:rPr lang="es-GT" smtClean="0"/>
              <a:t>18/07/2017</a:t>
            </a:fld>
            <a:endParaRPr lang="es-GT"/>
          </a:p>
        </p:txBody>
      </p:sp>
      <p:sp>
        <p:nvSpPr>
          <p:cNvPr id="5" name="Marcador de pie de página 4">
            <a:extLst>
              <a:ext uri="{FF2B5EF4-FFF2-40B4-BE49-F238E27FC236}">
                <a16:creationId xmlns:a16="http://schemas.microsoft.com/office/drawing/2014/main" id="{81E7C068-CCDC-4B6D-B854-7978AF885D5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382DDBD1-5D22-480D-B16E-C913E77221E2}"/>
              </a:ext>
            </a:extLst>
          </p:cNvPr>
          <p:cNvSpPr>
            <a:spLocks noGrp="1"/>
          </p:cNvSpPr>
          <p:nvPr>
            <p:ph type="sldNum" sz="quarter" idx="12"/>
          </p:nvPr>
        </p:nvSpPr>
        <p:spPr/>
        <p:txBody>
          <a:bodyPr/>
          <a:lstStyle/>
          <a:p>
            <a:fld id="{27A4FFA7-AF58-4E7A-98D3-AB108EAB5E7A}" type="slidenum">
              <a:rPr lang="es-GT" smtClean="0"/>
              <a:t>‹Nº›</a:t>
            </a:fld>
            <a:endParaRPr lang="es-GT"/>
          </a:p>
        </p:txBody>
      </p:sp>
    </p:spTree>
    <p:extLst>
      <p:ext uri="{BB962C8B-B14F-4D97-AF65-F5344CB8AC3E}">
        <p14:creationId xmlns:p14="http://schemas.microsoft.com/office/powerpoint/2010/main" val="81776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8EFE40-9F2C-4AEC-A613-885CBA123D33}"/>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48A99B01-EFCB-4936-84F6-A2944E148F6B}"/>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A67ED64E-7AC4-43C9-A38C-414E437437B2}"/>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a16="http://schemas.microsoft.com/office/drawing/2014/main" id="{E8664E0B-44A4-4D65-AFFF-2B948F9CD1F0}"/>
              </a:ext>
            </a:extLst>
          </p:cNvPr>
          <p:cNvSpPr>
            <a:spLocks noGrp="1"/>
          </p:cNvSpPr>
          <p:nvPr>
            <p:ph type="dt" sz="half" idx="10"/>
          </p:nvPr>
        </p:nvSpPr>
        <p:spPr/>
        <p:txBody>
          <a:bodyPr/>
          <a:lstStyle/>
          <a:p>
            <a:fld id="{96742731-79D2-4459-ABFD-3336473E3CF7}" type="datetimeFigureOut">
              <a:rPr lang="es-GT" smtClean="0"/>
              <a:t>18/07/2017</a:t>
            </a:fld>
            <a:endParaRPr lang="es-GT"/>
          </a:p>
        </p:txBody>
      </p:sp>
      <p:sp>
        <p:nvSpPr>
          <p:cNvPr id="6" name="Marcador de pie de página 5">
            <a:extLst>
              <a:ext uri="{FF2B5EF4-FFF2-40B4-BE49-F238E27FC236}">
                <a16:creationId xmlns:a16="http://schemas.microsoft.com/office/drawing/2014/main" id="{AFC531D0-EAD2-42AE-8694-A61EA6A78140}"/>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0D6B3FA0-006A-4C3E-88C4-12C2E635B082}"/>
              </a:ext>
            </a:extLst>
          </p:cNvPr>
          <p:cNvSpPr>
            <a:spLocks noGrp="1"/>
          </p:cNvSpPr>
          <p:nvPr>
            <p:ph type="sldNum" sz="quarter" idx="12"/>
          </p:nvPr>
        </p:nvSpPr>
        <p:spPr/>
        <p:txBody>
          <a:bodyPr/>
          <a:lstStyle/>
          <a:p>
            <a:fld id="{27A4FFA7-AF58-4E7A-98D3-AB108EAB5E7A}" type="slidenum">
              <a:rPr lang="es-GT" smtClean="0"/>
              <a:t>‹Nº›</a:t>
            </a:fld>
            <a:endParaRPr lang="es-GT"/>
          </a:p>
        </p:txBody>
      </p:sp>
    </p:spTree>
    <p:extLst>
      <p:ext uri="{BB962C8B-B14F-4D97-AF65-F5344CB8AC3E}">
        <p14:creationId xmlns:p14="http://schemas.microsoft.com/office/powerpoint/2010/main" val="332443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D8627-0247-4DCF-BA9A-1E61606D54B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FD56D92B-DE6D-4280-B419-C5CD8EDDB9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CB51AFFB-7E61-485F-93CD-44878A32ED6B}"/>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C4AE7025-5E53-45ED-8AA5-3AF4F14087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D6336311-0081-4CC7-B3D9-76FFF20A0C8B}"/>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a16="http://schemas.microsoft.com/office/drawing/2014/main" id="{5D2D9820-BB9C-493E-9A95-ACE480D01560}"/>
              </a:ext>
            </a:extLst>
          </p:cNvPr>
          <p:cNvSpPr>
            <a:spLocks noGrp="1"/>
          </p:cNvSpPr>
          <p:nvPr>
            <p:ph type="dt" sz="half" idx="10"/>
          </p:nvPr>
        </p:nvSpPr>
        <p:spPr/>
        <p:txBody>
          <a:bodyPr/>
          <a:lstStyle/>
          <a:p>
            <a:fld id="{96742731-79D2-4459-ABFD-3336473E3CF7}" type="datetimeFigureOut">
              <a:rPr lang="es-GT" smtClean="0"/>
              <a:t>18/07/2017</a:t>
            </a:fld>
            <a:endParaRPr lang="es-GT"/>
          </a:p>
        </p:txBody>
      </p:sp>
      <p:sp>
        <p:nvSpPr>
          <p:cNvPr id="8" name="Marcador de pie de página 7">
            <a:extLst>
              <a:ext uri="{FF2B5EF4-FFF2-40B4-BE49-F238E27FC236}">
                <a16:creationId xmlns:a16="http://schemas.microsoft.com/office/drawing/2014/main" id="{FADFA12C-61B3-40B6-B138-CBBD79D6C085}"/>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A6A8A5D3-5D4E-4BF8-8EDD-34185F6FC986}"/>
              </a:ext>
            </a:extLst>
          </p:cNvPr>
          <p:cNvSpPr>
            <a:spLocks noGrp="1"/>
          </p:cNvSpPr>
          <p:nvPr>
            <p:ph type="sldNum" sz="quarter" idx="12"/>
          </p:nvPr>
        </p:nvSpPr>
        <p:spPr/>
        <p:txBody>
          <a:bodyPr/>
          <a:lstStyle/>
          <a:p>
            <a:fld id="{27A4FFA7-AF58-4E7A-98D3-AB108EAB5E7A}" type="slidenum">
              <a:rPr lang="es-GT" smtClean="0"/>
              <a:t>‹Nº›</a:t>
            </a:fld>
            <a:endParaRPr lang="es-GT"/>
          </a:p>
        </p:txBody>
      </p:sp>
    </p:spTree>
    <p:extLst>
      <p:ext uri="{BB962C8B-B14F-4D97-AF65-F5344CB8AC3E}">
        <p14:creationId xmlns:p14="http://schemas.microsoft.com/office/powerpoint/2010/main" val="319789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423BA7-EE2A-400A-973A-E44240055217}"/>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756F6FEE-C979-4F1C-8668-81C36F00494F}"/>
              </a:ext>
            </a:extLst>
          </p:cNvPr>
          <p:cNvSpPr>
            <a:spLocks noGrp="1"/>
          </p:cNvSpPr>
          <p:nvPr>
            <p:ph type="dt" sz="half" idx="10"/>
          </p:nvPr>
        </p:nvSpPr>
        <p:spPr/>
        <p:txBody>
          <a:bodyPr/>
          <a:lstStyle/>
          <a:p>
            <a:fld id="{96742731-79D2-4459-ABFD-3336473E3CF7}" type="datetimeFigureOut">
              <a:rPr lang="es-GT" smtClean="0"/>
              <a:t>18/07/2017</a:t>
            </a:fld>
            <a:endParaRPr lang="es-GT"/>
          </a:p>
        </p:txBody>
      </p:sp>
      <p:sp>
        <p:nvSpPr>
          <p:cNvPr id="4" name="Marcador de pie de página 3">
            <a:extLst>
              <a:ext uri="{FF2B5EF4-FFF2-40B4-BE49-F238E27FC236}">
                <a16:creationId xmlns:a16="http://schemas.microsoft.com/office/drawing/2014/main" id="{B544287D-C5B4-40B3-8CB4-99BCC7A68301}"/>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3DFE8DF4-7D89-4BB8-9344-5A8CB2312CAB}"/>
              </a:ext>
            </a:extLst>
          </p:cNvPr>
          <p:cNvSpPr>
            <a:spLocks noGrp="1"/>
          </p:cNvSpPr>
          <p:nvPr>
            <p:ph type="sldNum" sz="quarter" idx="12"/>
          </p:nvPr>
        </p:nvSpPr>
        <p:spPr/>
        <p:txBody>
          <a:bodyPr/>
          <a:lstStyle/>
          <a:p>
            <a:fld id="{27A4FFA7-AF58-4E7A-98D3-AB108EAB5E7A}" type="slidenum">
              <a:rPr lang="es-GT" smtClean="0"/>
              <a:t>‹Nº›</a:t>
            </a:fld>
            <a:endParaRPr lang="es-GT"/>
          </a:p>
        </p:txBody>
      </p:sp>
    </p:spTree>
    <p:extLst>
      <p:ext uri="{BB962C8B-B14F-4D97-AF65-F5344CB8AC3E}">
        <p14:creationId xmlns:p14="http://schemas.microsoft.com/office/powerpoint/2010/main" val="401809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2C1EE5-BC48-4435-930B-E723DA11BDA1}"/>
              </a:ext>
            </a:extLst>
          </p:cNvPr>
          <p:cNvSpPr>
            <a:spLocks noGrp="1"/>
          </p:cNvSpPr>
          <p:nvPr>
            <p:ph type="dt" sz="half" idx="10"/>
          </p:nvPr>
        </p:nvSpPr>
        <p:spPr/>
        <p:txBody>
          <a:bodyPr/>
          <a:lstStyle/>
          <a:p>
            <a:fld id="{96742731-79D2-4459-ABFD-3336473E3CF7}" type="datetimeFigureOut">
              <a:rPr lang="es-GT" smtClean="0"/>
              <a:t>18/07/2017</a:t>
            </a:fld>
            <a:endParaRPr lang="es-GT"/>
          </a:p>
        </p:txBody>
      </p:sp>
      <p:sp>
        <p:nvSpPr>
          <p:cNvPr id="3" name="Marcador de pie de página 2">
            <a:extLst>
              <a:ext uri="{FF2B5EF4-FFF2-40B4-BE49-F238E27FC236}">
                <a16:creationId xmlns:a16="http://schemas.microsoft.com/office/drawing/2014/main" id="{2ADB3750-845D-4D43-8893-B44A458E28E2}"/>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C136014C-B91B-44BB-A042-C25552585277}"/>
              </a:ext>
            </a:extLst>
          </p:cNvPr>
          <p:cNvSpPr>
            <a:spLocks noGrp="1"/>
          </p:cNvSpPr>
          <p:nvPr>
            <p:ph type="sldNum" sz="quarter" idx="12"/>
          </p:nvPr>
        </p:nvSpPr>
        <p:spPr/>
        <p:txBody>
          <a:bodyPr/>
          <a:lstStyle/>
          <a:p>
            <a:fld id="{27A4FFA7-AF58-4E7A-98D3-AB108EAB5E7A}" type="slidenum">
              <a:rPr lang="es-GT" smtClean="0"/>
              <a:t>‹Nº›</a:t>
            </a:fld>
            <a:endParaRPr lang="es-GT"/>
          </a:p>
        </p:txBody>
      </p:sp>
    </p:spTree>
    <p:extLst>
      <p:ext uri="{BB962C8B-B14F-4D97-AF65-F5344CB8AC3E}">
        <p14:creationId xmlns:p14="http://schemas.microsoft.com/office/powerpoint/2010/main" val="26604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8E9921-1C9A-4DAB-A6FF-C74436FC68F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AF75B1D9-2C5F-4A59-BA3B-26818EF55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a16="http://schemas.microsoft.com/office/drawing/2014/main" id="{0DFAC21C-3D93-419B-A309-D869C855E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12E5099-FC3E-4A38-B069-21F09205AB98}"/>
              </a:ext>
            </a:extLst>
          </p:cNvPr>
          <p:cNvSpPr>
            <a:spLocks noGrp="1"/>
          </p:cNvSpPr>
          <p:nvPr>
            <p:ph type="dt" sz="half" idx="10"/>
          </p:nvPr>
        </p:nvSpPr>
        <p:spPr/>
        <p:txBody>
          <a:bodyPr/>
          <a:lstStyle/>
          <a:p>
            <a:fld id="{96742731-79D2-4459-ABFD-3336473E3CF7}" type="datetimeFigureOut">
              <a:rPr lang="es-GT" smtClean="0"/>
              <a:t>18/07/2017</a:t>
            </a:fld>
            <a:endParaRPr lang="es-GT"/>
          </a:p>
        </p:txBody>
      </p:sp>
      <p:sp>
        <p:nvSpPr>
          <p:cNvPr id="6" name="Marcador de pie de página 5">
            <a:extLst>
              <a:ext uri="{FF2B5EF4-FFF2-40B4-BE49-F238E27FC236}">
                <a16:creationId xmlns:a16="http://schemas.microsoft.com/office/drawing/2014/main" id="{2A3D402C-6721-46DE-933E-6AC99B767CFB}"/>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B2BEC1A8-F7A3-47BC-9FCF-A10F5727F79E}"/>
              </a:ext>
            </a:extLst>
          </p:cNvPr>
          <p:cNvSpPr>
            <a:spLocks noGrp="1"/>
          </p:cNvSpPr>
          <p:nvPr>
            <p:ph type="sldNum" sz="quarter" idx="12"/>
          </p:nvPr>
        </p:nvSpPr>
        <p:spPr/>
        <p:txBody>
          <a:bodyPr/>
          <a:lstStyle/>
          <a:p>
            <a:fld id="{27A4FFA7-AF58-4E7A-98D3-AB108EAB5E7A}" type="slidenum">
              <a:rPr lang="es-GT" smtClean="0"/>
              <a:t>‹Nº›</a:t>
            </a:fld>
            <a:endParaRPr lang="es-GT"/>
          </a:p>
        </p:txBody>
      </p:sp>
    </p:spTree>
    <p:extLst>
      <p:ext uri="{BB962C8B-B14F-4D97-AF65-F5344CB8AC3E}">
        <p14:creationId xmlns:p14="http://schemas.microsoft.com/office/powerpoint/2010/main" val="424542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51A8C-8D2D-4197-A684-1F795680F0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EDCFBE38-F2BB-4320-87C4-98A09D5D1E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27DAF465-8096-4007-ADE6-2C7C415A92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A7A65067-16E0-471C-A1AB-CA82EF6F5C36}"/>
              </a:ext>
            </a:extLst>
          </p:cNvPr>
          <p:cNvSpPr>
            <a:spLocks noGrp="1"/>
          </p:cNvSpPr>
          <p:nvPr>
            <p:ph type="dt" sz="half" idx="10"/>
          </p:nvPr>
        </p:nvSpPr>
        <p:spPr/>
        <p:txBody>
          <a:bodyPr/>
          <a:lstStyle/>
          <a:p>
            <a:fld id="{96742731-79D2-4459-ABFD-3336473E3CF7}" type="datetimeFigureOut">
              <a:rPr lang="es-GT" smtClean="0"/>
              <a:t>18/07/2017</a:t>
            </a:fld>
            <a:endParaRPr lang="es-GT"/>
          </a:p>
        </p:txBody>
      </p:sp>
      <p:sp>
        <p:nvSpPr>
          <p:cNvPr id="6" name="Marcador de pie de página 5">
            <a:extLst>
              <a:ext uri="{FF2B5EF4-FFF2-40B4-BE49-F238E27FC236}">
                <a16:creationId xmlns:a16="http://schemas.microsoft.com/office/drawing/2014/main" id="{B75552C7-E7F5-47B3-96EC-E158A9414D33}"/>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E7625B61-2118-420E-B4B2-70A170A230CF}"/>
              </a:ext>
            </a:extLst>
          </p:cNvPr>
          <p:cNvSpPr>
            <a:spLocks noGrp="1"/>
          </p:cNvSpPr>
          <p:nvPr>
            <p:ph type="sldNum" sz="quarter" idx="12"/>
          </p:nvPr>
        </p:nvSpPr>
        <p:spPr/>
        <p:txBody>
          <a:bodyPr/>
          <a:lstStyle/>
          <a:p>
            <a:fld id="{27A4FFA7-AF58-4E7A-98D3-AB108EAB5E7A}" type="slidenum">
              <a:rPr lang="es-GT" smtClean="0"/>
              <a:t>‹Nº›</a:t>
            </a:fld>
            <a:endParaRPr lang="es-GT"/>
          </a:p>
        </p:txBody>
      </p:sp>
    </p:spTree>
    <p:extLst>
      <p:ext uri="{BB962C8B-B14F-4D97-AF65-F5344CB8AC3E}">
        <p14:creationId xmlns:p14="http://schemas.microsoft.com/office/powerpoint/2010/main" val="401640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A277BA6-1C88-458A-8A67-3A5A15FD02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4640E032-E09C-471C-A96B-3BC49CCFC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8CE7ABF4-7A93-4911-B2A6-F3E11BE3BE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42731-79D2-4459-ABFD-3336473E3CF7}" type="datetimeFigureOut">
              <a:rPr lang="es-GT" smtClean="0"/>
              <a:t>18/07/2017</a:t>
            </a:fld>
            <a:endParaRPr lang="es-GT"/>
          </a:p>
        </p:txBody>
      </p:sp>
      <p:sp>
        <p:nvSpPr>
          <p:cNvPr id="5" name="Marcador de pie de página 4">
            <a:extLst>
              <a:ext uri="{FF2B5EF4-FFF2-40B4-BE49-F238E27FC236}">
                <a16:creationId xmlns:a16="http://schemas.microsoft.com/office/drawing/2014/main" id="{A5970DAA-A0D9-40F3-B635-516818C3B2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BE7FB472-EE7F-4970-88A0-3BB8FA11F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4FFA7-AF58-4E7A-98D3-AB108EAB5E7A}" type="slidenum">
              <a:rPr lang="es-GT" smtClean="0"/>
              <a:t>‹Nº›</a:t>
            </a:fld>
            <a:endParaRPr lang="es-GT"/>
          </a:p>
        </p:txBody>
      </p:sp>
    </p:spTree>
    <p:extLst>
      <p:ext uri="{BB962C8B-B14F-4D97-AF65-F5344CB8AC3E}">
        <p14:creationId xmlns:p14="http://schemas.microsoft.com/office/powerpoint/2010/main" val="197149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799E2C-ABA3-4C86-A04C-602D868A1F9D}"/>
              </a:ext>
            </a:extLst>
          </p:cNvPr>
          <p:cNvSpPr>
            <a:spLocks noGrp="1"/>
          </p:cNvSpPr>
          <p:nvPr>
            <p:ph type="ctrTitle"/>
          </p:nvPr>
        </p:nvSpPr>
        <p:spPr>
          <a:xfrm>
            <a:off x="320841" y="1122363"/>
            <a:ext cx="11694695" cy="2387600"/>
          </a:xfrm>
        </p:spPr>
        <p:txBody>
          <a:bodyPr>
            <a:normAutofit fontScale="90000"/>
          </a:bodyPr>
          <a:lstStyle/>
          <a:p>
            <a:r>
              <a:rPr lang="es-GT" dirty="0"/>
              <a:t>MANUAL AZUCARERO 2017 </a:t>
            </a:r>
            <a:br>
              <a:rPr lang="es-GT" dirty="0"/>
            </a:br>
            <a:r>
              <a:rPr lang="es-GT" dirty="0"/>
              <a:t>INGENIERÍA PARA LA INDUSTRIA AZUCARERA</a:t>
            </a:r>
          </a:p>
        </p:txBody>
      </p:sp>
      <p:sp>
        <p:nvSpPr>
          <p:cNvPr id="3" name="Subtítulo 2">
            <a:extLst>
              <a:ext uri="{FF2B5EF4-FFF2-40B4-BE49-F238E27FC236}">
                <a16:creationId xmlns:a16="http://schemas.microsoft.com/office/drawing/2014/main" id="{B0B91482-C8F5-4424-A80C-F823CE68D98F}"/>
              </a:ext>
            </a:extLst>
          </p:cNvPr>
          <p:cNvSpPr>
            <a:spLocks noGrp="1"/>
          </p:cNvSpPr>
          <p:nvPr>
            <p:ph type="subTitle" idx="1"/>
          </p:nvPr>
        </p:nvSpPr>
        <p:spPr/>
        <p:txBody>
          <a:bodyPr/>
          <a:lstStyle/>
          <a:p>
            <a:endParaRPr lang="es-GT" dirty="0"/>
          </a:p>
          <a:p>
            <a:r>
              <a:rPr lang="es-GT" b="1" i="1" dirty="0"/>
              <a:t>Ing. Silvio </a:t>
            </a:r>
            <a:r>
              <a:rPr lang="es-GT" b="1" i="1" dirty="0" err="1"/>
              <a:t>Peluffo</a:t>
            </a:r>
            <a:r>
              <a:rPr lang="es-GT" b="1" i="1" dirty="0"/>
              <a:t> (</a:t>
            </a:r>
            <a:r>
              <a:rPr lang="es-GT" b="1" i="1" dirty="0" err="1"/>
              <a:t>TecnoAzúcar</a:t>
            </a:r>
            <a:r>
              <a:rPr lang="es-GT" b="1" i="1" dirty="0"/>
              <a:t> - Argentina), </a:t>
            </a:r>
          </a:p>
          <a:p>
            <a:r>
              <a:rPr lang="es-GT" b="1" i="1" dirty="0"/>
              <a:t>Ing. Miguel </a:t>
            </a:r>
            <a:r>
              <a:rPr lang="es-GT" b="1" i="1" dirty="0" err="1"/>
              <a:t>Pagliara</a:t>
            </a:r>
            <a:r>
              <a:rPr lang="es-GT" b="1" i="1" dirty="0"/>
              <a:t> </a:t>
            </a:r>
            <a:r>
              <a:rPr lang="es-GT" b="1" i="1" dirty="0" err="1"/>
              <a:t>Valz</a:t>
            </a:r>
            <a:r>
              <a:rPr lang="es-GT" b="1" i="1" dirty="0"/>
              <a:t> (ATS - Guatemala) </a:t>
            </a:r>
          </a:p>
        </p:txBody>
      </p:sp>
    </p:spTree>
    <p:extLst>
      <p:ext uri="{BB962C8B-B14F-4D97-AF65-F5344CB8AC3E}">
        <p14:creationId xmlns:p14="http://schemas.microsoft.com/office/powerpoint/2010/main" val="3905758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ángulo 3"/>
          <p:cNvSpPr/>
          <p:nvPr/>
        </p:nvSpPr>
        <p:spPr>
          <a:xfrm>
            <a:off x="128954" y="93785"/>
            <a:ext cx="11957538" cy="5262979"/>
          </a:xfrm>
          <a:prstGeom prst="rect">
            <a:avLst/>
          </a:prstGeom>
        </p:spPr>
        <p:txBody>
          <a:bodyPr wrap="square">
            <a:spAutoFit/>
          </a:bodyPr>
          <a:lstStyle/>
          <a:p>
            <a:pPr algn="ctr"/>
            <a:r>
              <a:rPr lang="es-ES" sz="2800" b="1" dirty="0">
                <a:latin typeface="Times New Roman" panose="02020603050405020304" pitchFamily="18" charset="0"/>
                <a:ea typeface="Times New Roman" panose="02020603050405020304" pitchFamily="18" charset="0"/>
              </a:rPr>
              <a:t>Caldera de Bagazo, Ventilador de Tiro Inducido (VTI) y Forzado (VTF)</a:t>
            </a:r>
          </a:p>
          <a:p>
            <a:pPr algn="ctr"/>
            <a:endParaRPr lang="es-ES" sz="2800" dirty="0">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es-ES" sz="2800" dirty="0">
                <a:latin typeface="Times New Roman" panose="02020603050405020304" pitchFamily="18" charset="0"/>
                <a:ea typeface="Times New Roman" panose="02020603050405020304" pitchFamily="18" charset="0"/>
              </a:rPr>
              <a:t>El  ejemplo, </a:t>
            </a:r>
            <a:r>
              <a:rPr lang="es-ES" sz="2800" b="1" i="1" dirty="0">
                <a:latin typeface="Times New Roman" panose="02020603050405020304" pitchFamily="18" charset="0"/>
                <a:ea typeface="Times New Roman" panose="02020603050405020304" pitchFamily="18" charset="0"/>
              </a:rPr>
              <a:t>Fig. 3</a:t>
            </a:r>
            <a:r>
              <a:rPr lang="es-ES" sz="2800" dirty="0">
                <a:latin typeface="Times New Roman" panose="02020603050405020304" pitchFamily="18" charset="0"/>
                <a:ea typeface="Times New Roman" panose="02020603050405020304" pitchFamily="18" charset="0"/>
              </a:rPr>
              <a:t>, permite analizar el comportamiento de una Caldera de Bagazo, con Ventilador de Tiro Inducido (VTI) y Forzado (VTF), accionados por turbinas de vapor. El cálculo se efectúa a partir de la información del análisis, con la composición elemental de un bagazo típico, para calcular el poder calorífico,  el flujo y composición de los gases de combustión, y con los respectivos balances de masa y energía,  obtener la pérdida de calor por estos gases, que sumadas a las que se registran por radiación, fugas, purgas,  </a:t>
            </a:r>
            <a:r>
              <a:rPr lang="es-ES" sz="2800" dirty="0" err="1">
                <a:latin typeface="Times New Roman" panose="02020603050405020304" pitchFamily="18" charset="0"/>
                <a:ea typeface="Times New Roman" panose="02020603050405020304" pitchFamily="18" charset="0"/>
              </a:rPr>
              <a:t>incombustión</a:t>
            </a:r>
            <a:r>
              <a:rPr lang="es-ES" sz="2800" dirty="0">
                <a:latin typeface="Times New Roman" panose="02020603050405020304" pitchFamily="18" charset="0"/>
                <a:ea typeface="Times New Roman" panose="02020603050405020304" pitchFamily="18" charset="0"/>
              </a:rPr>
              <a:t> y  CO, nos dará el rendimiento del equipo. Según el tipo de ventiladores usados y su presión de trabajo, se calcula la potencia necesaria de accionamiento de los mismos</a:t>
            </a:r>
            <a:endParaRPr lang="es-AR" sz="2800" dirty="0"/>
          </a:p>
        </p:txBody>
      </p:sp>
    </p:spTree>
    <p:extLst>
      <p:ext uri="{BB962C8B-B14F-4D97-AF65-F5344CB8AC3E}">
        <p14:creationId xmlns:p14="http://schemas.microsoft.com/office/powerpoint/2010/main" val="1153000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95FC1F-64CB-4AA9-BAB4-5A26574B47F9}"/>
              </a:ext>
            </a:extLst>
          </p:cNvPr>
          <p:cNvSpPr>
            <a:spLocks noGrp="1"/>
          </p:cNvSpPr>
          <p:nvPr>
            <p:ph type="title"/>
          </p:nvPr>
        </p:nvSpPr>
        <p:spPr>
          <a:xfrm>
            <a:off x="0" y="0"/>
            <a:ext cx="12192000" cy="443767"/>
          </a:xfrm>
        </p:spPr>
        <p:txBody>
          <a:bodyPr>
            <a:normAutofit/>
          </a:bodyPr>
          <a:lstStyle/>
          <a:p>
            <a:r>
              <a:rPr lang="es-MX" sz="1800" b="1" dirty="0">
                <a:latin typeface="Arial" panose="020B0604020202020204" pitchFamily="34" charset="0"/>
                <a:cs typeface="Arial" panose="020B0604020202020204" pitchFamily="34" charset="0"/>
              </a:rPr>
              <a:t>Fig. 3   </a:t>
            </a:r>
            <a:r>
              <a:rPr lang="es-GT" sz="1800" b="1" dirty="0">
                <a:latin typeface="Arial" panose="020B0604020202020204" pitchFamily="34" charset="0"/>
                <a:cs typeface="Arial" panose="020B0604020202020204" pitchFamily="34" charset="0"/>
              </a:rPr>
              <a:t>Caldera de Bagazo, Ventilador de Tiro Inducido y Forzado.</a:t>
            </a:r>
          </a:p>
        </p:txBody>
      </p:sp>
      <p:pic>
        <p:nvPicPr>
          <p:cNvPr id="7" name="Marcador de contenido 6">
            <a:extLst>
              <a:ext uri="{FF2B5EF4-FFF2-40B4-BE49-F238E27FC236}">
                <a16:creationId xmlns:a16="http://schemas.microsoft.com/office/drawing/2014/main" id="{516EA339-2922-434A-8AEF-E81B7A9329BD}"/>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09246" y="562708"/>
            <a:ext cx="10669900" cy="6295292"/>
          </a:xfrm>
          <a:prstGeom prst="rect">
            <a:avLst/>
          </a:prstGeom>
          <a:solidFill>
            <a:srgbClr val="FFFFFF"/>
          </a:solidFill>
          <a:ln>
            <a:noFill/>
          </a:ln>
        </p:spPr>
      </p:pic>
    </p:spTree>
    <p:extLst>
      <p:ext uri="{BB962C8B-B14F-4D97-AF65-F5344CB8AC3E}">
        <p14:creationId xmlns:p14="http://schemas.microsoft.com/office/powerpoint/2010/main" val="225263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93786"/>
            <a:ext cx="12192000" cy="67403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2400" b="1" dirty="0">
                <a:latin typeface="Times New Roman" panose="02020603050405020304" pitchFamily="18" charset="0"/>
                <a:ea typeface="Times New Roman" panose="02020603050405020304" pitchFamily="18" charset="0"/>
              </a:rPr>
              <a:t>     Caldera de Bagazo, Ventilador de Tiro Inducido (VTI) y Forzado (VTF)</a:t>
            </a:r>
          </a:p>
          <a:p>
            <a:endParaRPr lang="es-E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S" sz="2400" dirty="0">
                <a:latin typeface="Times New Roman" panose="02020603050405020304" pitchFamily="18" charset="0"/>
                <a:cs typeface="Times New Roman" panose="02020603050405020304" pitchFamily="18" charset="0"/>
              </a:rPr>
              <a:t>La potencia de estos ventiladores se trasmite como una línea de flujo en el diagrama , hacia las turbinas, lo que permitirá calcular el consumo de vapor de éstas, y la temperatura de escape, en función de la presión  y el balance de entalpía para una expansión </a:t>
            </a:r>
            <a:r>
              <a:rPr lang="es-ES" sz="2400" dirty="0" err="1">
                <a:latin typeface="Times New Roman" panose="02020603050405020304" pitchFamily="18" charset="0"/>
                <a:cs typeface="Times New Roman" panose="02020603050405020304" pitchFamily="18" charset="0"/>
              </a:rPr>
              <a:t>isoentrópica</a:t>
            </a:r>
            <a:r>
              <a:rPr lang="es-ES" sz="2400" dirty="0">
                <a:latin typeface="Times New Roman" panose="02020603050405020304" pitchFamily="18" charset="0"/>
                <a:cs typeface="Times New Roman" panose="02020603050405020304" pitchFamily="18" charset="0"/>
              </a:rPr>
              <a:t>, con un rendimiento definido para la máquina seleccionada (</a:t>
            </a:r>
            <a:r>
              <a:rPr lang="es-ES" sz="2400" dirty="0" err="1">
                <a:latin typeface="Times New Roman" panose="02020603050405020304" pitchFamily="18" charset="0"/>
                <a:cs typeface="Times New Roman" panose="02020603050405020304" pitchFamily="18" charset="0"/>
              </a:rPr>
              <a:t>politrópica</a:t>
            </a:r>
            <a:r>
              <a:rPr lang="es-ES" sz="2400" dirty="0">
                <a:latin typeface="Times New Roman" panose="02020603050405020304" pitchFamily="18" charset="0"/>
                <a:cs typeface="Times New Roman" panose="02020603050405020304" pitchFamily="18" charset="0"/>
              </a:rPr>
              <a:t>). </a:t>
            </a:r>
            <a:endParaRPr lang="es-AR"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S" sz="2400" dirty="0">
                <a:latin typeface="Times New Roman" panose="02020603050405020304" pitchFamily="18" charset="0"/>
                <a:cs typeface="Times New Roman" panose="02020603050405020304" pitchFamily="18" charset="0"/>
              </a:rPr>
              <a:t>La totalidad de las ecuaciones utilizadas para los cálculos, balances de masa y energía, propiedades físico-químicas y termodinámicas, son las más rigurosas obtenidas de la literatura y/o asociaciones e institutos específicos como ASME, ASHRAE, ASTM, IAPWS, CAPE-OPEN, y otros.</a:t>
            </a:r>
            <a:endParaRPr lang="es-AR"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S" sz="2400" dirty="0">
                <a:latin typeface="Times New Roman" panose="02020603050405020304" pitchFamily="18" charset="0"/>
                <a:ea typeface="Times New Roman" panose="02020603050405020304" pitchFamily="18" charset="0"/>
              </a:rPr>
              <a:t>En la </a:t>
            </a:r>
            <a:r>
              <a:rPr lang="es-ES" sz="2400" b="1" i="1" dirty="0">
                <a:latin typeface="Times New Roman" panose="02020603050405020304" pitchFamily="18" charset="0"/>
                <a:ea typeface="Times New Roman" panose="02020603050405020304" pitchFamily="18" charset="0"/>
              </a:rPr>
              <a:t>Fig. 4</a:t>
            </a:r>
            <a:r>
              <a:rPr lang="es-ES" sz="2400" dirty="0">
                <a:latin typeface="Times New Roman" panose="02020603050405020304" pitchFamily="18" charset="0"/>
                <a:ea typeface="Times New Roman" panose="02020603050405020304" pitchFamily="18" charset="0"/>
              </a:rPr>
              <a:t>, se muestran solo dos de las grillas de cálculo con los resultados para este proyecto. Los consumidores de vapor son las turbinas de los VTI y VTF, más otra turbina con extracción de vapor para el trapiche y generando energía eléctrica para la fábrica. La grilla de la caldera indica que la producción total de vapor a 40 bar y 430 </a:t>
            </a:r>
            <a:r>
              <a:rPr lang="es-ES" sz="2400" dirty="0" err="1">
                <a:latin typeface="Times New Roman" panose="02020603050405020304" pitchFamily="18" charset="0"/>
                <a:ea typeface="Times New Roman" panose="02020603050405020304" pitchFamily="18" charset="0"/>
              </a:rPr>
              <a:t>ºC</a:t>
            </a:r>
            <a:r>
              <a:rPr lang="es-ES" sz="2400" dirty="0">
                <a:latin typeface="Times New Roman" panose="02020603050405020304" pitchFamily="18" charset="0"/>
                <a:ea typeface="Times New Roman" panose="02020603050405020304" pitchFamily="18" charset="0"/>
              </a:rPr>
              <a:t>, es de 57.58 </a:t>
            </a:r>
            <a:r>
              <a:rPr lang="es-ES" sz="2400" dirty="0" err="1">
                <a:latin typeface="Times New Roman" panose="02020603050405020304" pitchFamily="18" charset="0"/>
                <a:ea typeface="Times New Roman" panose="02020603050405020304" pitchFamily="18" charset="0"/>
              </a:rPr>
              <a:t>tn</a:t>
            </a:r>
            <a:r>
              <a:rPr lang="es-ES" sz="2400" dirty="0">
                <a:latin typeface="Times New Roman" panose="02020603050405020304" pitchFamily="18" charset="0"/>
                <a:ea typeface="Times New Roman" panose="02020603050405020304" pitchFamily="18" charset="0"/>
              </a:rPr>
              <a:t>/</a:t>
            </a:r>
            <a:r>
              <a:rPr lang="es-ES" sz="2400" dirty="0" err="1">
                <a:latin typeface="Times New Roman" panose="02020603050405020304" pitchFamily="18" charset="0"/>
                <a:ea typeface="Times New Roman" panose="02020603050405020304" pitchFamily="18" charset="0"/>
              </a:rPr>
              <a:t>hr</a:t>
            </a:r>
            <a:r>
              <a:rPr lang="es-ES" sz="2400" dirty="0">
                <a:latin typeface="Times New Roman" panose="02020603050405020304" pitchFamily="18" charset="0"/>
                <a:ea typeface="Times New Roman" panose="02020603050405020304" pitchFamily="18" charset="0"/>
              </a:rPr>
              <a:t>, con un consumo de bagazo de 30.11 </a:t>
            </a:r>
            <a:r>
              <a:rPr lang="es-ES" sz="2400" dirty="0" err="1">
                <a:latin typeface="Times New Roman" panose="02020603050405020304" pitchFamily="18" charset="0"/>
                <a:ea typeface="Times New Roman" panose="02020603050405020304" pitchFamily="18" charset="0"/>
              </a:rPr>
              <a:t>tn</a:t>
            </a:r>
            <a:r>
              <a:rPr lang="es-ES" sz="2400" dirty="0">
                <a:latin typeface="Times New Roman" panose="02020603050405020304" pitchFamily="18" charset="0"/>
                <a:ea typeface="Times New Roman" panose="02020603050405020304" pitchFamily="18" charset="0"/>
              </a:rPr>
              <a:t>/</a:t>
            </a:r>
            <a:r>
              <a:rPr lang="es-ES" sz="2400" dirty="0" err="1">
                <a:latin typeface="Times New Roman" panose="02020603050405020304" pitchFamily="18" charset="0"/>
                <a:ea typeface="Times New Roman" panose="02020603050405020304" pitchFamily="18" charset="0"/>
              </a:rPr>
              <a:t>hr</a:t>
            </a:r>
            <a:r>
              <a:rPr lang="es-ES" sz="2400" dirty="0">
                <a:latin typeface="Times New Roman" panose="02020603050405020304" pitchFamily="18" charset="0"/>
                <a:ea typeface="Times New Roman" panose="02020603050405020304" pitchFamily="18" charset="0"/>
              </a:rPr>
              <a:t>, es decir 1.91 </a:t>
            </a:r>
            <a:r>
              <a:rPr lang="es-ES" sz="2400" dirty="0" err="1">
                <a:latin typeface="Times New Roman" panose="02020603050405020304" pitchFamily="18" charset="0"/>
                <a:ea typeface="Times New Roman" panose="02020603050405020304" pitchFamily="18" charset="0"/>
              </a:rPr>
              <a:t>tn</a:t>
            </a:r>
            <a:r>
              <a:rPr lang="es-ES" sz="2400" dirty="0">
                <a:latin typeface="Times New Roman" panose="02020603050405020304" pitchFamily="18" charset="0"/>
                <a:ea typeface="Times New Roman" panose="02020603050405020304" pitchFamily="18" charset="0"/>
              </a:rPr>
              <a:t> vapor/</a:t>
            </a:r>
            <a:r>
              <a:rPr lang="es-ES" sz="2400" dirty="0" err="1">
                <a:latin typeface="Times New Roman" panose="02020603050405020304" pitchFamily="18" charset="0"/>
                <a:ea typeface="Times New Roman" panose="02020603050405020304" pitchFamily="18" charset="0"/>
              </a:rPr>
              <a:t>tn</a:t>
            </a:r>
            <a:r>
              <a:rPr lang="es-ES" sz="2400" dirty="0">
                <a:latin typeface="Times New Roman" panose="02020603050405020304" pitchFamily="18" charset="0"/>
                <a:ea typeface="Times New Roman" panose="02020603050405020304" pitchFamily="18" charset="0"/>
              </a:rPr>
              <a:t> bagazo, con un rendimiento de 83.37 %. Toda la información se muestra en las grillas respectivas, muy claramente. Los datos de importancia seleccionados, pueden aparecer en las etiquetas a la entrada y salida de las corrientes</a:t>
            </a:r>
            <a:endParaRPr lang="es-AR" sz="2400" dirty="0"/>
          </a:p>
        </p:txBody>
      </p:sp>
    </p:spTree>
    <p:extLst>
      <p:ext uri="{BB962C8B-B14F-4D97-AF65-F5344CB8AC3E}">
        <p14:creationId xmlns:p14="http://schemas.microsoft.com/office/powerpoint/2010/main" val="302768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35607-6BFE-4342-8F32-C982C9CED0EF}"/>
              </a:ext>
            </a:extLst>
          </p:cNvPr>
          <p:cNvSpPr>
            <a:spLocks noGrp="1"/>
          </p:cNvSpPr>
          <p:nvPr>
            <p:ph type="title"/>
          </p:nvPr>
        </p:nvSpPr>
        <p:spPr>
          <a:xfrm>
            <a:off x="0" y="0"/>
            <a:ext cx="12192000" cy="418646"/>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a:bodyPr>
          <a:lstStyle/>
          <a:p>
            <a:r>
              <a:rPr lang="es-GT" sz="1800" b="1" dirty="0">
                <a:latin typeface="Arial" panose="020B0604020202020204" pitchFamily="34" charset="0"/>
                <a:cs typeface="Arial" panose="020B0604020202020204" pitchFamily="34" charset="0"/>
              </a:rPr>
              <a:t>Fig. 4 Caldera de Bagazo, Grillas de Cálculo.</a:t>
            </a:r>
            <a:endParaRPr lang="es-GT" sz="1800" dirty="0">
              <a:latin typeface="Arial" panose="020B0604020202020204" pitchFamily="34" charset="0"/>
              <a:cs typeface="Arial" panose="020B0604020202020204" pitchFamily="34" charset="0"/>
            </a:endParaRPr>
          </a:p>
        </p:txBody>
      </p:sp>
      <p:pic>
        <p:nvPicPr>
          <p:cNvPr id="5" name="Marcador de contenido 4">
            <a:extLst>
              <a:ext uri="{FF2B5EF4-FFF2-40B4-BE49-F238E27FC236}">
                <a16:creationId xmlns:a16="http://schemas.microsoft.com/office/drawing/2014/main" id="{3DB36B8B-6BB3-4B77-BED0-08A0225869B6}"/>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0" y="563024"/>
            <a:ext cx="12192000" cy="6294975"/>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p:spPr>
      </p:pic>
    </p:spTree>
    <p:extLst>
      <p:ext uri="{BB962C8B-B14F-4D97-AF65-F5344CB8AC3E}">
        <p14:creationId xmlns:p14="http://schemas.microsoft.com/office/powerpoint/2010/main" val="193979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ángulo 3"/>
          <p:cNvSpPr/>
          <p:nvPr/>
        </p:nvSpPr>
        <p:spPr>
          <a:xfrm>
            <a:off x="175846" y="158234"/>
            <a:ext cx="11812954" cy="6401753"/>
          </a:xfrm>
          <a:prstGeom prst="rect">
            <a:avLst/>
          </a:prstGeom>
        </p:spPr>
        <p:txBody>
          <a:bodyPr wrap="square">
            <a:spAutoFit/>
          </a:bodyPr>
          <a:lstStyle/>
          <a:p>
            <a:pPr algn="ctr"/>
            <a:r>
              <a:rPr lang="es-MX" sz="2800" b="1" dirty="0">
                <a:latin typeface="Times New Roman" panose="02020603050405020304" pitchFamily="18" charset="0"/>
                <a:cs typeface="Times New Roman" panose="02020603050405020304" pitchFamily="18" charset="0"/>
              </a:rPr>
              <a:t>Tachos y Centrífugas produciendo azúcar blanco</a:t>
            </a:r>
          </a:p>
          <a:p>
            <a:pPr algn="just"/>
            <a:r>
              <a:rPr lang="es-ES" sz="2800" dirty="0">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es-ES" sz="2800" dirty="0">
                <a:latin typeface="Times New Roman" panose="02020603050405020304" pitchFamily="18" charset="0"/>
                <a:cs typeface="Times New Roman" panose="02020603050405020304" pitchFamily="18" charset="0"/>
              </a:rPr>
              <a:t>La </a:t>
            </a:r>
            <a:r>
              <a:rPr lang="es-ES" sz="2800" b="1" i="1" dirty="0">
                <a:latin typeface="Times New Roman" panose="02020603050405020304" pitchFamily="18" charset="0"/>
                <a:cs typeface="Times New Roman" panose="02020603050405020304" pitchFamily="18" charset="0"/>
              </a:rPr>
              <a:t>Fig. 5 </a:t>
            </a:r>
            <a:r>
              <a:rPr lang="es-ES" sz="2800" dirty="0">
                <a:latin typeface="Times New Roman" panose="02020603050405020304" pitchFamily="18" charset="0"/>
                <a:cs typeface="Times New Roman" panose="02020603050405020304" pitchFamily="18" charset="0"/>
              </a:rPr>
              <a:t> muestra un proyecto más complejo, donde se analiza un importante sector de una fábrica azucarera, que incluye tachos de cocimiento, centrífugas, </a:t>
            </a:r>
            <a:r>
              <a:rPr lang="es-ES" sz="2800" dirty="0" err="1">
                <a:latin typeface="Times New Roman" panose="02020603050405020304" pitchFamily="18" charset="0"/>
                <a:cs typeface="Times New Roman" panose="02020603050405020304" pitchFamily="18" charset="0"/>
              </a:rPr>
              <a:t>disolutores</a:t>
            </a:r>
            <a:r>
              <a:rPr lang="es-ES" sz="2800" dirty="0">
                <a:latin typeface="Times New Roman" panose="02020603050405020304" pitchFamily="18" charset="0"/>
                <a:cs typeface="Times New Roman" panose="02020603050405020304" pitchFamily="18" charset="0"/>
              </a:rPr>
              <a:t>, condensador barométrico, bombas, etc. Resolver este ejemplo manualmente tomaría muchísimo tiempo, aún con herramientas tipo diseño rápido, y se obtendrían datos aproximados y a veces erróneos. </a:t>
            </a:r>
          </a:p>
          <a:p>
            <a:pPr marL="514350" indent="-514350" algn="just">
              <a:buAutoNum type="arabicParenR"/>
            </a:pPr>
            <a:endParaRPr lang="es-ES"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s-ES" sz="2800" dirty="0">
                <a:latin typeface="Times New Roman" panose="02020603050405020304" pitchFamily="18" charset="0"/>
                <a:cs typeface="Times New Roman" panose="02020603050405020304" pitchFamily="18" charset="0"/>
              </a:rPr>
              <a:t>Dada la limitación de espacio disponible, no se incluye la planilla de resultados totales, pero se puede obtener la información más importante del diagrama de flujo mismo, observando las etiquetas. El cálculo se resuelve iterativamente hasta convergencia, y la velocidad dependerá de la complejidad del mismo y la cantidad de valores de propiedades físicas y termodinámicas que se determinen. </a:t>
            </a:r>
            <a:endParaRPr lang="es-AR" sz="2800" dirty="0">
              <a:latin typeface="Times New Roman" panose="02020603050405020304" pitchFamily="18" charset="0"/>
              <a:cs typeface="Times New Roman" panose="02020603050405020304" pitchFamily="18" charset="0"/>
            </a:endParaRPr>
          </a:p>
          <a:p>
            <a:endParaRPr lang="es-A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9881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7A5F6-492B-4F71-8C10-6783946B4A40}"/>
              </a:ext>
            </a:extLst>
          </p:cNvPr>
          <p:cNvSpPr>
            <a:spLocks noGrp="1"/>
          </p:cNvSpPr>
          <p:nvPr>
            <p:ph type="title"/>
          </p:nvPr>
        </p:nvSpPr>
        <p:spPr>
          <a:xfrm>
            <a:off x="0" y="0"/>
            <a:ext cx="12192000" cy="371476"/>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a:bodyPr>
          <a:lstStyle/>
          <a:p>
            <a:r>
              <a:rPr lang="es-MX" sz="1800" b="1" dirty="0">
                <a:latin typeface="Arial" panose="020B0604020202020204" pitchFamily="34" charset="0"/>
                <a:cs typeface="Arial" panose="020B0604020202020204" pitchFamily="34" charset="0"/>
              </a:rPr>
              <a:t>Fig. 5   Diagrama de flujo, Tachos y Centrífugas.</a:t>
            </a:r>
            <a:endParaRPr lang="es-GT" sz="1800" b="1" dirty="0">
              <a:latin typeface="Arial" panose="020B0604020202020204" pitchFamily="34" charset="0"/>
              <a:cs typeface="Arial" panose="020B0604020202020204" pitchFamily="34" charset="0"/>
            </a:endParaRPr>
          </a:p>
        </p:txBody>
      </p:sp>
      <p:pic>
        <p:nvPicPr>
          <p:cNvPr id="5" name="Marcador de contenido 4">
            <a:extLst>
              <a:ext uri="{FF2B5EF4-FFF2-40B4-BE49-F238E27FC236}">
                <a16:creationId xmlns:a16="http://schemas.microsoft.com/office/drawing/2014/main" id="{9D973A89-BB16-4E93-B49E-877A788C3B2B}"/>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0" y="371476"/>
            <a:ext cx="12192000" cy="6486524"/>
          </a:xfrm>
          <a:prstGeom prst="rect">
            <a:avLst/>
          </a:prstGeom>
          <a:solidFill>
            <a:srgbClr val="FFFFFF"/>
          </a:solidFill>
          <a:ln>
            <a:noFill/>
          </a:ln>
        </p:spPr>
      </p:pic>
    </p:spTree>
    <p:extLst>
      <p:ext uri="{BB962C8B-B14F-4D97-AF65-F5344CB8AC3E}">
        <p14:creationId xmlns:p14="http://schemas.microsoft.com/office/powerpoint/2010/main" val="176102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255041-C1D2-492F-9219-49B8BB8D852D}"/>
              </a:ext>
            </a:extLst>
          </p:cNvPr>
          <p:cNvSpPr>
            <a:spLocks noGrp="1"/>
          </p:cNvSpPr>
          <p:nvPr>
            <p:ph type="title"/>
          </p:nvPr>
        </p:nvSpPr>
        <p:spPr>
          <a:xfrm>
            <a:off x="1" y="1"/>
            <a:ext cx="12191998" cy="481262"/>
          </a:xfrm>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p:spPr>
        <p:txBody>
          <a:bodyPr>
            <a:noAutofit/>
          </a:bodyPr>
          <a:lstStyle/>
          <a:p>
            <a:pPr algn="ctr"/>
            <a:r>
              <a:rPr lang="es-MX" sz="2800" b="1" dirty="0">
                <a:latin typeface="Arial" panose="020B0604020202020204" pitchFamily="34" charset="0"/>
                <a:cs typeface="Arial" panose="020B0604020202020204" pitchFamily="34" charset="0"/>
              </a:rPr>
              <a:t>PROGRAMAS AUXILIARES</a:t>
            </a:r>
            <a:endParaRPr lang="es-GT" sz="28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8BE63557-AC5F-403F-88F2-01650A85579B}"/>
              </a:ext>
            </a:extLst>
          </p:cNvPr>
          <p:cNvSpPr>
            <a:spLocks noGrp="1"/>
          </p:cNvSpPr>
          <p:nvPr>
            <p:ph idx="1"/>
          </p:nvPr>
        </p:nvSpPr>
        <p:spPr>
          <a:xfrm>
            <a:off x="0" y="641684"/>
            <a:ext cx="12191999" cy="6216316"/>
          </a:xfrm>
        </p:spPr>
        <p:txBody>
          <a:bodyPr>
            <a:noAutofit/>
          </a:bodyPr>
          <a:lstStyle/>
          <a:p>
            <a:pPr algn="just"/>
            <a:r>
              <a:rPr lang="es-GT" dirty="0">
                <a:latin typeface="Arial" panose="020B0604020202020204" pitchFamily="34" charset="0"/>
                <a:cs typeface="Arial" panose="020B0604020202020204" pitchFamily="34" charset="0"/>
              </a:rPr>
              <a:t>Los programas auxiliares son parte de Manual Azucarero 2017,  y se aplican en todo cálculo de balances de masa y energía, pero también pueden ser usados individualmente para resolver casos puntuales, ya que poseen su propia interfaz.</a:t>
            </a:r>
          </a:p>
          <a:p>
            <a:pPr algn="just"/>
            <a:r>
              <a:rPr lang="es-GT" b="1" i="1" dirty="0">
                <a:latin typeface="Arial" panose="020B0604020202020204" pitchFamily="34" charset="0"/>
                <a:cs typeface="Arial" panose="020B0604020202020204" pitchFamily="34" charset="0"/>
              </a:rPr>
              <a:t>Aire 2017  </a:t>
            </a:r>
            <a:r>
              <a:rPr lang="es-GT" dirty="0">
                <a:latin typeface="Arial" panose="020B0604020202020204" pitchFamily="34" charset="0"/>
                <a:cs typeface="Arial" panose="020B0604020202020204" pitchFamily="34" charset="0"/>
              </a:rPr>
              <a:t>-   Este software fue desarrollado  usando una de las ecuaciones de estado, para obtener las propiedades termodinámicas del aire. Las fórmulas  son  las  aprobadas  por  la American </a:t>
            </a:r>
            <a:r>
              <a:rPr lang="es-GT" dirty="0" err="1">
                <a:latin typeface="Arial" panose="020B0604020202020204" pitchFamily="34" charset="0"/>
                <a:cs typeface="Arial" panose="020B0604020202020204" pitchFamily="34" charset="0"/>
              </a:rPr>
              <a:t>Society</a:t>
            </a:r>
            <a:r>
              <a:rPr lang="es-GT" dirty="0">
                <a:latin typeface="Arial" panose="020B0604020202020204" pitchFamily="34" charset="0"/>
                <a:cs typeface="Arial" panose="020B0604020202020204" pitchFamily="34" charset="0"/>
              </a:rPr>
              <a:t> of </a:t>
            </a:r>
            <a:r>
              <a:rPr lang="es-GT" dirty="0" err="1">
                <a:latin typeface="Arial" panose="020B0604020202020204" pitchFamily="34" charset="0"/>
                <a:cs typeface="Arial" panose="020B0604020202020204" pitchFamily="34" charset="0"/>
              </a:rPr>
              <a:t>Heating</a:t>
            </a:r>
            <a:r>
              <a:rPr lang="es-GT" dirty="0">
                <a:latin typeface="Arial" panose="020B0604020202020204" pitchFamily="34" charset="0"/>
                <a:cs typeface="Arial" panose="020B0604020202020204" pitchFamily="34" charset="0"/>
              </a:rPr>
              <a:t>, </a:t>
            </a:r>
            <a:r>
              <a:rPr lang="es-GT" dirty="0" err="1">
                <a:latin typeface="Arial" panose="020B0604020202020204" pitchFamily="34" charset="0"/>
                <a:cs typeface="Arial" panose="020B0604020202020204" pitchFamily="34" charset="0"/>
              </a:rPr>
              <a:t>Refrigeration</a:t>
            </a:r>
            <a:r>
              <a:rPr lang="es-GT" dirty="0">
                <a:latin typeface="Arial" panose="020B0604020202020204" pitchFamily="34" charset="0"/>
                <a:cs typeface="Arial" panose="020B0604020202020204" pitchFamily="34" charset="0"/>
              </a:rPr>
              <a:t> and Air </a:t>
            </a:r>
            <a:r>
              <a:rPr lang="es-GT" dirty="0" err="1">
                <a:latin typeface="Arial" panose="020B0604020202020204" pitchFamily="34" charset="0"/>
                <a:cs typeface="Arial" panose="020B0604020202020204" pitchFamily="34" charset="0"/>
              </a:rPr>
              <a:t>Conditioning</a:t>
            </a:r>
            <a:r>
              <a:rPr lang="es-GT" dirty="0">
                <a:latin typeface="Arial" panose="020B0604020202020204" pitchFamily="34" charset="0"/>
                <a:cs typeface="Arial" panose="020B0604020202020204" pitchFamily="34" charset="0"/>
              </a:rPr>
              <a:t> </a:t>
            </a:r>
            <a:r>
              <a:rPr lang="es-GT" dirty="0" err="1">
                <a:latin typeface="Arial" panose="020B0604020202020204" pitchFamily="34" charset="0"/>
                <a:cs typeface="Arial" panose="020B0604020202020204" pitchFamily="34" charset="0"/>
              </a:rPr>
              <a:t>Engineers</a:t>
            </a:r>
            <a:r>
              <a:rPr lang="es-GT" dirty="0">
                <a:latin typeface="Arial" panose="020B0604020202020204" pitchFamily="34" charset="0"/>
                <a:cs typeface="Arial" panose="020B0604020202020204" pitchFamily="34" charset="0"/>
              </a:rPr>
              <a:t>, Inc. (ASHRAE).</a:t>
            </a:r>
          </a:p>
          <a:p>
            <a:pPr algn="just"/>
            <a:r>
              <a:rPr lang="es-GT" b="1" i="1" dirty="0">
                <a:latin typeface="Arial" panose="020B0604020202020204" pitchFamily="34" charset="0"/>
                <a:cs typeface="Arial" panose="020B0604020202020204" pitchFamily="34" charset="0"/>
              </a:rPr>
              <a:t>TERMO 1.1 </a:t>
            </a:r>
            <a:r>
              <a:rPr lang="es-GT" dirty="0">
                <a:latin typeface="Arial" panose="020B0604020202020204" pitchFamily="34" charset="0"/>
                <a:cs typeface="Arial" panose="020B0604020202020204" pitchFamily="34" charset="0"/>
              </a:rPr>
              <a:t>-  Software basado en CAPE-OPEN 1.1,  plataforma estándar, abierta, desarrollada por CAPE-OPEN </a:t>
            </a:r>
            <a:r>
              <a:rPr lang="es-GT" dirty="0" err="1">
                <a:latin typeface="Arial" panose="020B0604020202020204" pitchFamily="34" charset="0"/>
                <a:cs typeface="Arial" panose="020B0604020202020204" pitchFamily="34" charset="0"/>
              </a:rPr>
              <a:t>Laboratories</a:t>
            </a:r>
            <a:r>
              <a:rPr lang="es-GT" dirty="0">
                <a:latin typeface="Arial" panose="020B0604020202020204" pitchFamily="34" charset="0"/>
                <a:cs typeface="Arial" panose="020B0604020202020204" pitchFamily="34" charset="0"/>
              </a:rPr>
              <a:t> Network (Co-LAN), la cual permite obtener las propiedades físicas y termodinámicas de una infinidad de componentes puros y sus mezclas, para el diseño y operación de procesos químicos.</a:t>
            </a:r>
          </a:p>
        </p:txBody>
      </p:sp>
    </p:spTree>
    <p:extLst>
      <p:ext uri="{BB962C8B-B14F-4D97-AF65-F5344CB8AC3E}">
        <p14:creationId xmlns:p14="http://schemas.microsoft.com/office/powerpoint/2010/main" val="12751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E619FE-96AE-4751-9CCE-420A38CE3B5D}"/>
              </a:ext>
            </a:extLst>
          </p:cNvPr>
          <p:cNvSpPr>
            <a:spLocks noGrp="1"/>
          </p:cNvSpPr>
          <p:nvPr>
            <p:ph type="title"/>
          </p:nvPr>
        </p:nvSpPr>
        <p:spPr>
          <a:xfrm>
            <a:off x="1" y="0"/>
            <a:ext cx="11495314" cy="401357"/>
          </a:xfr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a:normAutofit/>
          </a:bodyPr>
          <a:lstStyle/>
          <a:p>
            <a:r>
              <a:rPr lang="es-GT" sz="1800" b="1" dirty="0">
                <a:latin typeface="Arial" panose="020B0604020202020204" pitchFamily="34" charset="0"/>
                <a:cs typeface="Arial" panose="020B0604020202020204" pitchFamily="34" charset="0"/>
              </a:rPr>
              <a:t>Fig. 6 – Equilibrio LL y VL en  mezcla Etanol-Agua-</a:t>
            </a:r>
            <a:r>
              <a:rPr lang="es-GT" sz="1800" b="1" dirty="0" err="1">
                <a:latin typeface="Arial" panose="020B0604020202020204" pitchFamily="34" charset="0"/>
                <a:cs typeface="Arial" panose="020B0604020202020204" pitchFamily="34" charset="0"/>
              </a:rPr>
              <a:t>Ciclohexano</a:t>
            </a:r>
            <a:r>
              <a:rPr lang="es-GT" sz="1800" b="1" dirty="0">
                <a:latin typeface="Arial" panose="020B0604020202020204" pitchFamily="34" charset="0"/>
                <a:cs typeface="Arial" panose="020B0604020202020204" pitchFamily="34" charset="0"/>
              </a:rPr>
              <a:t>, modelos Wilson y NRTL.</a:t>
            </a:r>
            <a:endParaRPr lang="es-GT" sz="1800" dirty="0">
              <a:latin typeface="Arial" panose="020B0604020202020204" pitchFamily="34" charset="0"/>
              <a:cs typeface="Arial" panose="020B0604020202020204" pitchFamily="34" charset="0"/>
            </a:endParaRPr>
          </a:p>
        </p:txBody>
      </p:sp>
      <p:pic>
        <p:nvPicPr>
          <p:cNvPr id="6" name="Marcador de contenido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01357"/>
            <a:ext cx="12192000" cy="6456643"/>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pic>
    </p:spTree>
    <p:extLst>
      <p:ext uri="{BB962C8B-B14F-4D97-AF65-F5344CB8AC3E}">
        <p14:creationId xmlns:p14="http://schemas.microsoft.com/office/powerpoint/2010/main" val="60230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5719F-71D2-446A-8B44-44C43EEBDCB9}"/>
              </a:ext>
            </a:extLst>
          </p:cNvPr>
          <p:cNvSpPr>
            <a:spLocks noGrp="1"/>
          </p:cNvSpPr>
          <p:nvPr>
            <p:ph type="title"/>
          </p:nvPr>
        </p:nvSpPr>
        <p:spPr>
          <a:xfrm>
            <a:off x="0" y="1"/>
            <a:ext cx="12192000" cy="609599"/>
          </a:xfrm>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p:spPr>
        <p:txBody>
          <a:bodyPr>
            <a:normAutofit/>
          </a:bodyPr>
          <a:lstStyle/>
          <a:p>
            <a:pPr algn="ctr"/>
            <a:r>
              <a:rPr lang="es-GT" sz="2800" b="1" dirty="0">
                <a:latin typeface="Arial" panose="020B0604020202020204" pitchFamily="34" charset="0"/>
                <a:cs typeface="Arial" panose="020B0604020202020204" pitchFamily="34" charset="0"/>
              </a:rPr>
              <a:t>Algunas de las interfaces de los Programas Auxiliares</a:t>
            </a:r>
          </a:p>
        </p:txBody>
      </p:sp>
      <p:sp>
        <p:nvSpPr>
          <p:cNvPr id="3" name="Marcador de contenido 2">
            <a:extLst>
              <a:ext uri="{FF2B5EF4-FFF2-40B4-BE49-F238E27FC236}">
                <a16:creationId xmlns:a16="http://schemas.microsoft.com/office/drawing/2014/main" id="{2313AF84-D5BF-45E7-BA1F-224F29F14EB2}"/>
              </a:ext>
            </a:extLst>
          </p:cNvPr>
          <p:cNvSpPr>
            <a:spLocks noGrp="1"/>
          </p:cNvSpPr>
          <p:nvPr>
            <p:ph idx="1"/>
          </p:nvPr>
        </p:nvSpPr>
        <p:spPr>
          <a:xfrm>
            <a:off x="0" y="609600"/>
            <a:ext cx="12192000" cy="6248400"/>
          </a:xfrm>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p:spPr>
        <p:txBody>
          <a:bodyPr>
            <a:normAutofit/>
          </a:bodyPr>
          <a:lstStyle/>
          <a:p>
            <a:pPr algn="just"/>
            <a:endParaRPr lang="es-GT" dirty="0"/>
          </a:p>
          <a:p>
            <a:pPr algn="just"/>
            <a:r>
              <a:rPr lang="es-GT" b="1" i="1" dirty="0">
                <a:latin typeface="Arial" panose="020B0604020202020204" pitchFamily="34" charset="0"/>
                <a:cs typeface="Arial" panose="020B0604020202020204" pitchFamily="34" charset="0"/>
              </a:rPr>
              <a:t>Vapor 2017 </a:t>
            </a:r>
            <a:r>
              <a:rPr lang="es-GT" dirty="0">
                <a:latin typeface="Arial" panose="020B0604020202020204" pitchFamily="34" charset="0"/>
                <a:cs typeface="Arial" panose="020B0604020202020204" pitchFamily="34" charset="0"/>
              </a:rPr>
              <a:t>-   En 1997, IAPWS,   </a:t>
            </a:r>
            <a:r>
              <a:rPr lang="es-GT" i="1" dirty="0">
                <a:latin typeface="Arial" panose="020B0604020202020204" pitchFamily="34" charset="0"/>
                <a:cs typeface="Arial" panose="020B0604020202020204" pitchFamily="34" charset="0"/>
              </a:rPr>
              <a:t>International </a:t>
            </a:r>
            <a:r>
              <a:rPr lang="es-GT" i="1" dirty="0" err="1">
                <a:latin typeface="Arial" panose="020B0604020202020204" pitchFamily="34" charset="0"/>
                <a:cs typeface="Arial" panose="020B0604020202020204" pitchFamily="34" charset="0"/>
              </a:rPr>
              <a:t>Association</a:t>
            </a:r>
            <a:r>
              <a:rPr lang="es-GT" i="1" dirty="0">
                <a:latin typeface="Arial" panose="020B0604020202020204" pitchFamily="34" charset="0"/>
                <a:cs typeface="Arial" panose="020B0604020202020204" pitchFamily="34" charset="0"/>
              </a:rPr>
              <a:t> </a:t>
            </a:r>
            <a:r>
              <a:rPr lang="es-GT" i="1" dirty="0" err="1">
                <a:latin typeface="Arial" panose="020B0604020202020204" pitchFamily="34" charset="0"/>
                <a:cs typeface="Arial" panose="020B0604020202020204" pitchFamily="34" charset="0"/>
              </a:rPr>
              <a:t>for</a:t>
            </a:r>
            <a:r>
              <a:rPr lang="es-GT" i="1" dirty="0">
                <a:latin typeface="Arial" panose="020B0604020202020204" pitchFamily="34" charset="0"/>
                <a:cs typeface="Arial" panose="020B0604020202020204" pitchFamily="34" charset="0"/>
              </a:rPr>
              <a:t> </a:t>
            </a:r>
            <a:r>
              <a:rPr lang="es-GT" i="1" dirty="0" err="1">
                <a:latin typeface="Arial" panose="020B0604020202020204" pitchFamily="34" charset="0"/>
                <a:cs typeface="Arial" panose="020B0604020202020204" pitchFamily="34" charset="0"/>
              </a:rPr>
              <a:t>the</a:t>
            </a:r>
            <a:r>
              <a:rPr lang="es-GT" i="1" dirty="0">
                <a:latin typeface="Arial" panose="020B0604020202020204" pitchFamily="34" charset="0"/>
                <a:cs typeface="Arial" panose="020B0604020202020204" pitchFamily="34" charset="0"/>
              </a:rPr>
              <a:t> </a:t>
            </a:r>
            <a:r>
              <a:rPr lang="es-GT" i="1" dirty="0" err="1">
                <a:latin typeface="Arial" panose="020B0604020202020204" pitchFamily="34" charset="0"/>
                <a:cs typeface="Arial" panose="020B0604020202020204" pitchFamily="34" charset="0"/>
              </a:rPr>
              <a:t>Properties</a:t>
            </a:r>
            <a:r>
              <a:rPr lang="es-GT" i="1" dirty="0">
                <a:latin typeface="Arial" panose="020B0604020202020204" pitchFamily="34" charset="0"/>
                <a:cs typeface="Arial" panose="020B0604020202020204" pitchFamily="34" charset="0"/>
              </a:rPr>
              <a:t> </a:t>
            </a:r>
            <a:r>
              <a:rPr lang="es-GT" i="1" dirty="0" err="1">
                <a:latin typeface="Arial" panose="020B0604020202020204" pitchFamily="34" charset="0"/>
                <a:cs typeface="Arial" panose="020B0604020202020204" pitchFamily="34" charset="0"/>
              </a:rPr>
              <a:t>of</a:t>
            </a:r>
            <a:r>
              <a:rPr lang="es-GT" i="1" dirty="0">
                <a:latin typeface="Arial" panose="020B0604020202020204" pitchFamily="34" charset="0"/>
                <a:cs typeface="Arial" panose="020B0604020202020204" pitchFamily="34" charset="0"/>
              </a:rPr>
              <a:t> </a:t>
            </a:r>
            <a:r>
              <a:rPr lang="es-GT" i="1" dirty="0" err="1">
                <a:latin typeface="Arial" panose="020B0604020202020204" pitchFamily="34" charset="0"/>
                <a:cs typeface="Arial" panose="020B0604020202020204" pitchFamily="34" charset="0"/>
              </a:rPr>
              <a:t>Water</a:t>
            </a:r>
            <a:r>
              <a:rPr lang="es-GT" i="1" dirty="0">
                <a:latin typeface="Arial" panose="020B0604020202020204" pitchFamily="34" charset="0"/>
                <a:cs typeface="Arial" panose="020B0604020202020204" pitchFamily="34" charset="0"/>
              </a:rPr>
              <a:t> and </a:t>
            </a:r>
            <a:r>
              <a:rPr lang="es-GT" i="1" dirty="0" err="1">
                <a:latin typeface="Arial" panose="020B0604020202020204" pitchFamily="34" charset="0"/>
                <a:cs typeface="Arial" panose="020B0604020202020204" pitchFamily="34" charset="0"/>
              </a:rPr>
              <a:t>Steam</a:t>
            </a:r>
            <a:r>
              <a:rPr lang="es-GT" dirty="0">
                <a:latin typeface="Arial" panose="020B0604020202020204" pitchFamily="34" charset="0"/>
                <a:cs typeface="Arial" panose="020B0604020202020204" pitchFamily="34" charset="0"/>
              </a:rPr>
              <a:t>,  adoptó una nueva formulación para uso industrial denominada  IAPWS-IF97. </a:t>
            </a:r>
          </a:p>
          <a:p>
            <a:pPr algn="just"/>
            <a:r>
              <a:rPr lang="es-GT" dirty="0">
                <a:latin typeface="Arial" panose="020B0604020202020204" pitchFamily="34" charset="0"/>
                <a:cs typeface="Arial" panose="020B0604020202020204" pitchFamily="34" charset="0"/>
              </a:rPr>
              <a:t>El paquete contiene las fórmulas  necesarias para las propiedades dependientes o no de los valores de presión y temperatura, y para vapor en la línea de saturación. </a:t>
            </a:r>
          </a:p>
          <a:p>
            <a:pPr algn="just"/>
            <a:r>
              <a:rPr lang="es-GT" dirty="0">
                <a:latin typeface="Arial" panose="020B0604020202020204" pitchFamily="34" charset="0"/>
                <a:cs typeface="Arial" panose="020B0604020202020204" pitchFamily="34" charset="0"/>
              </a:rPr>
              <a:t>Estas numerosas y complejas ecuaciones, agrupadas para las cinco regiones en la que se divide la carta presión-temperatura de vapor, con límites de 100 MPa y 2273.15 </a:t>
            </a:r>
            <a:r>
              <a:rPr lang="es-GT" dirty="0" err="1">
                <a:latin typeface="Arial" panose="020B0604020202020204" pitchFamily="34" charset="0"/>
                <a:cs typeface="Arial" panose="020B0604020202020204" pitchFamily="34" charset="0"/>
              </a:rPr>
              <a:t>ºK</a:t>
            </a:r>
            <a:r>
              <a:rPr lang="es-GT" dirty="0">
                <a:latin typeface="Arial" panose="020B0604020202020204" pitchFamily="34" charset="0"/>
                <a:cs typeface="Arial" panose="020B0604020202020204" pitchFamily="34" charset="0"/>
              </a:rPr>
              <a:t> ,  son usadas como norma internacional y de hecho son parte de  Vapor 2017. </a:t>
            </a:r>
          </a:p>
          <a:p>
            <a:pPr algn="just"/>
            <a:r>
              <a:rPr lang="es-GT" dirty="0">
                <a:latin typeface="Arial" panose="020B0604020202020204" pitchFamily="34" charset="0"/>
                <a:cs typeface="Arial" panose="020B0604020202020204" pitchFamily="34" charset="0"/>
              </a:rPr>
              <a:t>Los Programas Auxiliares se muestran en la  Fig. 7. </a:t>
            </a:r>
          </a:p>
        </p:txBody>
      </p:sp>
    </p:spTree>
    <p:extLst>
      <p:ext uri="{BB962C8B-B14F-4D97-AF65-F5344CB8AC3E}">
        <p14:creationId xmlns:p14="http://schemas.microsoft.com/office/powerpoint/2010/main" val="4017754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3F37B-138D-42D7-B2A8-D08C04BEF791}"/>
              </a:ext>
            </a:extLst>
          </p:cNvPr>
          <p:cNvSpPr>
            <a:spLocks noGrp="1"/>
          </p:cNvSpPr>
          <p:nvPr>
            <p:ph type="title"/>
          </p:nvPr>
        </p:nvSpPr>
        <p:spPr>
          <a:xfrm>
            <a:off x="0" y="-1"/>
            <a:ext cx="12191999" cy="425885"/>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normAutofit/>
          </a:bodyPr>
          <a:lstStyle/>
          <a:p>
            <a:r>
              <a:rPr lang="es-GT" sz="1800" b="1" dirty="0">
                <a:latin typeface="Arial" panose="020B0604020202020204" pitchFamily="34" charset="0"/>
                <a:cs typeface="Arial" panose="020B0604020202020204" pitchFamily="34" charset="0"/>
              </a:rPr>
              <a:t>Fig. 7 - Algunas de las interfaces de los Programas Auxiliares.</a:t>
            </a:r>
          </a:p>
        </p:txBody>
      </p:sp>
      <p:pic>
        <p:nvPicPr>
          <p:cNvPr id="6" name="Marcador de contenido 5">
            <a:extLst>
              <a:ext uri="{FF2B5EF4-FFF2-40B4-BE49-F238E27FC236}">
                <a16:creationId xmlns:a16="http://schemas.microsoft.com/office/drawing/2014/main" id="{2E7017DA-ACDC-4FAB-AE5A-C765447CAB09}"/>
              </a:ext>
            </a:extLst>
          </p:cNvPr>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075935" y="425885"/>
            <a:ext cx="8452022" cy="6338170"/>
          </a:xfrm>
          <a:prstGeom prst="rect">
            <a:avLst/>
          </a:prstGeom>
          <a:solidFill>
            <a:srgbClr val="FFFFFF"/>
          </a:solidFill>
          <a:ln>
            <a:noFill/>
          </a:ln>
        </p:spPr>
      </p:pic>
    </p:spTree>
    <p:extLst>
      <p:ext uri="{BB962C8B-B14F-4D97-AF65-F5344CB8AC3E}">
        <p14:creationId xmlns:p14="http://schemas.microsoft.com/office/powerpoint/2010/main" val="342565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Rectángulo 4"/>
          <p:cNvSpPr/>
          <p:nvPr/>
        </p:nvSpPr>
        <p:spPr>
          <a:xfrm>
            <a:off x="257907" y="128953"/>
            <a:ext cx="11840307" cy="6285888"/>
          </a:xfrm>
          <a:prstGeom prst="rect">
            <a:avLst/>
          </a:prstGeom>
        </p:spPr>
        <p:txBody>
          <a:bodyPr wrap="square">
            <a:spAutoFit/>
          </a:bodyPr>
          <a:lstStyle/>
          <a:p>
            <a:pPr marL="6350" indent="-6350" algn="ctr">
              <a:lnSpc>
                <a:spcPct val="115000"/>
              </a:lnSpc>
              <a:spcAft>
                <a:spcPts val="0"/>
              </a:spcAft>
            </a:pPr>
            <a:r>
              <a:rPr lang="es-ES" sz="3200" b="1" dirty="0">
                <a:latin typeface="Times New Roman" panose="02020603050405020304" pitchFamily="18" charset="0"/>
                <a:ea typeface="Times New Roman" panose="02020603050405020304" pitchFamily="18" charset="0"/>
                <a:cs typeface="Times New Roman" panose="02020603050405020304" pitchFamily="18" charset="0"/>
              </a:rPr>
              <a:t>Resumen</a:t>
            </a:r>
            <a:endParaRPr lang="es-AR" sz="32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s-ES" sz="3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AR" sz="3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ES" sz="3200" b="1" i="1" dirty="0">
                <a:latin typeface="Times New Roman" panose="02020603050405020304" pitchFamily="18" charset="0"/>
                <a:ea typeface="Times New Roman" panose="02020603050405020304" pitchFamily="18" charset="0"/>
                <a:cs typeface="Times New Roman" panose="02020603050405020304" pitchFamily="18" charset="0"/>
              </a:rPr>
              <a:t>Manual Azucarero 2017</a:t>
            </a:r>
            <a:r>
              <a:rPr lang="es-ES" sz="3200" b="1" dirty="0">
                <a:latin typeface="Times New Roman" panose="02020603050405020304" pitchFamily="18" charset="0"/>
                <a:ea typeface="Times New Roman" panose="02020603050405020304" pitchFamily="18" charset="0"/>
                <a:cs typeface="Times New Roman" panose="02020603050405020304" pitchFamily="18" charset="0"/>
              </a:rPr>
              <a:t> , </a:t>
            </a:r>
            <a:r>
              <a:rPr lang="es-ES" sz="3200" dirty="0">
                <a:latin typeface="Times New Roman" panose="02020603050405020304" pitchFamily="18" charset="0"/>
                <a:ea typeface="Times New Roman" panose="02020603050405020304" pitchFamily="18" charset="0"/>
                <a:cs typeface="Times New Roman" panose="02020603050405020304" pitchFamily="18" charset="0"/>
              </a:rPr>
              <a:t>es un poderoso software generador de Diagramas de Flujo, para la Industria Azucarera, con sus respectivos balances de masa y energía, en estado estacionario, donde cada equipo utilizado es rigurosamente calculado, obteniéndose los parámetros necesarios para el diseño o verificación de éstos. El cálculo necesita de las propiedades físicas y termodinámicas de los componentes, o combinación de ellos, en cada flujo, para lo cual hace uso, automáticamente, de las ecuaciones fundamentales desarrolladas al presente y que son parte también de los </a:t>
            </a:r>
            <a:r>
              <a:rPr lang="es-ES" sz="3200" b="1" i="1" dirty="0">
                <a:latin typeface="Times New Roman" panose="02020603050405020304" pitchFamily="18" charset="0"/>
                <a:ea typeface="Times New Roman" panose="02020603050405020304" pitchFamily="18" charset="0"/>
                <a:cs typeface="Times New Roman" panose="02020603050405020304" pitchFamily="18" charset="0"/>
              </a:rPr>
              <a:t>Programas Auxiliares</a:t>
            </a:r>
            <a:r>
              <a:rPr lang="es-ES"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es-AR"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179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20697C-C078-4ECB-9F7A-350777336038}"/>
              </a:ext>
            </a:extLst>
          </p:cNvPr>
          <p:cNvSpPr>
            <a:spLocks noGrp="1"/>
          </p:cNvSpPr>
          <p:nvPr>
            <p:ph type="title"/>
          </p:nvPr>
        </p:nvSpPr>
        <p:spPr>
          <a:xfrm>
            <a:off x="0" y="0"/>
            <a:ext cx="12192000" cy="565317"/>
          </a:xfrm>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p:spPr>
        <p:txBody>
          <a:bodyPr>
            <a:normAutofit/>
          </a:bodyPr>
          <a:lstStyle/>
          <a:p>
            <a:pPr algn="ctr"/>
            <a:r>
              <a:rPr lang="es-MX" sz="2800" b="1" dirty="0">
                <a:latin typeface="Arial" panose="020B0604020202020204" pitchFamily="34" charset="0"/>
                <a:cs typeface="Arial" panose="020B0604020202020204" pitchFamily="34" charset="0"/>
              </a:rPr>
              <a:t>Programa para el cálculo de transporte de fluidos</a:t>
            </a:r>
            <a:endParaRPr lang="es-GT" sz="28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1B4B5A53-4D8A-40E6-AA2B-5DCFE7A3F068}"/>
              </a:ext>
            </a:extLst>
          </p:cNvPr>
          <p:cNvSpPr>
            <a:spLocks noGrp="1"/>
          </p:cNvSpPr>
          <p:nvPr>
            <p:ph idx="1"/>
          </p:nvPr>
        </p:nvSpPr>
        <p:spPr>
          <a:xfrm>
            <a:off x="128337" y="821991"/>
            <a:ext cx="11935326" cy="5883610"/>
          </a:xfrm>
        </p:spPr>
        <p:txBody>
          <a:bodyPr>
            <a:normAutofit/>
          </a:bodyPr>
          <a:lstStyle/>
          <a:p>
            <a:pPr algn="just"/>
            <a:r>
              <a:rPr lang="es-GT" b="1" i="1" dirty="0">
                <a:latin typeface="Arial" panose="020B0604020202020204" pitchFamily="34" charset="0"/>
                <a:cs typeface="Arial" panose="020B0604020202020204" pitchFamily="34" charset="0"/>
              </a:rPr>
              <a:t>Flujo  2017 </a:t>
            </a:r>
            <a:r>
              <a:rPr lang="es-GT" dirty="0">
                <a:latin typeface="Arial" panose="020B0604020202020204" pitchFamily="34" charset="0"/>
                <a:cs typeface="Arial" panose="020B0604020202020204" pitchFamily="34" charset="0"/>
              </a:rPr>
              <a:t>-  Frecuentemente en la industria azucarera, los ingenieros necesitan efectuar cálculos para transportar por cañerías fluidos como vapor, agua, aire comprimido, jugos, mieles, melazas, etanol, gas natural, etc.  </a:t>
            </a:r>
          </a:p>
          <a:p>
            <a:pPr algn="just"/>
            <a:r>
              <a:rPr lang="es-GT" b="1" i="1" dirty="0">
                <a:latin typeface="Arial" panose="020B0604020202020204" pitchFamily="34" charset="0"/>
                <a:cs typeface="Arial" panose="020B0604020202020204" pitchFamily="34" charset="0"/>
              </a:rPr>
              <a:t>Flujo 2017 </a:t>
            </a:r>
            <a:r>
              <a:rPr lang="es-GT" dirty="0">
                <a:latin typeface="Arial" panose="020B0604020202020204" pitchFamily="34" charset="0"/>
                <a:cs typeface="Arial" panose="020B0604020202020204" pitchFamily="34" charset="0"/>
              </a:rPr>
              <a:t>permite dimensionar los componentes necesarios para el circuito, cañerías, codos, curvas, reductores, válvulas, etc., y obtener   la caída de presión, para seleccionar la bomba que lo impulsará.</a:t>
            </a:r>
          </a:p>
          <a:p>
            <a:pPr algn="just"/>
            <a:r>
              <a:rPr lang="es-GT" dirty="0">
                <a:latin typeface="Arial" panose="020B0604020202020204" pitchFamily="34" charset="0"/>
                <a:cs typeface="Arial" panose="020B0604020202020204" pitchFamily="34" charset="0"/>
              </a:rPr>
              <a:t>Esta herramienta simplifica notablemente el cálculo, eliminando el uso de ábacos y/o cartas, usadas en un interminable trabajo manual.</a:t>
            </a:r>
          </a:p>
          <a:p>
            <a:pPr algn="just"/>
            <a:r>
              <a:rPr lang="es-GT" dirty="0">
                <a:latin typeface="Arial" panose="020B0604020202020204" pitchFamily="34" charset="0"/>
                <a:cs typeface="Arial" panose="020B0604020202020204" pitchFamily="34" charset="0"/>
              </a:rPr>
              <a:t>La selección de las cañerías y los accesorios se obtienen de una base de datos según estándares como ASME, ANSI, ASTM, AGA, API, AWWA, BS, ISO, DIN y otros.   </a:t>
            </a:r>
          </a:p>
        </p:txBody>
      </p:sp>
    </p:spTree>
    <p:extLst>
      <p:ext uri="{BB962C8B-B14F-4D97-AF65-F5344CB8AC3E}">
        <p14:creationId xmlns:p14="http://schemas.microsoft.com/office/powerpoint/2010/main" val="306269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2BB0BD-31C6-47CA-8582-924DF5992A2A}"/>
              </a:ext>
            </a:extLst>
          </p:cNvPr>
          <p:cNvSpPr>
            <a:spLocks noGrp="1"/>
          </p:cNvSpPr>
          <p:nvPr>
            <p:ph type="title"/>
          </p:nvPr>
        </p:nvSpPr>
        <p:spPr>
          <a:xfrm>
            <a:off x="0" y="1"/>
            <a:ext cx="12192000" cy="508000"/>
          </a:xfr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spPr>
        <p:txBody>
          <a:bodyPr>
            <a:normAutofit/>
          </a:bodyPr>
          <a:lstStyle/>
          <a:p>
            <a:r>
              <a:rPr lang="es-GT" sz="1800" b="1" dirty="0">
                <a:latin typeface="Arial" panose="020B0604020202020204" pitchFamily="34" charset="0"/>
                <a:cs typeface="Arial" panose="020B0604020202020204" pitchFamily="34" charset="0"/>
              </a:rPr>
              <a:t>Fig. 8 - Vista isométrica del proyecto de recuperación de agua.</a:t>
            </a:r>
          </a:p>
        </p:txBody>
      </p:sp>
      <p:pic>
        <p:nvPicPr>
          <p:cNvPr id="6" name="Marcador de contenido 5">
            <a:extLst>
              <a:ext uri="{FF2B5EF4-FFF2-40B4-BE49-F238E27FC236}">
                <a16:creationId xmlns:a16="http://schemas.microsoft.com/office/drawing/2014/main" id="{F9B5F2FD-B1E8-4E09-BDC0-D8A6631BEDFD}"/>
              </a:ext>
            </a:extLst>
          </p:cNvPr>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1600" y="508001"/>
            <a:ext cx="11962063" cy="6235699"/>
          </a:xfrm>
          <a:prstGeom prst="rect">
            <a:avLst/>
          </a:prstGeom>
          <a:solidFill>
            <a:srgbClr val="FFFFFF"/>
          </a:solidFill>
          <a:ln>
            <a:noFill/>
          </a:ln>
        </p:spPr>
      </p:pic>
    </p:spTree>
    <p:extLst>
      <p:ext uri="{BB962C8B-B14F-4D97-AF65-F5344CB8AC3E}">
        <p14:creationId xmlns:p14="http://schemas.microsoft.com/office/powerpoint/2010/main" val="413213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E7E6B5-AFBB-44A8-A5F3-5AF10BC32289}"/>
              </a:ext>
            </a:extLst>
          </p:cNvPr>
          <p:cNvSpPr>
            <a:spLocks noGrp="1"/>
          </p:cNvSpPr>
          <p:nvPr>
            <p:ph type="title"/>
          </p:nvPr>
        </p:nvSpPr>
        <p:spPr>
          <a:xfrm>
            <a:off x="0" y="1"/>
            <a:ext cx="12192000" cy="482599"/>
          </a:xfr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spPr>
        <p:txBody>
          <a:bodyPr>
            <a:normAutofit/>
          </a:bodyPr>
          <a:lstStyle/>
          <a:p>
            <a:r>
              <a:rPr lang="es-GT" sz="1800" b="1" dirty="0">
                <a:latin typeface="Arial" panose="020B0604020202020204" pitchFamily="34" charset="0"/>
                <a:cs typeface="Arial" panose="020B0604020202020204" pitchFamily="34" charset="0"/>
              </a:rPr>
              <a:t>Fig. 9 – Información de  accesorios, cañerías y válvulas de la base de datos de Flujo 2017.</a:t>
            </a:r>
          </a:p>
        </p:txBody>
      </p:sp>
      <p:pic>
        <p:nvPicPr>
          <p:cNvPr id="6" name="Marcador de contenido 5">
            <a:extLst>
              <a:ext uri="{FF2B5EF4-FFF2-40B4-BE49-F238E27FC236}">
                <a16:creationId xmlns:a16="http://schemas.microsoft.com/office/drawing/2014/main" id="{3A1A9FEA-686B-4CEA-83C1-A5257E620ED9}"/>
              </a:ext>
            </a:extLst>
          </p:cNvPr>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1600" y="482600"/>
            <a:ext cx="11978105" cy="6375399"/>
          </a:xfrm>
          <a:prstGeom prst="rect">
            <a:avLst/>
          </a:prstGeom>
          <a:solidFill>
            <a:srgbClr val="FFFFFF"/>
          </a:solidFill>
          <a:ln>
            <a:noFill/>
          </a:ln>
        </p:spPr>
      </p:pic>
    </p:spTree>
    <p:extLst>
      <p:ext uri="{BB962C8B-B14F-4D97-AF65-F5344CB8AC3E}">
        <p14:creationId xmlns:p14="http://schemas.microsoft.com/office/powerpoint/2010/main" val="2838431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5ECC4A-589F-4EEF-83B5-A7FD71838655}"/>
              </a:ext>
            </a:extLst>
          </p:cNvPr>
          <p:cNvSpPr>
            <a:spLocks noGrp="1"/>
          </p:cNvSpPr>
          <p:nvPr>
            <p:ph type="title"/>
          </p:nvPr>
        </p:nvSpPr>
        <p:spPr>
          <a:xfrm>
            <a:off x="0" y="0"/>
            <a:ext cx="12192000" cy="520700"/>
          </a:xfrm>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p:spPr>
        <p:txBody>
          <a:bodyPr>
            <a:noAutofit/>
          </a:bodyPr>
          <a:lstStyle/>
          <a:p>
            <a:pPr algn="ctr"/>
            <a:r>
              <a:rPr lang="es-MX" sz="2800" b="1" dirty="0">
                <a:latin typeface="Arial" panose="020B0604020202020204" pitchFamily="34" charset="0"/>
                <a:cs typeface="Arial" panose="020B0604020202020204" pitchFamily="34" charset="0"/>
              </a:rPr>
              <a:t>Programa para el cálculo de transporte de fluidos</a:t>
            </a:r>
            <a:endParaRPr lang="es-GT" sz="28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C1C910C4-B05F-40C9-8995-B1E7630E237D}"/>
              </a:ext>
            </a:extLst>
          </p:cNvPr>
          <p:cNvSpPr>
            <a:spLocks noGrp="1"/>
          </p:cNvSpPr>
          <p:nvPr>
            <p:ph idx="1"/>
          </p:nvPr>
        </p:nvSpPr>
        <p:spPr>
          <a:xfrm>
            <a:off x="0" y="520700"/>
            <a:ext cx="12192000" cy="6337300"/>
          </a:xfrm>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p:spPr>
        <p:txBody>
          <a:bodyPr/>
          <a:lstStyle/>
          <a:p>
            <a:pPr algn="just"/>
            <a:endParaRPr lang="es-GT" dirty="0"/>
          </a:p>
          <a:p>
            <a:r>
              <a:rPr lang="es-GT" b="1" i="1" dirty="0">
                <a:latin typeface="Arial" panose="020B0604020202020204" pitchFamily="34" charset="0"/>
                <a:cs typeface="Arial" panose="020B0604020202020204" pitchFamily="34" charset="0"/>
              </a:rPr>
              <a:t>Flujo 2017</a:t>
            </a:r>
            <a:r>
              <a:rPr lang="es-GT" dirty="0">
                <a:latin typeface="Arial" panose="020B0604020202020204" pitchFamily="34" charset="0"/>
                <a:cs typeface="Arial" panose="020B0604020202020204" pitchFamily="34" charset="0"/>
              </a:rPr>
              <a:t>, también realiza cálculos para la medición de caudales utilizando elementos e instrumentos  de presión diferencial. </a:t>
            </a:r>
          </a:p>
          <a:p>
            <a:pPr algn="just"/>
            <a:r>
              <a:rPr lang="es-GT" dirty="0">
                <a:latin typeface="Arial" panose="020B0604020202020204" pitchFamily="34" charset="0"/>
                <a:cs typeface="Arial" panose="020B0604020202020204" pitchFamily="34" charset="0"/>
              </a:rPr>
              <a:t>Este desarrollo hace usos de las normas internacionales  ISO 5167-2003 International Standard, ASME MFC-14M-2003, British Standard 1042, </a:t>
            </a:r>
            <a:r>
              <a:rPr lang="es-GT" dirty="0" err="1">
                <a:latin typeface="Arial" panose="020B0604020202020204" pitchFamily="34" charset="0"/>
                <a:cs typeface="Arial" panose="020B0604020202020204" pitchFamily="34" charset="0"/>
              </a:rPr>
              <a:t>Part</a:t>
            </a:r>
            <a:r>
              <a:rPr lang="es-GT" dirty="0">
                <a:latin typeface="Arial" panose="020B0604020202020204" pitchFamily="34" charset="0"/>
                <a:cs typeface="Arial" panose="020B0604020202020204" pitchFamily="34" charset="0"/>
              </a:rPr>
              <a:t> 1, </a:t>
            </a:r>
            <a:r>
              <a:rPr lang="es-GT" dirty="0" err="1">
                <a:latin typeface="Arial" panose="020B0604020202020204" pitchFamily="34" charset="0"/>
                <a:cs typeface="Arial" panose="020B0604020202020204" pitchFamily="34" charset="0"/>
              </a:rPr>
              <a:t>Section</a:t>
            </a:r>
            <a:r>
              <a:rPr lang="es-GT" dirty="0">
                <a:latin typeface="Arial" panose="020B0604020202020204" pitchFamily="34" charset="0"/>
                <a:cs typeface="Arial" panose="020B0604020202020204" pitchFamily="34" charset="0"/>
              </a:rPr>
              <a:t> 1.2, American Gas </a:t>
            </a:r>
            <a:r>
              <a:rPr lang="es-GT" dirty="0" err="1">
                <a:latin typeface="Arial" panose="020B0604020202020204" pitchFamily="34" charset="0"/>
                <a:cs typeface="Arial" panose="020B0604020202020204" pitchFamily="34" charset="0"/>
              </a:rPr>
              <a:t>Association</a:t>
            </a:r>
            <a:r>
              <a:rPr lang="es-GT" dirty="0">
                <a:latin typeface="Arial" panose="020B0604020202020204" pitchFamily="34" charset="0"/>
                <a:cs typeface="Arial" panose="020B0604020202020204" pitchFamily="34" charset="0"/>
              </a:rPr>
              <a:t> </a:t>
            </a:r>
            <a:r>
              <a:rPr lang="es-GT" dirty="0" err="1">
                <a:latin typeface="Arial" panose="020B0604020202020204" pitchFamily="34" charset="0"/>
                <a:cs typeface="Arial" panose="020B0604020202020204" pitchFamily="34" charset="0"/>
              </a:rPr>
              <a:t>Report</a:t>
            </a:r>
            <a:r>
              <a:rPr lang="es-GT" dirty="0">
                <a:latin typeface="Arial" panose="020B0604020202020204" pitchFamily="34" charset="0"/>
                <a:cs typeface="Arial" panose="020B0604020202020204" pitchFamily="34" charset="0"/>
              </a:rPr>
              <a:t> No.3, </a:t>
            </a:r>
            <a:r>
              <a:rPr lang="es-GT" dirty="0" err="1">
                <a:latin typeface="Arial" panose="020B0604020202020204" pitchFamily="34" charset="0"/>
                <a:cs typeface="Arial" panose="020B0604020202020204" pitchFamily="34" charset="0"/>
              </a:rPr>
              <a:t>Part</a:t>
            </a:r>
            <a:r>
              <a:rPr lang="es-GT" dirty="0">
                <a:latin typeface="Arial" panose="020B0604020202020204" pitchFamily="34" charset="0"/>
                <a:cs typeface="Arial" panose="020B0604020202020204" pitchFamily="34" charset="0"/>
              </a:rPr>
              <a:t> 1, 3rd Ed, 1990, y otras, para obtener el coeficiente de descarga Cd, para placas orificio (circulares, excéntricas, segmentadas), ISA </a:t>
            </a:r>
            <a:r>
              <a:rPr lang="es-GT" dirty="0" err="1">
                <a:latin typeface="Arial" panose="020B0604020202020204" pitchFamily="34" charset="0"/>
                <a:cs typeface="Arial" panose="020B0604020202020204" pitchFamily="34" charset="0"/>
              </a:rPr>
              <a:t>Nozzles</a:t>
            </a:r>
            <a:r>
              <a:rPr lang="es-GT" dirty="0">
                <a:latin typeface="Arial" panose="020B0604020202020204" pitchFamily="34" charset="0"/>
                <a:cs typeface="Arial" panose="020B0604020202020204" pitchFamily="34" charset="0"/>
              </a:rPr>
              <a:t>, Long </a:t>
            </a:r>
            <a:r>
              <a:rPr lang="es-GT" dirty="0" err="1">
                <a:latin typeface="Arial" panose="020B0604020202020204" pitchFamily="34" charset="0"/>
                <a:cs typeface="Arial" panose="020B0604020202020204" pitchFamily="34" charset="0"/>
              </a:rPr>
              <a:t>Radius</a:t>
            </a:r>
            <a:r>
              <a:rPr lang="es-GT" dirty="0">
                <a:latin typeface="Arial" panose="020B0604020202020204" pitchFamily="34" charset="0"/>
                <a:cs typeface="Arial" panose="020B0604020202020204" pitchFamily="34" charset="0"/>
              </a:rPr>
              <a:t> </a:t>
            </a:r>
            <a:r>
              <a:rPr lang="es-GT" dirty="0" err="1">
                <a:latin typeface="Arial" panose="020B0604020202020204" pitchFamily="34" charset="0"/>
                <a:cs typeface="Arial" panose="020B0604020202020204" pitchFamily="34" charset="0"/>
              </a:rPr>
              <a:t>Nozzles</a:t>
            </a:r>
            <a:r>
              <a:rPr lang="es-GT" dirty="0">
                <a:latin typeface="Arial" panose="020B0604020202020204" pitchFamily="34" charset="0"/>
                <a:cs typeface="Arial" panose="020B0604020202020204" pitchFamily="34" charset="0"/>
              </a:rPr>
              <a:t>, </a:t>
            </a:r>
            <a:r>
              <a:rPr lang="es-GT" dirty="0" err="1">
                <a:latin typeface="Arial" panose="020B0604020202020204" pitchFamily="34" charset="0"/>
                <a:cs typeface="Arial" panose="020B0604020202020204" pitchFamily="34" charset="0"/>
              </a:rPr>
              <a:t>Venturis</a:t>
            </a:r>
            <a:r>
              <a:rPr lang="es-GT" dirty="0">
                <a:latin typeface="Arial" panose="020B0604020202020204" pitchFamily="34" charset="0"/>
                <a:cs typeface="Arial" panose="020B0604020202020204" pitchFamily="34" charset="0"/>
              </a:rPr>
              <a:t>, etc.</a:t>
            </a:r>
          </a:p>
          <a:p>
            <a:pPr algn="just"/>
            <a:r>
              <a:rPr lang="es-GT" dirty="0">
                <a:latin typeface="Arial" panose="020B0604020202020204" pitchFamily="34" charset="0"/>
                <a:cs typeface="Arial" panose="020B0604020202020204" pitchFamily="34" charset="0"/>
              </a:rPr>
              <a:t>La interfaz gráfica se muestra en la Fig. 10.</a:t>
            </a:r>
          </a:p>
          <a:p>
            <a:pPr algn="just"/>
            <a:endParaRPr lang="es-GT" dirty="0"/>
          </a:p>
        </p:txBody>
      </p:sp>
    </p:spTree>
    <p:extLst>
      <p:ext uri="{BB962C8B-B14F-4D97-AF65-F5344CB8AC3E}">
        <p14:creationId xmlns:p14="http://schemas.microsoft.com/office/powerpoint/2010/main" val="1954717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6D8FB-47FE-403F-9B93-D93674E024E0}"/>
              </a:ext>
            </a:extLst>
          </p:cNvPr>
          <p:cNvSpPr>
            <a:spLocks noGrp="1"/>
          </p:cNvSpPr>
          <p:nvPr>
            <p:ph type="title"/>
          </p:nvPr>
        </p:nvSpPr>
        <p:spPr>
          <a:xfrm>
            <a:off x="0" y="0"/>
            <a:ext cx="12192000" cy="549275"/>
          </a:xfrm>
        </p:spPr>
        <p:txBody>
          <a:bodyPr>
            <a:normAutofit/>
          </a:bodyPr>
          <a:lstStyle/>
          <a:p>
            <a:r>
              <a:rPr lang="es-GT" sz="1800" b="1" dirty="0">
                <a:latin typeface="Arial" panose="020B0604020202020204" pitchFamily="34" charset="0"/>
                <a:cs typeface="Arial" panose="020B0604020202020204" pitchFamily="34" charset="0"/>
              </a:rPr>
              <a:t>Fig. 10 - Interfaz gráfica para el cálculo de Placas Orificio. </a:t>
            </a:r>
          </a:p>
        </p:txBody>
      </p:sp>
      <p:pic>
        <p:nvPicPr>
          <p:cNvPr id="5" name="Marcador de contenido 4">
            <a:extLst>
              <a:ext uri="{FF2B5EF4-FFF2-40B4-BE49-F238E27FC236}">
                <a16:creationId xmlns:a16="http://schemas.microsoft.com/office/drawing/2014/main" id="{9CC8B535-2DD1-40D7-AAE6-6F9C16303C72}"/>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58262" y="549274"/>
            <a:ext cx="11921443" cy="6308725"/>
          </a:xfrm>
          <a:prstGeom prst="rect">
            <a:avLst/>
          </a:prstGeom>
          <a:solidFill>
            <a:srgbClr val="FFFFFF"/>
          </a:solidFill>
          <a:ln>
            <a:noFill/>
          </a:ln>
        </p:spPr>
      </p:pic>
    </p:spTree>
    <p:extLst>
      <p:ext uri="{BB962C8B-B14F-4D97-AF65-F5344CB8AC3E}">
        <p14:creationId xmlns:p14="http://schemas.microsoft.com/office/powerpoint/2010/main" val="260902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C0993-FC6D-47EE-A4B9-192E438A8666}"/>
              </a:ext>
            </a:extLst>
          </p:cNvPr>
          <p:cNvSpPr>
            <a:spLocks noGrp="1"/>
          </p:cNvSpPr>
          <p:nvPr>
            <p:ph type="title"/>
          </p:nvPr>
        </p:nvSpPr>
        <p:spPr>
          <a:xfrm>
            <a:off x="0" y="0"/>
            <a:ext cx="12192000" cy="508000"/>
          </a:xfrm>
        </p:spPr>
        <p:txBody>
          <a:bodyPr>
            <a:normAutofit/>
          </a:bodyPr>
          <a:lstStyle/>
          <a:p>
            <a:pPr algn="ctr"/>
            <a:r>
              <a:rPr lang="es-MX" sz="2800" b="1" dirty="0">
                <a:latin typeface="Arial" panose="020B0604020202020204" pitchFamily="34" charset="0"/>
                <a:cs typeface="Arial" panose="020B0604020202020204" pitchFamily="34" charset="0"/>
              </a:rPr>
              <a:t>CONCLUSIONES</a:t>
            </a:r>
            <a:endParaRPr lang="es-GT" sz="28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AF51AFE6-C4ED-42FB-96E0-071D9F2500B5}"/>
              </a:ext>
            </a:extLst>
          </p:cNvPr>
          <p:cNvSpPr>
            <a:spLocks noGrp="1"/>
          </p:cNvSpPr>
          <p:nvPr>
            <p:ph idx="1"/>
          </p:nvPr>
        </p:nvSpPr>
        <p:spPr>
          <a:xfrm>
            <a:off x="253999" y="533400"/>
            <a:ext cx="11809663" cy="6057900"/>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a:bodyPr>
          <a:lstStyle/>
          <a:p>
            <a:pPr algn="just"/>
            <a:endParaRPr lang="es-GT" dirty="0"/>
          </a:p>
          <a:p>
            <a:pPr algn="just"/>
            <a:r>
              <a:rPr lang="es-GT" dirty="0">
                <a:latin typeface="Arial" panose="020B0604020202020204" pitchFamily="34" charset="0"/>
                <a:cs typeface="Arial" panose="020B0604020202020204" pitchFamily="34" charset="0"/>
              </a:rPr>
              <a:t>Manual Azucarero 2017 fue desarrollado como alternativa   a los  muy importantes softwares comerciales SUGARS, ASPEN PLUS, HYSIS, PROSIM, SIMCAD Pro, SIMUL 8, CHEMCAD, etc. , muy caros por cierto, y con dificultades para ser utilizados plenamente en la industria azucarera (excepto SUGARS). </a:t>
            </a:r>
          </a:p>
          <a:p>
            <a:pPr algn="just"/>
            <a:r>
              <a:rPr lang="es-GT" dirty="0">
                <a:latin typeface="Arial" panose="020B0604020202020204" pitchFamily="34" charset="0"/>
                <a:cs typeface="Arial" panose="020B0604020202020204" pitchFamily="34" charset="0"/>
              </a:rPr>
              <a:t>Manual Azucarero 2017 es más específico, con modelos matemáticos rigurosos, especialmente desarrollados para esta industria, de aplicación directa en las distintas áreas productivas, ya sea en diseño y/o evaluación, simulando esquemas que permitan optimizar el proceso. </a:t>
            </a:r>
          </a:p>
          <a:p>
            <a:pPr algn="just"/>
            <a:r>
              <a:rPr lang="es-GT" dirty="0">
                <a:latin typeface="Arial" panose="020B0604020202020204" pitchFamily="34" charset="0"/>
                <a:cs typeface="Arial" panose="020B0604020202020204" pitchFamily="34" charset="0"/>
              </a:rPr>
              <a:t>El uso en el área académica, facilitaría la tarea de aprendizaje de los estudiantes avanzados de ingeniería azucarera. </a:t>
            </a:r>
          </a:p>
        </p:txBody>
      </p:sp>
    </p:spTree>
    <p:extLst>
      <p:ext uri="{BB962C8B-B14F-4D97-AF65-F5344CB8AC3E}">
        <p14:creationId xmlns:p14="http://schemas.microsoft.com/office/powerpoint/2010/main" val="812940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FC4A49-41DD-4483-B772-A12BF2940E6F}"/>
              </a:ext>
            </a:extLst>
          </p:cNvPr>
          <p:cNvSpPr>
            <a:spLocks noGrp="1"/>
          </p:cNvSpPr>
          <p:nvPr>
            <p:ph type="title"/>
          </p:nvPr>
        </p:nvSpPr>
        <p:spPr>
          <a:xfrm>
            <a:off x="838200" y="365125"/>
            <a:ext cx="10515600" cy="40957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br>
              <a:rPr lang="es-MX" dirty="0">
                <a:latin typeface="Brush Script MT" panose="03060802040406070304" pitchFamily="66" charset="0"/>
              </a:rPr>
            </a:br>
            <a:br>
              <a:rPr lang="es-MX" dirty="0">
                <a:latin typeface="Brush Script MT" panose="03060802040406070304" pitchFamily="66" charset="0"/>
              </a:rPr>
            </a:br>
            <a:br>
              <a:rPr lang="es-MX" dirty="0">
                <a:latin typeface="Brush Script MT" panose="03060802040406070304" pitchFamily="66" charset="0"/>
              </a:rPr>
            </a:br>
            <a:br>
              <a:rPr lang="es-MX" dirty="0">
                <a:latin typeface="Brush Script MT" panose="03060802040406070304" pitchFamily="66" charset="0"/>
              </a:rPr>
            </a:br>
            <a:br>
              <a:rPr lang="es-MX" dirty="0">
                <a:latin typeface="Brush Script MT" panose="03060802040406070304" pitchFamily="66" charset="0"/>
              </a:rPr>
            </a:br>
            <a:br>
              <a:rPr lang="es-MX" dirty="0">
                <a:latin typeface="Brush Script MT" panose="03060802040406070304" pitchFamily="66" charset="0"/>
              </a:rPr>
            </a:br>
            <a:br>
              <a:rPr lang="es-MX" dirty="0">
                <a:latin typeface="Brush Script MT" panose="03060802040406070304" pitchFamily="66" charset="0"/>
              </a:rPr>
            </a:br>
            <a:r>
              <a:rPr lang="es-MX" dirty="0">
                <a:latin typeface="Brush Script MT" panose="03060802040406070304" pitchFamily="66" charset="0"/>
              </a:rPr>
              <a:t>MUCHAS GRACIAS !</a:t>
            </a:r>
            <a:endParaRPr lang="es-GT" dirty="0">
              <a:latin typeface="Brush Script MT" panose="03060802040406070304" pitchFamily="66" charset="0"/>
            </a:endParaRPr>
          </a:p>
        </p:txBody>
      </p:sp>
      <p:sp>
        <p:nvSpPr>
          <p:cNvPr id="3" name="Marcador de contenido 2">
            <a:extLst>
              <a:ext uri="{FF2B5EF4-FFF2-40B4-BE49-F238E27FC236}">
                <a16:creationId xmlns:a16="http://schemas.microsoft.com/office/drawing/2014/main" id="{2D0A1138-27CC-4EBD-AFA4-85A4B3C327AD}"/>
              </a:ext>
            </a:extLst>
          </p:cNvPr>
          <p:cNvSpPr>
            <a:spLocks noGrp="1"/>
          </p:cNvSpPr>
          <p:nvPr>
            <p:ph idx="1"/>
          </p:nvPr>
        </p:nvSpPr>
        <p:spPr>
          <a:xfrm>
            <a:off x="101599" y="1914953"/>
            <a:ext cx="11962063" cy="4249309"/>
          </a:xfrm>
          <a:noFill/>
        </p:spPr>
        <p:txBody>
          <a:bodyPr/>
          <a:lstStyle/>
          <a:p>
            <a:endParaRPr lang="es-MX" dirty="0"/>
          </a:p>
          <a:p>
            <a:endParaRPr lang="es-MX" dirty="0"/>
          </a:p>
          <a:p>
            <a:endParaRPr lang="es-MX" sz="3200" dirty="0"/>
          </a:p>
          <a:p>
            <a:endParaRPr lang="es-MX" dirty="0"/>
          </a:p>
          <a:p>
            <a:pPr algn="r"/>
            <a:endParaRPr lang="es-MX" dirty="0"/>
          </a:p>
          <a:p>
            <a:pPr algn="r"/>
            <a:endParaRPr lang="es-MX" dirty="0"/>
          </a:p>
          <a:p>
            <a:pPr marL="0" indent="0" algn="r">
              <a:buNone/>
            </a:pPr>
            <a:r>
              <a:rPr lang="es-MX" sz="3200" b="1" i="1" dirty="0">
                <a:latin typeface="Arial" panose="020B0604020202020204" pitchFamily="34" charset="0"/>
                <a:cs typeface="Arial" panose="020B0604020202020204" pitchFamily="34" charset="0"/>
              </a:rPr>
              <a:t>San Pedro Sula, Honduras</a:t>
            </a:r>
          </a:p>
          <a:p>
            <a:pPr marL="0" indent="0" algn="r">
              <a:buNone/>
            </a:pPr>
            <a:r>
              <a:rPr lang="es-MX" sz="3200" b="1" i="1" dirty="0">
                <a:latin typeface="Arial" panose="020B0604020202020204" pitchFamily="34" charset="0"/>
                <a:cs typeface="Arial" panose="020B0604020202020204" pitchFamily="34" charset="0"/>
              </a:rPr>
              <a:t>21 de agosto del 2017</a:t>
            </a:r>
            <a:endParaRPr lang="es-GT"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99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ángulo 1"/>
          <p:cNvSpPr/>
          <p:nvPr/>
        </p:nvSpPr>
        <p:spPr>
          <a:xfrm>
            <a:off x="105507" y="152401"/>
            <a:ext cx="11969261" cy="6022161"/>
          </a:xfrm>
          <a:prstGeom prst="rect">
            <a:avLst/>
          </a:prstGeom>
        </p:spPr>
        <p:txBody>
          <a:bodyPr wrap="square">
            <a:spAutoFit/>
          </a:bodyPr>
          <a:lstStyle/>
          <a:p>
            <a:pPr algn="ctr">
              <a:lnSpc>
                <a:spcPct val="115000"/>
              </a:lnSpc>
              <a:spcAft>
                <a:spcPts val="1000"/>
              </a:spcAft>
            </a:pPr>
            <a:r>
              <a:rPr lang="es-ES" sz="2800" b="1" dirty="0">
                <a:latin typeface="Times New Roman" panose="02020603050405020304" pitchFamily="18" charset="0"/>
                <a:ea typeface="Times New Roman" panose="02020603050405020304" pitchFamily="18" charset="0"/>
                <a:cs typeface="Times New Roman" panose="02020603050405020304" pitchFamily="18" charset="0"/>
              </a:rPr>
              <a:t>Introducción </a:t>
            </a:r>
            <a:endParaRPr lang="es-AR"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s-ES" sz="2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AR" sz="28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s-ES" sz="2800" b="1" i="1" dirty="0">
                <a:latin typeface="Times New Roman" panose="02020603050405020304" pitchFamily="18" charset="0"/>
                <a:ea typeface="Times New Roman" panose="02020603050405020304" pitchFamily="18" charset="0"/>
              </a:rPr>
              <a:t>Manual Azucarero 2017</a:t>
            </a:r>
            <a:r>
              <a:rPr lang="es-ES" sz="2800" b="1" dirty="0">
                <a:latin typeface="Times New Roman" panose="02020603050405020304" pitchFamily="18" charset="0"/>
                <a:ea typeface="Times New Roman" panose="02020603050405020304" pitchFamily="18" charset="0"/>
              </a:rPr>
              <a:t>,</a:t>
            </a:r>
            <a:r>
              <a:rPr lang="es-ES" sz="2800" dirty="0">
                <a:latin typeface="Times New Roman" panose="02020603050405020304" pitchFamily="18" charset="0"/>
                <a:ea typeface="Times New Roman" panose="02020603050405020304" pitchFamily="18" charset="0"/>
              </a:rPr>
              <a:t> provee un conjunto de herramientas de uso frecuente  en la industria azucarera, facilitando los cálculos, a veces tediosos, complicados y prolongados en tiempo, ya sea en una etapa de diseño, o en la verificación de equipos existentes, generando resultados precisos rápidamente.  Este software permite armar un diagrama de flujo, a partir de </a:t>
            </a:r>
            <a:r>
              <a:rPr lang="es-ES" sz="2800" b="1" i="1" dirty="0">
                <a:latin typeface="Times New Roman" panose="02020603050405020304" pitchFamily="18" charset="0"/>
                <a:ea typeface="Times New Roman" panose="02020603050405020304" pitchFamily="18" charset="0"/>
              </a:rPr>
              <a:t>Unidades de Operación</a:t>
            </a:r>
            <a:r>
              <a:rPr lang="es-ES" sz="2800" dirty="0">
                <a:latin typeface="Times New Roman" panose="02020603050405020304" pitchFamily="18" charset="0"/>
                <a:ea typeface="Times New Roman" panose="02020603050405020304" pitchFamily="18" charset="0"/>
              </a:rPr>
              <a:t>, cuyo modelo matemático simula y calcula, rigurosamente, cada equipo característico de la industria azucarera, como evaporadores, centrífugas, molinos de caña, tachos de vacío, turbinas y generadores de vapor, etc. Las unidades de operación, seleccionadas previamente, se vinculan entre sí con </a:t>
            </a:r>
            <a:r>
              <a:rPr lang="es-ES" sz="2800" b="1" i="1" dirty="0">
                <a:latin typeface="Times New Roman" panose="02020603050405020304" pitchFamily="18" charset="0"/>
                <a:ea typeface="Times New Roman" panose="02020603050405020304" pitchFamily="18" charset="0"/>
              </a:rPr>
              <a:t>Líneas de Flujo</a:t>
            </a:r>
            <a:r>
              <a:rPr lang="es-ES" sz="2800" dirty="0">
                <a:latin typeface="Times New Roman" panose="02020603050405020304" pitchFamily="18" charset="0"/>
                <a:ea typeface="Times New Roman" panose="02020603050405020304" pitchFamily="18" charset="0"/>
              </a:rPr>
              <a:t>, por las que deberían circular, hipotéticamente los fluidos reales, representando una parte o la totalidad del proceso productivo.</a:t>
            </a:r>
            <a:endParaRPr lang="es-AR" sz="2800" dirty="0"/>
          </a:p>
        </p:txBody>
      </p:sp>
    </p:spTree>
    <p:extLst>
      <p:ext uri="{BB962C8B-B14F-4D97-AF65-F5344CB8AC3E}">
        <p14:creationId xmlns:p14="http://schemas.microsoft.com/office/powerpoint/2010/main" val="3318320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99DBF9-591E-4DC5-B5DE-77928B67461A}"/>
              </a:ext>
            </a:extLst>
          </p:cNvPr>
          <p:cNvSpPr>
            <a:spLocks noGrp="1"/>
          </p:cNvSpPr>
          <p:nvPr>
            <p:ph type="title"/>
          </p:nvPr>
        </p:nvSpPr>
        <p:spPr>
          <a:xfrm>
            <a:off x="0" y="0"/>
            <a:ext cx="11329737" cy="360947"/>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fontScale="90000"/>
          </a:bodyPr>
          <a:lstStyle/>
          <a:p>
            <a:r>
              <a:rPr lang="es-MX" sz="2000" b="1" dirty="0">
                <a:latin typeface="Arial" panose="020B0604020202020204" pitchFamily="34" charset="0"/>
                <a:cs typeface="Arial" panose="020B0604020202020204" pitchFamily="34" charset="0"/>
              </a:rPr>
              <a:t>Fig. 1     Algunos equipos disponibles.</a:t>
            </a:r>
            <a:endParaRPr lang="es-GT" sz="2000" b="1" dirty="0">
              <a:latin typeface="Arial" panose="020B0604020202020204" pitchFamily="34" charset="0"/>
              <a:cs typeface="Arial" panose="020B0604020202020204" pitchFamily="34" charset="0"/>
            </a:endParaRPr>
          </a:p>
        </p:txBody>
      </p:sp>
      <p:pic>
        <p:nvPicPr>
          <p:cNvPr id="5" name="Marcador de contenido 4">
            <a:extLst>
              <a:ext uri="{FF2B5EF4-FFF2-40B4-BE49-F238E27FC236}">
                <a16:creationId xmlns:a16="http://schemas.microsoft.com/office/drawing/2014/main" id="{89296794-2BDE-45F6-BCBC-1976ACAE979D}"/>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45168" y="360947"/>
            <a:ext cx="11213431" cy="6136106"/>
          </a:xfrm>
          <a:prstGeom prst="rect">
            <a:avLst/>
          </a:prstGeom>
          <a:solidFill>
            <a:srgbClr val="FFFFFF"/>
          </a:solidFill>
          <a:ln>
            <a:noFill/>
          </a:ln>
        </p:spPr>
      </p:pic>
    </p:spTree>
    <p:extLst>
      <p:ext uri="{BB962C8B-B14F-4D97-AF65-F5344CB8AC3E}">
        <p14:creationId xmlns:p14="http://schemas.microsoft.com/office/powerpoint/2010/main" val="329737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ángulo 4"/>
          <p:cNvSpPr/>
          <p:nvPr/>
        </p:nvSpPr>
        <p:spPr>
          <a:xfrm>
            <a:off x="105508" y="69106"/>
            <a:ext cx="11934092" cy="64366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pPr algn="ctr">
              <a:lnSpc>
                <a:spcPct val="115000"/>
              </a:lnSpc>
              <a:spcAft>
                <a:spcPts val="1000"/>
              </a:spcAft>
            </a:pPr>
            <a:r>
              <a:rPr lang="es-ES" sz="2800" b="1" dirty="0">
                <a:latin typeface="Arial" panose="020B0604020202020204" pitchFamily="34" charset="0"/>
                <a:ea typeface="Times New Roman" panose="02020603050405020304" pitchFamily="18" charset="0"/>
                <a:cs typeface="Arial" panose="020B0604020202020204" pitchFamily="34" charset="0"/>
              </a:rPr>
              <a:t>El Programa  </a:t>
            </a:r>
            <a:endParaRPr lang="es-AR" sz="28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spcAft>
                <a:spcPts val="1000"/>
              </a:spcAft>
              <a:buFont typeface="Arial" panose="020B0604020202020204" pitchFamily="34" charset="0"/>
              <a:buChar char="•"/>
            </a:pPr>
            <a:r>
              <a:rPr lang="es-ES" sz="2400" dirty="0">
                <a:latin typeface="Times New Roman" panose="02020603050405020304" pitchFamily="18" charset="0"/>
                <a:ea typeface="Times New Roman" panose="02020603050405020304" pitchFamily="18" charset="0"/>
                <a:cs typeface="Times New Roman" panose="02020603050405020304" pitchFamily="18" charset="0"/>
              </a:rPr>
              <a:t>Iniciamos desde  el menú, </a:t>
            </a:r>
            <a:r>
              <a:rPr lang="es-ES" sz="2400" b="1" i="1" dirty="0">
                <a:latin typeface="Times New Roman" panose="02020603050405020304" pitchFamily="18" charset="0"/>
                <a:ea typeface="Times New Roman" panose="02020603050405020304" pitchFamily="18" charset="0"/>
                <a:cs typeface="Times New Roman" panose="02020603050405020304" pitchFamily="18" charset="0"/>
              </a:rPr>
              <a:t>Fig. 1</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 un </a:t>
            </a:r>
            <a:r>
              <a:rPr lang="es-ES" sz="2400" b="1" i="1" dirty="0">
                <a:latin typeface="Times New Roman" panose="02020603050405020304" pitchFamily="18" charset="0"/>
                <a:ea typeface="Times New Roman" panose="02020603050405020304" pitchFamily="18" charset="0"/>
                <a:cs typeface="Times New Roman" panose="02020603050405020304" pitchFamily="18" charset="0"/>
              </a:rPr>
              <a:t>Nuevo Proyecto</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  para desarrollar un diagrama de flujo, o desde </a:t>
            </a:r>
            <a:r>
              <a:rPr lang="es-ES" sz="2400" b="1" i="1" dirty="0">
                <a:latin typeface="Times New Roman" panose="02020603050405020304" pitchFamily="18" charset="0"/>
                <a:ea typeface="Times New Roman" panose="02020603050405020304" pitchFamily="18" charset="0"/>
                <a:cs typeface="Times New Roman" panose="02020603050405020304" pitchFamily="18" charset="0"/>
              </a:rPr>
              <a:t>Abrir Proyecto</a:t>
            </a:r>
            <a:r>
              <a:rPr lang="es-E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 para analizar o modificar uno previamente guardado. Todos los equipos disponibles se pueden seleccionar desde la </a:t>
            </a:r>
            <a:r>
              <a:rPr lang="es-ES" sz="2400" b="1" i="1" dirty="0">
                <a:latin typeface="Times New Roman" panose="02020603050405020304" pitchFamily="18" charset="0"/>
                <a:ea typeface="Times New Roman" panose="02020603050405020304" pitchFamily="18" charset="0"/>
                <a:cs typeface="Times New Roman" panose="02020603050405020304" pitchFamily="18" charset="0"/>
              </a:rPr>
              <a:t>Barra de Herramientas</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 El programa  trabaja en dos planos, el diagrama de flujo propiamente dicho y las </a:t>
            </a:r>
            <a:r>
              <a:rPr lang="es-ES" sz="2400" b="1" i="1" dirty="0">
                <a:latin typeface="Times New Roman" panose="02020603050405020304" pitchFamily="18" charset="0"/>
                <a:ea typeface="Times New Roman" panose="02020603050405020304" pitchFamily="18" charset="0"/>
                <a:cs typeface="Times New Roman" panose="02020603050405020304" pitchFamily="18" charset="0"/>
              </a:rPr>
              <a:t>Grillas de Cálculo</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 donde se muestra toda la información de cada equipo y se realiza el cálculo automáticamente. Ambos, pueden ser guardados o impresos. </a:t>
            </a:r>
            <a:r>
              <a:rPr lang="es-ES" sz="2400" b="1" i="1" dirty="0">
                <a:latin typeface="Times New Roman" panose="02020603050405020304" pitchFamily="18" charset="0"/>
                <a:ea typeface="Times New Roman" panose="02020603050405020304" pitchFamily="18" charset="0"/>
                <a:cs typeface="Times New Roman" panose="02020603050405020304" pitchFamily="18" charset="0"/>
              </a:rPr>
              <a:t>Manual Azucarero 2017</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 se completa con los  </a:t>
            </a:r>
            <a:r>
              <a:rPr lang="es-ES" sz="2400" b="1" i="1" dirty="0">
                <a:latin typeface="Times New Roman" panose="02020603050405020304" pitchFamily="18" charset="0"/>
                <a:ea typeface="Times New Roman" panose="02020603050405020304" pitchFamily="18" charset="0"/>
                <a:cs typeface="Times New Roman" panose="02020603050405020304" pitchFamily="18" charset="0"/>
              </a:rPr>
              <a:t>Programas Auxiliares</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 los cuales permiten resolver otras tareas como conversión de unidades, propiedades físicas y termodinámicas del agua, vapor de agua, soluciones de azúcar, aire, etanol, </a:t>
            </a:r>
            <a:r>
              <a:rPr lang="es-ES" sz="2400" dirty="0" err="1">
                <a:latin typeface="Times New Roman" panose="02020603050405020304" pitchFamily="18" charset="0"/>
                <a:ea typeface="Times New Roman" panose="02020603050405020304" pitchFamily="18" charset="0"/>
                <a:cs typeface="Times New Roman" panose="02020603050405020304" pitchFamily="18" charset="0"/>
              </a:rPr>
              <a:t>ciclohexano</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 etc., flujo de fluidos y otros. </a:t>
            </a:r>
            <a:endParaRPr lang="es-AR" sz="24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Arial" panose="020B0604020202020204" pitchFamily="34" charset="0"/>
              <a:buChar char="•"/>
            </a:pPr>
            <a:r>
              <a:rPr lang="es-ES" sz="2400" dirty="0">
                <a:latin typeface="Times New Roman" panose="02020603050405020304" pitchFamily="18" charset="0"/>
                <a:ea typeface="Times New Roman" panose="02020603050405020304" pitchFamily="18" charset="0"/>
                <a:cs typeface="Times New Roman" panose="02020603050405020304" pitchFamily="18" charset="0"/>
              </a:rPr>
              <a:t>Estos se encuentran dinámicamente vinculados a las grillas de cálculo de cada equipo, lo que permite modificar inmediatamente los resultados en función de los cambios de las variables como presión, temperatura, </a:t>
            </a:r>
            <a:r>
              <a:rPr lang="es-ES" sz="2400" dirty="0" err="1">
                <a:latin typeface="Times New Roman" panose="02020603050405020304" pitchFamily="18" charset="0"/>
                <a:ea typeface="Times New Roman" panose="02020603050405020304" pitchFamily="18" charset="0"/>
                <a:cs typeface="Times New Roman" panose="02020603050405020304" pitchFamily="18" charset="0"/>
              </a:rPr>
              <a:t>brix</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 flujos, etc. En la  </a:t>
            </a:r>
            <a:r>
              <a:rPr lang="es-ES" sz="2400" b="1" i="1" dirty="0">
                <a:latin typeface="Times New Roman" panose="02020603050405020304" pitchFamily="18" charset="0"/>
                <a:ea typeface="Times New Roman" panose="02020603050405020304" pitchFamily="18" charset="0"/>
                <a:cs typeface="Times New Roman" panose="02020603050405020304" pitchFamily="18" charset="0"/>
              </a:rPr>
              <a:t>Fig. 1</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 se muestran algunos de los equipos disponibles, destacándose las entradas y salida de producto como flechas.  </a:t>
            </a:r>
            <a:endParaRPr lang="es-A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35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ángulo 3"/>
          <p:cNvSpPr/>
          <p:nvPr/>
        </p:nvSpPr>
        <p:spPr>
          <a:xfrm>
            <a:off x="164122" y="222739"/>
            <a:ext cx="11875477" cy="5755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pPr algn="ctr"/>
            <a:r>
              <a:rPr lang="es-AR" sz="2800" dirty="0">
                <a:latin typeface="Times New Roman" panose="02020603050405020304" pitchFamily="18" charset="0"/>
                <a:ea typeface="Times New Roman" panose="02020603050405020304" pitchFamily="18" charset="0"/>
              </a:rPr>
              <a:t> </a:t>
            </a:r>
            <a:r>
              <a:rPr lang="es-MX" sz="2800" b="1" dirty="0">
                <a:latin typeface="Arial" panose="020B0604020202020204" pitchFamily="34" charset="0"/>
                <a:cs typeface="Arial" panose="020B0604020202020204" pitchFamily="34" charset="0"/>
              </a:rPr>
              <a:t>Calentamiento de Jugo Mixto </a:t>
            </a:r>
          </a:p>
          <a:p>
            <a:endParaRPr lang="es-MX" sz="28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buFont typeface="Arial" panose="020B0604020202020204" pitchFamily="34" charset="0"/>
              <a:buChar char="•"/>
            </a:pPr>
            <a:r>
              <a:rPr lang="es-ES" sz="2800" dirty="0">
                <a:latin typeface="Times New Roman" panose="02020603050405020304" pitchFamily="18" charset="0"/>
                <a:ea typeface="Times New Roman" panose="02020603050405020304" pitchFamily="18" charset="0"/>
              </a:rPr>
              <a:t>En un sencillo primer ejemplo,  </a:t>
            </a:r>
            <a:r>
              <a:rPr lang="es-ES" sz="2800" b="1" i="1" dirty="0">
                <a:latin typeface="Times New Roman" panose="02020603050405020304" pitchFamily="18" charset="0"/>
                <a:ea typeface="Times New Roman" panose="02020603050405020304" pitchFamily="18" charset="0"/>
              </a:rPr>
              <a:t>Fig. 2</a:t>
            </a:r>
            <a:r>
              <a:rPr lang="es-ES" sz="2800" dirty="0">
                <a:latin typeface="Times New Roman" panose="02020603050405020304" pitchFamily="18" charset="0"/>
                <a:ea typeface="Times New Roman" panose="02020603050405020304" pitchFamily="18" charset="0"/>
              </a:rPr>
              <a:t>, se ha desarrollado un proyecto  para calcular el calentamiento de Jugo Mixto, en dos calentadores, uno de placas y otro vertical, con una bomba centrífuga, que impulsa el fluido, y utilizando vapor vegetal VGI, extraído supuestamente del primer efecto de los evaporadores. Los equipos son arrastrados desde la barra de herramientas, y posicionados en un lugar conveniente. Se los vincula con las  líneas de flujo que se generan muy fácilmente, entre la salida y la entrada de cada equipo, y éstas se colorean y/o se define su espesor y nombre, para una visualización clara.  Estas líneas de flujo, que teóricamente trasportan, en este caso, jugo mixto del trapiche, en realidad  trasportan la información total de ese fluido entre cada equipo y entre cada grilla de cálculo. </a:t>
            </a:r>
            <a:endParaRPr lang="es-AR" sz="2800" dirty="0"/>
          </a:p>
        </p:txBody>
      </p:sp>
    </p:spTree>
    <p:extLst>
      <p:ext uri="{BB962C8B-B14F-4D97-AF65-F5344CB8AC3E}">
        <p14:creationId xmlns:p14="http://schemas.microsoft.com/office/powerpoint/2010/main" val="177933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ángulo 1"/>
          <p:cNvSpPr/>
          <p:nvPr/>
        </p:nvSpPr>
        <p:spPr>
          <a:xfrm>
            <a:off x="175845" y="140678"/>
            <a:ext cx="11828585" cy="66309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457200" indent="-457200" algn="just">
              <a:lnSpc>
                <a:spcPct val="115000"/>
              </a:lnSpc>
              <a:spcAft>
                <a:spcPts val="1000"/>
              </a:spcAft>
              <a:buFont typeface="Arial" panose="020B0604020202020204" pitchFamily="34" charset="0"/>
              <a:buChar char="•"/>
            </a:pPr>
            <a:r>
              <a:rPr lang="es-ES" sz="2800" dirty="0">
                <a:latin typeface="Times New Roman" panose="02020603050405020304" pitchFamily="18" charset="0"/>
                <a:ea typeface="Times New Roman" panose="02020603050405020304" pitchFamily="18" charset="0"/>
                <a:cs typeface="Times New Roman" panose="02020603050405020304" pitchFamily="18" charset="0"/>
              </a:rPr>
              <a:t>Estas se visualizan cliqueando en menú </a:t>
            </a:r>
            <a:r>
              <a:rPr lang="es-ES" sz="2800" b="1" i="1" dirty="0">
                <a:latin typeface="Times New Roman" panose="02020603050405020304" pitchFamily="18" charset="0"/>
                <a:ea typeface="Times New Roman" panose="02020603050405020304" pitchFamily="18" charset="0"/>
                <a:cs typeface="Times New Roman" panose="02020603050405020304" pitchFamily="18" charset="0"/>
              </a:rPr>
              <a:t>Grillas de Cálculo</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 desplegándose todas, una por cada equipo, solapadas, siendo visible la que corresponde al equipo que se señale específicamente. Cada grilla trabaja como una planilla de cálculo, resolviéndose automáticamente y enviando los resultados a las grillas vinculadas por el diagrama, las cuales a su vez, se ejecutan dinámicamente, lo que permite resolver iterativamente el proyecto. Los datos que deben ser introducidos manualmente se identifican por las celdas coloreadas de amarillo. </a:t>
            </a:r>
            <a:endParaRPr lang="es-AR" sz="28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15000"/>
              </a:lnSpc>
              <a:spcAft>
                <a:spcPts val="1000"/>
              </a:spcAft>
              <a:buFont typeface="Arial" panose="020B0604020202020204" pitchFamily="34" charset="0"/>
              <a:buChar char="•"/>
            </a:pPr>
            <a:r>
              <a:rPr lang="es-ES" sz="2800" dirty="0">
                <a:latin typeface="Times New Roman" panose="02020603050405020304" pitchFamily="18" charset="0"/>
                <a:ea typeface="Times New Roman" panose="02020603050405020304" pitchFamily="18" charset="0"/>
                <a:cs typeface="Times New Roman" panose="02020603050405020304" pitchFamily="18" charset="0"/>
              </a:rPr>
              <a:t>Si los datos no se introducen o están fuera de rango, aparece un error, hasta que se corrige. Los datos para el jugo mixto serán </a:t>
            </a:r>
            <a:r>
              <a:rPr lang="es-ES" sz="2800" dirty="0" err="1">
                <a:latin typeface="Times New Roman" panose="02020603050405020304" pitchFamily="18" charset="0"/>
                <a:ea typeface="Times New Roman" panose="02020603050405020304" pitchFamily="18" charset="0"/>
                <a:cs typeface="Times New Roman" panose="02020603050405020304" pitchFamily="18" charset="0"/>
              </a:rPr>
              <a:t>Brix</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 Pol%, Sólidos%, Flujo, Presión y Temperatura, mientras que para el vapor solamente se necesita la presión, ya que al ser saturado, la temperatura se calcula automáticamente. Se completa la información con los datos generales del equipo como cantidad de tubos, etapas, diámetro, longitud, material, etc. </a:t>
            </a:r>
            <a:endParaRPr lang="es-A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81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9EF3AF-F5CB-4945-8AF7-C4F7BF46DE8F}"/>
              </a:ext>
            </a:extLst>
          </p:cNvPr>
          <p:cNvSpPr>
            <a:spLocks noGrp="1"/>
          </p:cNvSpPr>
          <p:nvPr>
            <p:ph type="title"/>
          </p:nvPr>
        </p:nvSpPr>
        <p:spPr>
          <a:xfrm>
            <a:off x="0" y="-1"/>
            <a:ext cx="11317705" cy="465221"/>
          </a:xfrm>
        </p:spPr>
        <p:txBody>
          <a:bodyPr>
            <a:normAutofit/>
          </a:bodyPr>
          <a:lstStyle/>
          <a:p>
            <a:r>
              <a:rPr lang="es-MX" sz="1800" b="1" dirty="0">
                <a:latin typeface="Arial" panose="020B0604020202020204" pitchFamily="34" charset="0"/>
                <a:cs typeface="Arial" panose="020B0604020202020204" pitchFamily="34" charset="0"/>
              </a:rPr>
              <a:t>Fig. 2     Calentamiento de Jugo Mixto.   </a:t>
            </a:r>
            <a:endParaRPr lang="es-GT" sz="1800" b="1" dirty="0">
              <a:latin typeface="Arial" panose="020B0604020202020204" pitchFamily="34" charset="0"/>
              <a:cs typeface="Arial" panose="020B0604020202020204" pitchFamily="34" charset="0"/>
            </a:endParaRPr>
          </a:p>
        </p:txBody>
      </p:sp>
      <p:pic>
        <p:nvPicPr>
          <p:cNvPr id="5" name="Marcador de contenido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816769" y="465220"/>
            <a:ext cx="7394354" cy="6244223"/>
          </a:xfrm>
          <a:prstGeom prst="rect">
            <a:avLst/>
          </a:prstGeom>
          <a:solidFill>
            <a:srgbClr val="FFFFFF"/>
          </a:solidFill>
          <a:ln>
            <a:noFill/>
          </a:ln>
        </p:spPr>
      </p:pic>
    </p:spTree>
    <p:extLst>
      <p:ext uri="{BB962C8B-B14F-4D97-AF65-F5344CB8AC3E}">
        <p14:creationId xmlns:p14="http://schemas.microsoft.com/office/powerpoint/2010/main" val="91590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ángulo 3"/>
          <p:cNvSpPr/>
          <p:nvPr/>
        </p:nvSpPr>
        <p:spPr>
          <a:xfrm>
            <a:off x="93785" y="128954"/>
            <a:ext cx="11992707" cy="6502678"/>
          </a:xfrm>
          <a:prstGeom prst="rect">
            <a:avLst/>
          </a:prstGeom>
        </p:spPr>
        <p:txBody>
          <a:bodyPr wrap="square">
            <a:spAutoFit/>
          </a:bodyPr>
          <a:lstStyle/>
          <a:p>
            <a:pPr marL="457200" indent="-457200" algn="just">
              <a:lnSpc>
                <a:spcPct val="115000"/>
              </a:lnSpc>
              <a:spcAft>
                <a:spcPts val="1000"/>
              </a:spcAft>
              <a:buFont typeface="Arial" panose="020B0604020202020204" pitchFamily="34" charset="0"/>
              <a:buChar char="•"/>
            </a:pPr>
            <a:r>
              <a:rPr lang="es-ES" sz="2800" dirty="0">
                <a:latin typeface="Times New Roman" panose="02020603050405020304" pitchFamily="18" charset="0"/>
                <a:ea typeface="Times New Roman" panose="02020603050405020304" pitchFamily="18" charset="0"/>
                <a:cs typeface="Times New Roman" panose="02020603050405020304" pitchFamily="18" charset="0"/>
              </a:rPr>
              <a:t>El cálculo puede ser realizado individualmente, para una primera aproximación, y luego </a:t>
            </a:r>
            <a:r>
              <a:rPr lang="es-ES" sz="2800" b="1" i="1" dirty="0">
                <a:latin typeface="Times New Roman" panose="02020603050405020304" pitchFamily="18" charset="0"/>
                <a:ea typeface="Times New Roman" panose="02020603050405020304" pitchFamily="18" charset="0"/>
                <a:cs typeface="Times New Roman" panose="02020603050405020304" pitchFamily="18" charset="0"/>
              </a:rPr>
              <a:t>Cálculo Automático</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 hasta convergencia de los resultados. En la </a:t>
            </a:r>
            <a:r>
              <a:rPr lang="es-ES" sz="2800" b="1" i="1" dirty="0">
                <a:latin typeface="Times New Roman" panose="02020603050405020304" pitchFamily="18" charset="0"/>
                <a:ea typeface="Times New Roman" panose="02020603050405020304" pitchFamily="18" charset="0"/>
                <a:cs typeface="Times New Roman" panose="02020603050405020304" pitchFamily="18" charset="0"/>
              </a:rPr>
              <a:t>Fig. 2, </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se muestran las grillas de los equipos, solo parcialmente (datos y resultados). El jugo impulsado por la bomba, a 25 </a:t>
            </a:r>
            <a:r>
              <a:rPr lang="es-ES" sz="2800" dirty="0" err="1">
                <a:latin typeface="Times New Roman" panose="02020603050405020304" pitchFamily="18" charset="0"/>
                <a:ea typeface="Times New Roman" panose="02020603050405020304" pitchFamily="18" charset="0"/>
                <a:cs typeface="Times New Roman" panose="02020603050405020304" pitchFamily="18" charset="0"/>
              </a:rPr>
              <a:t>ºC</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  pasa por el calentador de placas y sale a 66.64 </a:t>
            </a:r>
            <a:r>
              <a:rPr lang="es-ES" sz="2800" dirty="0" err="1">
                <a:latin typeface="Times New Roman" panose="02020603050405020304" pitchFamily="18" charset="0"/>
                <a:ea typeface="Times New Roman" panose="02020603050405020304" pitchFamily="18" charset="0"/>
                <a:cs typeface="Times New Roman" panose="02020603050405020304" pitchFamily="18" charset="0"/>
              </a:rPr>
              <a:t>ºC</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 salto importante que permite este tipo de calentadores, cuyo coeficiente de transferencia de calor (no se puede ver por la figura reducida), es 1791.09 W/m2 </a:t>
            </a:r>
            <a:r>
              <a:rPr lang="es-ES" sz="2800" dirty="0" err="1">
                <a:latin typeface="Times New Roman" panose="02020603050405020304" pitchFamily="18" charset="0"/>
                <a:ea typeface="Times New Roman" panose="02020603050405020304" pitchFamily="18" charset="0"/>
                <a:cs typeface="Times New Roman" panose="02020603050405020304" pitchFamily="18" charset="0"/>
              </a:rPr>
              <a:t>°K</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 bastante por encima del obtenido con un calentador vertical de tubos, a igual superficie (1202.70 W/m2 </a:t>
            </a:r>
            <a:r>
              <a:rPr lang="es-ES" sz="2800" dirty="0" err="1">
                <a:latin typeface="Times New Roman" panose="02020603050405020304" pitchFamily="18" charset="0"/>
                <a:ea typeface="Times New Roman" panose="02020603050405020304" pitchFamily="18" charset="0"/>
                <a:cs typeface="Times New Roman" panose="02020603050405020304" pitchFamily="18" charset="0"/>
              </a:rPr>
              <a:t>°K</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 y menor pérdida de carga (0.367 bar contra 0.78 bar). Con esta temperatura el jugo ingresa al segundo calentador, cuyos resultados aparecen en la grilla mostrada parcialmente. La temperatura de salida es de 88.20 </a:t>
            </a:r>
            <a:r>
              <a:rPr lang="es-ES" sz="2800" dirty="0" err="1">
                <a:latin typeface="Times New Roman" panose="02020603050405020304" pitchFamily="18" charset="0"/>
                <a:ea typeface="Times New Roman" panose="02020603050405020304" pitchFamily="18" charset="0"/>
                <a:cs typeface="Times New Roman" panose="02020603050405020304" pitchFamily="18" charset="0"/>
              </a:rPr>
              <a:t>ºC</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 con un consumo de vapor vegetal VGI (1.7 </a:t>
            </a:r>
            <a:r>
              <a:rPr lang="es-ES" sz="2800" dirty="0" err="1">
                <a:latin typeface="Times New Roman" panose="02020603050405020304" pitchFamily="18" charset="0"/>
                <a:ea typeface="Times New Roman" panose="02020603050405020304" pitchFamily="18" charset="0"/>
                <a:cs typeface="Times New Roman" panose="02020603050405020304" pitchFamily="18" charset="0"/>
              </a:rPr>
              <a:t>bara</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 y 115.15 </a:t>
            </a:r>
            <a:r>
              <a:rPr lang="es-ES" sz="2800" dirty="0" err="1">
                <a:latin typeface="Times New Roman" panose="02020603050405020304" pitchFamily="18" charset="0"/>
                <a:ea typeface="Times New Roman" panose="02020603050405020304" pitchFamily="18" charset="0"/>
                <a:cs typeface="Times New Roman" panose="02020603050405020304" pitchFamily="18" charset="0"/>
              </a:rPr>
              <a:t>ºC</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 de 21.84  </a:t>
            </a:r>
            <a:r>
              <a:rPr lang="es-ES" sz="2800" dirty="0" err="1">
                <a:latin typeface="Times New Roman" panose="02020603050405020304" pitchFamily="18" charset="0"/>
                <a:ea typeface="Times New Roman" panose="02020603050405020304" pitchFamily="18" charset="0"/>
                <a:cs typeface="Times New Roman" panose="02020603050405020304" pitchFamily="18" charset="0"/>
              </a:rPr>
              <a:t>th</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a:t>
            </a:r>
            <a:r>
              <a:rPr lang="es-ES" sz="2800" dirty="0" err="1">
                <a:latin typeface="Times New Roman" panose="02020603050405020304" pitchFamily="18" charset="0"/>
                <a:ea typeface="Times New Roman" panose="02020603050405020304" pitchFamily="18" charset="0"/>
                <a:cs typeface="Times New Roman" panose="02020603050405020304" pitchFamily="18" charset="0"/>
              </a:rPr>
              <a:t>hr</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 en el primero, y 11.40  </a:t>
            </a:r>
            <a:r>
              <a:rPr lang="es-ES" sz="2800" dirty="0" err="1">
                <a:latin typeface="Times New Roman" panose="02020603050405020304" pitchFamily="18" charset="0"/>
                <a:ea typeface="Times New Roman" panose="02020603050405020304" pitchFamily="18" charset="0"/>
                <a:cs typeface="Times New Roman" panose="02020603050405020304" pitchFamily="18" charset="0"/>
              </a:rPr>
              <a:t>th</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a:t>
            </a:r>
            <a:r>
              <a:rPr lang="es-ES" sz="2800" dirty="0" err="1">
                <a:latin typeface="Times New Roman" panose="02020603050405020304" pitchFamily="18" charset="0"/>
                <a:ea typeface="Times New Roman" panose="02020603050405020304" pitchFamily="18" charset="0"/>
                <a:cs typeface="Times New Roman" panose="02020603050405020304" pitchFamily="18" charset="0"/>
              </a:rPr>
              <a:t>hr</a:t>
            </a:r>
            <a:r>
              <a:rPr lang="es-ES" sz="2800" dirty="0">
                <a:latin typeface="Times New Roman" panose="02020603050405020304" pitchFamily="18" charset="0"/>
                <a:ea typeface="Times New Roman" panose="02020603050405020304" pitchFamily="18" charset="0"/>
                <a:cs typeface="Times New Roman" panose="02020603050405020304" pitchFamily="18" charset="0"/>
              </a:rPr>
              <a:t>  en el segundo.</a:t>
            </a:r>
            <a:endParaRPr lang="es-A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7302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2338</Words>
  <Application>Microsoft Office PowerPoint</Application>
  <PresentationFormat>Panorámica</PresentationFormat>
  <Paragraphs>76</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Brush Script MT</vt:lpstr>
      <vt:lpstr>Calibri</vt:lpstr>
      <vt:lpstr>Calibri Light</vt:lpstr>
      <vt:lpstr>Times New Roman</vt:lpstr>
      <vt:lpstr>Tema de Office</vt:lpstr>
      <vt:lpstr>MANUAL AZUCARERO 2017  INGENIERÍA PARA LA INDUSTRIA AZUCARERA</vt:lpstr>
      <vt:lpstr>Presentación de PowerPoint</vt:lpstr>
      <vt:lpstr>Presentación de PowerPoint</vt:lpstr>
      <vt:lpstr>Fig. 1     Algunos equipos disponibles.</vt:lpstr>
      <vt:lpstr>Presentación de PowerPoint</vt:lpstr>
      <vt:lpstr>Presentación de PowerPoint</vt:lpstr>
      <vt:lpstr>Presentación de PowerPoint</vt:lpstr>
      <vt:lpstr>Fig. 2     Calentamiento de Jugo Mixto.   </vt:lpstr>
      <vt:lpstr>Presentación de PowerPoint</vt:lpstr>
      <vt:lpstr>Presentación de PowerPoint</vt:lpstr>
      <vt:lpstr>Fig. 3   Caldera de Bagazo, Ventilador de Tiro Inducido y Forzado.</vt:lpstr>
      <vt:lpstr>Presentación de PowerPoint</vt:lpstr>
      <vt:lpstr>Fig. 4 Caldera de Bagazo, Grillas de Cálculo.</vt:lpstr>
      <vt:lpstr>Presentación de PowerPoint</vt:lpstr>
      <vt:lpstr>Fig. 5   Diagrama de flujo, Tachos y Centrífugas.</vt:lpstr>
      <vt:lpstr>PROGRAMAS AUXILIARES</vt:lpstr>
      <vt:lpstr>Fig. 6 – Equilibrio LL y VL en  mezcla Etanol-Agua-Ciclohexano, modelos Wilson y NRTL.</vt:lpstr>
      <vt:lpstr>Algunas de las interfaces de los Programas Auxiliares</vt:lpstr>
      <vt:lpstr>Fig. 7 - Algunas de las interfaces de los Programas Auxiliares.</vt:lpstr>
      <vt:lpstr>Programa para el cálculo de transporte de fluidos</vt:lpstr>
      <vt:lpstr>Fig. 8 - Vista isométrica del proyecto de recuperación de agua.</vt:lpstr>
      <vt:lpstr>Fig. 9 – Información de  accesorios, cañerías y válvulas de la base de datos de Flujo 2017.</vt:lpstr>
      <vt:lpstr>Programa para el cálculo de transporte de fluidos</vt:lpstr>
      <vt:lpstr>Fig. 10 - Interfaz gráfica para el cálculo de Placas Orificio. </vt:lpstr>
      <vt:lpstr>CONCLUSIONES</vt:lpstr>
      <vt:lpstr>       MUCHAS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AZUCARERO 2017 INGENIERÍA PARA LA INDUSTRIA AZUCARERA</dc:title>
  <dc:creator>Construtienda sa</dc:creator>
  <cp:lastModifiedBy>Construtienda sa</cp:lastModifiedBy>
  <cp:revision>55</cp:revision>
  <dcterms:created xsi:type="dcterms:W3CDTF">2017-07-13T21:18:14Z</dcterms:created>
  <dcterms:modified xsi:type="dcterms:W3CDTF">2017-07-18T15:33:00Z</dcterms:modified>
</cp:coreProperties>
</file>