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287" r:id="rId3"/>
    <p:sldId id="273" r:id="rId4"/>
    <p:sldId id="270" r:id="rId5"/>
    <p:sldId id="291" r:id="rId6"/>
    <p:sldId id="279" r:id="rId7"/>
    <p:sldId id="275" r:id="rId8"/>
    <p:sldId id="288" r:id="rId9"/>
    <p:sldId id="274" r:id="rId10"/>
    <p:sldId id="289" r:id="rId11"/>
    <p:sldId id="276" r:id="rId12"/>
    <p:sldId id="277" r:id="rId13"/>
    <p:sldId id="272" r:id="rId14"/>
    <p:sldId id="278" r:id="rId15"/>
    <p:sldId id="294" r:id="rId16"/>
    <p:sldId id="292" r:id="rId17"/>
    <p:sldId id="281" r:id="rId18"/>
    <p:sldId id="295" r:id="rId19"/>
    <p:sldId id="284" r:id="rId20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D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32" autoAdjust="0"/>
  </p:normalViewPr>
  <p:slideViewPr>
    <p:cSldViewPr>
      <p:cViewPr>
        <p:scale>
          <a:sx n="70" d="100"/>
          <a:sy n="70" d="100"/>
        </p:scale>
        <p:origin x="-826" y="-2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04E73-C505-49C4-90CF-A61F296DEDE5}" type="datetimeFigureOut">
              <a:rPr lang="es-GT" smtClean="0"/>
              <a:t>22/06/2017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86D9D-03BC-47A9-8AD8-8BD03C9B1CF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47445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460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7356366" y="6755100"/>
            <a:ext cx="893699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8250311" y="6755100"/>
            <a:ext cx="893699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0" y="6755100"/>
            <a:ext cx="893699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893709" y="6755100"/>
            <a:ext cx="64626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2605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 background">
    <p:bg>
      <p:bgPr>
        <a:solidFill>
          <a:srgbClr val="2185C5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7356366" y="6755100"/>
            <a:ext cx="893699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8250311" y="6755100"/>
            <a:ext cx="893699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0" y="6755100"/>
            <a:ext cx="893699" cy="1028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893709" y="6755100"/>
            <a:ext cx="6462600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37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677480"/>
              </a:buClr>
              <a:buSzPct val="100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52819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323527" y="332656"/>
            <a:ext cx="8472942" cy="6192687"/>
            <a:chOff x="323527" y="332656"/>
            <a:chExt cx="8472942" cy="6192687"/>
          </a:xfrm>
        </p:grpSpPr>
        <p:sp>
          <p:nvSpPr>
            <p:cNvPr id="5" name="4 Rectángulo"/>
            <p:cNvSpPr/>
            <p:nvPr/>
          </p:nvSpPr>
          <p:spPr>
            <a:xfrm>
              <a:off x="323527" y="332656"/>
              <a:ext cx="8467831" cy="1416120"/>
            </a:xfrm>
            <a:prstGeom prst="rect">
              <a:avLst/>
            </a:prstGeom>
            <a:solidFill>
              <a:srgbClr val="1477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>
                <a:solidFill>
                  <a:prstClr val="white"/>
                </a:solidFill>
              </a:endParaRP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323528" y="3441546"/>
              <a:ext cx="8467831" cy="3083797"/>
            </a:xfrm>
            <a:prstGeom prst="rect">
              <a:avLst/>
            </a:prstGeom>
            <a:solidFill>
              <a:srgbClr val="1477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>
                <a:solidFill>
                  <a:prstClr val="white"/>
                </a:solidFill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548817" y="1748776"/>
              <a:ext cx="7981594" cy="169277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GT" sz="2800" b="1" dirty="0" smtClean="0">
                  <a:solidFill>
                    <a:schemeClr val="accent1">
                      <a:lumMod val="75000"/>
                    </a:schemeClr>
                  </a:solidFill>
                  <a:latin typeface="Arial Black" panose="020B0A04020102020204" pitchFamily="34" charset="0"/>
                  <a:ea typeface="Dotum" panose="020B0600000101010101" pitchFamily="34" charset="-127"/>
                  <a:cs typeface="EucrosiaUPC" panose="02020603050405020304" pitchFamily="18" charset="-34"/>
                </a:rPr>
                <a:t>Los </a:t>
              </a:r>
              <a:r>
                <a:rPr lang="es-GT" sz="4000" b="1" dirty="0">
                  <a:solidFill>
                    <a:srgbClr val="C00000"/>
                  </a:solidFill>
                  <a:latin typeface="Arial Black" panose="020B0A04020102020204" pitchFamily="34" charset="0"/>
                  <a:ea typeface="Dotum" panose="020B0600000101010101" pitchFamily="34" charset="-127"/>
                  <a:cs typeface="EucrosiaUPC" panose="02020603050405020304" pitchFamily="18" charset="-34"/>
                </a:rPr>
                <a:t>R</a:t>
              </a:r>
              <a:r>
                <a:rPr lang="es-GT" sz="2800" b="1" dirty="0">
                  <a:solidFill>
                    <a:schemeClr val="accent1">
                      <a:lumMod val="75000"/>
                    </a:schemeClr>
                  </a:solidFill>
                  <a:latin typeface="Arial Black" panose="020B0A04020102020204" pitchFamily="34" charset="0"/>
                  <a:ea typeface="Dotum" panose="020B0600000101010101" pitchFamily="34" charset="-127"/>
                  <a:cs typeface="EucrosiaUPC" panose="02020603050405020304" pitchFamily="18" charset="-34"/>
                </a:rPr>
                <a:t>esiduos </a:t>
              </a:r>
              <a:r>
                <a:rPr lang="es-GT" sz="4000" b="1" dirty="0">
                  <a:solidFill>
                    <a:srgbClr val="C00000"/>
                  </a:solidFill>
                  <a:latin typeface="Arial Black" panose="020B0A04020102020204" pitchFamily="34" charset="0"/>
                  <a:ea typeface="Dotum" panose="020B0600000101010101" pitchFamily="34" charset="-127"/>
                  <a:cs typeface="EucrosiaUPC" panose="02020603050405020304" pitchFamily="18" charset="-34"/>
                </a:rPr>
                <a:t>A</a:t>
              </a:r>
              <a:r>
                <a:rPr lang="es-GT" sz="2800" b="1" dirty="0">
                  <a:solidFill>
                    <a:schemeClr val="accent1">
                      <a:lumMod val="75000"/>
                    </a:schemeClr>
                  </a:solidFill>
                  <a:latin typeface="Arial Black" panose="020B0A04020102020204" pitchFamily="34" charset="0"/>
                  <a:ea typeface="Dotum" panose="020B0600000101010101" pitchFamily="34" charset="-127"/>
                  <a:cs typeface="EucrosiaUPC" panose="02020603050405020304" pitchFamily="18" charset="-34"/>
                </a:rPr>
                <a:t>grícolas de </a:t>
              </a:r>
              <a:r>
                <a:rPr lang="es-GT" sz="4000" b="1" dirty="0">
                  <a:solidFill>
                    <a:srgbClr val="C00000"/>
                  </a:solidFill>
                  <a:latin typeface="Arial Black" panose="020B0A04020102020204" pitchFamily="34" charset="0"/>
                  <a:ea typeface="Dotum" panose="020B0600000101010101" pitchFamily="34" charset="-127"/>
                  <a:cs typeface="EucrosiaUPC" panose="02020603050405020304" pitchFamily="18" charset="-34"/>
                </a:rPr>
                <a:t>C</a:t>
              </a:r>
              <a:r>
                <a:rPr lang="es-GT" sz="2800" b="1" dirty="0">
                  <a:solidFill>
                    <a:schemeClr val="accent1">
                      <a:lumMod val="75000"/>
                    </a:schemeClr>
                  </a:solidFill>
                  <a:latin typeface="Arial Black" panose="020B0A04020102020204" pitchFamily="34" charset="0"/>
                  <a:ea typeface="Dotum" panose="020B0600000101010101" pitchFamily="34" charset="-127"/>
                  <a:cs typeface="EucrosiaUPC" panose="02020603050405020304" pitchFamily="18" charset="-34"/>
                </a:rPr>
                <a:t>osecha de Caña de </a:t>
              </a:r>
              <a:r>
                <a:rPr lang="es-GT" sz="2800" b="1" dirty="0" smtClean="0">
                  <a:solidFill>
                    <a:schemeClr val="accent1">
                      <a:lumMod val="75000"/>
                    </a:schemeClr>
                  </a:solidFill>
                  <a:latin typeface="Arial Black" panose="020B0A04020102020204" pitchFamily="34" charset="0"/>
                  <a:ea typeface="Dotum" panose="020B0600000101010101" pitchFamily="34" charset="-127"/>
                  <a:cs typeface="EucrosiaUPC" panose="02020603050405020304" pitchFamily="18" charset="-34"/>
                </a:rPr>
                <a:t>Azúcar</a:t>
              </a:r>
              <a:r>
                <a:rPr lang="es-GT" sz="2800" b="1" dirty="0">
                  <a:solidFill>
                    <a:schemeClr val="accent1">
                      <a:lumMod val="75000"/>
                    </a:schemeClr>
                  </a:solidFill>
                  <a:latin typeface="Arial Black" panose="020B0A04020102020204" pitchFamily="34" charset="0"/>
                  <a:ea typeface="Dotum" panose="020B0600000101010101" pitchFamily="34" charset="-127"/>
                  <a:cs typeface="EucrosiaUPC" panose="02020603050405020304" pitchFamily="18" charset="-34"/>
                </a:rPr>
                <a:t> </a:t>
              </a:r>
              <a:r>
                <a:rPr lang="es-GT" sz="2800" b="1" dirty="0" smtClean="0">
                  <a:solidFill>
                    <a:schemeClr val="accent1">
                      <a:lumMod val="75000"/>
                    </a:schemeClr>
                  </a:solidFill>
                  <a:latin typeface="Arial Black" panose="020B0A04020102020204" pitchFamily="34" charset="0"/>
                  <a:ea typeface="Dotum" panose="020B0600000101010101" pitchFamily="34" charset="-127"/>
                  <a:cs typeface="EucrosiaUPC" panose="02020603050405020304" pitchFamily="18" charset="-34"/>
                </a:rPr>
                <a:t>y su Potencial </a:t>
              </a:r>
            </a:p>
            <a:p>
              <a:pPr algn="ctr"/>
              <a:r>
                <a:rPr lang="es-GT" sz="2800" b="1" dirty="0" smtClean="0">
                  <a:solidFill>
                    <a:schemeClr val="accent1">
                      <a:lumMod val="75000"/>
                    </a:schemeClr>
                  </a:solidFill>
                  <a:latin typeface="Arial Black" panose="020B0A04020102020204" pitchFamily="34" charset="0"/>
                  <a:ea typeface="Dotum" panose="020B0600000101010101" pitchFamily="34" charset="-127"/>
                  <a:cs typeface="EucrosiaUPC" panose="02020603050405020304" pitchFamily="18" charset="-34"/>
                </a:rPr>
                <a:t>como biocombustible (</a:t>
              </a:r>
              <a:r>
                <a:rPr lang="es-GT" sz="3600" b="1" dirty="0" smtClean="0">
                  <a:solidFill>
                    <a:srgbClr val="C00000"/>
                  </a:solidFill>
                  <a:latin typeface="Arial Black" panose="020B0A04020102020204" pitchFamily="34" charset="0"/>
                  <a:ea typeface="Dotum" panose="020B0600000101010101" pitchFamily="34" charset="-127"/>
                  <a:cs typeface="EucrosiaUPC" panose="02020603050405020304" pitchFamily="18" charset="-34"/>
                </a:rPr>
                <a:t>RAC</a:t>
              </a:r>
              <a:r>
                <a:rPr lang="es-GT" sz="2800" b="1" dirty="0" smtClean="0">
                  <a:solidFill>
                    <a:schemeClr val="accent1">
                      <a:lumMod val="75000"/>
                    </a:schemeClr>
                  </a:solidFill>
                  <a:latin typeface="Arial Black" panose="020B0A04020102020204" pitchFamily="34" charset="0"/>
                  <a:ea typeface="Dotum" panose="020B0600000101010101" pitchFamily="34" charset="-127"/>
                  <a:cs typeface="EucrosiaUPC" panose="02020603050405020304" pitchFamily="18" charset="-34"/>
                </a:rPr>
                <a:t>)</a:t>
              </a: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4562554" y="3663888"/>
              <a:ext cx="423391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MX" sz="2000" b="1" dirty="0" smtClean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  <a:ea typeface="Dotum" panose="020B0600000101010101" pitchFamily="34" charset="-127"/>
                </a:rPr>
                <a:t>CENGICAÑA - GUATEMALA</a:t>
              </a:r>
              <a:endParaRPr lang="es-GT" sz="20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ea typeface="Dotum" panose="020B0600000101010101" pitchFamily="34" charset="-127"/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4132863" y="6289847"/>
              <a:ext cx="77938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600" dirty="0" smtClean="0">
                  <a:solidFill>
                    <a:srgbClr val="4BACC6">
                      <a:lumMod val="20000"/>
                      <a:lumOff val="80000"/>
                    </a:srgbClr>
                  </a:solidFill>
                  <a:latin typeface="Arial Black" panose="020B0A04020102020204" pitchFamily="34" charset="0"/>
                </a:rPr>
                <a:t>AGOSTO </a:t>
              </a:r>
              <a:r>
                <a:rPr lang="es-MX" sz="600" dirty="0" smtClean="0">
                  <a:solidFill>
                    <a:srgbClr val="4BACC6">
                      <a:lumMod val="20000"/>
                      <a:lumOff val="80000"/>
                    </a:srgbClr>
                  </a:solidFill>
                  <a:latin typeface="Arial Black" panose="020B0A04020102020204" pitchFamily="34" charset="0"/>
                </a:rPr>
                <a:t>2017</a:t>
              </a:r>
              <a:endParaRPr lang="es-GT" sz="600" dirty="0">
                <a:solidFill>
                  <a:srgbClr val="4BACC6">
                    <a:lumMod val="20000"/>
                    <a:lumOff val="80000"/>
                  </a:srgb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5305597" y="5496589"/>
              <a:ext cx="3355726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800" b="1" dirty="0">
                  <a:solidFill>
                    <a:srgbClr val="FFFF00"/>
                  </a:solidFill>
                </a:rPr>
                <a:t>Mario Muñoz Solares</a:t>
              </a:r>
            </a:p>
            <a:p>
              <a:pPr algn="ctr"/>
              <a:r>
                <a:rPr lang="es-MX" b="1" dirty="0">
                  <a:solidFill>
                    <a:prstClr val="white"/>
                  </a:solidFill>
                </a:rPr>
                <a:t>eficienciae@cengicana.org</a:t>
              </a:r>
              <a:endParaRPr lang="es-GT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6006093" y="4322354"/>
            <a:ext cx="1346835" cy="519035"/>
            <a:chOff x="6177493" y="4134101"/>
            <a:chExt cx="1994907" cy="799328"/>
          </a:xfrm>
        </p:grpSpPr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568" y="4134101"/>
              <a:ext cx="968832" cy="799328"/>
            </a:xfrm>
            <a:prstGeom prst="rect">
              <a:avLst/>
            </a:prstGeom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7493" y="4134101"/>
              <a:ext cx="1004035" cy="7993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938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59" cy="640871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51520" y="293440"/>
            <a:ext cx="3384376" cy="2185214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GT" sz="3200" dirty="0" smtClean="0"/>
              <a:t>56% de humedad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GT" sz="2400" dirty="0" smtClean="0"/>
              <a:t>Secuestra sacarosa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GT" sz="2400" dirty="0" smtClean="0"/>
              <a:t>Precursores de color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GT" sz="2400" dirty="0" smtClean="0"/>
              <a:t>Aumento de cenizas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83997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200800" cy="412810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3600558" y="1065510"/>
            <a:ext cx="4672113" cy="923330"/>
          </a:xfrm>
          <a:prstGeom prst="rect">
            <a:avLst/>
          </a:prstGeom>
          <a:noFill/>
          <a:effectLst>
            <a:outerShdw blurRad="50800" dist="38100" dir="8100000" algn="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s-GT" sz="5400" b="1" dirty="0" smtClean="0">
                <a:solidFill>
                  <a:schemeClr val="bg2"/>
                </a:solidFill>
              </a:rPr>
              <a:t>Poder calorífico</a:t>
            </a:r>
            <a:endParaRPr lang="es-ES" sz="5400" b="1" dirty="0">
              <a:solidFill>
                <a:schemeClr val="bg2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9512" y="18659"/>
            <a:ext cx="53783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nard MT Condensed" panose="020508060609050204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¿Biocombustible?</a:t>
            </a:r>
            <a:endParaRPr lang="es-ES" sz="6000" dirty="0">
              <a:solidFill>
                <a:schemeClr val="accent1">
                  <a:lumMod val="40000"/>
                  <a:lumOff val="60000"/>
                </a:schemeClr>
              </a:solidFill>
              <a:latin typeface="Bernard MT Condensed" panose="020508060609050204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43608" y="6021288"/>
            <a:ext cx="252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b="1" dirty="0" smtClean="0">
                <a:solidFill>
                  <a:schemeClr val="accent4">
                    <a:lumMod val="75000"/>
                  </a:schemeClr>
                </a:solidFill>
              </a:rPr>
              <a:t>Poder calorífico en kJ/kg</a:t>
            </a:r>
            <a:endParaRPr lang="es-E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971630" y="5980668"/>
            <a:ext cx="12666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11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CENGICAÑA, 2016,</a:t>
            </a:r>
            <a:endParaRPr lang="es-ES" sz="11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652119" y="1986320"/>
            <a:ext cx="2586203" cy="64807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 smtClean="0"/>
              <a:t>RAC</a:t>
            </a:r>
          </a:p>
          <a:p>
            <a:pPr algn="ctr"/>
            <a:r>
              <a:rPr lang="es-GT" sz="1600" b="1" dirty="0" smtClean="0"/>
              <a:t>15% humedad, 12% ceniza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100322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79512" y="18659"/>
            <a:ext cx="60276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6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ernard MT Condensed" panose="020508060609050204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15% de humedad</a:t>
            </a:r>
            <a:endParaRPr lang="es-ES" sz="6600" dirty="0">
              <a:solidFill>
                <a:schemeClr val="accent1">
                  <a:lumMod val="20000"/>
                  <a:lumOff val="80000"/>
                </a:schemeClr>
              </a:solidFill>
              <a:latin typeface="Bernard MT Condensed" panose="020508060609050204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73" y="1126655"/>
            <a:ext cx="8537599" cy="5470697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7587085" y="6335742"/>
            <a:ext cx="12314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1100" dirty="0" smtClean="0">
                <a:solidFill>
                  <a:schemeClr val="bg2"/>
                </a:solidFill>
              </a:rPr>
              <a:t>CENGICAÑA, 2017</a:t>
            </a:r>
            <a:endParaRPr lang="es-ES" sz="11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7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56" y="1126655"/>
            <a:ext cx="8521515" cy="525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79512" y="18659"/>
            <a:ext cx="50946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6600" dirty="0" smtClean="0">
                <a:solidFill>
                  <a:schemeClr val="accent3">
                    <a:lumMod val="50000"/>
                  </a:schemeClr>
                </a:solidFill>
                <a:latin typeface="Bernard MT Condensed" panose="020508060609050204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14% de cenizas</a:t>
            </a:r>
            <a:endParaRPr lang="es-ES" sz="6600" dirty="0">
              <a:solidFill>
                <a:schemeClr val="accent3">
                  <a:lumMod val="50000"/>
                </a:schemeClr>
              </a:solidFill>
              <a:latin typeface="Bernard MT Condensed" panose="020508060609050204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17414" y="6394040"/>
            <a:ext cx="12314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1100" dirty="0" smtClean="0">
                <a:solidFill>
                  <a:schemeClr val="bg2"/>
                </a:solidFill>
              </a:rPr>
              <a:t>CENGICAÑA, 2017</a:t>
            </a:r>
            <a:endParaRPr lang="es-ES" sz="11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19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560840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79512" y="18659"/>
            <a:ext cx="43708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6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ernard MT Condensed" panose="020508060609050204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¿% de cloro?</a:t>
            </a:r>
            <a:endParaRPr lang="es-ES" sz="6600" dirty="0">
              <a:solidFill>
                <a:schemeClr val="accent1">
                  <a:lumMod val="20000"/>
                  <a:lumOff val="80000"/>
                </a:schemeClr>
              </a:solidFill>
              <a:latin typeface="Bernard MT Condensed" panose="020508060609050204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1835696" y="3717032"/>
            <a:ext cx="61926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6613376" y="1914569"/>
            <a:ext cx="2520280" cy="107721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GT" sz="1400" dirty="0" smtClean="0"/>
              <a:t>Normativas internacionales </a:t>
            </a:r>
          </a:p>
          <a:p>
            <a:pPr algn="ctr"/>
            <a:r>
              <a:rPr lang="es-GT" sz="3200" b="1" dirty="0" smtClean="0">
                <a:solidFill>
                  <a:srgbClr val="FF0000"/>
                </a:solidFill>
              </a:rPr>
              <a:t>200 ppm </a:t>
            </a:r>
          </a:p>
          <a:p>
            <a:pPr algn="ctr"/>
            <a:r>
              <a:rPr lang="es-GT" dirty="0" smtClean="0"/>
              <a:t>máximo permisible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6623720" y="4929336"/>
            <a:ext cx="2520280" cy="110799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GT" sz="1400" dirty="0" smtClean="0"/>
              <a:t>Contenido promedio</a:t>
            </a:r>
          </a:p>
          <a:p>
            <a:pPr algn="ctr"/>
            <a:r>
              <a:rPr lang="es-GT" sz="3200" b="1" dirty="0" smtClean="0">
                <a:solidFill>
                  <a:schemeClr val="accent2">
                    <a:lumMod val="50000"/>
                  </a:schemeClr>
                </a:solidFill>
              </a:rPr>
              <a:t>1.7 ppm </a:t>
            </a:r>
          </a:p>
          <a:p>
            <a:pPr algn="ctr"/>
            <a:r>
              <a:rPr lang="es-GT" sz="2000" b="1" dirty="0" smtClean="0">
                <a:solidFill>
                  <a:schemeClr val="accent2">
                    <a:lumMod val="75000"/>
                  </a:schemeClr>
                </a:solidFill>
              </a:rPr>
              <a:t>En bagazo</a:t>
            </a:r>
            <a:endParaRPr lang="es-E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55576" y="6302912"/>
            <a:ext cx="12314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1100" dirty="0" smtClean="0">
                <a:solidFill>
                  <a:schemeClr val="bg1">
                    <a:lumMod val="65000"/>
                  </a:schemeClr>
                </a:solidFill>
              </a:rPr>
              <a:t>CENGICAÑA, 2017</a:t>
            </a:r>
            <a:endParaRPr lang="es-E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608889" y="3746252"/>
            <a:ext cx="2646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Promedio en RAC 9.7 ppm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464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45 Grupo"/>
          <p:cNvGrpSpPr/>
          <p:nvPr/>
        </p:nvGrpSpPr>
        <p:grpSpPr>
          <a:xfrm>
            <a:off x="-77571" y="91800"/>
            <a:ext cx="9271873" cy="6538644"/>
            <a:chOff x="-77571" y="91800"/>
            <a:chExt cx="9271873" cy="6538644"/>
          </a:xfrm>
        </p:grpSpPr>
        <p:sp>
          <p:nvSpPr>
            <p:cNvPr id="43" name="42 Rectángulo"/>
            <p:cNvSpPr/>
            <p:nvPr/>
          </p:nvSpPr>
          <p:spPr>
            <a:xfrm>
              <a:off x="0" y="3934621"/>
              <a:ext cx="1929801" cy="14245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42" name="41 Rectángulo"/>
            <p:cNvSpPr/>
            <p:nvPr/>
          </p:nvSpPr>
          <p:spPr>
            <a:xfrm>
              <a:off x="7189426" y="1416950"/>
              <a:ext cx="1929801" cy="14245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41" name="40 Rectángulo"/>
            <p:cNvSpPr/>
            <p:nvPr/>
          </p:nvSpPr>
          <p:spPr>
            <a:xfrm>
              <a:off x="5420963" y="5485203"/>
              <a:ext cx="1929801" cy="14245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40" name="39 Rectángulo"/>
            <p:cNvSpPr/>
            <p:nvPr/>
          </p:nvSpPr>
          <p:spPr>
            <a:xfrm>
              <a:off x="5397070" y="4077072"/>
              <a:ext cx="1929801" cy="14245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39" name="38 Rectángulo"/>
            <p:cNvSpPr/>
            <p:nvPr/>
          </p:nvSpPr>
          <p:spPr>
            <a:xfrm>
              <a:off x="2987658" y="2738859"/>
              <a:ext cx="1929801" cy="14245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38" name="37 Rectángulo"/>
            <p:cNvSpPr/>
            <p:nvPr/>
          </p:nvSpPr>
          <p:spPr>
            <a:xfrm>
              <a:off x="2972624" y="1488176"/>
              <a:ext cx="1929801" cy="14245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37" name="36 Rectángulo"/>
            <p:cNvSpPr/>
            <p:nvPr/>
          </p:nvSpPr>
          <p:spPr>
            <a:xfrm>
              <a:off x="5278736" y="2057730"/>
              <a:ext cx="1929801" cy="14245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593544" y="4748831"/>
              <a:ext cx="5339707" cy="14245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35" name="34 Rectángulo"/>
            <p:cNvSpPr/>
            <p:nvPr/>
          </p:nvSpPr>
          <p:spPr>
            <a:xfrm>
              <a:off x="1542106" y="2738858"/>
              <a:ext cx="2061810" cy="14245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34" name="33 Rectángulo"/>
            <p:cNvSpPr/>
            <p:nvPr/>
          </p:nvSpPr>
          <p:spPr>
            <a:xfrm>
              <a:off x="1562079" y="1486349"/>
              <a:ext cx="1929801" cy="14245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3" name="2 CuadroTexto"/>
            <p:cNvSpPr txBox="1"/>
            <p:nvPr/>
          </p:nvSpPr>
          <p:spPr>
            <a:xfrm>
              <a:off x="124979" y="91800"/>
              <a:ext cx="335540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3200" dirty="0" smtClean="0">
                  <a:solidFill>
                    <a:srgbClr val="C00000"/>
                  </a:solidFill>
                  <a:latin typeface="Bernard MT Condensed" panose="02050806060905020404" pitchFamily="18" charset="0"/>
                  <a:ea typeface="Dotum" panose="020B0600000101010101" pitchFamily="34" charset="-127"/>
                  <a:cs typeface="EucrosiaUPC" panose="02020603050405020304" pitchFamily="18" charset="-34"/>
                </a:rPr>
                <a:t>RECOLECCIÓN DE RAC</a:t>
              </a:r>
              <a:endParaRPr lang="es-MX" dirty="0" smtClean="0">
                <a:solidFill>
                  <a:srgbClr val="C00000"/>
                </a:solidFill>
                <a:latin typeface="Bernard MT Condensed" panose="02050806060905020404" pitchFamily="18" charset="0"/>
                <a:ea typeface="Dotum" panose="020B0600000101010101" pitchFamily="34" charset="-127"/>
                <a:cs typeface="EucrosiaUPC" panose="02020603050405020304" pitchFamily="18" charset="-34"/>
              </a:endParaRPr>
            </a:p>
          </p:txBody>
        </p:sp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906255"/>
              <a:ext cx="1796601" cy="2450738"/>
            </a:xfrm>
            <a:prstGeom prst="rect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60000"/>
                </a:prstClr>
              </a:outerShdw>
            </a:effectLst>
          </p:spPr>
        </p:pic>
        <p:sp>
          <p:nvSpPr>
            <p:cNvPr id="6" name="5 CuadroTexto"/>
            <p:cNvSpPr txBox="1"/>
            <p:nvPr/>
          </p:nvSpPr>
          <p:spPr>
            <a:xfrm>
              <a:off x="593544" y="556257"/>
              <a:ext cx="96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dirty="0" smtClean="0"/>
                <a:t>Ensilado</a:t>
              </a:r>
              <a:endParaRPr lang="es-GT" dirty="0"/>
            </a:p>
          </p:txBody>
        </p:sp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6" y="906254"/>
              <a:ext cx="1575541" cy="1160190"/>
            </a:xfrm>
            <a:prstGeom prst="rect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60000"/>
                </a:prstClr>
              </a:outerShdw>
            </a:effectLst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6" y="2263179"/>
              <a:ext cx="1583844" cy="1093813"/>
            </a:xfrm>
            <a:prstGeom prst="rect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60000"/>
                </a:prstClr>
              </a:outerShdw>
            </a:effectLst>
          </p:spPr>
        </p:pic>
        <p:sp>
          <p:nvSpPr>
            <p:cNvPr id="9" name="8 CuadroTexto"/>
            <p:cNvSpPr txBox="1"/>
            <p:nvPr/>
          </p:nvSpPr>
          <p:spPr>
            <a:xfrm>
              <a:off x="2363095" y="556257"/>
              <a:ext cx="12408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dirty="0" smtClean="0"/>
                <a:t>Enfardado</a:t>
              </a:r>
              <a:endParaRPr lang="es-GT" dirty="0"/>
            </a:p>
          </p:txBody>
        </p:sp>
        <p:pic>
          <p:nvPicPr>
            <p:cNvPr id="10" name="9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944" y="1043371"/>
              <a:ext cx="1800199" cy="2313621"/>
            </a:xfrm>
            <a:prstGeom prst="rect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60000"/>
                </a:prstClr>
              </a:outerShdw>
            </a:effectLst>
          </p:spPr>
        </p:pic>
        <p:sp>
          <p:nvSpPr>
            <p:cNvPr id="11" name="10 CuadroTexto"/>
            <p:cNvSpPr txBox="1"/>
            <p:nvPr/>
          </p:nvSpPr>
          <p:spPr>
            <a:xfrm>
              <a:off x="4580244" y="676575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dirty="0" smtClean="0"/>
                <a:t>Alce</a:t>
              </a:r>
              <a:endParaRPr lang="es-GT" dirty="0"/>
            </a:p>
          </p:txBody>
        </p:sp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1043371"/>
              <a:ext cx="2808311" cy="1936247"/>
            </a:xfrm>
            <a:prstGeom prst="rect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60000"/>
                </a:prstClr>
              </a:outerShdw>
            </a:effectLst>
          </p:spPr>
        </p:pic>
        <p:sp>
          <p:nvSpPr>
            <p:cNvPr id="13" name="12 CuadroTexto"/>
            <p:cNvSpPr txBox="1"/>
            <p:nvPr/>
          </p:nvSpPr>
          <p:spPr>
            <a:xfrm>
              <a:off x="6901786" y="674039"/>
              <a:ext cx="1193853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s-419" dirty="0" smtClean="0"/>
                <a:t>Transporte</a:t>
              </a:r>
              <a:endParaRPr lang="es-GT" dirty="0"/>
            </a:p>
          </p:txBody>
        </p:sp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3717033"/>
              <a:ext cx="1802241" cy="2232247"/>
            </a:xfrm>
            <a:prstGeom prst="rect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60000"/>
                </a:prstClr>
              </a:outerShdw>
            </a:effectLst>
          </p:spPr>
        </p:pic>
        <p:sp>
          <p:nvSpPr>
            <p:cNvPr id="15" name="14 CuadroTexto"/>
            <p:cNvSpPr txBox="1"/>
            <p:nvPr/>
          </p:nvSpPr>
          <p:spPr>
            <a:xfrm>
              <a:off x="435050" y="6071177"/>
              <a:ext cx="12811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dirty="0" smtClean="0"/>
                <a:t>Almacenaje</a:t>
              </a:r>
              <a:endParaRPr lang="es-GT" dirty="0"/>
            </a:p>
          </p:txBody>
        </p:sp>
        <p:pic>
          <p:nvPicPr>
            <p:cNvPr id="16" name="15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433" y="3717033"/>
              <a:ext cx="1800479" cy="2206048"/>
            </a:xfrm>
            <a:prstGeom prst="rect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60000"/>
                </a:prstClr>
              </a:outerShdw>
            </a:effectLst>
          </p:spPr>
        </p:pic>
        <p:sp>
          <p:nvSpPr>
            <p:cNvPr id="17" name="16 CuadroTexto"/>
            <p:cNvSpPr txBox="1"/>
            <p:nvPr/>
          </p:nvSpPr>
          <p:spPr>
            <a:xfrm>
              <a:off x="2321634" y="5984113"/>
              <a:ext cx="1503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419" dirty="0" smtClean="0"/>
                <a:t>Alimentación y despite</a:t>
              </a:r>
              <a:endParaRPr lang="es-GT" dirty="0"/>
            </a:p>
          </p:txBody>
        </p:sp>
        <p:pic>
          <p:nvPicPr>
            <p:cNvPr id="18" name="17 Imagen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864" y="3140968"/>
              <a:ext cx="2578623" cy="1471239"/>
            </a:xfrm>
            <a:prstGeom prst="rect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60000"/>
                </a:prstClr>
              </a:outerShdw>
            </a:effectLst>
          </p:spPr>
        </p:pic>
        <p:pic>
          <p:nvPicPr>
            <p:cNvPr id="20" name="19 Imagen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3717033"/>
              <a:ext cx="1904196" cy="2196482"/>
            </a:xfrm>
            <a:prstGeom prst="rect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60000"/>
                </a:prstClr>
              </a:outerShdw>
            </a:effectLst>
          </p:spPr>
        </p:pic>
        <p:sp>
          <p:nvSpPr>
            <p:cNvPr id="21" name="20 CuadroTexto"/>
            <p:cNvSpPr txBox="1"/>
            <p:nvPr/>
          </p:nvSpPr>
          <p:spPr>
            <a:xfrm>
              <a:off x="4305003" y="5979546"/>
              <a:ext cx="15697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419" dirty="0" smtClean="0"/>
                <a:t>Filtro cenizas y metales</a:t>
              </a:r>
              <a:endParaRPr lang="es-GT" dirty="0"/>
            </a:p>
          </p:txBody>
        </p:sp>
        <p:pic>
          <p:nvPicPr>
            <p:cNvPr id="23" name="22 Imagen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1971" y="4756502"/>
              <a:ext cx="2602516" cy="1457403"/>
            </a:xfrm>
            <a:prstGeom prst="rect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60000"/>
                </a:prstClr>
              </a:outerShdw>
            </a:effectLst>
          </p:spPr>
        </p:pic>
        <p:sp>
          <p:nvSpPr>
            <p:cNvPr id="22" name="21 CuadroTexto"/>
            <p:cNvSpPr txBox="1"/>
            <p:nvPr/>
          </p:nvSpPr>
          <p:spPr>
            <a:xfrm>
              <a:off x="6901786" y="6261112"/>
              <a:ext cx="15228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419" dirty="0" smtClean="0"/>
                <a:t>Picado</a:t>
              </a:r>
              <a:endParaRPr lang="es-GT" dirty="0"/>
            </a:p>
          </p:txBody>
        </p:sp>
        <p:sp>
          <p:nvSpPr>
            <p:cNvPr id="44" name="43 CuadroTexto"/>
            <p:cNvSpPr txBox="1"/>
            <p:nvPr/>
          </p:nvSpPr>
          <p:spPr>
            <a:xfrm>
              <a:off x="8919868" y="1118844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1200" dirty="0" smtClean="0"/>
                <a:t>A</a:t>
              </a:r>
              <a:endParaRPr lang="es-GT" sz="1200" dirty="0"/>
            </a:p>
          </p:txBody>
        </p:sp>
        <p:sp>
          <p:nvSpPr>
            <p:cNvPr id="45" name="44 CuadroTexto"/>
            <p:cNvSpPr txBox="1"/>
            <p:nvPr/>
          </p:nvSpPr>
          <p:spPr>
            <a:xfrm>
              <a:off x="-77571" y="3578533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1200" dirty="0" smtClean="0"/>
                <a:t>A</a:t>
              </a:r>
              <a:endParaRPr lang="es-GT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590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95536" y="0"/>
            <a:ext cx="8211121" cy="6560523"/>
            <a:chOff x="395536" y="0"/>
            <a:chExt cx="8211121" cy="6560523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052736"/>
              <a:ext cx="8139113" cy="5230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sp>
          <p:nvSpPr>
            <p:cNvPr id="4" name="3 CuadroTexto"/>
            <p:cNvSpPr txBox="1"/>
            <p:nvPr/>
          </p:nvSpPr>
          <p:spPr>
            <a:xfrm>
              <a:off x="395536" y="0"/>
              <a:ext cx="469872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GT" sz="6600" dirty="0" err="1" smtClean="0">
                  <a:solidFill>
                    <a:srgbClr val="C00000"/>
                  </a:solidFill>
                  <a:latin typeface="Bernard MT Condensed" panose="020508060609050204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Rac</a:t>
              </a:r>
              <a:r>
                <a:rPr lang="es-GT" sz="6600" dirty="0" smtClean="0">
                  <a:solidFill>
                    <a:srgbClr val="C00000"/>
                  </a:solidFill>
                  <a:latin typeface="Bernard MT Condensed" panose="020508060609050204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s-GT" sz="6600" dirty="0" smtClean="0">
                  <a:solidFill>
                    <a:schemeClr val="accent2">
                      <a:lumMod val="50000"/>
                    </a:schemeClr>
                  </a:solidFill>
                  <a:latin typeface="Bernard MT Condensed" panose="020508060609050204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+</a:t>
              </a:r>
              <a:r>
                <a:rPr lang="es-GT" sz="66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Bernard MT Condensed" panose="020508060609050204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s-GT" sz="6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Bernard MT Condensed" panose="020508060609050204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bagazo</a:t>
              </a:r>
              <a:endParaRPr lang="es-ES" sz="6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nard MT Condensed" panose="020508060609050204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5" name="4 Rectángulo redondeado"/>
            <p:cNvSpPr/>
            <p:nvPr/>
          </p:nvSpPr>
          <p:spPr>
            <a:xfrm>
              <a:off x="467544" y="2708920"/>
              <a:ext cx="1872208" cy="57606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481134" y="5301208"/>
              <a:ext cx="1872208" cy="57606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481134" y="6298913"/>
              <a:ext cx="123142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GT" sz="11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CENGICAÑA, 2016</a:t>
              </a:r>
              <a:endParaRPr lang="es-ES" sz="11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" name="7 Rectángulo redondeado"/>
            <p:cNvSpPr/>
            <p:nvPr/>
          </p:nvSpPr>
          <p:spPr>
            <a:xfrm>
              <a:off x="6516216" y="1988840"/>
              <a:ext cx="1080120" cy="216024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Rectángulo redondeado"/>
            <p:cNvSpPr/>
            <p:nvPr/>
          </p:nvSpPr>
          <p:spPr>
            <a:xfrm>
              <a:off x="6555432" y="6045010"/>
              <a:ext cx="1080120" cy="288032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9 Flecha abajo"/>
            <p:cNvSpPr/>
            <p:nvPr/>
          </p:nvSpPr>
          <p:spPr>
            <a:xfrm>
              <a:off x="6732240" y="666825"/>
              <a:ext cx="648072" cy="36004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76183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11375"/>
            <a:ext cx="8640960" cy="4957518"/>
          </a:xfrm>
          <a:prstGeom prst="rect">
            <a:avLst/>
          </a:prstGeom>
          <a:noFill/>
        </p:spPr>
      </p:pic>
      <p:pic>
        <p:nvPicPr>
          <p:cNvPr id="2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1"/>
            <a:ext cx="8640960" cy="4912101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179512" y="18659"/>
            <a:ext cx="23503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6600" dirty="0" smtClean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Pellets</a:t>
            </a:r>
            <a:endParaRPr lang="es-ES" sz="6600" dirty="0">
              <a:solidFill>
                <a:schemeClr val="accent1">
                  <a:lumMod val="75000"/>
                </a:schemeClr>
              </a:solidFill>
              <a:latin typeface="Bernard MT Condensed" panose="020508060609050204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148558" y="741934"/>
            <a:ext cx="5491311" cy="769441"/>
          </a:xfrm>
          <a:prstGeom prst="rect">
            <a:avLst/>
          </a:prstGeom>
          <a:noFill/>
          <a:effectLst>
            <a:outerShdw blurRad="50800" dist="38100" dir="8100000" algn="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s-GT" sz="4400" b="1" dirty="0" smtClean="0">
                <a:solidFill>
                  <a:srgbClr val="C00000"/>
                </a:solidFill>
              </a:rPr>
              <a:t>Proceso de producción</a:t>
            </a:r>
            <a:endParaRPr lang="es-ES" sz="4400" b="1" dirty="0">
              <a:solidFill>
                <a:srgbClr val="C0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1520" y="6451989"/>
            <a:ext cx="12314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1100" dirty="0" smtClean="0">
                <a:solidFill>
                  <a:schemeClr val="bg1">
                    <a:lumMod val="65000"/>
                  </a:schemeClr>
                </a:solidFill>
              </a:rPr>
              <a:t>CENGICAÑA, 2017</a:t>
            </a:r>
            <a:endParaRPr lang="es-E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7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0" y="0"/>
            <a:ext cx="9144000" cy="6741368"/>
            <a:chOff x="0" y="0"/>
            <a:chExt cx="9144000" cy="6858000"/>
          </a:xfrm>
        </p:grpSpPr>
        <p:sp>
          <p:nvSpPr>
            <p:cNvPr id="9" name="8 Rectángulo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132A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sz="4400" dirty="0">
                <a:latin typeface="Baskerville Old Face" panose="02020602080505020303" pitchFamily="18" charset="0"/>
                <a:ea typeface="Microsoft YaHei Light" panose="020B0502040204020203" pitchFamily="34" charset="-122"/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1859963" y="2875000"/>
              <a:ext cx="135646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3200" b="1" dirty="0">
                  <a:solidFill>
                    <a:srgbClr val="FFC000"/>
                  </a:solidFill>
                  <a:latin typeface="Baskerville Old Face" panose="02020602080505020303" pitchFamily="18" charset="0"/>
                </a:rPr>
                <a:t>m</a:t>
              </a:r>
              <a:r>
                <a:rPr lang="es-419" sz="3200" b="1" dirty="0" smtClean="0">
                  <a:solidFill>
                    <a:srgbClr val="FFC000"/>
                  </a:solidFill>
                  <a:latin typeface="Baskerville Old Face" panose="02020602080505020303" pitchFamily="18" charset="0"/>
                </a:rPr>
                <a:t>ayor </a:t>
              </a:r>
            </a:p>
            <a:p>
              <a:pPr algn="ctr"/>
              <a:r>
                <a:rPr lang="es-419" sz="3200" b="1" dirty="0" smtClean="0">
                  <a:solidFill>
                    <a:srgbClr val="FFC000"/>
                  </a:solidFill>
                  <a:latin typeface="Baskerville Old Face" panose="02020602080505020303" pitchFamily="18" charset="0"/>
                </a:rPr>
                <a:t>energía</a:t>
              </a:r>
              <a:endParaRPr lang="es-GT" sz="3200" b="1" dirty="0">
                <a:solidFill>
                  <a:srgbClr val="FFC000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3897503" y="2782669"/>
              <a:ext cx="16257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GT" sz="3600" b="1" dirty="0">
                  <a:solidFill>
                    <a:schemeClr val="accent3">
                      <a:lumMod val="75000"/>
                    </a:schemeClr>
                  </a:solidFill>
                  <a:latin typeface="Baskerville Old Face" panose="02020602080505020303" pitchFamily="18" charset="0"/>
                </a:rPr>
                <a:t>s</a:t>
              </a:r>
              <a:r>
                <a:rPr lang="es-GT" sz="3600" b="1" dirty="0" smtClean="0">
                  <a:solidFill>
                    <a:schemeClr val="accent3">
                      <a:lumMod val="75000"/>
                    </a:schemeClr>
                  </a:solidFill>
                  <a:latin typeface="Baskerville Old Face" panose="02020602080505020303" pitchFamily="18" charset="0"/>
                </a:rPr>
                <a:t>on $$$</a:t>
              </a:r>
              <a:endParaRPr lang="es-GT" sz="3600" b="1" dirty="0">
                <a:solidFill>
                  <a:schemeClr val="accent3">
                    <a:lumMod val="75000"/>
                  </a:schemeClr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275398" y="1617464"/>
              <a:ext cx="502413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88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Baskerville Old Face" panose="02020602080505020303" pitchFamily="18" charset="0"/>
                </a:rPr>
                <a:t>h</a:t>
              </a:r>
              <a:r>
                <a:rPr lang="es-419" sz="88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Baskerville Old Face" panose="02020602080505020303" pitchFamily="18" charset="0"/>
                </a:rPr>
                <a:t>ojas secas</a:t>
              </a:r>
              <a:endParaRPr lang="es-GT" sz="8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6193146" y="3007872"/>
              <a:ext cx="271505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419" sz="44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Baskerville Old Face" panose="02020602080505020303" pitchFamily="18" charset="0"/>
                </a:rPr>
                <a:t>20%</a:t>
              </a:r>
              <a:r>
                <a:rPr lang="es-419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Baskerville Old Face" panose="02020602080505020303" pitchFamily="18" charset="0"/>
                </a:rPr>
                <a:t>RAC</a:t>
              </a:r>
            </a:p>
            <a:p>
              <a:pPr algn="ctr"/>
              <a:r>
                <a:rPr lang="es-419" sz="44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Baskerville Old Face" panose="02020602080505020303" pitchFamily="18" charset="0"/>
                </a:rPr>
                <a:t>mezcla</a:t>
              </a:r>
              <a:endParaRPr lang="es-GT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1477367" y="1126655"/>
              <a:ext cx="3417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419" sz="4400" dirty="0" smtClean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15% humedad</a:t>
              </a:r>
              <a:endParaRPr lang="es-GT" sz="4400" dirty="0">
                <a:solidFill>
                  <a:schemeClr val="bg1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845102" y="3844177"/>
              <a:ext cx="202972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419" sz="4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Baskerville Old Face" panose="02020602080505020303" pitchFamily="18" charset="0"/>
                </a:rPr>
                <a:t>24-48 hr </a:t>
              </a:r>
            </a:p>
            <a:p>
              <a:pPr algn="ctr"/>
              <a:r>
                <a:rPr lang="es-419" sz="4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Baskerville Old Face" panose="02020602080505020303" pitchFamily="18" charset="0"/>
                </a:rPr>
                <a:t>secado</a:t>
              </a:r>
              <a:endParaRPr lang="es-GT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5186909" y="4351994"/>
              <a:ext cx="32375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419" sz="3600" b="1" dirty="0" smtClean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Cl no es crítico</a:t>
              </a:r>
              <a:endParaRPr lang="es-GT" sz="3600" b="1" dirty="0">
                <a:solidFill>
                  <a:schemeClr val="bg1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4707679" y="1541307"/>
              <a:ext cx="41905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Baskerville Old Face" panose="02020602080505020303" pitchFamily="18" charset="0"/>
                </a:rPr>
                <a:t>Secado, filtrado y picado</a:t>
              </a:r>
              <a:endParaRPr lang="es-GT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6334841" y="2131842"/>
              <a:ext cx="15486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419" sz="2800" dirty="0" smtClean="0">
                  <a:solidFill>
                    <a:srgbClr val="FFFF00"/>
                  </a:solidFill>
                  <a:latin typeface="Baskerville Old Face" panose="02020602080505020303" pitchFamily="18" charset="0"/>
                </a:rPr>
                <a:t>11-14% cenizas</a:t>
              </a:r>
              <a:endParaRPr lang="es-GT" sz="2800" dirty="0">
                <a:solidFill>
                  <a:srgbClr val="FFFF00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3160805" y="3706072"/>
              <a:ext cx="17972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24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Baskerville Old Face" panose="02020602080505020303" pitchFamily="18" charset="0"/>
                </a:rPr>
                <a:t>5% ceniza</a:t>
              </a:r>
            </a:p>
            <a:p>
              <a:r>
                <a:rPr lang="es-419" sz="24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Baskerville Old Face" panose="02020602080505020303" pitchFamily="18" charset="0"/>
                </a:rPr>
                <a:t>es permisible</a:t>
              </a:r>
              <a:endParaRPr lang="es-GT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5150732" y="3345278"/>
              <a:ext cx="10887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2800" b="1" dirty="0" smtClean="0">
                  <a:solidFill>
                    <a:schemeClr val="accent4">
                      <a:lumMod val="75000"/>
                    </a:schemeClr>
                  </a:solidFill>
                  <a:latin typeface="Baskerville Old Face" panose="02020602080505020303" pitchFamily="18" charset="0"/>
                </a:rPr>
                <a:t>pellets</a:t>
              </a:r>
              <a:endParaRPr lang="es-GT" sz="2800" b="1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2771800" y="4476915"/>
              <a:ext cx="308930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GT" sz="9600" b="1" dirty="0" smtClean="0">
                  <a:solidFill>
                    <a:srgbClr val="F6E070"/>
                  </a:solidFill>
                  <a:latin typeface="Baskerville Old Face" panose="02020602080505020303" pitchFamily="18" charset="0"/>
                  <a:ea typeface="Yu Gothic UI Semilight" panose="020B0400000000000000" pitchFamily="34" charset="-128"/>
                </a:rPr>
                <a:t>Piloto</a:t>
              </a:r>
              <a:endParaRPr lang="es-GT" sz="9600" b="1" dirty="0">
                <a:solidFill>
                  <a:srgbClr val="F6E070"/>
                </a:solidFill>
                <a:latin typeface="Baskerville Old Face" panose="02020602080505020303" pitchFamily="18" charset="0"/>
                <a:ea typeface="Yu Gothic UI Semilight" panose="020B0400000000000000" pitchFamily="34" charset="-128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79512" y="18659"/>
              <a:ext cx="601363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GT" sz="66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Bernard MT Condensed" panose="020508060609050204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Puntos a recordar</a:t>
              </a:r>
              <a:endParaRPr lang="es-ES" sz="6600" dirty="0">
                <a:solidFill>
                  <a:schemeClr val="accent1">
                    <a:lumMod val="40000"/>
                    <a:lumOff val="60000"/>
                  </a:schemeClr>
                </a:solidFill>
                <a:latin typeface="Bernard MT Condensed" panose="020508060609050204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03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411760" y="3164118"/>
            <a:ext cx="41624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6600" dirty="0" smtClean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¿Preguntas?</a:t>
            </a:r>
            <a:endParaRPr lang="es-ES" sz="6600" dirty="0">
              <a:solidFill>
                <a:schemeClr val="accent1">
                  <a:lumMod val="75000"/>
                </a:schemeClr>
              </a:solidFill>
              <a:latin typeface="Bernard MT Condensed" panose="020508060609050204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528604" y="2244259"/>
            <a:ext cx="1928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4800" dirty="0" smtClean="0">
                <a:solidFill>
                  <a:srgbClr val="C00000"/>
                </a:solidFill>
                <a:latin typeface="Bernard MT Condensed" panose="020508060609050204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Gracias</a:t>
            </a:r>
            <a:endParaRPr lang="es-ES" sz="4800" dirty="0">
              <a:solidFill>
                <a:srgbClr val="C00000"/>
              </a:solidFill>
              <a:latin typeface="Bernard MT Condensed" panose="020508060609050204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04" y="4797152"/>
            <a:ext cx="1500933" cy="681576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" y="373639"/>
            <a:ext cx="8397240" cy="132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6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7413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136904" cy="5616624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5551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496944" cy="4536504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645028" y="1196752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Matriz eléctrica nacional 2015-2016</a:t>
            </a:r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220072" y="1202869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Ranking de energías renovables</a:t>
            </a:r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7504" y="-14289"/>
            <a:ext cx="53142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8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nard MT Condensed" panose="020508060609050204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Antecedentes</a:t>
            </a:r>
            <a:endParaRPr lang="es-ES" sz="8000" dirty="0">
              <a:solidFill>
                <a:schemeClr val="accent1">
                  <a:lumMod val="40000"/>
                  <a:lumOff val="60000"/>
                </a:schemeClr>
              </a:solidFill>
              <a:latin typeface="Bernard MT Condensed" panose="020508060609050204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7504" y="6358425"/>
            <a:ext cx="1992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Fuente: Informe anual AMM.</a:t>
            </a:r>
            <a:endParaRPr lang="es-ES" sz="1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3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27494"/>
            <a:ext cx="8712968" cy="4981826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79512" y="6309320"/>
            <a:ext cx="88569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100" dirty="0" smtClean="0">
                <a:solidFill>
                  <a:schemeClr val="tx2">
                    <a:lumMod val="90000"/>
                  </a:schemeClr>
                </a:solidFill>
              </a:rPr>
              <a:t>Fuente: Potencial </a:t>
            </a:r>
            <a:r>
              <a:rPr lang="es-GT" sz="1100" dirty="0">
                <a:solidFill>
                  <a:schemeClr val="tx2">
                    <a:lumMod val="90000"/>
                  </a:schemeClr>
                </a:solidFill>
              </a:rPr>
              <a:t>para crecimiento de cosecha mecanizada (Braulio Villatoro. CENGICAÑA)</a:t>
            </a:r>
            <a:endParaRPr lang="es-ES" sz="11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9512" y="18659"/>
            <a:ext cx="53142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8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ernard MT Condensed" panose="020508060609050204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Antecedentes</a:t>
            </a:r>
            <a:endParaRPr lang="es-ES" sz="8000" dirty="0">
              <a:solidFill>
                <a:schemeClr val="accent1">
                  <a:lumMod val="20000"/>
                  <a:lumOff val="80000"/>
                </a:schemeClr>
              </a:solidFill>
              <a:latin typeface="Bernard MT Condensed" panose="020508060609050204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660232" y="2976654"/>
            <a:ext cx="1250663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GT" sz="4800" dirty="0" smtClean="0">
                <a:solidFill>
                  <a:srgbClr val="FF0000"/>
                </a:solidFill>
              </a:rPr>
              <a:t>7</a:t>
            </a:r>
            <a:r>
              <a:rPr lang="es-GT" sz="4800" dirty="0" smtClean="0">
                <a:solidFill>
                  <a:srgbClr val="54D41A"/>
                </a:solidFill>
              </a:rPr>
              <a:t>5%</a:t>
            </a:r>
            <a:endParaRPr lang="es-ES" sz="4800" dirty="0">
              <a:solidFill>
                <a:srgbClr val="54D4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3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0"/>
            <a:ext cx="9153128" cy="674136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2" name="Shape 94"/>
          <p:cNvSpPr txBox="1">
            <a:spLocks/>
          </p:cNvSpPr>
          <p:nvPr/>
        </p:nvSpPr>
        <p:spPr>
          <a:xfrm>
            <a:off x="539552" y="1342098"/>
            <a:ext cx="7920880" cy="5399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>
              <a:spcBef>
                <a:spcPts val="0"/>
              </a:spcBef>
              <a:buFont typeface="Lato"/>
              <a:buNone/>
            </a:pPr>
            <a:r>
              <a:rPr lang="es-419" sz="2800" dirty="0" smtClean="0">
                <a:solidFill>
                  <a:schemeClr val="bg1"/>
                </a:solidFill>
              </a:rPr>
              <a:t>Caña en </a:t>
            </a:r>
            <a:r>
              <a:rPr lang="es-419" sz="2800" dirty="0" smtClean="0">
                <a:solidFill>
                  <a:schemeClr val="bg1"/>
                </a:solidFill>
              </a:rPr>
              <a:t>Guatemala = </a:t>
            </a:r>
            <a:r>
              <a:rPr lang="es-419" sz="3200" dirty="0" smtClean="0">
                <a:solidFill>
                  <a:schemeClr val="bg1"/>
                </a:solidFill>
              </a:rPr>
              <a:t>270,000 </a:t>
            </a:r>
            <a:r>
              <a:rPr lang="es-419" sz="3200" dirty="0" smtClean="0">
                <a:solidFill>
                  <a:schemeClr val="bg1"/>
                </a:solidFill>
              </a:rPr>
              <a:t>ha </a:t>
            </a:r>
            <a:r>
              <a:rPr lang="es-419" sz="1800" dirty="0" smtClean="0">
                <a:solidFill>
                  <a:schemeClr val="bg1"/>
                </a:solidFill>
              </a:rPr>
              <a:t>(14 t/ha secas)</a:t>
            </a:r>
            <a:endParaRPr lang="es-419" sz="3200" dirty="0" smtClean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  <a:buFont typeface="Lato"/>
              <a:buNone/>
            </a:pPr>
            <a:r>
              <a:rPr lang="es-419" sz="2800" dirty="0" smtClean="0">
                <a:solidFill>
                  <a:schemeClr val="bg1"/>
                </a:solidFill>
              </a:rPr>
              <a:t> </a:t>
            </a:r>
            <a:r>
              <a:rPr lang="es-419" sz="2800" dirty="0" smtClean="0">
                <a:solidFill>
                  <a:schemeClr val="bg1"/>
                </a:solidFill>
              </a:rPr>
              <a:t>x    </a:t>
            </a:r>
            <a:r>
              <a:rPr lang="es-419" sz="3600" b="1" dirty="0" smtClean="0">
                <a:solidFill>
                  <a:schemeClr val="bg1"/>
                </a:solidFill>
              </a:rPr>
              <a:t>7 t/ha </a:t>
            </a:r>
            <a:r>
              <a:rPr lang="es-419" sz="1600" dirty="0" smtClean="0">
                <a:solidFill>
                  <a:schemeClr val="bg1"/>
                </a:solidFill>
              </a:rPr>
              <a:t>(15% humedad, </a:t>
            </a:r>
            <a:r>
              <a:rPr lang="es-419" sz="1600" dirty="0" smtClean="0">
                <a:solidFill>
                  <a:schemeClr val="bg1"/>
                </a:solidFill>
              </a:rPr>
              <a:t>14% cenizas, 24-48 hrs </a:t>
            </a:r>
            <a:r>
              <a:rPr lang="es-419" sz="1600" dirty="0" smtClean="0">
                <a:solidFill>
                  <a:schemeClr val="bg1"/>
                </a:solidFill>
              </a:rPr>
              <a:t>de secado al aire</a:t>
            </a:r>
            <a:r>
              <a:rPr lang="es-419" sz="1600" dirty="0" smtClean="0">
                <a:solidFill>
                  <a:schemeClr val="bg1"/>
                </a:solidFill>
              </a:rPr>
              <a:t>) </a:t>
            </a:r>
            <a:r>
              <a:rPr lang="es-419" sz="2000" dirty="0" smtClean="0">
                <a:solidFill>
                  <a:schemeClr val="bg1"/>
                </a:solidFill>
              </a:rPr>
              <a:t>=</a:t>
            </a:r>
            <a:endParaRPr lang="es-419" sz="2800" dirty="0" smtClean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  <a:buFont typeface="Lato"/>
              <a:buNone/>
            </a:pPr>
            <a:r>
              <a:rPr lang="es-419" sz="4400" dirty="0" smtClean="0">
                <a:solidFill>
                  <a:schemeClr val="bg1"/>
                </a:solidFill>
              </a:rPr>
              <a:t>1,890,000 t</a:t>
            </a:r>
            <a:r>
              <a:rPr lang="es-419" sz="4400" baseline="-25000" dirty="0" smtClean="0">
                <a:solidFill>
                  <a:schemeClr val="bg1"/>
                </a:solidFill>
              </a:rPr>
              <a:t>RAC</a:t>
            </a:r>
            <a:r>
              <a:rPr lang="es-419" sz="4400" dirty="0" smtClean="0">
                <a:solidFill>
                  <a:schemeClr val="bg1"/>
                </a:solidFill>
              </a:rPr>
              <a:t>* </a:t>
            </a:r>
            <a:r>
              <a:rPr lang="es-419" sz="4400" dirty="0" smtClean="0">
                <a:solidFill>
                  <a:schemeClr val="bg1"/>
                </a:solidFill>
              </a:rPr>
              <a:t>75%=</a:t>
            </a:r>
            <a:endParaRPr lang="es-419" sz="4400" dirty="0" smtClean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  <a:buFont typeface="Lato"/>
              <a:buNone/>
            </a:pPr>
            <a:r>
              <a:rPr lang="es-419" sz="8000" b="1" dirty="0" smtClean="0">
                <a:solidFill>
                  <a:srgbClr val="FFFF00"/>
                </a:solidFill>
              </a:rPr>
              <a:t>1.4 </a:t>
            </a:r>
            <a:r>
              <a:rPr lang="es-419" sz="8000" b="1" dirty="0" smtClean="0">
                <a:solidFill>
                  <a:srgbClr val="FFFF00"/>
                </a:solidFill>
              </a:rPr>
              <a:t>millones </a:t>
            </a:r>
            <a:r>
              <a:rPr lang="es-419" sz="7200" b="1" dirty="0" smtClean="0">
                <a:solidFill>
                  <a:srgbClr val="FFFF00"/>
                </a:solidFill>
              </a:rPr>
              <a:t>t</a:t>
            </a:r>
            <a:r>
              <a:rPr lang="es-419" sz="7200" b="1" baseline="-25000" dirty="0" smtClean="0">
                <a:solidFill>
                  <a:srgbClr val="FFFF00"/>
                </a:solidFill>
              </a:rPr>
              <a:t>RAC/año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79512" y="18659"/>
            <a:ext cx="38956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8000" dirty="0" smtClean="0">
                <a:solidFill>
                  <a:srgbClr val="FFC000"/>
                </a:solidFill>
                <a:latin typeface="Bernard MT Condensed" panose="020508060609050204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Potencial</a:t>
            </a:r>
            <a:endParaRPr lang="es-ES" sz="8000" dirty="0">
              <a:solidFill>
                <a:srgbClr val="FFC000"/>
              </a:solidFill>
              <a:latin typeface="Bernard MT Condensed" panose="020508060609050204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82474" y="5840280"/>
            <a:ext cx="8361583" cy="523220"/>
          </a:xfrm>
          <a:prstGeom prst="rect">
            <a:avLst/>
          </a:prstGeom>
          <a:solidFill>
            <a:srgbClr val="132A3D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419" sz="2800" dirty="0" smtClean="0">
                <a:solidFill>
                  <a:schemeClr val="bg1"/>
                </a:solidFill>
              </a:rPr>
              <a:t>34% combustible extra = 2 meses + de Generación</a:t>
            </a:r>
            <a:endParaRPr lang="es-G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9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376117"/>
            <a:ext cx="446449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4400" i="1" dirty="0" smtClean="0">
                <a:solidFill>
                  <a:schemeClr val="accent3">
                    <a:lumMod val="75000"/>
                  </a:schemeClr>
                </a:solidFill>
              </a:rPr>
              <a:t>¿Qué gano?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GT" sz="2800" i="1" dirty="0" smtClean="0">
                <a:solidFill>
                  <a:schemeClr val="accent3">
                    <a:lumMod val="75000"/>
                  </a:schemeClr>
                </a:solidFill>
              </a:rPr>
              <a:t>Flexibilidad en los campos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GT" sz="2800" i="1" dirty="0" smtClean="0">
                <a:solidFill>
                  <a:schemeClr val="accent3">
                    <a:lumMod val="75000"/>
                  </a:schemeClr>
                </a:solidFill>
              </a:rPr>
              <a:t>Control de plagas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GT" sz="2800" i="1" dirty="0" smtClean="0">
                <a:solidFill>
                  <a:schemeClr val="accent3">
                    <a:lumMod val="75000"/>
                  </a:schemeClr>
                </a:solidFill>
              </a:rPr>
              <a:t>Seguridad contraincendios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GT" sz="2800" i="1" dirty="0" smtClean="0">
                <a:solidFill>
                  <a:schemeClr val="accent3">
                    <a:lumMod val="75000"/>
                  </a:schemeClr>
                </a:solidFill>
              </a:rPr>
              <a:t>Aprovechamiento del poder energético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GT" sz="2800" i="1" dirty="0" smtClean="0">
                <a:solidFill>
                  <a:schemeClr val="accent3">
                    <a:lumMod val="75000"/>
                  </a:schemeClr>
                </a:solidFill>
              </a:rPr>
              <a:t>Reducción en la producción de CH</a:t>
            </a:r>
            <a:r>
              <a:rPr lang="es-GT" sz="2800" i="1" baseline="-25000" dirty="0" smtClean="0">
                <a:solidFill>
                  <a:schemeClr val="accent3">
                    <a:lumMod val="75000"/>
                  </a:schemeClr>
                </a:solidFill>
              </a:rPr>
              <a:t>4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GT" sz="2800" i="1" dirty="0" smtClean="0">
                <a:solidFill>
                  <a:schemeClr val="accent3">
                    <a:lumMod val="75000"/>
                  </a:schemeClr>
                </a:solidFill>
              </a:rPr>
              <a:t>Huella de carbono se hace neutra (CO</a:t>
            </a:r>
            <a:r>
              <a:rPr lang="es-GT" sz="2800" i="1" baseline="-25000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s-GT" sz="2800" i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79512" y="18659"/>
            <a:ext cx="60628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rnard MT Condensed" panose="020508060609050204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Recolectar</a:t>
            </a:r>
            <a:r>
              <a:rPr lang="es-GT" sz="8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ernard MT Condensed" panose="020508060609050204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GT" sz="8000" dirty="0" smtClean="0">
                <a:solidFill>
                  <a:srgbClr val="C00000"/>
                </a:solidFill>
                <a:latin typeface="Bernard MT Condensed" panose="020508060609050204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RAC</a:t>
            </a:r>
            <a:endParaRPr lang="es-ES" sz="8000" dirty="0">
              <a:solidFill>
                <a:srgbClr val="C00000"/>
              </a:solidFill>
              <a:latin typeface="Bernard MT Condensed" panose="020508060609050204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788024" y="1376117"/>
            <a:ext cx="3779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4400" i="1" dirty="0" smtClean="0">
                <a:solidFill>
                  <a:schemeClr val="accent2">
                    <a:lumMod val="75000"/>
                  </a:schemeClr>
                </a:solidFill>
              </a:rPr>
              <a:t>¿Qué pierdo?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GT" sz="2800" i="1" dirty="0" smtClean="0">
                <a:solidFill>
                  <a:schemeClr val="accent2">
                    <a:lumMod val="75000"/>
                  </a:schemeClr>
                </a:solidFill>
              </a:rPr>
              <a:t>Protección </a:t>
            </a:r>
            <a:r>
              <a:rPr lang="es-GT" sz="2800" i="1" dirty="0">
                <a:solidFill>
                  <a:schemeClr val="accent2">
                    <a:lumMod val="75000"/>
                  </a:schemeClr>
                </a:solidFill>
              </a:rPr>
              <a:t>del suelo </a:t>
            </a:r>
            <a:r>
              <a:rPr lang="es-GT" sz="2800" i="1" dirty="0" smtClean="0">
                <a:solidFill>
                  <a:schemeClr val="accent2">
                    <a:lumMod val="75000"/>
                  </a:schemeClr>
                </a:solidFill>
              </a:rPr>
              <a:t>contra </a:t>
            </a:r>
            <a:r>
              <a:rPr lang="es-GT" sz="2800" i="1" dirty="0">
                <a:solidFill>
                  <a:schemeClr val="accent2">
                    <a:lumMod val="75000"/>
                  </a:schemeClr>
                </a:solidFill>
              </a:rPr>
              <a:t>la </a:t>
            </a:r>
            <a:r>
              <a:rPr lang="es-GT" sz="2800" i="1" dirty="0" smtClean="0">
                <a:solidFill>
                  <a:schemeClr val="accent2">
                    <a:lumMod val="75000"/>
                  </a:schemeClr>
                </a:solidFill>
              </a:rPr>
              <a:t>erosión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GT" sz="2800" i="1" dirty="0" smtClean="0">
                <a:solidFill>
                  <a:schemeClr val="accent2">
                    <a:lumMod val="75000"/>
                  </a:schemeClr>
                </a:solidFill>
              </a:rPr>
              <a:t>Nutrientes: Actividad </a:t>
            </a:r>
            <a:r>
              <a:rPr lang="es-GT" sz="2800" i="1" dirty="0">
                <a:solidFill>
                  <a:schemeClr val="accent2">
                    <a:lumMod val="75000"/>
                  </a:schemeClr>
                </a:solidFill>
              </a:rPr>
              <a:t>microbiana en el </a:t>
            </a:r>
            <a:r>
              <a:rPr lang="es-GT" sz="2800" i="1" dirty="0" smtClean="0">
                <a:solidFill>
                  <a:schemeClr val="accent2">
                    <a:lumMod val="75000"/>
                  </a:schemeClr>
                </a:solidFill>
              </a:rPr>
              <a:t>suelo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GT" sz="2800" i="1" dirty="0" smtClean="0">
                <a:solidFill>
                  <a:schemeClr val="accent2">
                    <a:lumMod val="75000"/>
                  </a:schemeClr>
                </a:solidFill>
              </a:rPr>
              <a:t>Humedad </a:t>
            </a:r>
            <a:r>
              <a:rPr lang="es-GT" sz="2800" i="1" dirty="0">
                <a:solidFill>
                  <a:schemeClr val="accent2">
                    <a:lumMod val="75000"/>
                  </a:schemeClr>
                </a:solidFill>
              </a:rPr>
              <a:t>del </a:t>
            </a:r>
            <a:r>
              <a:rPr lang="es-GT" sz="2800" i="1" dirty="0" smtClean="0">
                <a:solidFill>
                  <a:schemeClr val="accent2">
                    <a:lumMod val="75000"/>
                  </a:schemeClr>
                </a:solidFill>
              </a:rPr>
              <a:t>suelo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GT" sz="2800" i="1" dirty="0" smtClean="0">
                <a:solidFill>
                  <a:schemeClr val="accent2">
                    <a:lumMod val="75000"/>
                  </a:schemeClr>
                </a:solidFill>
              </a:rPr>
              <a:t>Control de malezas</a:t>
            </a:r>
            <a:endParaRPr lang="es-E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1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9350"/>
            <a:ext cx="8568952" cy="559201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" name="2 CuadroTexto"/>
          <p:cNvSpPr txBox="1"/>
          <p:nvPr/>
        </p:nvSpPr>
        <p:spPr>
          <a:xfrm>
            <a:off x="179512" y="18659"/>
            <a:ext cx="58961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6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rnard MT Condensed" panose="020508060609050204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¿Biocombustible?</a:t>
            </a:r>
            <a:endParaRPr lang="es-ES" sz="6600" dirty="0">
              <a:solidFill>
                <a:schemeClr val="accent1">
                  <a:lumMod val="60000"/>
                  <a:lumOff val="40000"/>
                </a:schemeClr>
              </a:solidFill>
              <a:latin typeface="Bernard MT Condensed" panose="020508060609050204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507046" y="865045"/>
            <a:ext cx="13452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11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Fuente: CENGICAÑA</a:t>
            </a:r>
            <a:endParaRPr lang="es-ES" sz="11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29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4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1048"/>
            <a:ext cx="7416824" cy="2684324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1080488" y="6310661"/>
            <a:ext cx="9284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11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Tufaile</a:t>
            </a:r>
            <a:r>
              <a:rPr lang="es-GT" sz="11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2005</a:t>
            </a:r>
            <a:endParaRPr lang="es-ES" sz="11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9512" y="18659"/>
            <a:ext cx="58961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6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ernard MT Condensed" panose="020508060609050204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¿Biocombustible?</a:t>
            </a:r>
            <a:endParaRPr lang="es-ES" sz="6600" dirty="0">
              <a:solidFill>
                <a:schemeClr val="accent1">
                  <a:lumMod val="20000"/>
                  <a:lumOff val="80000"/>
                </a:schemeClr>
              </a:solidFill>
              <a:latin typeface="Bernard MT Condensed" panose="020508060609050204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6 CuadroTexto"/>
          <p:cNvSpPr txBox="1"/>
          <p:nvPr/>
        </p:nvSpPr>
        <p:spPr>
          <a:xfrm rot="16200000">
            <a:off x="2800540" y="2310264"/>
            <a:ext cx="1759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b="1" dirty="0" smtClean="0">
                <a:solidFill>
                  <a:schemeClr val="bg1"/>
                </a:solidFill>
              </a:rPr>
              <a:t>Análisis próximo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 rot="16200000">
            <a:off x="99770" y="5018543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b="1" dirty="0" smtClean="0">
                <a:solidFill>
                  <a:schemeClr val="bg1"/>
                </a:solidFill>
              </a:rPr>
              <a:t>Análisis último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83568" y="1340768"/>
            <a:ext cx="2713951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GT" sz="3600" dirty="0" smtClean="0">
                <a:solidFill>
                  <a:schemeClr val="accent5">
                    <a:lumMod val="50000"/>
                  </a:schemeClr>
                </a:solidFill>
              </a:rPr>
              <a:t>Análisis comparativo entre </a:t>
            </a:r>
            <a:r>
              <a:rPr lang="es-GT" sz="3600" b="1" dirty="0" smtClean="0">
                <a:solidFill>
                  <a:schemeClr val="accent2">
                    <a:lumMod val="75000"/>
                  </a:schemeClr>
                </a:solidFill>
              </a:rPr>
              <a:t>RAC</a:t>
            </a:r>
            <a:r>
              <a:rPr lang="es-GT" sz="3600" dirty="0" smtClean="0">
                <a:solidFill>
                  <a:schemeClr val="accent5">
                    <a:lumMod val="50000"/>
                  </a:schemeClr>
                </a:solidFill>
              </a:rPr>
              <a:t> y </a:t>
            </a:r>
            <a:r>
              <a:rPr lang="es-GT" sz="3600" b="1" dirty="0">
                <a:solidFill>
                  <a:srgbClr val="FFC000"/>
                </a:solidFill>
              </a:rPr>
              <a:t>bagazo</a:t>
            </a:r>
            <a:endParaRPr lang="es-ES" sz="3600" b="1" dirty="0">
              <a:solidFill>
                <a:srgbClr val="FFC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861516" y="3626416"/>
            <a:ext cx="15872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11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CENGICAÑA, 2016, 2017</a:t>
            </a:r>
            <a:endParaRPr lang="es-ES" sz="11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10 Más"/>
          <p:cNvSpPr/>
          <p:nvPr/>
        </p:nvSpPr>
        <p:spPr>
          <a:xfrm>
            <a:off x="8532440" y="1844824"/>
            <a:ext cx="360040" cy="360040"/>
          </a:xfrm>
          <a:prstGeom prst="mathPlus">
            <a:avLst/>
          </a:prstGeom>
          <a:solidFill>
            <a:srgbClr val="54D41A"/>
          </a:solidFill>
          <a:ln>
            <a:solidFill>
              <a:srgbClr val="54D4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Menos"/>
          <p:cNvSpPr/>
          <p:nvPr/>
        </p:nvSpPr>
        <p:spPr>
          <a:xfrm>
            <a:off x="8585169" y="2423938"/>
            <a:ext cx="288032" cy="141983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Igual que"/>
          <p:cNvSpPr/>
          <p:nvPr/>
        </p:nvSpPr>
        <p:spPr>
          <a:xfrm>
            <a:off x="8549165" y="2780928"/>
            <a:ext cx="324036" cy="360040"/>
          </a:xfrm>
          <a:prstGeom prst="mathEqual">
            <a:avLst/>
          </a:prstGeo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13 Más"/>
          <p:cNvSpPr/>
          <p:nvPr/>
        </p:nvSpPr>
        <p:spPr>
          <a:xfrm>
            <a:off x="8531163" y="3221021"/>
            <a:ext cx="360040" cy="360040"/>
          </a:xfrm>
          <a:prstGeom prst="mathPlus">
            <a:avLst/>
          </a:prstGeom>
          <a:solidFill>
            <a:srgbClr val="54D41A"/>
          </a:solidFill>
          <a:ln>
            <a:solidFill>
              <a:srgbClr val="54D4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Más"/>
          <p:cNvSpPr/>
          <p:nvPr/>
        </p:nvSpPr>
        <p:spPr>
          <a:xfrm>
            <a:off x="8549165" y="4293096"/>
            <a:ext cx="360040" cy="360040"/>
          </a:xfrm>
          <a:prstGeom prst="mathPlus">
            <a:avLst/>
          </a:prstGeom>
          <a:solidFill>
            <a:srgbClr val="54D41A"/>
          </a:solidFill>
          <a:ln>
            <a:solidFill>
              <a:srgbClr val="54D4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Más"/>
          <p:cNvSpPr/>
          <p:nvPr/>
        </p:nvSpPr>
        <p:spPr>
          <a:xfrm>
            <a:off x="8549165" y="4725144"/>
            <a:ext cx="360040" cy="360040"/>
          </a:xfrm>
          <a:prstGeom prst="mathPlus">
            <a:avLst/>
          </a:prstGeom>
          <a:solidFill>
            <a:srgbClr val="54D41A"/>
          </a:solidFill>
          <a:ln>
            <a:solidFill>
              <a:srgbClr val="54D4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Menos"/>
          <p:cNvSpPr/>
          <p:nvPr/>
        </p:nvSpPr>
        <p:spPr>
          <a:xfrm>
            <a:off x="8585169" y="5229200"/>
            <a:ext cx="288032" cy="141983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Menos"/>
          <p:cNvSpPr/>
          <p:nvPr/>
        </p:nvSpPr>
        <p:spPr>
          <a:xfrm>
            <a:off x="8585169" y="5661248"/>
            <a:ext cx="288032" cy="141983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Igual que"/>
          <p:cNvSpPr/>
          <p:nvPr/>
        </p:nvSpPr>
        <p:spPr>
          <a:xfrm>
            <a:off x="8558192" y="5950621"/>
            <a:ext cx="324036" cy="360040"/>
          </a:xfrm>
          <a:prstGeom prst="mathEqual">
            <a:avLst/>
          </a:prstGeo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3" name="22 Elipse"/>
          <p:cNvSpPr/>
          <p:nvPr/>
        </p:nvSpPr>
        <p:spPr>
          <a:xfrm>
            <a:off x="6964989" y="3861046"/>
            <a:ext cx="1584176" cy="546109"/>
          </a:xfrm>
          <a:prstGeom prst="ellipse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516" y="1340768"/>
            <a:ext cx="4669647" cy="226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24 Elipse"/>
          <p:cNvSpPr/>
          <p:nvPr/>
        </p:nvSpPr>
        <p:spPr>
          <a:xfrm>
            <a:off x="7023772" y="1256893"/>
            <a:ext cx="1584176" cy="546109"/>
          </a:xfrm>
          <a:prstGeom prst="ellipse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Elipse"/>
          <p:cNvSpPr/>
          <p:nvPr/>
        </p:nvSpPr>
        <p:spPr>
          <a:xfrm>
            <a:off x="5380813" y="1269338"/>
            <a:ext cx="1584176" cy="546109"/>
          </a:xfrm>
          <a:prstGeom prst="ellipse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2606376" y="3933056"/>
            <a:ext cx="1461567" cy="36004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Hojas secas</a:t>
            </a:r>
            <a:endParaRPr lang="es-ES" dirty="0"/>
          </a:p>
        </p:txBody>
      </p:sp>
      <p:sp>
        <p:nvSpPr>
          <p:cNvPr id="28" name="27 Rectángulo"/>
          <p:cNvSpPr/>
          <p:nvPr/>
        </p:nvSpPr>
        <p:spPr>
          <a:xfrm>
            <a:off x="4099413" y="3933056"/>
            <a:ext cx="1461567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Hojas Verdes</a:t>
            </a:r>
            <a:endParaRPr lang="es-ES" dirty="0"/>
          </a:p>
        </p:txBody>
      </p:sp>
      <p:sp>
        <p:nvSpPr>
          <p:cNvPr id="16" name="15 Elipse"/>
          <p:cNvSpPr/>
          <p:nvPr/>
        </p:nvSpPr>
        <p:spPr>
          <a:xfrm>
            <a:off x="2606376" y="3840021"/>
            <a:ext cx="1584176" cy="546109"/>
          </a:xfrm>
          <a:prstGeom prst="ellipse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46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341</Words>
  <Application>Microsoft Office PowerPoint</Application>
  <PresentationFormat>Presentación en pantalla (4:3)</PresentationFormat>
  <Paragraphs>100</Paragraphs>
  <Slides>19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Antonio 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Muñoz</dc:creator>
  <cp:lastModifiedBy>Mario Muñoz</cp:lastModifiedBy>
  <cp:revision>106</cp:revision>
  <dcterms:created xsi:type="dcterms:W3CDTF">2017-03-15T14:41:46Z</dcterms:created>
  <dcterms:modified xsi:type="dcterms:W3CDTF">2017-06-22T21:28:20Z</dcterms:modified>
</cp:coreProperties>
</file>