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21"/>
  </p:notesMasterIdLst>
  <p:sldIdLst>
    <p:sldId id="289" r:id="rId2"/>
    <p:sldId id="257" r:id="rId3"/>
    <p:sldId id="271" r:id="rId4"/>
    <p:sldId id="267" r:id="rId5"/>
    <p:sldId id="272" r:id="rId6"/>
    <p:sldId id="284" r:id="rId7"/>
    <p:sldId id="285" r:id="rId8"/>
    <p:sldId id="268" r:id="rId9"/>
    <p:sldId id="273" r:id="rId10"/>
    <p:sldId id="269" r:id="rId11"/>
    <p:sldId id="274" r:id="rId12"/>
    <p:sldId id="278" r:id="rId13"/>
    <p:sldId id="279" r:id="rId14"/>
    <p:sldId id="280" r:id="rId15"/>
    <p:sldId id="270" r:id="rId16"/>
    <p:sldId id="258" r:id="rId17"/>
    <p:sldId id="287" r:id="rId18"/>
    <p:sldId id="286" r:id="rId19"/>
    <p:sldId id="281" r:id="rId20"/>
  </p:sldIdLst>
  <p:sldSz cx="24384000" cy="13716000"/>
  <p:notesSz cx="6858000" cy="9144000"/>
  <p:defaultTextStyle>
    <a:defPPr marL="0" marR="0" indent="0" algn="l" defTabSz="914361"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indent="0"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590"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180"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771"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361"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2951"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539"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129"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719" algn="ctr" defTabSz="821494"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p:scale>
          <a:sx n="33" d="100"/>
          <a:sy n="33" d="100"/>
        </p:scale>
        <p:origin x="-612" y="-88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gallo\Desktop\Informe%20tecnico%20atagua\Inform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dgallo\Documents\Libro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dgallo\Desktop\Informe%20tecnico%20atagua\Inform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dgallo\Desktop\Informe%20tecnico%20atagua\Informe.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title>
      <c:tx>
        <c:rich>
          <a:bodyPr/>
          <a:lstStyle/>
          <a:p>
            <a:pPr>
              <a:defRPr/>
            </a:pPr>
            <a:r>
              <a:rPr lang="es-GT" sz="2800" dirty="0"/>
              <a:t>Recuperación</a:t>
            </a:r>
            <a:r>
              <a:rPr lang="es-GT" sz="2800" baseline="0" dirty="0"/>
              <a:t> de sacarosa en </a:t>
            </a:r>
            <a:r>
              <a:rPr lang="es-GT" sz="2800" baseline="0" dirty="0" smtClean="0"/>
              <a:t>refinería</a:t>
            </a:r>
            <a:endParaRPr lang="es-GT" sz="280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bg2">
                  <a:lumMod val="75000"/>
                </a:schemeClr>
              </a:solidFill>
              <a:ln>
                <a:solidFill>
                  <a:schemeClr val="bg2">
                    <a:lumMod val="25000"/>
                  </a:schemeClr>
                </a:solidFill>
              </a:ln>
            </c:spPr>
          </c:dPt>
          <c:dPt>
            <c:idx val="1"/>
            <c:invertIfNegative val="0"/>
            <c:bubble3D val="0"/>
            <c:spPr>
              <a:solidFill>
                <a:schemeClr val="bg1">
                  <a:lumMod val="65000"/>
                </a:schemeClr>
              </a:solidFill>
            </c:spPr>
          </c:dPt>
          <c:dPt>
            <c:idx val="2"/>
            <c:invertIfNegative val="0"/>
            <c:bubble3D val="0"/>
            <c:spPr>
              <a:solidFill>
                <a:schemeClr val="tx2">
                  <a:lumMod val="60000"/>
                  <a:lumOff val="40000"/>
                </a:schemeClr>
              </a:solidFill>
            </c:spPr>
          </c:dPt>
          <c:dPt>
            <c:idx val="3"/>
            <c:invertIfNegative val="0"/>
            <c:bubble3D val="0"/>
            <c:spPr>
              <a:solidFill>
                <a:schemeClr val="accent6">
                  <a:lumMod val="75000"/>
                </a:schemeClr>
              </a:solidFill>
            </c:spPr>
          </c:dPt>
          <c:dLbls>
            <c:dLbl>
              <c:idx val="0"/>
              <c:layout>
                <c:manualLayout>
                  <c:x val="1.6666666666666666E-2"/>
                  <c:y val="0.11574037620297463"/>
                </c:manualLayout>
              </c:layout>
              <c:showLegendKey val="0"/>
              <c:showVal val="1"/>
              <c:showCatName val="0"/>
              <c:showSerName val="0"/>
              <c:showPercent val="0"/>
              <c:showBubbleSize val="0"/>
            </c:dLbl>
            <c:dLbl>
              <c:idx val="1"/>
              <c:layout>
                <c:manualLayout>
                  <c:x val="1.3888888888888888E-2"/>
                  <c:y val="0.14351851851851852"/>
                </c:manualLayout>
              </c:layout>
              <c:showLegendKey val="0"/>
              <c:showVal val="1"/>
              <c:showCatName val="0"/>
              <c:showSerName val="0"/>
              <c:showPercent val="0"/>
              <c:showBubbleSize val="0"/>
            </c:dLbl>
            <c:dLbl>
              <c:idx val="2"/>
              <c:layout>
                <c:manualLayout>
                  <c:x val="1.3888888888888888E-2"/>
                  <c:y val="0.13425925925925927"/>
                </c:manualLayout>
              </c:layout>
              <c:showLegendKey val="0"/>
              <c:showVal val="1"/>
              <c:showCatName val="0"/>
              <c:showSerName val="0"/>
              <c:showPercent val="0"/>
              <c:showBubbleSize val="0"/>
            </c:dLbl>
            <c:dLbl>
              <c:idx val="3"/>
              <c:layout>
                <c:manualLayout>
                  <c:x val="1.6666666666666666E-2"/>
                  <c:y val="0.12037037037037036"/>
                </c:manualLayout>
              </c:layout>
              <c:showLegendKey val="0"/>
              <c:showVal val="1"/>
              <c:showCatName val="0"/>
              <c:showSerName val="0"/>
              <c:showPercent val="0"/>
              <c:showBubbleSize val="0"/>
            </c:dLbl>
            <c:dLbl>
              <c:idx val="4"/>
              <c:layout>
                <c:manualLayout>
                  <c:x val="1.6666447944006998E-2"/>
                  <c:y val="0.16203667249927084"/>
                </c:manualLayout>
              </c:layout>
              <c:showLegendKey val="0"/>
              <c:showVal val="1"/>
              <c:showCatName val="0"/>
              <c:showSerName val="0"/>
              <c:showPercent val="0"/>
              <c:showBubbleSize val="0"/>
            </c:dLbl>
            <c:numFmt formatCode="#,##0.0" sourceLinked="0"/>
            <c:txPr>
              <a:bodyPr anchor="ctr" anchorCtr="0"/>
              <a:lstStyle/>
              <a:p>
                <a:pPr>
                  <a:defRPr sz="2400" b="1">
                    <a:solidFill>
                      <a:schemeClr val="bg1"/>
                    </a:solidFill>
                  </a:defRPr>
                </a:pPr>
                <a:endParaRPr lang="es-GT"/>
              </a:p>
            </c:txPr>
            <c:showLegendKey val="0"/>
            <c:showVal val="1"/>
            <c:showCatName val="0"/>
            <c:showSerName val="0"/>
            <c:showPercent val="0"/>
            <c:showBubbleSize val="0"/>
            <c:showLeaderLines val="0"/>
          </c:dLbls>
          <c:cat>
            <c:strRef>
              <c:f>'Informe Estrada'!$G$9:$K$9</c:f>
              <c:strCache>
                <c:ptCount val="5"/>
                <c:pt idx="0">
                  <c:v>Z 12-13</c:v>
                </c:pt>
                <c:pt idx="1">
                  <c:v>Z 13-14</c:v>
                </c:pt>
                <c:pt idx="2">
                  <c:v>Z 14-15</c:v>
                </c:pt>
                <c:pt idx="3">
                  <c:v>Z 15-16</c:v>
                </c:pt>
                <c:pt idx="4">
                  <c:v>Z 16-17</c:v>
                </c:pt>
              </c:strCache>
            </c:strRef>
          </c:cat>
          <c:val>
            <c:numRef>
              <c:f>'Informe Estrada'!$W$54:$Z$54</c:f>
              <c:numCache>
                <c:formatCode>0.0</c:formatCode>
                <c:ptCount val="4"/>
                <c:pt idx="0" formatCode="General">
                  <c:v>87.5</c:v>
                </c:pt>
                <c:pt idx="1">
                  <c:v>87.9</c:v>
                </c:pt>
                <c:pt idx="2" formatCode="General">
                  <c:v>87.6</c:v>
                </c:pt>
                <c:pt idx="3" formatCode="General">
                  <c:v>87.5</c:v>
                </c:pt>
              </c:numCache>
            </c:numRef>
          </c:val>
        </c:ser>
        <c:dLbls>
          <c:showLegendKey val="0"/>
          <c:showVal val="0"/>
          <c:showCatName val="0"/>
          <c:showSerName val="0"/>
          <c:showPercent val="0"/>
          <c:showBubbleSize val="0"/>
        </c:dLbls>
        <c:gapWidth val="75"/>
        <c:shape val="cylinder"/>
        <c:axId val="187782656"/>
        <c:axId val="187784576"/>
        <c:axId val="0"/>
      </c:bar3DChart>
      <c:catAx>
        <c:axId val="187782656"/>
        <c:scaling>
          <c:orientation val="minMax"/>
        </c:scaling>
        <c:delete val="1"/>
        <c:axPos val="b"/>
        <c:title>
          <c:tx>
            <c:rich>
              <a:bodyPr/>
              <a:lstStyle/>
              <a:p>
                <a:pPr>
                  <a:defRPr/>
                </a:pPr>
                <a:r>
                  <a:rPr lang="es-GT" sz="1600" dirty="0"/>
                  <a:t>Zafra</a:t>
                </a:r>
              </a:p>
            </c:rich>
          </c:tx>
          <c:layout/>
          <c:overlay val="0"/>
        </c:title>
        <c:numFmt formatCode="#,##0" sourceLinked="0"/>
        <c:majorTickMark val="none"/>
        <c:minorTickMark val="none"/>
        <c:tickLblPos val="nextTo"/>
        <c:crossAx val="187784576"/>
        <c:crosses val="autoZero"/>
        <c:auto val="1"/>
        <c:lblAlgn val="ctr"/>
        <c:lblOffset val="100"/>
        <c:noMultiLvlLbl val="0"/>
      </c:catAx>
      <c:valAx>
        <c:axId val="187784576"/>
        <c:scaling>
          <c:orientation val="minMax"/>
        </c:scaling>
        <c:delete val="0"/>
        <c:axPos val="l"/>
        <c:majorGridlines/>
        <c:title>
          <c:tx>
            <c:rich>
              <a:bodyPr rot="-5400000" vert="horz"/>
              <a:lstStyle/>
              <a:p>
                <a:pPr>
                  <a:defRPr/>
                </a:pPr>
                <a:r>
                  <a:rPr lang="es-GT" sz="1600" dirty="0"/>
                  <a:t>% recuperación</a:t>
                </a:r>
              </a:p>
            </c:rich>
          </c:tx>
          <c:layout/>
          <c:overlay val="0"/>
        </c:title>
        <c:numFmt formatCode="General" sourceLinked="1"/>
        <c:majorTickMark val="none"/>
        <c:minorTickMark val="none"/>
        <c:tickLblPos val="nextTo"/>
        <c:spPr>
          <a:ln w="9525">
            <a:noFill/>
          </a:ln>
        </c:spPr>
        <c:txPr>
          <a:bodyPr/>
          <a:lstStyle/>
          <a:p>
            <a:pPr>
              <a:defRPr sz="1600"/>
            </a:pPr>
            <a:endParaRPr lang="es-GT"/>
          </a:p>
        </c:txPr>
        <c:crossAx val="187782656"/>
        <c:crosses val="autoZero"/>
        <c:crossBetween val="between"/>
      </c:valAx>
    </c:plotArea>
    <c:legend>
      <c:legendPos val="t"/>
      <c:layout/>
      <c:overlay val="0"/>
      <c:txPr>
        <a:bodyPr/>
        <a:lstStyle/>
        <a:p>
          <a:pPr>
            <a:defRPr sz="1800"/>
          </a:pPr>
          <a:endParaRPr lang="es-GT"/>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s-GT" sz="4000" dirty="0"/>
              <a:t>Color de material </a:t>
            </a:r>
            <a:r>
              <a:rPr lang="es-GT" sz="4000" dirty="0" smtClean="0"/>
              <a:t>procesado </a:t>
            </a:r>
          </a:p>
          <a:p>
            <a:pPr>
              <a:defRPr/>
            </a:pPr>
            <a:r>
              <a:rPr lang="es-GT" sz="2000" dirty="0" smtClean="0"/>
              <a:t>Zafra</a:t>
            </a:r>
            <a:r>
              <a:rPr lang="es-GT" sz="2000" baseline="0" dirty="0" smtClean="0"/>
              <a:t> 15-16</a:t>
            </a:r>
            <a:endParaRPr lang="es-GT" sz="3600"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6666666666666642E-2"/>
                  <c:y val="0.22222222222222221"/>
                </c:manualLayout>
              </c:layout>
              <c:showLegendKey val="0"/>
              <c:showVal val="1"/>
              <c:showCatName val="0"/>
              <c:showSerName val="0"/>
              <c:showPercent val="0"/>
              <c:showBubbleSize val="0"/>
            </c:dLbl>
            <c:dLbl>
              <c:idx val="1"/>
              <c:layout>
                <c:manualLayout>
                  <c:x val="1.9444444444444445E-2"/>
                  <c:y val="0.19444444444444445"/>
                </c:manualLayout>
              </c:layout>
              <c:showLegendKey val="0"/>
              <c:showVal val="1"/>
              <c:showCatName val="0"/>
              <c:showSerName val="0"/>
              <c:showPercent val="0"/>
              <c:showBubbleSize val="0"/>
            </c:dLbl>
            <c:dLbl>
              <c:idx val="2"/>
              <c:layout>
                <c:manualLayout>
                  <c:x val="2.5000000000000001E-2"/>
                  <c:y val="0.15277777777777779"/>
                </c:manualLayout>
              </c:layout>
              <c:showLegendKey val="0"/>
              <c:showVal val="1"/>
              <c:showCatName val="0"/>
              <c:showSerName val="0"/>
              <c:showPercent val="0"/>
              <c:showBubbleSize val="0"/>
            </c:dLbl>
            <c:txPr>
              <a:bodyPr/>
              <a:lstStyle/>
              <a:p>
                <a:pPr>
                  <a:defRPr sz="3600"/>
                </a:pPr>
                <a:endParaRPr lang="es-GT"/>
              </a:p>
            </c:txPr>
            <c:showLegendKey val="0"/>
            <c:showVal val="1"/>
            <c:showCatName val="0"/>
            <c:showSerName val="0"/>
            <c:showPercent val="0"/>
            <c:showBubbleSize val="0"/>
            <c:showLeaderLines val="0"/>
          </c:dLbls>
          <c:cat>
            <c:strRef>
              <c:f>Hoja1!$D$7:$D$9</c:f>
              <c:strCache>
                <c:ptCount val="3"/>
                <c:pt idx="0">
                  <c:v>Pesado y disolución</c:v>
                </c:pt>
                <c:pt idx="1">
                  <c:v>Clarificación</c:v>
                </c:pt>
                <c:pt idx="2">
                  <c:v>Tratamiento de licor</c:v>
                </c:pt>
              </c:strCache>
            </c:strRef>
          </c:cat>
          <c:val>
            <c:numRef>
              <c:f>Hoja1!$E$7:$E$9</c:f>
              <c:numCache>
                <c:formatCode>0</c:formatCode>
                <c:ptCount val="3"/>
                <c:pt idx="0">
                  <c:v>406</c:v>
                </c:pt>
                <c:pt idx="1">
                  <c:v>345.09999999999997</c:v>
                </c:pt>
                <c:pt idx="2">
                  <c:v>251.92299999999997</c:v>
                </c:pt>
              </c:numCache>
            </c:numRef>
          </c:val>
        </c:ser>
        <c:dLbls>
          <c:showLegendKey val="0"/>
          <c:showVal val="1"/>
          <c:showCatName val="0"/>
          <c:showSerName val="0"/>
          <c:showPercent val="0"/>
          <c:showBubbleSize val="0"/>
        </c:dLbls>
        <c:gapWidth val="150"/>
        <c:shape val="cylinder"/>
        <c:axId val="188946304"/>
        <c:axId val="188949248"/>
        <c:axId val="0"/>
      </c:bar3DChart>
      <c:catAx>
        <c:axId val="188946304"/>
        <c:scaling>
          <c:orientation val="minMax"/>
        </c:scaling>
        <c:delete val="0"/>
        <c:axPos val="b"/>
        <c:majorTickMark val="none"/>
        <c:minorTickMark val="none"/>
        <c:tickLblPos val="nextTo"/>
        <c:txPr>
          <a:bodyPr/>
          <a:lstStyle/>
          <a:p>
            <a:pPr>
              <a:defRPr sz="2400"/>
            </a:pPr>
            <a:endParaRPr lang="es-GT"/>
          </a:p>
        </c:txPr>
        <c:crossAx val="188949248"/>
        <c:crosses val="autoZero"/>
        <c:auto val="1"/>
        <c:lblAlgn val="ctr"/>
        <c:lblOffset val="100"/>
        <c:noMultiLvlLbl val="0"/>
      </c:catAx>
      <c:valAx>
        <c:axId val="188949248"/>
        <c:scaling>
          <c:orientation val="minMax"/>
        </c:scaling>
        <c:delete val="1"/>
        <c:axPos val="l"/>
        <c:numFmt formatCode="0" sourceLinked="1"/>
        <c:majorTickMark val="out"/>
        <c:minorTickMark val="none"/>
        <c:tickLblPos val="nextTo"/>
        <c:crossAx val="18894630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s-GT" dirty="0" smtClean="0"/>
              <a:t>Perfil</a:t>
            </a:r>
            <a:r>
              <a:rPr lang="es-GT" baseline="0" dirty="0" smtClean="0"/>
              <a:t> del c</a:t>
            </a:r>
            <a:r>
              <a:rPr lang="es-GT" dirty="0" smtClean="0"/>
              <a:t>olor </a:t>
            </a:r>
            <a:r>
              <a:rPr lang="es-GT" dirty="0"/>
              <a:t>de material procesado</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Hoja1!$E$6</c:f>
              <c:strCache>
                <c:ptCount val="1"/>
                <c:pt idx="0">
                  <c:v>Z15-16</c:v>
                </c:pt>
              </c:strCache>
            </c:strRef>
          </c:tx>
          <c:invertIfNegative val="0"/>
          <c:dLbls>
            <c:txPr>
              <a:bodyPr/>
              <a:lstStyle/>
              <a:p>
                <a:pPr>
                  <a:defRPr sz="1600"/>
                </a:pPr>
                <a:endParaRPr lang="es-GT"/>
              </a:p>
            </c:txPr>
            <c:showLegendKey val="0"/>
            <c:showVal val="1"/>
            <c:showCatName val="0"/>
            <c:showSerName val="0"/>
            <c:showPercent val="0"/>
            <c:showBubbleSize val="0"/>
            <c:showLeaderLines val="0"/>
          </c:dLbls>
          <c:cat>
            <c:strRef>
              <c:f>Hoja1!$D$7:$D$9</c:f>
              <c:strCache>
                <c:ptCount val="3"/>
                <c:pt idx="0">
                  <c:v>Pesado y disolución</c:v>
                </c:pt>
                <c:pt idx="1">
                  <c:v>Clarificación</c:v>
                </c:pt>
                <c:pt idx="2">
                  <c:v>Tratamiento de licor</c:v>
                </c:pt>
              </c:strCache>
            </c:strRef>
          </c:cat>
          <c:val>
            <c:numRef>
              <c:f>Hoja1!$E$7:$E$9</c:f>
              <c:numCache>
                <c:formatCode>0</c:formatCode>
                <c:ptCount val="3"/>
                <c:pt idx="0">
                  <c:v>406</c:v>
                </c:pt>
                <c:pt idx="1">
                  <c:v>345.09999999999997</c:v>
                </c:pt>
                <c:pt idx="2">
                  <c:v>251.92299999999997</c:v>
                </c:pt>
              </c:numCache>
            </c:numRef>
          </c:val>
        </c:ser>
        <c:ser>
          <c:idx val="1"/>
          <c:order val="1"/>
          <c:tx>
            <c:strRef>
              <c:f>Hoja1!$F$6</c:f>
              <c:strCache>
                <c:ptCount val="1"/>
                <c:pt idx="0">
                  <c:v>Z16-17</c:v>
                </c:pt>
              </c:strCache>
            </c:strRef>
          </c:tx>
          <c:invertIfNegative val="0"/>
          <c:dLbls>
            <c:txPr>
              <a:bodyPr/>
              <a:lstStyle/>
              <a:p>
                <a:pPr>
                  <a:defRPr sz="1600"/>
                </a:pPr>
                <a:endParaRPr lang="es-GT"/>
              </a:p>
            </c:txPr>
            <c:showLegendKey val="0"/>
            <c:showVal val="1"/>
            <c:showCatName val="0"/>
            <c:showSerName val="0"/>
            <c:showPercent val="0"/>
            <c:showBubbleSize val="0"/>
            <c:showLeaderLines val="0"/>
          </c:dLbls>
          <c:cat>
            <c:strRef>
              <c:f>Hoja1!$D$7:$D$9</c:f>
              <c:strCache>
                <c:ptCount val="3"/>
                <c:pt idx="0">
                  <c:v>Pesado y disolución</c:v>
                </c:pt>
                <c:pt idx="1">
                  <c:v>Clarificación</c:v>
                </c:pt>
                <c:pt idx="2">
                  <c:v>Tratamiento de licor</c:v>
                </c:pt>
              </c:strCache>
            </c:strRef>
          </c:cat>
          <c:val>
            <c:numRef>
              <c:f>Hoja1!$F$7:$F$9</c:f>
              <c:numCache>
                <c:formatCode>0</c:formatCode>
                <c:ptCount val="3"/>
                <c:pt idx="0">
                  <c:v>336.9</c:v>
                </c:pt>
                <c:pt idx="1">
                  <c:v>235.82999999999996</c:v>
                </c:pt>
                <c:pt idx="2">
                  <c:v>169.79759999999996</c:v>
                </c:pt>
              </c:numCache>
            </c:numRef>
          </c:val>
        </c:ser>
        <c:dLbls>
          <c:showLegendKey val="0"/>
          <c:showVal val="1"/>
          <c:showCatName val="0"/>
          <c:showSerName val="0"/>
          <c:showPercent val="0"/>
          <c:showBubbleSize val="0"/>
        </c:dLbls>
        <c:gapWidth val="150"/>
        <c:shape val="cylinder"/>
        <c:axId val="188686720"/>
        <c:axId val="188688256"/>
        <c:axId val="0"/>
      </c:bar3DChart>
      <c:catAx>
        <c:axId val="188686720"/>
        <c:scaling>
          <c:orientation val="minMax"/>
        </c:scaling>
        <c:delete val="0"/>
        <c:axPos val="b"/>
        <c:majorTickMark val="none"/>
        <c:minorTickMark val="none"/>
        <c:tickLblPos val="nextTo"/>
        <c:txPr>
          <a:bodyPr/>
          <a:lstStyle/>
          <a:p>
            <a:pPr>
              <a:defRPr sz="1600"/>
            </a:pPr>
            <a:endParaRPr lang="es-GT"/>
          </a:p>
        </c:txPr>
        <c:crossAx val="188688256"/>
        <c:crosses val="autoZero"/>
        <c:auto val="1"/>
        <c:lblAlgn val="ctr"/>
        <c:lblOffset val="100"/>
        <c:noMultiLvlLbl val="0"/>
      </c:catAx>
      <c:valAx>
        <c:axId val="188688256"/>
        <c:scaling>
          <c:orientation val="minMax"/>
        </c:scaling>
        <c:delete val="1"/>
        <c:axPos val="l"/>
        <c:numFmt formatCode="0" sourceLinked="1"/>
        <c:majorTickMark val="none"/>
        <c:minorTickMark val="none"/>
        <c:tickLblPos val="nextTo"/>
        <c:crossAx val="188686720"/>
        <c:crosses val="autoZero"/>
        <c:crossBetween val="between"/>
      </c:valAx>
    </c:plotArea>
    <c:legend>
      <c:legendPos val="t"/>
      <c:layout/>
      <c:overlay val="0"/>
      <c:txPr>
        <a:bodyPr/>
        <a:lstStyle/>
        <a:p>
          <a:pPr>
            <a:defRPr sz="1600"/>
          </a:pPr>
          <a:endParaRPr lang="es-GT"/>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title>
      <c:tx>
        <c:rich>
          <a:bodyPr/>
          <a:lstStyle/>
          <a:p>
            <a:pPr>
              <a:defRPr sz="2800"/>
            </a:pPr>
            <a:r>
              <a:rPr lang="es-GT" sz="2800"/>
              <a:t>Recuperación</a:t>
            </a:r>
            <a:r>
              <a:rPr lang="es-GT" sz="2800" baseline="0"/>
              <a:t> de sacarosa en refineria</a:t>
            </a:r>
            <a:endParaRPr lang="es-GT" sz="280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bg2">
                  <a:lumMod val="75000"/>
                </a:schemeClr>
              </a:solidFill>
              <a:ln>
                <a:solidFill>
                  <a:schemeClr val="bg2">
                    <a:lumMod val="25000"/>
                  </a:schemeClr>
                </a:solidFill>
              </a:ln>
            </c:spPr>
          </c:dPt>
          <c:dPt>
            <c:idx val="1"/>
            <c:invertIfNegative val="0"/>
            <c:bubble3D val="0"/>
            <c:spPr>
              <a:solidFill>
                <a:schemeClr val="bg1">
                  <a:lumMod val="65000"/>
                </a:schemeClr>
              </a:solidFill>
            </c:spPr>
          </c:dPt>
          <c:dPt>
            <c:idx val="2"/>
            <c:invertIfNegative val="0"/>
            <c:bubble3D val="0"/>
            <c:spPr>
              <a:solidFill>
                <a:schemeClr val="tx2">
                  <a:lumMod val="60000"/>
                  <a:lumOff val="40000"/>
                </a:schemeClr>
              </a:solidFill>
            </c:spPr>
          </c:dPt>
          <c:dPt>
            <c:idx val="3"/>
            <c:invertIfNegative val="0"/>
            <c:bubble3D val="0"/>
            <c:spPr>
              <a:solidFill>
                <a:schemeClr val="accent6">
                  <a:lumMod val="75000"/>
                </a:schemeClr>
              </a:solidFill>
            </c:spPr>
          </c:dPt>
          <c:dLbls>
            <c:dLbl>
              <c:idx val="0"/>
              <c:layout>
                <c:manualLayout>
                  <c:x val="1.6666666666666666E-2"/>
                  <c:y val="0.11574037620297463"/>
                </c:manualLayout>
              </c:layout>
              <c:showLegendKey val="0"/>
              <c:showVal val="1"/>
              <c:showCatName val="0"/>
              <c:showSerName val="0"/>
              <c:showPercent val="0"/>
              <c:showBubbleSize val="0"/>
            </c:dLbl>
            <c:dLbl>
              <c:idx val="1"/>
              <c:layout>
                <c:manualLayout>
                  <c:x val="1.3888888888888888E-2"/>
                  <c:y val="0.14351851851851852"/>
                </c:manualLayout>
              </c:layout>
              <c:showLegendKey val="0"/>
              <c:showVal val="1"/>
              <c:showCatName val="0"/>
              <c:showSerName val="0"/>
              <c:showPercent val="0"/>
              <c:showBubbleSize val="0"/>
            </c:dLbl>
            <c:dLbl>
              <c:idx val="2"/>
              <c:layout>
                <c:manualLayout>
                  <c:x val="1.3888888888888888E-2"/>
                  <c:y val="0.13425925925925927"/>
                </c:manualLayout>
              </c:layout>
              <c:showLegendKey val="0"/>
              <c:showVal val="1"/>
              <c:showCatName val="0"/>
              <c:showSerName val="0"/>
              <c:showPercent val="0"/>
              <c:showBubbleSize val="0"/>
            </c:dLbl>
            <c:dLbl>
              <c:idx val="3"/>
              <c:layout>
                <c:manualLayout>
                  <c:x val="1.6666666666666666E-2"/>
                  <c:y val="0.12037037037037036"/>
                </c:manualLayout>
              </c:layout>
              <c:showLegendKey val="0"/>
              <c:showVal val="1"/>
              <c:showCatName val="0"/>
              <c:showSerName val="0"/>
              <c:showPercent val="0"/>
              <c:showBubbleSize val="0"/>
            </c:dLbl>
            <c:dLbl>
              <c:idx val="4"/>
              <c:layout>
                <c:manualLayout>
                  <c:x val="1.6666447944006998E-2"/>
                  <c:y val="0.16203667249927084"/>
                </c:manualLayout>
              </c:layout>
              <c:showLegendKey val="0"/>
              <c:showVal val="1"/>
              <c:showCatName val="0"/>
              <c:showSerName val="0"/>
              <c:showPercent val="0"/>
              <c:showBubbleSize val="0"/>
            </c:dLbl>
            <c:numFmt formatCode="#,##0.0" sourceLinked="0"/>
            <c:txPr>
              <a:bodyPr anchor="ctr" anchorCtr="0"/>
              <a:lstStyle/>
              <a:p>
                <a:pPr>
                  <a:defRPr sz="2400" b="1">
                    <a:solidFill>
                      <a:schemeClr val="bg1"/>
                    </a:solidFill>
                  </a:defRPr>
                </a:pPr>
                <a:endParaRPr lang="es-GT"/>
              </a:p>
            </c:txPr>
            <c:showLegendKey val="0"/>
            <c:showVal val="1"/>
            <c:showCatName val="0"/>
            <c:showSerName val="0"/>
            <c:showPercent val="0"/>
            <c:showBubbleSize val="0"/>
            <c:showLeaderLines val="0"/>
          </c:dLbls>
          <c:cat>
            <c:strRef>
              <c:f>'Informe Estrada'!$G$9:$K$9</c:f>
              <c:strCache>
                <c:ptCount val="5"/>
                <c:pt idx="0">
                  <c:v>Z 12-13</c:v>
                </c:pt>
                <c:pt idx="1">
                  <c:v>Z 13-14</c:v>
                </c:pt>
                <c:pt idx="2">
                  <c:v>Z 14-15</c:v>
                </c:pt>
                <c:pt idx="3">
                  <c:v>Z 15-16</c:v>
                </c:pt>
                <c:pt idx="4">
                  <c:v>Z 16-17</c:v>
                </c:pt>
              </c:strCache>
            </c:strRef>
          </c:cat>
          <c:val>
            <c:numRef>
              <c:f>'Informe Estrada'!$W$54:$AA$54</c:f>
              <c:numCache>
                <c:formatCode>0.0</c:formatCode>
                <c:ptCount val="5"/>
                <c:pt idx="0" formatCode="General">
                  <c:v>87.5</c:v>
                </c:pt>
                <c:pt idx="1">
                  <c:v>87.9</c:v>
                </c:pt>
                <c:pt idx="2" formatCode="General">
                  <c:v>87.6</c:v>
                </c:pt>
                <c:pt idx="3" formatCode="General">
                  <c:v>87.5</c:v>
                </c:pt>
                <c:pt idx="4" formatCode="General">
                  <c:v>90.1</c:v>
                </c:pt>
              </c:numCache>
            </c:numRef>
          </c:val>
        </c:ser>
        <c:dLbls>
          <c:showLegendKey val="0"/>
          <c:showVal val="0"/>
          <c:showCatName val="0"/>
          <c:showSerName val="0"/>
          <c:showPercent val="0"/>
          <c:showBubbleSize val="0"/>
        </c:dLbls>
        <c:gapWidth val="75"/>
        <c:shape val="cylinder"/>
        <c:axId val="189233408"/>
        <c:axId val="189247872"/>
        <c:axId val="0"/>
      </c:bar3DChart>
      <c:catAx>
        <c:axId val="189233408"/>
        <c:scaling>
          <c:orientation val="minMax"/>
        </c:scaling>
        <c:delete val="1"/>
        <c:axPos val="b"/>
        <c:title>
          <c:tx>
            <c:rich>
              <a:bodyPr/>
              <a:lstStyle/>
              <a:p>
                <a:pPr>
                  <a:defRPr sz="1600"/>
                </a:pPr>
                <a:r>
                  <a:rPr lang="es-GT" sz="1600"/>
                  <a:t>Zafra</a:t>
                </a:r>
              </a:p>
            </c:rich>
          </c:tx>
          <c:layout/>
          <c:overlay val="0"/>
        </c:title>
        <c:numFmt formatCode="#,##0" sourceLinked="0"/>
        <c:majorTickMark val="none"/>
        <c:minorTickMark val="none"/>
        <c:tickLblPos val="nextTo"/>
        <c:crossAx val="189247872"/>
        <c:crosses val="autoZero"/>
        <c:auto val="1"/>
        <c:lblAlgn val="ctr"/>
        <c:lblOffset val="100"/>
        <c:noMultiLvlLbl val="0"/>
      </c:catAx>
      <c:valAx>
        <c:axId val="189247872"/>
        <c:scaling>
          <c:orientation val="minMax"/>
        </c:scaling>
        <c:delete val="0"/>
        <c:axPos val="l"/>
        <c:majorGridlines/>
        <c:title>
          <c:tx>
            <c:rich>
              <a:bodyPr rot="-5400000" vert="horz"/>
              <a:lstStyle/>
              <a:p>
                <a:pPr>
                  <a:defRPr sz="1600"/>
                </a:pPr>
                <a:r>
                  <a:rPr lang="es-GT" sz="1600"/>
                  <a:t>% recuperación</a:t>
                </a:r>
              </a:p>
            </c:rich>
          </c:tx>
          <c:layout/>
          <c:overlay val="0"/>
        </c:title>
        <c:numFmt formatCode="General" sourceLinked="1"/>
        <c:majorTickMark val="none"/>
        <c:minorTickMark val="none"/>
        <c:tickLblPos val="nextTo"/>
        <c:spPr>
          <a:ln w="9525">
            <a:noFill/>
          </a:ln>
        </c:spPr>
        <c:txPr>
          <a:bodyPr/>
          <a:lstStyle/>
          <a:p>
            <a:pPr>
              <a:defRPr sz="1600"/>
            </a:pPr>
            <a:endParaRPr lang="es-GT"/>
          </a:p>
        </c:txPr>
        <c:crossAx val="189233408"/>
        <c:crosses val="autoZero"/>
        <c:crossBetween val="between"/>
      </c:valAx>
    </c:plotArea>
    <c:legend>
      <c:legendPos val="t"/>
      <c:layout/>
      <c:overlay val="0"/>
      <c:txPr>
        <a:bodyPr/>
        <a:lstStyle/>
        <a:p>
          <a:pPr>
            <a:defRPr sz="1800"/>
          </a:pPr>
          <a:endParaRPr lang="es-GT"/>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title>
      <c:tx>
        <c:rich>
          <a:bodyPr/>
          <a:lstStyle/>
          <a:p>
            <a:pPr>
              <a:defRPr sz="2800"/>
            </a:pPr>
            <a:r>
              <a:rPr lang="es-GT" sz="2800"/>
              <a:t>Recuperación</a:t>
            </a:r>
            <a:r>
              <a:rPr lang="es-GT" sz="2800" baseline="0"/>
              <a:t> de sacarosa en refineria</a:t>
            </a:r>
            <a:endParaRPr lang="es-GT" sz="280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bg2">
                  <a:lumMod val="75000"/>
                </a:schemeClr>
              </a:solidFill>
              <a:ln>
                <a:solidFill>
                  <a:schemeClr val="bg2">
                    <a:lumMod val="25000"/>
                  </a:schemeClr>
                </a:solidFill>
              </a:ln>
            </c:spPr>
          </c:dPt>
          <c:dPt>
            <c:idx val="1"/>
            <c:invertIfNegative val="0"/>
            <c:bubble3D val="0"/>
            <c:spPr>
              <a:solidFill>
                <a:schemeClr val="bg1">
                  <a:lumMod val="65000"/>
                </a:schemeClr>
              </a:solidFill>
            </c:spPr>
          </c:dPt>
          <c:dPt>
            <c:idx val="2"/>
            <c:invertIfNegative val="0"/>
            <c:bubble3D val="0"/>
            <c:spPr>
              <a:solidFill>
                <a:schemeClr val="tx2">
                  <a:lumMod val="60000"/>
                  <a:lumOff val="40000"/>
                </a:schemeClr>
              </a:solidFill>
            </c:spPr>
          </c:dPt>
          <c:dPt>
            <c:idx val="3"/>
            <c:invertIfNegative val="0"/>
            <c:bubble3D val="0"/>
            <c:spPr>
              <a:solidFill>
                <a:schemeClr val="accent6">
                  <a:lumMod val="75000"/>
                </a:schemeClr>
              </a:solidFill>
            </c:spPr>
          </c:dPt>
          <c:dLbls>
            <c:dLbl>
              <c:idx val="0"/>
              <c:layout>
                <c:manualLayout>
                  <c:x val="1.6666666666666666E-2"/>
                  <c:y val="0.11574037620297463"/>
                </c:manualLayout>
              </c:layout>
              <c:showLegendKey val="0"/>
              <c:showVal val="1"/>
              <c:showCatName val="0"/>
              <c:showSerName val="0"/>
              <c:showPercent val="0"/>
              <c:showBubbleSize val="0"/>
            </c:dLbl>
            <c:dLbl>
              <c:idx val="1"/>
              <c:layout>
                <c:manualLayout>
                  <c:x val="1.3888888888888888E-2"/>
                  <c:y val="0.14351851851851852"/>
                </c:manualLayout>
              </c:layout>
              <c:showLegendKey val="0"/>
              <c:showVal val="1"/>
              <c:showCatName val="0"/>
              <c:showSerName val="0"/>
              <c:showPercent val="0"/>
              <c:showBubbleSize val="0"/>
            </c:dLbl>
            <c:dLbl>
              <c:idx val="2"/>
              <c:layout>
                <c:manualLayout>
                  <c:x val="1.3888888888888888E-2"/>
                  <c:y val="0.13425925925925927"/>
                </c:manualLayout>
              </c:layout>
              <c:showLegendKey val="0"/>
              <c:showVal val="1"/>
              <c:showCatName val="0"/>
              <c:showSerName val="0"/>
              <c:showPercent val="0"/>
              <c:showBubbleSize val="0"/>
            </c:dLbl>
            <c:dLbl>
              <c:idx val="3"/>
              <c:layout>
                <c:manualLayout>
                  <c:x val="1.6666666666666666E-2"/>
                  <c:y val="0.12037037037037036"/>
                </c:manualLayout>
              </c:layout>
              <c:showLegendKey val="0"/>
              <c:showVal val="1"/>
              <c:showCatName val="0"/>
              <c:showSerName val="0"/>
              <c:showPercent val="0"/>
              <c:showBubbleSize val="0"/>
            </c:dLbl>
            <c:dLbl>
              <c:idx val="4"/>
              <c:layout>
                <c:manualLayout>
                  <c:x val="1.6666447944006998E-2"/>
                  <c:y val="0.16203667249927084"/>
                </c:manualLayout>
              </c:layout>
              <c:showLegendKey val="0"/>
              <c:showVal val="1"/>
              <c:showCatName val="0"/>
              <c:showSerName val="0"/>
              <c:showPercent val="0"/>
              <c:showBubbleSize val="0"/>
            </c:dLbl>
            <c:numFmt formatCode="#,##0.0" sourceLinked="0"/>
            <c:txPr>
              <a:bodyPr anchor="ctr" anchorCtr="0"/>
              <a:lstStyle/>
              <a:p>
                <a:pPr>
                  <a:defRPr sz="2400" b="1">
                    <a:solidFill>
                      <a:schemeClr val="bg1"/>
                    </a:solidFill>
                  </a:defRPr>
                </a:pPr>
                <a:endParaRPr lang="es-GT"/>
              </a:p>
            </c:txPr>
            <c:showLegendKey val="0"/>
            <c:showVal val="1"/>
            <c:showCatName val="0"/>
            <c:showSerName val="0"/>
            <c:showPercent val="0"/>
            <c:showBubbleSize val="0"/>
            <c:showLeaderLines val="0"/>
          </c:dLbls>
          <c:cat>
            <c:strRef>
              <c:f>'Informe Estrada'!$G$9:$K$9</c:f>
              <c:strCache>
                <c:ptCount val="5"/>
                <c:pt idx="0">
                  <c:v>Z 12-13</c:v>
                </c:pt>
                <c:pt idx="1">
                  <c:v>Z 13-14</c:v>
                </c:pt>
                <c:pt idx="2">
                  <c:v>Z 14-15</c:v>
                </c:pt>
                <c:pt idx="3">
                  <c:v>Z 15-16</c:v>
                </c:pt>
                <c:pt idx="4">
                  <c:v>Z 16-17</c:v>
                </c:pt>
              </c:strCache>
            </c:strRef>
          </c:cat>
          <c:val>
            <c:numRef>
              <c:f>'Informe Estrada'!$W$54:$AA$54</c:f>
              <c:numCache>
                <c:formatCode>0.0</c:formatCode>
                <c:ptCount val="5"/>
                <c:pt idx="0" formatCode="General">
                  <c:v>87.5</c:v>
                </c:pt>
                <c:pt idx="1">
                  <c:v>87.9</c:v>
                </c:pt>
                <c:pt idx="2" formatCode="General">
                  <c:v>87.6</c:v>
                </c:pt>
                <c:pt idx="3" formatCode="General">
                  <c:v>87.5</c:v>
                </c:pt>
                <c:pt idx="4" formatCode="General">
                  <c:v>90.1</c:v>
                </c:pt>
              </c:numCache>
            </c:numRef>
          </c:val>
        </c:ser>
        <c:dLbls>
          <c:showLegendKey val="0"/>
          <c:showVal val="0"/>
          <c:showCatName val="0"/>
          <c:showSerName val="0"/>
          <c:showPercent val="0"/>
          <c:showBubbleSize val="0"/>
        </c:dLbls>
        <c:gapWidth val="75"/>
        <c:shape val="cylinder"/>
        <c:axId val="188843136"/>
        <c:axId val="188845056"/>
        <c:axId val="0"/>
      </c:bar3DChart>
      <c:catAx>
        <c:axId val="188843136"/>
        <c:scaling>
          <c:orientation val="minMax"/>
        </c:scaling>
        <c:delete val="1"/>
        <c:axPos val="b"/>
        <c:title>
          <c:tx>
            <c:rich>
              <a:bodyPr/>
              <a:lstStyle/>
              <a:p>
                <a:pPr>
                  <a:defRPr sz="1600"/>
                </a:pPr>
                <a:r>
                  <a:rPr lang="es-GT" sz="1600"/>
                  <a:t>Zafra</a:t>
                </a:r>
              </a:p>
            </c:rich>
          </c:tx>
          <c:layout/>
          <c:overlay val="0"/>
        </c:title>
        <c:numFmt formatCode="#,##0" sourceLinked="0"/>
        <c:majorTickMark val="none"/>
        <c:minorTickMark val="none"/>
        <c:tickLblPos val="nextTo"/>
        <c:crossAx val="188845056"/>
        <c:crosses val="autoZero"/>
        <c:auto val="1"/>
        <c:lblAlgn val="ctr"/>
        <c:lblOffset val="100"/>
        <c:noMultiLvlLbl val="0"/>
      </c:catAx>
      <c:valAx>
        <c:axId val="188845056"/>
        <c:scaling>
          <c:orientation val="minMax"/>
        </c:scaling>
        <c:delete val="0"/>
        <c:axPos val="l"/>
        <c:majorGridlines/>
        <c:title>
          <c:tx>
            <c:rich>
              <a:bodyPr rot="-5400000" vert="horz"/>
              <a:lstStyle/>
              <a:p>
                <a:pPr>
                  <a:defRPr sz="1600"/>
                </a:pPr>
                <a:r>
                  <a:rPr lang="es-GT" sz="1600"/>
                  <a:t>% recuperación</a:t>
                </a:r>
              </a:p>
            </c:rich>
          </c:tx>
          <c:layout/>
          <c:overlay val="0"/>
        </c:title>
        <c:numFmt formatCode="General" sourceLinked="1"/>
        <c:majorTickMark val="none"/>
        <c:minorTickMark val="none"/>
        <c:tickLblPos val="nextTo"/>
        <c:spPr>
          <a:ln w="9525">
            <a:noFill/>
          </a:ln>
        </c:spPr>
        <c:txPr>
          <a:bodyPr/>
          <a:lstStyle/>
          <a:p>
            <a:pPr>
              <a:defRPr sz="1600"/>
            </a:pPr>
            <a:endParaRPr lang="es-GT"/>
          </a:p>
        </c:txPr>
        <c:crossAx val="188843136"/>
        <c:crosses val="autoZero"/>
        <c:crossBetween val="between"/>
      </c:valAx>
    </c:plotArea>
    <c:legend>
      <c:legendPos val="t"/>
      <c:layout/>
      <c:overlay val="0"/>
      <c:txPr>
        <a:bodyPr/>
        <a:lstStyle/>
        <a:p>
          <a:pPr>
            <a:defRPr sz="1800"/>
          </a:pPr>
          <a:endParaRPr lang="es-GT"/>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EA392-F7BF-41C3-8F7B-D7AD325EC8D7}" type="doc">
      <dgm:prSet loTypeId="urn:microsoft.com/office/officeart/2005/8/layout/process2" loCatId="process" qsTypeId="urn:microsoft.com/office/officeart/2005/8/quickstyle/simple3" qsCatId="simple" csTypeId="urn:microsoft.com/office/officeart/2005/8/colors/colorful1" csCatId="colorful" phldr="1"/>
      <dgm:spPr/>
      <dgm:t>
        <a:bodyPr/>
        <a:lstStyle/>
        <a:p>
          <a:endParaRPr lang="es-GT"/>
        </a:p>
      </dgm:t>
    </dgm:pt>
    <dgm:pt modelId="{3EF259C1-319C-4BF3-8A03-751FD14A06A7}">
      <dgm:prSet phldrT="[Texto]"/>
      <dgm:spPr/>
      <dgm:t>
        <a:bodyPr/>
        <a:lstStyle/>
        <a:p>
          <a:r>
            <a:rPr lang="es-GT" dirty="0"/>
            <a:t>Pesado y disolución</a:t>
          </a:r>
        </a:p>
      </dgm:t>
    </dgm:pt>
    <dgm:pt modelId="{D3F40C22-5B24-4EAA-8611-26F556BA6738}" type="parTrans" cxnId="{82322ADA-F8B7-4370-9430-530CDEC38EDF}">
      <dgm:prSet/>
      <dgm:spPr/>
      <dgm:t>
        <a:bodyPr/>
        <a:lstStyle/>
        <a:p>
          <a:endParaRPr lang="es-GT"/>
        </a:p>
      </dgm:t>
    </dgm:pt>
    <dgm:pt modelId="{365A340E-EE6C-470C-9547-6FA23712E82B}" type="sibTrans" cxnId="{82322ADA-F8B7-4370-9430-530CDEC38EDF}">
      <dgm:prSet/>
      <dgm:spPr/>
      <dgm:t>
        <a:bodyPr/>
        <a:lstStyle/>
        <a:p>
          <a:endParaRPr lang="es-GT"/>
        </a:p>
      </dgm:t>
    </dgm:pt>
    <dgm:pt modelId="{F7500038-A676-4CD2-AD1E-E5229FAF0BDF}">
      <dgm:prSet phldrT="[Texto]"/>
      <dgm:spPr/>
      <dgm:t>
        <a:bodyPr/>
        <a:lstStyle/>
        <a:p>
          <a:r>
            <a:rPr lang="es-GT" dirty="0"/>
            <a:t>Clarificación </a:t>
          </a:r>
        </a:p>
      </dgm:t>
    </dgm:pt>
    <dgm:pt modelId="{E69F2540-EBE1-4746-9F67-58CBD5E2FBC6}" type="parTrans" cxnId="{E2137E4B-EAAB-48A1-B114-B33D43878369}">
      <dgm:prSet/>
      <dgm:spPr/>
      <dgm:t>
        <a:bodyPr/>
        <a:lstStyle/>
        <a:p>
          <a:endParaRPr lang="es-GT"/>
        </a:p>
      </dgm:t>
    </dgm:pt>
    <dgm:pt modelId="{20EE27F4-EDDD-48D9-9EDB-9C7A26A4F3AE}" type="sibTrans" cxnId="{E2137E4B-EAAB-48A1-B114-B33D43878369}">
      <dgm:prSet/>
      <dgm:spPr/>
      <dgm:t>
        <a:bodyPr/>
        <a:lstStyle/>
        <a:p>
          <a:endParaRPr lang="es-GT"/>
        </a:p>
      </dgm:t>
    </dgm:pt>
    <dgm:pt modelId="{57EE3ED8-1950-4A69-91F4-DF99EC0F62BF}">
      <dgm:prSet phldrT="[Texto]"/>
      <dgm:spPr/>
      <dgm:t>
        <a:bodyPr/>
        <a:lstStyle/>
        <a:p>
          <a:r>
            <a:rPr lang="es-GT"/>
            <a:t>Tratamiento de licor</a:t>
          </a:r>
        </a:p>
      </dgm:t>
    </dgm:pt>
    <dgm:pt modelId="{F5E87554-95F7-4D54-B00F-E17BA65D3F47}" type="parTrans" cxnId="{1B0008EE-0E90-4274-9CA2-CA705049BA17}">
      <dgm:prSet/>
      <dgm:spPr/>
      <dgm:t>
        <a:bodyPr/>
        <a:lstStyle/>
        <a:p>
          <a:endParaRPr lang="es-GT"/>
        </a:p>
      </dgm:t>
    </dgm:pt>
    <dgm:pt modelId="{3D5D1C96-7718-4519-BC7C-FC2ADE7D8CA1}" type="sibTrans" cxnId="{1B0008EE-0E90-4274-9CA2-CA705049BA17}">
      <dgm:prSet/>
      <dgm:spPr/>
      <dgm:t>
        <a:bodyPr/>
        <a:lstStyle/>
        <a:p>
          <a:endParaRPr lang="es-GT"/>
        </a:p>
      </dgm:t>
    </dgm:pt>
    <dgm:pt modelId="{B46C1EF0-5D6A-43A4-BEC6-481593848765}">
      <dgm:prSet phldrT="[Texto]"/>
      <dgm:spPr/>
      <dgm:t>
        <a:bodyPr/>
        <a:lstStyle/>
        <a:p>
          <a:r>
            <a:rPr lang="es-GT"/>
            <a:t>Cristalización</a:t>
          </a:r>
        </a:p>
      </dgm:t>
    </dgm:pt>
    <dgm:pt modelId="{5E0A3580-D97A-40AC-A028-FB151B7F7E5C}" type="parTrans" cxnId="{9557141F-CC56-4A20-82C9-A828CA64EAD2}">
      <dgm:prSet/>
      <dgm:spPr/>
      <dgm:t>
        <a:bodyPr/>
        <a:lstStyle/>
        <a:p>
          <a:endParaRPr lang="es-GT"/>
        </a:p>
      </dgm:t>
    </dgm:pt>
    <dgm:pt modelId="{978DACB3-6F16-44C6-A997-8FAC6F19E3B2}" type="sibTrans" cxnId="{9557141F-CC56-4A20-82C9-A828CA64EAD2}">
      <dgm:prSet/>
      <dgm:spPr/>
      <dgm:t>
        <a:bodyPr/>
        <a:lstStyle/>
        <a:p>
          <a:endParaRPr lang="es-GT"/>
        </a:p>
      </dgm:t>
    </dgm:pt>
    <dgm:pt modelId="{F2721302-210B-484A-8106-A443B174FCCC}">
      <dgm:prSet phldrT="[Texto]"/>
      <dgm:spPr/>
      <dgm:t>
        <a:bodyPr/>
        <a:lstStyle/>
        <a:p>
          <a:r>
            <a:rPr lang="es-GT" dirty="0"/>
            <a:t>Centrifugación</a:t>
          </a:r>
        </a:p>
      </dgm:t>
    </dgm:pt>
    <dgm:pt modelId="{15805D89-C26A-4617-B51C-A1FD827C6A76}" type="parTrans" cxnId="{783D8E39-A172-435B-A3C8-44D3D8F1F9F3}">
      <dgm:prSet/>
      <dgm:spPr/>
      <dgm:t>
        <a:bodyPr/>
        <a:lstStyle/>
        <a:p>
          <a:endParaRPr lang="es-GT"/>
        </a:p>
      </dgm:t>
    </dgm:pt>
    <dgm:pt modelId="{BEADE062-D7E9-416A-9F8A-1CEBC648481E}" type="sibTrans" cxnId="{783D8E39-A172-435B-A3C8-44D3D8F1F9F3}">
      <dgm:prSet/>
      <dgm:spPr/>
      <dgm:t>
        <a:bodyPr/>
        <a:lstStyle/>
        <a:p>
          <a:endParaRPr lang="es-GT"/>
        </a:p>
      </dgm:t>
    </dgm:pt>
    <dgm:pt modelId="{74C2B2C2-AD7F-43BD-A51A-2793B798508A}">
      <dgm:prSet phldrT="[Texto]"/>
      <dgm:spPr/>
      <dgm:t>
        <a:bodyPr/>
        <a:lstStyle/>
        <a:p>
          <a:r>
            <a:rPr lang="es-GT" dirty="0"/>
            <a:t>Secado, enfriado y pesado</a:t>
          </a:r>
        </a:p>
      </dgm:t>
    </dgm:pt>
    <dgm:pt modelId="{BB7C7501-D3D6-43EA-BDD5-992C43881F1B}" type="parTrans" cxnId="{80BA28A7-BE1E-4C85-990F-3C1E56E14AF0}">
      <dgm:prSet/>
      <dgm:spPr/>
      <dgm:t>
        <a:bodyPr/>
        <a:lstStyle/>
        <a:p>
          <a:endParaRPr lang="es-GT"/>
        </a:p>
      </dgm:t>
    </dgm:pt>
    <dgm:pt modelId="{C10A467C-4045-4DE9-AF9D-94B9C36ED593}" type="sibTrans" cxnId="{80BA28A7-BE1E-4C85-990F-3C1E56E14AF0}">
      <dgm:prSet/>
      <dgm:spPr/>
      <dgm:t>
        <a:bodyPr/>
        <a:lstStyle/>
        <a:p>
          <a:endParaRPr lang="es-GT"/>
        </a:p>
      </dgm:t>
    </dgm:pt>
    <dgm:pt modelId="{2EB9D28B-925A-4811-9395-FB4A2B495CE6}" type="pres">
      <dgm:prSet presAssocID="{417EA392-F7BF-41C3-8F7B-D7AD325EC8D7}" presName="linearFlow" presStyleCnt="0">
        <dgm:presLayoutVars>
          <dgm:resizeHandles val="exact"/>
        </dgm:presLayoutVars>
      </dgm:prSet>
      <dgm:spPr/>
      <dgm:t>
        <a:bodyPr/>
        <a:lstStyle/>
        <a:p>
          <a:endParaRPr lang="es-GT"/>
        </a:p>
      </dgm:t>
    </dgm:pt>
    <dgm:pt modelId="{652F60CB-2284-4C52-AECA-AD4D8B4A0DDE}" type="pres">
      <dgm:prSet presAssocID="{3EF259C1-319C-4BF3-8A03-751FD14A06A7}" presName="node" presStyleLbl="node1" presStyleIdx="0" presStyleCnt="6">
        <dgm:presLayoutVars>
          <dgm:bulletEnabled val="1"/>
        </dgm:presLayoutVars>
      </dgm:prSet>
      <dgm:spPr/>
      <dgm:t>
        <a:bodyPr/>
        <a:lstStyle/>
        <a:p>
          <a:endParaRPr lang="es-GT"/>
        </a:p>
      </dgm:t>
    </dgm:pt>
    <dgm:pt modelId="{EC8A8BC6-9308-4571-8D3A-A51AE56D843A}" type="pres">
      <dgm:prSet presAssocID="{365A340E-EE6C-470C-9547-6FA23712E82B}" presName="sibTrans" presStyleLbl="sibTrans2D1" presStyleIdx="0" presStyleCnt="5"/>
      <dgm:spPr/>
      <dgm:t>
        <a:bodyPr/>
        <a:lstStyle/>
        <a:p>
          <a:endParaRPr lang="es-GT"/>
        </a:p>
      </dgm:t>
    </dgm:pt>
    <dgm:pt modelId="{466B41E3-AC54-4248-9C78-0D26F02F09EB}" type="pres">
      <dgm:prSet presAssocID="{365A340E-EE6C-470C-9547-6FA23712E82B}" presName="connectorText" presStyleLbl="sibTrans2D1" presStyleIdx="0" presStyleCnt="5"/>
      <dgm:spPr/>
      <dgm:t>
        <a:bodyPr/>
        <a:lstStyle/>
        <a:p>
          <a:endParaRPr lang="es-GT"/>
        </a:p>
      </dgm:t>
    </dgm:pt>
    <dgm:pt modelId="{EAAB11C8-1552-4F28-A0BA-98978CE1BB67}" type="pres">
      <dgm:prSet presAssocID="{F7500038-A676-4CD2-AD1E-E5229FAF0BDF}" presName="node" presStyleLbl="node1" presStyleIdx="1" presStyleCnt="6">
        <dgm:presLayoutVars>
          <dgm:bulletEnabled val="1"/>
        </dgm:presLayoutVars>
      </dgm:prSet>
      <dgm:spPr/>
      <dgm:t>
        <a:bodyPr/>
        <a:lstStyle/>
        <a:p>
          <a:endParaRPr lang="es-GT"/>
        </a:p>
      </dgm:t>
    </dgm:pt>
    <dgm:pt modelId="{87E08C4F-199F-48F1-8188-6D726F6CCE97}" type="pres">
      <dgm:prSet presAssocID="{20EE27F4-EDDD-48D9-9EDB-9C7A26A4F3AE}" presName="sibTrans" presStyleLbl="sibTrans2D1" presStyleIdx="1" presStyleCnt="5"/>
      <dgm:spPr/>
      <dgm:t>
        <a:bodyPr/>
        <a:lstStyle/>
        <a:p>
          <a:endParaRPr lang="es-GT"/>
        </a:p>
      </dgm:t>
    </dgm:pt>
    <dgm:pt modelId="{93C12130-7021-4C61-BF54-0E8FA2F8DE12}" type="pres">
      <dgm:prSet presAssocID="{20EE27F4-EDDD-48D9-9EDB-9C7A26A4F3AE}" presName="connectorText" presStyleLbl="sibTrans2D1" presStyleIdx="1" presStyleCnt="5"/>
      <dgm:spPr/>
      <dgm:t>
        <a:bodyPr/>
        <a:lstStyle/>
        <a:p>
          <a:endParaRPr lang="es-GT"/>
        </a:p>
      </dgm:t>
    </dgm:pt>
    <dgm:pt modelId="{D5ED60A8-0457-4708-9254-174719F43BDC}" type="pres">
      <dgm:prSet presAssocID="{57EE3ED8-1950-4A69-91F4-DF99EC0F62BF}" presName="node" presStyleLbl="node1" presStyleIdx="2" presStyleCnt="6">
        <dgm:presLayoutVars>
          <dgm:bulletEnabled val="1"/>
        </dgm:presLayoutVars>
      </dgm:prSet>
      <dgm:spPr/>
      <dgm:t>
        <a:bodyPr/>
        <a:lstStyle/>
        <a:p>
          <a:endParaRPr lang="es-GT"/>
        </a:p>
      </dgm:t>
    </dgm:pt>
    <dgm:pt modelId="{AEC5A95E-A8B9-40C6-8C0F-7C3F8D68E6A0}" type="pres">
      <dgm:prSet presAssocID="{3D5D1C96-7718-4519-BC7C-FC2ADE7D8CA1}" presName="sibTrans" presStyleLbl="sibTrans2D1" presStyleIdx="2" presStyleCnt="5"/>
      <dgm:spPr/>
      <dgm:t>
        <a:bodyPr/>
        <a:lstStyle/>
        <a:p>
          <a:endParaRPr lang="es-GT"/>
        </a:p>
      </dgm:t>
    </dgm:pt>
    <dgm:pt modelId="{CEF95EB8-4E4A-4AF1-8EC0-A4B14B17AA4C}" type="pres">
      <dgm:prSet presAssocID="{3D5D1C96-7718-4519-BC7C-FC2ADE7D8CA1}" presName="connectorText" presStyleLbl="sibTrans2D1" presStyleIdx="2" presStyleCnt="5"/>
      <dgm:spPr/>
      <dgm:t>
        <a:bodyPr/>
        <a:lstStyle/>
        <a:p>
          <a:endParaRPr lang="es-GT"/>
        </a:p>
      </dgm:t>
    </dgm:pt>
    <dgm:pt modelId="{E5991289-0E10-41E6-8354-298850377232}" type="pres">
      <dgm:prSet presAssocID="{B46C1EF0-5D6A-43A4-BEC6-481593848765}" presName="node" presStyleLbl="node1" presStyleIdx="3" presStyleCnt="6">
        <dgm:presLayoutVars>
          <dgm:bulletEnabled val="1"/>
        </dgm:presLayoutVars>
      </dgm:prSet>
      <dgm:spPr/>
      <dgm:t>
        <a:bodyPr/>
        <a:lstStyle/>
        <a:p>
          <a:endParaRPr lang="es-GT"/>
        </a:p>
      </dgm:t>
    </dgm:pt>
    <dgm:pt modelId="{04042250-93BA-438F-9BC6-8507D6898489}" type="pres">
      <dgm:prSet presAssocID="{978DACB3-6F16-44C6-A997-8FAC6F19E3B2}" presName="sibTrans" presStyleLbl="sibTrans2D1" presStyleIdx="3" presStyleCnt="5"/>
      <dgm:spPr/>
      <dgm:t>
        <a:bodyPr/>
        <a:lstStyle/>
        <a:p>
          <a:endParaRPr lang="es-GT"/>
        </a:p>
      </dgm:t>
    </dgm:pt>
    <dgm:pt modelId="{C853CF36-D34E-4AEC-80C9-5535AA5D1E30}" type="pres">
      <dgm:prSet presAssocID="{978DACB3-6F16-44C6-A997-8FAC6F19E3B2}" presName="connectorText" presStyleLbl="sibTrans2D1" presStyleIdx="3" presStyleCnt="5"/>
      <dgm:spPr/>
      <dgm:t>
        <a:bodyPr/>
        <a:lstStyle/>
        <a:p>
          <a:endParaRPr lang="es-GT"/>
        </a:p>
      </dgm:t>
    </dgm:pt>
    <dgm:pt modelId="{3E14B015-2ADF-41A0-93B7-C6BE78534166}" type="pres">
      <dgm:prSet presAssocID="{F2721302-210B-484A-8106-A443B174FCCC}" presName="node" presStyleLbl="node1" presStyleIdx="4" presStyleCnt="6">
        <dgm:presLayoutVars>
          <dgm:bulletEnabled val="1"/>
        </dgm:presLayoutVars>
      </dgm:prSet>
      <dgm:spPr/>
      <dgm:t>
        <a:bodyPr/>
        <a:lstStyle/>
        <a:p>
          <a:endParaRPr lang="es-GT"/>
        </a:p>
      </dgm:t>
    </dgm:pt>
    <dgm:pt modelId="{CE6A0A8F-037D-48F6-8820-5E30BDE44175}" type="pres">
      <dgm:prSet presAssocID="{BEADE062-D7E9-416A-9F8A-1CEBC648481E}" presName="sibTrans" presStyleLbl="sibTrans2D1" presStyleIdx="4" presStyleCnt="5"/>
      <dgm:spPr/>
      <dgm:t>
        <a:bodyPr/>
        <a:lstStyle/>
        <a:p>
          <a:endParaRPr lang="es-GT"/>
        </a:p>
      </dgm:t>
    </dgm:pt>
    <dgm:pt modelId="{F01037E9-45ED-4B87-9C53-6FA0DA90C99B}" type="pres">
      <dgm:prSet presAssocID="{BEADE062-D7E9-416A-9F8A-1CEBC648481E}" presName="connectorText" presStyleLbl="sibTrans2D1" presStyleIdx="4" presStyleCnt="5"/>
      <dgm:spPr/>
      <dgm:t>
        <a:bodyPr/>
        <a:lstStyle/>
        <a:p>
          <a:endParaRPr lang="es-GT"/>
        </a:p>
      </dgm:t>
    </dgm:pt>
    <dgm:pt modelId="{2E89256E-9E64-4DFF-9D34-F68D3EACD8BB}" type="pres">
      <dgm:prSet presAssocID="{74C2B2C2-AD7F-43BD-A51A-2793B798508A}" presName="node" presStyleLbl="node1" presStyleIdx="5" presStyleCnt="6">
        <dgm:presLayoutVars>
          <dgm:bulletEnabled val="1"/>
        </dgm:presLayoutVars>
      </dgm:prSet>
      <dgm:spPr/>
      <dgm:t>
        <a:bodyPr/>
        <a:lstStyle/>
        <a:p>
          <a:endParaRPr lang="es-GT"/>
        </a:p>
      </dgm:t>
    </dgm:pt>
  </dgm:ptLst>
  <dgm:cxnLst>
    <dgm:cxn modelId="{783D8E39-A172-435B-A3C8-44D3D8F1F9F3}" srcId="{417EA392-F7BF-41C3-8F7B-D7AD325EC8D7}" destId="{F2721302-210B-484A-8106-A443B174FCCC}" srcOrd="4" destOrd="0" parTransId="{15805D89-C26A-4617-B51C-A1FD827C6A76}" sibTransId="{BEADE062-D7E9-416A-9F8A-1CEBC648481E}"/>
    <dgm:cxn modelId="{1B0008EE-0E90-4274-9CA2-CA705049BA17}" srcId="{417EA392-F7BF-41C3-8F7B-D7AD325EC8D7}" destId="{57EE3ED8-1950-4A69-91F4-DF99EC0F62BF}" srcOrd="2" destOrd="0" parTransId="{F5E87554-95F7-4D54-B00F-E17BA65D3F47}" sibTransId="{3D5D1C96-7718-4519-BC7C-FC2ADE7D8CA1}"/>
    <dgm:cxn modelId="{9557141F-CC56-4A20-82C9-A828CA64EAD2}" srcId="{417EA392-F7BF-41C3-8F7B-D7AD325EC8D7}" destId="{B46C1EF0-5D6A-43A4-BEC6-481593848765}" srcOrd="3" destOrd="0" parTransId="{5E0A3580-D97A-40AC-A028-FB151B7F7E5C}" sibTransId="{978DACB3-6F16-44C6-A997-8FAC6F19E3B2}"/>
    <dgm:cxn modelId="{2A05C31B-CF4A-4BD3-852D-4244C0B7AB15}" type="presOf" srcId="{57EE3ED8-1950-4A69-91F4-DF99EC0F62BF}" destId="{D5ED60A8-0457-4708-9254-174719F43BDC}" srcOrd="0" destOrd="0" presId="urn:microsoft.com/office/officeart/2005/8/layout/process2"/>
    <dgm:cxn modelId="{9016391B-9B05-4BDD-B4A9-923B29D7010F}" type="presOf" srcId="{20EE27F4-EDDD-48D9-9EDB-9C7A26A4F3AE}" destId="{87E08C4F-199F-48F1-8188-6D726F6CCE97}" srcOrd="0" destOrd="0" presId="urn:microsoft.com/office/officeart/2005/8/layout/process2"/>
    <dgm:cxn modelId="{D2D3D8F6-8DE9-41AF-A265-7777CFF32D87}" type="presOf" srcId="{3D5D1C96-7718-4519-BC7C-FC2ADE7D8CA1}" destId="{AEC5A95E-A8B9-40C6-8C0F-7C3F8D68E6A0}" srcOrd="0" destOrd="0" presId="urn:microsoft.com/office/officeart/2005/8/layout/process2"/>
    <dgm:cxn modelId="{8562BD73-563B-4A3A-8F69-26BD554797B5}" type="presOf" srcId="{F7500038-A676-4CD2-AD1E-E5229FAF0BDF}" destId="{EAAB11C8-1552-4F28-A0BA-98978CE1BB67}" srcOrd="0" destOrd="0" presId="urn:microsoft.com/office/officeart/2005/8/layout/process2"/>
    <dgm:cxn modelId="{1B8147F5-CCB2-42F6-8270-15E67A3CF301}" type="presOf" srcId="{3D5D1C96-7718-4519-BC7C-FC2ADE7D8CA1}" destId="{CEF95EB8-4E4A-4AF1-8EC0-A4B14B17AA4C}" srcOrd="1" destOrd="0" presId="urn:microsoft.com/office/officeart/2005/8/layout/process2"/>
    <dgm:cxn modelId="{170E993F-DA6F-4F77-BA44-9A43182DD65D}" type="presOf" srcId="{BEADE062-D7E9-416A-9F8A-1CEBC648481E}" destId="{CE6A0A8F-037D-48F6-8820-5E30BDE44175}" srcOrd="0" destOrd="0" presId="urn:microsoft.com/office/officeart/2005/8/layout/process2"/>
    <dgm:cxn modelId="{FA1C950C-0103-49F2-9578-00543EA3FB9C}" type="presOf" srcId="{365A340E-EE6C-470C-9547-6FA23712E82B}" destId="{EC8A8BC6-9308-4571-8D3A-A51AE56D843A}" srcOrd="0" destOrd="0" presId="urn:microsoft.com/office/officeart/2005/8/layout/process2"/>
    <dgm:cxn modelId="{F3E7F111-B9FA-4375-9D2E-08805A50372D}" type="presOf" srcId="{BEADE062-D7E9-416A-9F8A-1CEBC648481E}" destId="{F01037E9-45ED-4B87-9C53-6FA0DA90C99B}" srcOrd="1" destOrd="0" presId="urn:microsoft.com/office/officeart/2005/8/layout/process2"/>
    <dgm:cxn modelId="{BC5A51A5-3C4E-44DA-AF03-789E5A5EE355}" type="presOf" srcId="{74C2B2C2-AD7F-43BD-A51A-2793B798508A}" destId="{2E89256E-9E64-4DFF-9D34-F68D3EACD8BB}" srcOrd="0" destOrd="0" presId="urn:microsoft.com/office/officeart/2005/8/layout/process2"/>
    <dgm:cxn modelId="{25649225-8E90-49B9-9F09-13266B321088}" type="presOf" srcId="{365A340E-EE6C-470C-9547-6FA23712E82B}" destId="{466B41E3-AC54-4248-9C78-0D26F02F09EB}" srcOrd="1" destOrd="0" presId="urn:microsoft.com/office/officeart/2005/8/layout/process2"/>
    <dgm:cxn modelId="{80BA28A7-BE1E-4C85-990F-3C1E56E14AF0}" srcId="{417EA392-F7BF-41C3-8F7B-D7AD325EC8D7}" destId="{74C2B2C2-AD7F-43BD-A51A-2793B798508A}" srcOrd="5" destOrd="0" parTransId="{BB7C7501-D3D6-43EA-BDD5-992C43881F1B}" sibTransId="{C10A467C-4045-4DE9-AF9D-94B9C36ED593}"/>
    <dgm:cxn modelId="{CE25A708-581E-49DD-A5D3-AB00A67B18D1}" type="presOf" srcId="{417EA392-F7BF-41C3-8F7B-D7AD325EC8D7}" destId="{2EB9D28B-925A-4811-9395-FB4A2B495CE6}" srcOrd="0" destOrd="0" presId="urn:microsoft.com/office/officeart/2005/8/layout/process2"/>
    <dgm:cxn modelId="{82322ADA-F8B7-4370-9430-530CDEC38EDF}" srcId="{417EA392-F7BF-41C3-8F7B-D7AD325EC8D7}" destId="{3EF259C1-319C-4BF3-8A03-751FD14A06A7}" srcOrd="0" destOrd="0" parTransId="{D3F40C22-5B24-4EAA-8611-26F556BA6738}" sibTransId="{365A340E-EE6C-470C-9547-6FA23712E82B}"/>
    <dgm:cxn modelId="{21DFA13F-027A-4671-8986-C191C9D5EC73}" type="presOf" srcId="{978DACB3-6F16-44C6-A997-8FAC6F19E3B2}" destId="{C853CF36-D34E-4AEC-80C9-5535AA5D1E30}" srcOrd="1" destOrd="0" presId="urn:microsoft.com/office/officeart/2005/8/layout/process2"/>
    <dgm:cxn modelId="{E2137E4B-EAAB-48A1-B114-B33D43878369}" srcId="{417EA392-F7BF-41C3-8F7B-D7AD325EC8D7}" destId="{F7500038-A676-4CD2-AD1E-E5229FAF0BDF}" srcOrd="1" destOrd="0" parTransId="{E69F2540-EBE1-4746-9F67-58CBD5E2FBC6}" sibTransId="{20EE27F4-EDDD-48D9-9EDB-9C7A26A4F3AE}"/>
    <dgm:cxn modelId="{FC0D3AD7-D02A-41A1-98E1-DD11D3D5AECB}" type="presOf" srcId="{3EF259C1-319C-4BF3-8A03-751FD14A06A7}" destId="{652F60CB-2284-4C52-AECA-AD4D8B4A0DDE}" srcOrd="0" destOrd="0" presId="urn:microsoft.com/office/officeart/2005/8/layout/process2"/>
    <dgm:cxn modelId="{DBB22DD8-6F18-4DEF-8E4B-44C6F137ED07}" type="presOf" srcId="{20EE27F4-EDDD-48D9-9EDB-9C7A26A4F3AE}" destId="{93C12130-7021-4C61-BF54-0E8FA2F8DE12}" srcOrd="1" destOrd="0" presId="urn:microsoft.com/office/officeart/2005/8/layout/process2"/>
    <dgm:cxn modelId="{CAA2183B-19D6-4609-99E7-9749B9BF70D1}" type="presOf" srcId="{978DACB3-6F16-44C6-A997-8FAC6F19E3B2}" destId="{04042250-93BA-438F-9BC6-8507D6898489}" srcOrd="0" destOrd="0" presId="urn:microsoft.com/office/officeart/2005/8/layout/process2"/>
    <dgm:cxn modelId="{FF43FF7F-7A80-4BFD-A87B-A457C3F4E4EF}" type="presOf" srcId="{F2721302-210B-484A-8106-A443B174FCCC}" destId="{3E14B015-2ADF-41A0-93B7-C6BE78534166}" srcOrd="0" destOrd="0" presId="urn:microsoft.com/office/officeart/2005/8/layout/process2"/>
    <dgm:cxn modelId="{6A251A13-6161-4495-A6F2-FECB5CED7A23}" type="presOf" srcId="{B46C1EF0-5D6A-43A4-BEC6-481593848765}" destId="{E5991289-0E10-41E6-8354-298850377232}" srcOrd="0" destOrd="0" presId="urn:microsoft.com/office/officeart/2005/8/layout/process2"/>
    <dgm:cxn modelId="{C2662E5A-6AC0-4C60-BA44-6BEC350B92CA}" type="presParOf" srcId="{2EB9D28B-925A-4811-9395-FB4A2B495CE6}" destId="{652F60CB-2284-4C52-AECA-AD4D8B4A0DDE}" srcOrd="0" destOrd="0" presId="urn:microsoft.com/office/officeart/2005/8/layout/process2"/>
    <dgm:cxn modelId="{373CECFE-1F13-4292-8D29-CED0E621C09A}" type="presParOf" srcId="{2EB9D28B-925A-4811-9395-FB4A2B495CE6}" destId="{EC8A8BC6-9308-4571-8D3A-A51AE56D843A}" srcOrd="1" destOrd="0" presId="urn:microsoft.com/office/officeart/2005/8/layout/process2"/>
    <dgm:cxn modelId="{D550A053-B4F6-4A98-BB8F-DBE614E93B65}" type="presParOf" srcId="{EC8A8BC6-9308-4571-8D3A-A51AE56D843A}" destId="{466B41E3-AC54-4248-9C78-0D26F02F09EB}" srcOrd="0" destOrd="0" presId="urn:microsoft.com/office/officeart/2005/8/layout/process2"/>
    <dgm:cxn modelId="{A295C79F-9CB3-46E8-9931-1705D7810BFB}" type="presParOf" srcId="{2EB9D28B-925A-4811-9395-FB4A2B495CE6}" destId="{EAAB11C8-1552-4F28-A0BA-98978CE1BB67}" srcOrd="2" destOrd="0" presId="urn:microsoft.com/office/officeart/2005/8/layout/process2"/>
    <dgm:cxn modelId="{C2F85AC1-4D9D-4999-8B0F-19ABB3916EAB}" type="presParOf" srcId="{2EB9D28B-925A-4811-9395-FB4A2B495CE6}" destId="{87E08C4F-199F-48F1-8188-6D726F6CCE97}" srcOrd="3" destOrd="0" presId="urn:microsoft.com/office/officeart/2005/8/layout/process2"/>
    <dgm:cxn modelId="{FE3F4218-2541-4989-9B8A-EDF1C60B767A}" type="presParOf" srcId="{87E08C4F-199F-48F1-8188-6D726F6CCE97}" destId="{93C12130-7021-4C61-BF54-0E8FA2F8DE12}" srcOrd="0" destOrd="0" presId="urn:microsoft.com/office/officeart/2005/8/layout/process2"/>
    <dgm:cxn modelId="{F54E9A46-7F69-4D34-A2A8-475031657F20}" type="presParOf" srcId="{2EB9D28B-925A-4811-9395-FB4A2B495CE6}" destId="{D5ED60A8-0457-4708-9254-174719F43BDC}" srcOrd="4" destOrd="0" presId="urn:microsoft.com/office/officeart/2005/8/layout/process2"/>
    <dgm:cxn modelId="{6F88D5C2-8626-4019-B687-E342232291D4}" type="presParOf" srcId="{2EB9D28B-925A-4811-9395-FB4A2B495CE6}" destId="{AEC5A95E-A8B9-40C6-8C0F-7C3F8D68E6A0}" srcOrd="5" destOrd="0" presId="urn:microsoft.com/office/officeart/2005/8/layout/process2"/>
    <dgm:cxn modelId="{37CC639F-5659-4C87-88D4-4C6D911B5A99}" type="presParOf" srcId="{AEC5A95E-A8B9-40C6-8C0F-7C3F8D68E6A0}" destId="{CEF95EB8-4E4A-4AF1-8EC0-A4B14B17AA4C}" srcOrd="0" destOrd="0" presId="urn:microsoft.com/office/officeart/2005/8/layout/process2"/>
    <dgm:cxn modelId="{44DAF1B2-9129-4341-B207-1D87C94186CE}" type="presParOf" srcId="{2EB9D28B-925A-4811-9395-FB4A2B495CE6}" destId="{E5991289-0E10-41E6-8354-298850377232}" srcOrd="6" destOrd="0" presId="urn:microsoft.com/office/officeart/2005/8/layout/process2"/>
    <dgm:cxn modelId="{5BA2DE75-2EFD-40CD-8160-8089DF40737D}" type="presParOf" srcId="{2EB9D28B-925A-4811-9395-FB4A2B495CE6}" destId="{04042250-93BA-438F-9BC6-8507D6898489}" srcOrd="7" destOrd="0" presId="urn:microsoft.com/office/officeart/2005/8/layout/process2"/>
    <dgm:cxn modelId="{4C37A799-F6E6-4268-8565-70DA1E9DE98F}" type="presParOf" srcId="{04042250-93BA-438F-9BC6-8507D6898489}" destId="{C853CF36-D34E-4AEC-80C9-5535AA5D1E30}" srcOrd="0" destOrd="0" presId="urn:microsoft.com/office/officeart/2005/8/layout/process2"/>
    <dgm:cxn modelId="{AAD58214-3E34-409B-9F26-171AE3B256DB}" type="presParOf" srcId="{2EB9D28B-925A-4811-9395-FB4A2B495CE6}" destId="{3E14B015-2ADF-41A0-93B7-C6BE78534166}" srcOrd="8" destOrd="0" presId="urn:microsoft.com/office/officeart/2005/8/layout/process2"/>
    <dgm:cxn modelId="{0CFB76D6-E6AB-4E4D-B5F4-1CF5531E62F6}" type="presParOf" srcId="{2EB9D28B-925A-4811-9395-FB4A2B495CE6}" destId="{CE6A0A8F-037D-48F6-8820-5E30BDE44175}" srcOrd="9" destOrd="0" presId="urn:microsoft.com/office/officeart/2005/8/layout/process2"/>
    <dgm:cxn modelId="{7182EAE2-4073-46B9-A650-7FF17812F359}" type="presParOf" srcId="{CE6A0A8F-037D-48F6-8820-5E30BDE44175}" destId="{F01037E9-45ED-4B87-9C53-6FA0DA90C99B}" srcOrd="0" destOrd="0" presId="urn:microsoft.com/office/officeart/2005/8/layout/process2"/>
    <dgm:cxn modelId="{BD47743B-A2FA-414C-95DF-C34A479C5B35}" type="presParOf" srcId="{2EB9D28B-925A-4811-9395-FB4A2B495CE6}" destId="{2E89256E-9E64-4DFF-9D34-F68D3EACD8BB}"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7EA392-F7BF-41C3-8F7B-D7AD325EC8D7}" type="doc">
      <dgm:prSet loTypeId="urn:microsoft.com/office/officeart/2005/8/layout/process2" loCatId="process" qsTypeId="urn:microsoft.com/office/officeart/2005/8/quickstyle/simple3" qsCatId="simple" csTypeId="urn:microsoft.com/office/officeart/2005/8/colors/colorful1" csCatId="colorful" phldr="1"/>
      <dgm:spPr/>
      <dgm:t>
        <a:bodyPr/>
        <a:lstStyle/>
        <a:p>
          <a:endParaRPr lang="es-GT"/>
        </a:p>
      </dgm:t>
    </dgm:pt>
    <dgm:pt modelId="{3EF259C1-319C-4BF3-8A03-751FD14A06A7}">
      <dgm:prSet phldrT="[Texto]"/>
      <dgm:spPr/>
      <dgm:t>
        <a:bodyPr/>
        <a:lstStyle/>
        <a:p>
          <a:r>
            <a:rPr lang="es-GT" dirty="0"/>
            <a:t>Pesado y disolución</a:t>
          </a:r>
        </a:p>
      </dgm:t>
    </dgm:pt>
    <dgm:pt modelId="{D3F40C22-5B24-4EAA-8611-26F556BA6738}" type="parTrans" cxnId="{82322ADA-F8B7-4370-9430-530CDEC38EDF}">
      <dgm:prSet/>
      <dgm:spPr/>
      <dgm:t>
        <a:bodyPr/>
        <a:lstStyle/>
        <a:p>
          <a:endParaRPr lang="es-GT"/>
        </a:p>
      </dgm:t>
    </dgm:pt>
    <dgm:pt modelId="{365A340E-EE6C-470C-9547-6FA23712E82B}" type="sibTrans" cxnId="{82322ADA-F8B7-4370-9430-530CDEC38EDF}">
      <dgm:prSet/>
      <dgm:spPr/>
      <dgm:t>
        <a:bodyPr/>
        <a:lstStyle/>
        <a:p>
          <a:endParaRPr lang="es-GT"/>
        </a:p>
      </dgm:t>
    </dgm:pt>
    <dgm:pt modelId="{F7500038-A676-4CD2-AD1E-E5229FAF0BDF}">
      <dgm:prSet phldrT="[Texto]"/>
      <dgm:spPr/>
      <dgm:t>
        <a:bodyPr/>
        <a:lstStyle/>
        <a:p>
          <a:r>
            <a:rPr lang="es-GT" dirty="0"/>
            <a:t>Clarificación </a:t>
          </a:r>
        </a:p>
      </dgm:t>
    </dgm:pt>
    <dgm:pt modelId="{E69F2540-EBE1-4746-9F67-58CBD5E2FBC6}" type="parTrans" cxnId="{E2137E4B-EAAB-48A1-B114-B33D43878369}">
      <dgm:prSet/>
      <dgm:spPr/>
      <dgm:t>
        <a:bodyPr/>
        <a:lstStyle/>
        <a:p>
          <a:endParaRPr lang="es-GT"/>
        </a:p>
      </dgm:t>
    </dgm:pt>
    <dgm:pt modelId="{20EE27F4-EDDD-48D9-9EDB-9C7A26A4F3AE}" type="sibTrans" cxnId="{E2137E4B-EAAB-48A1-B114-B33D43878369}">
      <dgm:prSet/>
      <dgm:spPr/>
      <dgm:t>
        <a:bodyPr/>
        <a:lstStyle/>
        <a:p>
          <a:endParaRPr lang="es-GT"/>
        </a:p>
      </dgm:t>
    </dgm:pt>
    <dgm:pt modelId="{57EE3ED8-1950-4A69-91F4-DF99EC0F62BF}">
      <dgm:prSet phldrT="[Texto]"/>
      <dgm:spPr/>
      <dgm:t>
        <a:bodyPr/>
        <a:lstStyle/>
        <a:p>
          <a:r>
            <a:rPr lang="es-GT"/>
            <a:t>Tratamiento de licor</a:t>
          </a:r>
        </a:p>
      </dgm:t>
    </dgm:pt>
    <dgm:pt modelId="{F5E87554-95F7-4D54-B00F-E17BA65D3F47}" type="parTrans" cxnId="{1B0008EE-0E90-4274-9CA2-CA705049BA17}">
      <dgm:prSet/>
      <dgm:spPr/>
      <dgm:t>
        <a:bodyPr/>
        <a:lstStyle/>
        <a:p>
          <a:endParaRPr lang="es-GT"/>
        </a:p>
      </dgm:t>
    </dgm:pt>
    <dgm:pt modelId="{3D5D1C96-7718-4519-BC7C-FC2ADE7D8CA1}" type="sibTrans" cxnId="{1B0008EE-0E90-4274-9CA2-CA705049BA17}">
      <dgm:prSet/>
      <dgm:spPr/>
      <dgm:t>
        <a:bodyPr/>
        <a:lstStyle/>
        <a:p>
          <a:endParaRPr lang="es-GT"/>
        </a:p>
      </dgm:t>
    </dgm:pt>
    <dgm:pt modelId="{B46C1EF0-5D6A-43A4-BEC6-481593848765}">
      <dgm:prSet phldrT="[Texto]"/>
      <dgm:spPr/>
      <dgm:t>
        <a:bodyPr/>
        <a:lstStyle/>
        <a:p>
          <a:r>
            <a:rPr lang="es-GT"/>
            <a:t>Cristalización</a:t>
          </a:r>
        </a:p>
      </dgm:t>
    </dgm:pt>
    <dgm:pt modelId="{5E0A3580-D97A-40AC-A028-FB151B7F7E5C}" type="parTrans" cxnId="{9557141F-CC56-4A20-82C9-A828CA64EAD2}">
      <dgm:prSet/>
      <dgm:spPr/>
      <dgm:t>
        <a:bodyPr/>
        <a:lstStyle/>
        <a:p>
          <a:endParaRPr lang="es-GT"/>
        </a:p>
      </dgm:t>
    </dgm:pt>
    <dgm:pt modelId="{978DACB3-6F16-44C6-A997-8FAC6F19E3B2}" type="sibTrans" cxnId="{9557141F-CC56-4A20-82C9-A828CA64EAD2}">
      <dgm:prSet/>
      <dgm:spPr/>
      <dgm:t>
        <a:bodyPr/>
        <a:lstStyle/>
        <a:p>
          <a:endParaRPr lang="es-GT"/>
        </a:p>
      </dgm:t>
    </dgm:pt>
    <dgm:pt modelId="{F2721302-210B-484A-8106-A443B174FCCC}">
      <dgm:prSet phldrT="[Texto]"/>
      <dgm:spPr/>
      <dgm:t>
        <a:bodyPr/>
        <a:lstStyle/>
        <a:p>
          <a:r>
            <a:rPr lang="es-GT" dirty="0"/>
            <a:t>Centrifugación</a:t>
          </a:r>
        </a:p>
      </dgm:t>
    </dgm:pt>
    <dgm:pt modelId="{15805D89-C26A-4617-B51C-A1FD827C6A76}" type="parTrans" cxnId="{783D8E39-A172-435B-A3C8-44D3D8F1F9F3}">
      <dgm:prSet/>
      <dgm:spPr/>
      <dgm:t>
        <a:bodyPr/>
        <a:lstStyle/>
        <a:p>
          <a:endParaRPr lang="es-GT"/>
        </a:p>
      </dgm:t>
    </dgm:pt>
    <dgm:pt modelId="{BEADE062-D7E9-416A-9F8A-1CEBC648481E}" type="sibTrans" cxnId="{783D8E39-A172-435B-A3C8-44D3D8F1F9F3}">
      <dgm:prSet/>
      <dgm:spPr/>
      <dgm:t>
        <a:bodyPr/>
        <a:lstStyle/>
        <a:p>
          <a:endParaRPr lang="es-GT"/>
        </a:p>
      </dgm:t>
    </dgm:pt>
    <dgm:pt modelId="{74C2B2C2-AD7F-43BD-A51A-2793B798508A}">
      <dgm:prSet phldrT="[Texto]"/>
      <dgm:spPr/>
      <dgm:t>
        <a:bodyPr/>
        <a:lstStyle/>
        <a:p>
          <a:r>
            <a:rPr lang="es-GT" dirty="0"/>
            <a:t>Secado, enfriado y pesado</a:t>
          </a:r>
        </a:p>
      </dgm:t>
    </dgm:pt>
    <dgm:pt modelId="{BB7C7501-D3D6-43EA-BDD5-992C43881F1B}" type="parTrans" cxnId="{80BA28A7-BE1E-4C85-990F-3C1E56E14AF0}">
      <dgm:prSet/>
      <dgm:spPr/>
      <dgm:t>
        <a:bodyPr/>
        <a:lstStyle/>
        <a:p>
          <a:endParaRPr lang="es-GT"/>
        </a:p>
      </dgm:t>
    </dgm:pt>
    <dgm:pt modelId="{C10A467C-4045-4DE9-AF9D-94B9C36ED593}" type="sibTrans" cxnId="{80BA28A7-BE1E-4C85-990F-3C1E56E14AF0}">
      <dgm:prSet/>
      <dgm:spPr/>
      <dgm:t>
        <a:bodyPr/>
        <a:lstStyle/>
        <a:p>
          <a:endParaRPr lang="es-GT"/>
        </a:p>
      </dgm:t>
    </dgm:pt>
    <dgm:pt modelId="{2EB9D28B-925A-4811-9395-FB4A2B495CE6}" type="pres">
      <dgm:prSet presAssocID="{417EA392-F7BF-41C3-8F7B-D7AD325EC8D7}" presName="linearFlow" presStyleCnt="0">
        <dgm:presLayoutVars>
          <dgm:resizeHandles val="exact"/>
        </dgm:presLayoutVars>
      </dgm:prSet>
      <dgm:spPr/>
      <dgm:t>
        <a:bodyPr/>
        <a:lstStyle/>
        <a:p>
          <a:endParaRPr lang="es-GT"/>
        </a:p>
      </dgm:t>
    </dgm:pt>
    <dgm:pt modelId="{652F60CB-2284-4C52-AECA-AD4D8B4A0DDE}" type="pres">
      <dgm:prSet presAssocID="{3EF259C1-319C-4BF3-8A03-751FD14A06A7}" presName="node" presStyleLbl="node1" presStyleIdx="0" presStyleCnt="6">
        <dgm:presLayoutVars>
          <dgm:bulletEnabled val="1"/>
        </dgm:presLayoutVars>
      </dgm:prSet>
      <dgm:spPr/>
      <dgm:t>
        <a:bodyPr/>
        <a:lstStyle/>
        <a:p>
          <a:endParaRPr lang="es-GT"/>
        </a:p>
      </dgm:t>
    </dgm:pt>
    <dgm:pt modelId="{EC8A8BC6-9308-4571-8D3A-A51AE56D843A}" type="pres">
      <dgm:prSet presAssocID="{365A340E-EE6C-470C-9547-6FA23712E82B}" presName="sibTrans" presStyleLbl="sibTrans2D1" presStyleIdx="0" presStyleCnt="5"/>
      <dgm:spPr/>
      <dgm:t>
        <a:bodyPr/>
        <a:lstStyle/>
        <a:p>
          <a:endParaRPr lang="es-GT"/>
        </a:p>
      </dgm:t>
    </dgm:pt>
    <dgm:pt modelId="{466B41E3-AC54-4248-9C78-0D26F02F09EB}" type="pres">
      <dgm:prSet presAssocID="{365A340E-EE6C-470C-9547-6FA23712E82B}" presName="connectorText" presStyleLbl="sibTrans2D1" presStyleIdx="0" presStyleCnt="5"/>
      <dgm:spPr/>
      <dgm:t>
        <a:bodyPr/>
        <a:lstStyle/>
        <a:p>
          <a:endParaRPr lang="es-GT"/>
        </a:p>
      </dgm:t>
    </dgm:pt>
    <dgm:pt modelId="{EAAB11C8-1552-4F28-A0BA-98978CE1BB67}" type="pres">
      <dgm:prSet presAssocID="{F7500038-A676-4CD2-AD1E-E5229FAF0BDF}" presName="node" presStyleLbl="node1" presStyleIdx="1" presStyleCnt="6">
        <dgm:presLayoutVars>
          <dgm:bulletEnabled val="1"/>
        </dgm:presLayoutVars>
      </dgm:prSet>
      <dgm:spPr/>
      <dgm:t>
        <a:bodyPr/>
        <a:lstStyle/>
        <a:p>
          <a:endParaRPr lang="es-GT"/>
        </a:p>
      </dgm:t>
    </dgm:pt>
    <dgm:pt modelId="{87E08C4F-199F-48F1-8188-6D726F6CCE97}" type="pres">
      <dgm:prSet presAssocID="{20EE27F4-EDDD-48D9-9EDB-9C7A26A4F3AE}" presName="sibTrans" presStyleLbl="sibTrans2D1" presStyleIdx="1" presStyleCnt="5"/>
      <dgm:spPr/>
      <dgm:t>
        <a:bodyPr/>
        <a:lstStyle/>
        <a:p>
          <a:endParaRPr lang="es-GT"/>
        </a:p>
      </dgm:t>
    </dgm:pt>
    <dgm:pt modelId="{93C12130-7021-4C61-BF54-0E8FA2F8DE12}" type="pres">
      <dgm:prSet presAssocID="{20EE27F4-EDDD-48D9-9EDB-9C7A26A4F3AE}" presName="connectorText" presStyleLbl="sibTrans2D1" presStyleIdx="1" presStyleCnt="5"/>
      <dgm:spPr/>
      <dgm:t>
        <a:bodyPr/>
        <a:lstStyle/>
        <a:p>
          <a:endParaRPr lang="es-GT"/>
        </a:p>
      </dgm:t>
    </dgm:pt>
    <dgm:pt modelId="{D5ED60A8-0457-4708-9254-174719F43BDC}" type="pres">
      <dgm:prSet presAssocID="{57EE3ED8-1950-4A69-91F4-DF99EC0F62BF}" presName="node" presStyleLbl="node1" presStyleIdx="2" presStyleCnt="6">
        <dgm:presLayoutVars>
          <dgm:bulletEnabled val="1"/>
        </dgm:presLayoutVars>
      </dgm:prSet>
      <dgm:spPr/>
      <dgm:t>
        <a:bodyPr/>
        <a:lstStyle/>
        <a:p>
          <a:endParaRPr lang="es-GT"/>
        </a:p>
      </dgm:t>
    </dgm:pt>
    <dgm:pt modelId="{AEC5A95E-A8B9-40C6-8C0F-7C3F8D68E6A0}" type="pres">
      <dgm:prSet presAssocID="{3D5D1C96-7718-4519-BC7C-FC2ADE7D8CA1}" presName="sibTrans" presStyleLbl="sibTrans2D1" presStyleIdx="2" presStyleCnt="5"/>
      <dgm:spPr/>
      <dgm:t>
        <a:bodyPr/>
        <a:lstStyle/>
        <a:p>
          <a:endParaRPr lang="es-GT"/>
        </a:p>
      </dgm:t>
    </dgm:pt>
    <dgm:pt modelId="{CEF95EB8-4E4A-4AF1-8EC0-A4B14B17AA4C}" type="pres">
      <dgm:prSet presAssocID="{3D5D1C96-7718-4519-BC7C-FC2ADE7D8CA1}" presName="connectorText" presStyleLbl="sibTrans2D1" presStyleIdx="2" presStyleCnt="5"/>
      <dgm:spPr/>
      <dgm:t>
        <a:bodyPr/>
        <a:lstStyle/>
        <a:p>
          <a:endParaRPr lang="es-GT"/>
        </a:p>
      </dgm:t>
    </dgm:pt>
    <dgm:pt modelId="{E5991289-0E10-41E6-8354-298850377232}" type="pres">
      <dgm:prSet presAssocID="{B46C1EF0-5D6A-43A4-BEC6-481593848765}" presName="node" presStyleLbl="node1" presStyleIdx="3" presStyleCnt="6">
        <dgm:presLayoutVars>
          <dgm:bulletEnabled val="1"/>
        </dgm:presLayoutVars>
      </dgm:prSet>
      <dgm:spPr/>
      <dgm:t>
        <a:bodyPr/>
        <a:lstStyle/>
        <a:p>
          <a:endParaRPr lang="es-GT"/>
        </a:p>
      </dgm:t>
    </dgm:pt>
    <dgm:pt modelId="{04042250-93BA-438F-9BC6-8507D6898489}" type="pres">
      <dgm:prSet presAssocID="{978DACB3-6F16-44C6-A997-8FAC6F19E3B2}" presName="sibTrans" presStyleLbl="sibTrans2D1" presStyleIdx="3" presStyleCnt="5"/>
      <dgm:spPr/>
      <dgm:t>
        <a:bodyPr/>
        <a:lstStyle/>
        <a:p>
          <a:endParaRPr lang="es-GT"/>
        </a:p>
      </dgm:t>
    </dgm:pt>
    <dgm:pt modelId="{C853CF36-D34E-4AEC-80C9-5535AA5D1E30}" type="pres">
      <dgm:prSet presAssocID="{978DACB3-6F16-44C6-A997-8FAC6F19E3B2}" presName="connectorText" presStyleLbl="sibTrans2D1" presStyleIdx="3" presStyleCnt="5"/>
      <dgm:spPr/>
      <dgm:t>
        <a:bodyPr/>
        <a:lstStyle/>
        <a:p>
          <a:endParaRPr lang="es-GT"/>
        </a:p>
      </dgm:t>
    </dgm:pt>
    <dgm:pt modelId="{3E14B015-2ADF-41A0-93B7-C6BE78534166}" type="pres">
      <dgm:prSet presAssocID="{F2721302-210B-484A-8106-A443B174FCCC}" presName="node" presStyleLbl="node1" presStyleIdx="4" presStyleCnt="6">
        <dgm:presLayoutVars>
          <dgm:bulletEnabled val="1"/>
        </dgm:presLayoutVars>
      </dgm:prSet>
      <dgm:spPr/>
      <dgm:t>
        <a:bodyPr/>
        <a:lstStyle/>
        <a:p>
          <a:endParaRPr lang="es-GT"/>
        </a:p>
      </dgm:t>
    </dgm:pt>
    <dgm:pt modelId="{CE6A0A8F-037D-48F6-8820-5E30BDE44175}" type="pres">
      <dgm:prSet presAssocID="{BEADE062-D7E9-416A-9F8A-1CEBC648481E}" presName="sibTrans" presStyleLbl="sibTrans2D1" presStyleIdx="4" presStyleCnt="5"/>
      <dgm:spPr/>
      <dgm:t>
        <a:bodyPr/>
        <a:lstStyle/>
        <a:p>
          <a:endParaRPr lang="es-GT"/>
        </a:p>
      </dgm:t>
    </dgm:pt>
    <dgm:pt modelId="{F01037E9-45ED-4B87-9C53-6FA0DA90C99B}" type="pres">
      <dgm:prSet presAssocID="{BEADE062-D7E9-416A-9F8A-1CEBC648481E}" presName="connectorText" presStyleLbl="sibTrans2D1" presStyleIdx="4" presStyleCnt="5"/>
      <dgm:spPr/>
      <dgm:t>
        <a:bodyPr/>
        <a:lstStyle/>
        <a:p>
          <a:endParaRPr lang="es-GT"/>
        </a:p>
      </dgm:t>
    </dgm:pt>
    <dgm:pt modelId="{2E89256E-9E64-4DFF-9D34-F68D3EACD8BB}" type="pres">
      <dgm:prSet presAssocID="{74C2B2C2-AD7F-43BD-A51A-2793B798508A}" presName="node" presStyleLbl="node1" presStyleIdx="5" presStyleCnt="6">
        <dgm:presLayoutVars>
          <dgm:bulletEnabled val="1"/>
        </dgm:presLayoutVars>
      </dgm:prSet>
      <dgm:spPr/>
      <dgm:t>
        <a:bodyPr/>
        <a:lstStyle/>
        <a:p>
          <a:endParaRPr lang="es-GT"/>
        </a:p>
      </dgm:t>
    </dgm:pt>
  </dgm:ptLst>
  <dgm:cxnLst>
    <dgm:cxn modelId="{80BA28A7-BE1E-4C85-990F-3C1E56E14AF0}" srcId="{417EA392-F7BF-41C3-8F7B-D7AD325EC8D7}" destId="{74C2B2C2-AD7F-43BD-A51A-2793B798508A}" srcOrd="5" destOrd="0" parTransId="{BB7C7501-D3D6-43EA-BDD5-992C43881F1B}" sibTransId="{C10A467C-4045-4DE9-AF9D-94B9C36ED593}"/>
    <dgm:cxn modelId="{ECEC6C96-9DCC-4F5E-BF85-E47AAB97C348}" type="presOf" srcId="{978DACB3-6F16-44C6-A997-8FAC6F19E3B2}" destId="{C853CF36-D34E-4AEC-80C9-5535AA5D1E30}" srcOrd="1" destOrd="0" presId="urn:microsoft.com/office/officeart/2005/8/layout/process2"/>
    <dgm:cxn modelId="{48679FDA-652A-4199-8D16-3FCA3FB7149C}" type="presOf" srcId="{3EF259C1-319C-4BF3-8A03-751FD14A06A7}" destId="{652F60CB-2284-4C52-AECA-AD4D8B4A0DDE}" srcOrd="0" destOrd="0" presId="urn:microsoft.com/office/officeart/2005/8/layout/process2"/>
    <dgm:cxn modelId="{82322ADA-F8B7-4370-9430-530CDEC38EDF}" srcId="{417EA392-F7BF-41C3-8F7B-D7AD325EC8D7}" destId="{3EF259C1-319C-4BF3-8A03-751FD14A06A7}" srcOrd="0" destOrd="0" parTransId="{D3F40C22-5B24-4EAA-8611-26F556BA6738}" sibTransId="{365A340E-EE6C-470C-9547-6FA23712E82B}"/>
    <dgm:cxn modelId="{A95C5F80-8F05-4F5C-AD47-4C693FB6D8FD}" type="presOf" srcId="{3D5D1C96-7718-4519-BC7C-FC2ADE7D8CA1}" destId="{CEF95EB8-4E4A-4AF1-8EC0-A4B14B17AA4C}" srcOrd="1" destOrd="0" presId="urn:microsoft.com/office/officeart/2005/8/layout/process2"/>
    <dgm:cxn modelId="{2C386435-6196-4521-A35E-D952D7A80D74}" type="presOf" srcId="{74C2B2C2-AD7F-43BD-A51A-2793B798508A}" destId="{2E89256E-9E64-4DFF-9D34-F68D3EACD8BB}" srcOrd="0" destOrd="0" presId="urn:microsoft.com/office/officeart/2005/8/layout/process2"/>
    <dgm:cxn modelId="{456D4E72-7E86-41B4-B05E-235C64A42016}" type="presOf" srcId="{BEADE062-D7E9-416A-9F8A-1CEBC648481E}" destId="{F01037E9-45ED-4B87-9C53-6FA0DA90C99B}" srcOrd="1" destOrd="0" presId="urn:microsoft.com/office/officeart/2005/8/layout/process2"/>
    <dgm:cxn modelId="{E2137E4B-EAAB-48A1-B114-B33D43878369}" srcId="{417EA392-F7BF-41C3-8F7B-D7AD325EC8D7}" destId="{F7500038-A676-4CD2-AD1E-E5229FAF0BDF}" srcOrd="1" destOrd="0" parTransId="{E69F2540-EBE1-4746-9F67-58CBD5E2FBC6}" sibTransId="{20EE27F4-EDDD-48D9-9EDB-9C7A26A4F3AE}"/>
    <dgm:cxn modelId="{F1073A1E-EBC6-4E32-84BB-73C772B748B8}" type="presOf" srcId="{365A340E-EE6C-470C-9547-6FA23712E82B}" destId="{EC8A8BC6-9308-4571-8D3A-A51AE56D843A}" srcOrd="0" destOrd="0" presId="urn:microsoft.com/office/officeart/2005/8/layout/process2"/>
    <dgm:cxn modelId="{20990D6E-AF78-4C1A-98B5-35C8C1E1B841}" type="presOf" srcId="{417EA392-F7BF-41C3-8F7B-D7AD325EC8D7}" destId="{2EB9D28B-925A-4811-9395-FB4A2B495CE6}" srcOrd="0" destOrd="0" presId="urn:microsoft.com/office/officeart/2005/8/layout/process2"/>
    <dgm:cxn modelId="{EB725645-BEA5-417E-A862-CEBFF8631C0B}" type="presOf" srcId="{365A340E-EE6C-470C-9547-6FA23712E82B}" destId="{466B41E3-AC54-4248-9C78-0D26F02F09EB}" srcOrd="1" destOrd="0" presId="urn:microsoft.com/office/officeart/2005/8/layout/process2"/>
    <dgm:cxn modelId="{783D8E39-A172-435B-A3C8-44D3D8F1F9F3}" srcId="{417EA392-F7BF-41C3-8F7B-D7AD325EC8D7}" destId="{F2721302-210B-484A-8106-A443B174FCCC}" srcOrd="4" destOrd="0" parTransId="{15805D89-C26A-4617-B51C-A1FD827C6A76}" sibTransId="{BEADE062-D7E9-416A-9F8A-1CEBC648481E}"/>
    <dgm:cxn modelId="{1692CED9-A96D-4AEA-ACFC-E9000ED44EC8}" type="presOf" srcId="{F7500038-A676-4CD2-AD1E-E5229FAF0BDF}" destId="{EAAB11C8-1552-4F28-A0BA-98978CE1BB67}" srcOrd="0" destOrd="0" presId="urn:microsoft.com/office/officeart/2005/8/layout/process2"/>
    <dgm:cxn modelId="{9557141F-CC56-4A20-82C9-A828CA64EAD2}" srcId="{417EA392-F7BF-41C3-8F7B-D7AD325EC8D7}" destId="{B46C1EF0-5D6A-43A4-BEC6-481593848765}" srcOrd="3" destOrd="0" parTransId="{5E0A3580-D97A-40AC-A028-FB151B7F7E5C}" sibTransId="{978DACB3-6F16-44C6-A997-8FAC6F19E3B2}"/>
    <dgm:cxn modelId="{1B0008EE-0E90-4274-9CA2-CA705049BA17}" srcId="{417EA392-F7BF-41C3-8F7B-D7AD325EC8D7}" destId="{57EE3ED8-1950-4A69-91F4-DF99EC0F62BF}" srcOrd="2" destOrd="0" parTransId="{F5E87554-95F7-4D54-B00F-E17BA65D3F47}" sibTransId="{3D5D1C96-7718-4519-BC7C-FC2ADE7D8CA1}"/>
    <dgm:cxn modelId="{37527EE7-DB46-42EE-826F-541FDB49758D}" type="presOf" srcId="{20EE27F4-EDDD-48D9-9EDB-9C7A26A4F3AE}" destId="{87E08C4F-199F-48F1-8188-6D726F6CCE97}" srcOrd="0" destOrd="0" presId="urn:microsoft.com/office/officeart/2005/8/layout/process2"/>
    <dgm:cxn modelId="{D29108A2-C729-4561-8756-BAA8310AEC16}" type="presOf" srcId="{978DACB3-6F16-44C6-A997-8FAC6F19E3B2}" destId="{04042250-93BA-438F-9BC6-8507D6898489}" srcOrd="0" destOrd="0" presId="urn:microsoft.com/office/officeart/2005/8/layout/process2"/>
    <dgm:cxn modelId="{024E759E-FC47-42EE-8374-9F368785733B}" type="presOf" srcId="{F2721302-210B-484A-8106-A443B174FCCC}" destId="{3E14B015-2ADF-41A0-93B7-C6BE78534166}" srcOrd="0" destOrd="0" presId="urn:microsoft.com/office/officeart/2005/8/layout/process2"/>
    <dgm:cxn modelId="{E9279ECF-07F8-4A09-9571-490B091C3128}" type="presOf" srcId="{20EE27F4-EDDD-48D9-9EDB-9C7A26A4F3AE}" destId="{93C12130-7021-4C61-BF54-0E8FA2F8DE12}" srcOrd="1" destOrd="0" presId="urn:microsoft.com/office/officeart/2005/8/layout/process2"/>
    <dgm:cxn modelId="{B9624E9E-32B0-46EC-8385-59369984B054}" type="presOf" srcId="{BEADE062-D7E9-416A-9F8A-1CEBC648481E}" destId="{CE6A0A8F-037D-48F6-8820-5E30BDE44175}" srcOrd="0" destOrd="0" presId="urn:microsoft.com/office/officeart/2005/8/layout/process2"/>
    <dgm:cxn modelId="{096C3168-FC8D-42D9-9B67-AAD1A6F7A5B7}" type="presOf" srcId="{3D5D1C96-7718-4519-BC7C-FC2ADE7D8CA1}" destId="{AEC5A95E-A8B9-40C6-8C0F-7C3F8D68E6A0}" srcOrd="0" destOrd="0" presId="urn:microsoft.com/office/officeart/2005/8/layout/process2"/>
    <dgm:cxn modelId="{484016A8-0202-43A7-964A-F181F30EAFB8}" type="presOf" srcId="{B46C1EF0-5D6A-43A4-BEC6-481593848765}" destId="{E5991289-0E10-41E6-8354-298850377232}" srcOrd="0" destOrd="0" presId="urn:microsoft.com/office/officeart/2005/8/layout/process2"/>
    <dgm:cxn modelId="{BFBB4322-DFF5-4121-8B1D-12C09186280F}" type="presOf" srcId="{57EE3ED8-1950-4A69-91F4-DF99EC0F62BF}" destId="{D5ED60A8-0457-4708-9254-174719F43BDC}" srcOrd="0" destOrd="0" presId="urn:microsoft.com/office/officeart/2005/8/layout/process2"/>
    <dgm:cxn modelId="{D34BBF85-8923-45EE-9201-8436EAC34D49}" type="presParOf" srcId="{2EB9D28B-925A-4811-9395-FB4A2B495CE6}" destId="{652F60CB-2284-4C52-AECA-AD4D8B4A0DDE}" srcOrd="0" destOrd="0" presId="urn:microsoft.com/office/officeart/2005/8/layout/process2"/>
    <dgm:cxn modelId="{1BBBBB4E-5CD8-4BCA-A0FD-FB693C3BDB51}" type="presParOf" srcId="{2EB9D28B-925A-4811-9395-FB4A2B495CE6}" destId="{EC8A8BC6-9308-4571-8D3A-A51AE56D843A}" srcOrd="1" destOrd="0" presId="urn:microsoft.com/office/officeart/2005/8/layout/process2"/>
    <dgm:cxn modelId="{D9593ED4-6CC6-432D-B987-7FE43CBD1197}" type="presParOf" srcId="{EC8A8BC6-9308-4571-8D3A-A51AE56D843A}" destId="{466B41E3-AC54-4248-9C78-0D26F02F09EB}" srcOrd="0" destOrd="0" presId="urn:microsoft.com/office/officeart/2005/8/layout/process2"/>
    <dgm:cxn modelId="{E7F8A8CC-1F82-4617-8983-D60E6103F099}" type="presParOf" srcId="{2EB9D28B-925A-4811-9395-FB4A2B495CE6}" destId="{EAAB11C8-1552-4F28-A0BA-98978CE1BB67}" srcOrd="2" destOrd="0" presId="urn:microsoft.com/office/officeart/2005/8/layout/process2"/>
    <dgm:cxn modelId="{08F1AAB7-E187-4B9E-947A-91D97FA61DBA}" type="presParOf" srcId="{2EB9D28B-925A-4811-9395-FB4A2B495CE6}" destId="{87E08C4F-199F-48F1-8188-6D726F6CCE97}" srcOrd="3" destOrd="0" presId="urn:microsoft.com/office/officeart/2005/8/layout/process2"/>
    <dgm:cxn modelId="{7156D0F5-FEE7-4C70-8DD9-1B7186E0ED7B}" type="presParOf" srcId="{87E08C4F-199F-48F1-8188-6D726F6CCE97}" destId="{93C12130-7021-4C61-BF54-0E8FA2F8DE12}" srcOrd="0" destOrd="0" presId="urn:microsoft.com/office/officeart/2005/8/layout/process2"/>
    <dgm:cxn modelId="{EA18B2D3-0F5F-4B72-A96A-1AF7C734D6C1}" type="presParOf" srcId="{2EB9D28B-925A-4811-9395-FB4A2B495CE6}" destId="{D5ED60A8-0457-4708-9254-174719F43BDC}" srcOrd="4" destOrd="0" presId="urn:microsoft.com/office/officeart/2005/8/layout/process2"/>
    <dgm:cxn modelId="{AD7B960E-470C-4EE7-ADEE-E6BFCAFDE198}" type="presParOf" srcId="{2EB9D28B-925A-4811-9395-FB4A2B495CE6}" destId="{AEC5A95E-A8B9-40C6-8C0F-7C3F8D68E6A0}" srcOrd="5" destOrd="0" presId="urn:microsoft.com/office/officeart/2005/8/layout/process2"/>
    <dgm:cxn modelId="{514B869D-8D96-47CA-8EDE-A5D968A98975}" type="presParOf" srcId="{AEC5A95E-A8B9-40C6-8C0F-7C3F8D68E6A0}" destId="{CEF95EB8-4E4A-4AF1-8EC0-A4B14B17AA4C}" srcOrd="0" destOrd="0" presId="urn:microsoft.com/office/officeart/2005/8/layout/process2"/>
    <dgm:cxn modelId="{62F02F67-32D0-4C6B-BF1D-7C6A3DC62A18}" type="presParOf" srcId="{2EB9D28B-925A-4811-9395-FB4A2B495CE6}" destId="{E5991289-0E10-41E6-8354-298850377232}" srcOrd="6" destOrd="0" presId="urn:microsoft.com/office/officeart/2005/8/layout/process2"/>
    <dgm:cxn modelId="{DA94A284-99DF-48FC-B796-6E38DFD7D615}" type="presParOf" srcId="{2EB9D28B-925A-4811-9395-FB4A2B495CE6}" destId="{04042250-93BA-438F-9BC6-8507D6898489}" srcOrd="7" destOrd="0" presId="urn:microsoft.com/office/officeart/2005/8/layout/process2"/>
    <dgm:cxn modelId="{36191649-8950-40F1-A7F7-60FFFBFEF2C4}" type="presParOf" srcId="{04042250-93BA-438F-9BC6-8507D6898489}" destId="{C853CF36-D34E-4AEC-80C9-5535AA5D1E30}" srcOrd="0" destOrd="0" presId="urn:microsoft.com/office/officeart/2005/8/layout/process2"/>
    <dgm:cxn modelId="{6A4E8328-3B21-456D-959A-306EC0364F66}" type="presParOf" srcId="{2EB9D28B-925A-4811-9395-FB4A2B495CE6}" destId="{3E14B015-2ADF-41A0-93B7-C6BE78534166}" srcOrd="8" destOrd="0" presId="urn:microsoft.com/office/officeart/2005/8/layout/process2"/>
    <dgm:cxn modelId="{AF5BBC96-6CB0-4019-B1E1-FFCA19B03D39}" type="presParOf" srcId="{2EB9D28B-925A-4811-9395-FB4A2B495CE6}" destId="{CE6A0A8F-037D-48F6-8820-5E30BDE44175}" srcOrd="9" destOrd="0" presId="urn:microsoft.com/office/officeart/2005/8/layout/process2"/>
    <dgm:cxn modelId="{DC3DCD0E-4DEB-4DDE-91FD-C2EEAAD23F68}" type="presParOf" srcId="{CE6A0A8F-037D-48F6-8820-5E30BDE44175}" destId="{F01037E9-45ED-4B87-9C53-6FA0DA90C99B}" srcOrd="0" destOrd="0" presId="urn:microsoft.com/office/officeart/2005/8/layout/process2"/>
    <dgm:cxn modelId="{A5F0EC82-61DF-414E-8580-5880DB240EC6}" type="presParOf" srcId="{2EB9D28B-925A-4811-9395-FB4A2B495CE6}" destId="{2E89256E-9E64-4DFF-9D34-F68D3EACD8BB}"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F60CB-2284-4C52-AECA-AD4D8B4A0DDE}">
      <dsp:nvSpPr>
        <dsp:cNvPr id="0" name=""/>
        <dsp:cNvSpPr/>
      </dsp:nvSpPr>
      <dsp:spPr>
        <a:xfrm>
          <a:off x="1789421" y="3700"/>
          <a:ext cx="1973461" cy="109636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dirty="0"/>
            <a:t>Pesado y disolución</a:t>
          </a:r>
        </a:p>
      </dsp:txBody>
      <dsp:txXfrm>
        <a:off x="1821532" y="35811"/>
        <a:ext cx="1909239" cy="1032145"/>
      </dsp:txXfrm>
    </dsp:sp>
    <dsp:sp modelId="{EC8A8BC6-9308-4571-8D3A-A51AE56D843A}">
      <dsp:nvSpPr>
        <dsp:cNvPr id="0" name=""/>
        <dsp:cNvSpPr/>
      </dsp:nvSpPr>
      <dsp:spPr>
        <a:xfrm rot="5400000">
          <a:off x="2570583" y="1127476"/>
          <a:ext cx="411137" cy="49336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GT" sz="1600" kern="1200"/>
        </a:p>
      </dsp:txBody>
      <dsp:txXfrm rot="-5400000">
        <a:off x="2628143" y="1168590"/>
        <a:ext cx="296019" cy="287796"/>
      </dsp:txXfrm>
    </dsp:sp>
    <dsp:sp modelId="{EAAB11C8-1552-4F28-A0BA-98978CE1BB67}">
      <dsp:nvSpPr>
        <dsp:cNvPr id="0" name=""/>
        <dsp:cNvSpPr/>
      </dsp:nvSpPr>
      <dsp:spPr>
        <a:xfrm>
          <a:off x="1789421" y="1648251"/>
          <a:ext cx="1973461" cy="109636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dirty="0"/>
            <a:t>Clarificación </a:t>
          </a:r>
        </a:p>
      </dsp:txBody>
      <dsp:txXfrm>
        <a:off x="1821532" y="1680362"/>
        <a:ext cx="1909239" cy="1032145"/>
      </dsp:txXfrm>
    </dsp:sp>
    <dsp:sp modelId="{87E08C4F-199F-48F1-8188-6D726F6CCE97}">
      <dsp:nvSpPr>
        <dsp:cNvPr id="0" name=""/>
        <dsp:cNvSpPr/>
      </dsp:nvSpPr>
      <dsp:spPr>
        <a:xfrm rot="5400000">
          <a:off x="2570583" y="2772027"/>
          <a:ext cx="411137" cy="493365"/>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GT" sz="1600" kern="1200"/>
        </a:p>
      </dsp:txBody>
      <dsp:txXfrm rot="-5400000">
        <a:off x="2628143" y="2813141"/>
        <a:ext cx="296019" cy="287796"/>
      </dsp:txXfrm>
    </dsp:sp>
    <dsp:sp modelId="{D5ED60A8-0457-4708-9254-174719F43BDC}">
      <dsp:nvSpPr>
        <dsp:cNvPr id="0" name=""/>
        <dsp:cNvSpPr/>
      </dsp:nvSpPr>
      <dsp:spPr>
        <a:xfrm>
          <a:off x="1789421" y="3292801"/>
          <a:ext cx="1973461" cy="109636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a:t>Tratamiento de licor</a:t>
          </a:r>
        </a:p>
      </dsp:txBody>
      <dsp:txXfrm>
        <a:off x="1821532" y="3324912"/>
        <a:ext cx="1909239" cy="1032145"/>
      </dsp:txXfrm>
    </dsp:sp>
    <dsp:sp modelId="{AEC5A95E-A8B9-40C6-8C0F-7C3F8D68E6A0}">
      <dsp:nvSpPr>
        <dsp:cNvPr id="0" name=""/>
        <dsp:cNvSpPr/>
      </dsp:nvSpPr>
      <dsp:spPr>
        <a:xfrm rot="5400000">
          <a:off x="2570583" y="4416578"/>
          <a:ext cx="411137" cy="493365"/>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GT" sz="1600" kern="1200"/>
        </a:p>
      </dsp:txBody>
      <dsp:txXfrm rot="-5400000">
        <a:off x="2628143" y="4457692"/>
        <a:ext cx="296019" cy="287796"/>
      </dsp:txXfrm>
    </dsp:sp>
    <dsp:sp modelId="{E5991289-0E10-41E6-8354-298850377232}">
      <dsp:nvSpPr>
        <dsp:cNvPr id="0" name=""/>
        <dsp:cNvSpPr/>
      </dsp:nvSpPr>
      <dsp:spPr>
        <a:xfrm>
          <a:off x="1789421" y="4937352"/>
          <a:ext cx="1973461" cy="109636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a:t>Cristalización</a:t>
          </a:r>
        </a:p>
      </dsp:txBody>
      <dsp:txXfrm>
        <a:off x="1821532" y="4969463"/>
        <a:ext cx="1909239" cy="1032145"/>
      </dsp:txXfrm>
    </dsp:sp>
    <dsp:sp modelId="{04042250-93BA-438F-9BC6-8507D6898489}">
      <dsp:nvSpPr>
        <dsp:cNvPr id="0" name=""/>
        <dsp:cNvSpPr/>
      </dsp:nvSpPr>
      <dsp:spPr>
        <a:xfrm rot="5400000">
          <a:off x="2570583" y="6061129"/>
          <a:ext cx="411137" cy="493365"/>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GT" sz="1600" kern="1200"/>
        </a:p>
      </dsp:txBody>
      <dsp:txXfrm rot="-5400000">
        <a:off x="2628143" y="6102243"/>
        <a:ext cx="296019" cy="287796"/>
      </dsp:txXfrm>
    </dsp:sp>
    <dsp:sp modelId="{3E14B015-2ADF-41A0-93B7-C6BE78534166}">
      <dsp:nvSpPr>
        <dsp:cNvPr id="0" name=""/>
        <dsp:cNvSpPr/>
      </dsp:nvSpPr>
      <dsp:spPr>
        <a:xfrm>
          <a:off x="1789421" y="6581903"/>
          <a:ext cx="1973461" cy="109636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dirty="0"/>
            <a:t>Centrifugación</a:t>
          </a:r>
        </a:p>
      </dsp:txBody>
      <dsp:txXfrm>
        <a:off x="1821532" y="6614014"/>
        <a:ext cx="1909239" cy="1032145"/>
      </dsp:txXfrm>
    </dsp:sp>
    <dsp:sp modelId="{CE6A0A8F-037D-48F6-8820-5E30BDE44175}">
      <dsp:nvSpPr>
        <dsp:cNvPr id="0" name=""/>
        <dsp:cNvSpPr/>
      </dsp:nvSpPr>
      <dsp:spPr>
        <a:xfrm rot="5400000">
          <a:off x="2570583" y="7705680"/>
          <a:ext cx="411137" cy="493365"/>
        </a:xfrm>
        <a:prstGeom prst="righ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GT" sz="1600" kern="1200"/>
        </a:p>
      </dsp:txBody>
      <dsp:txXfrm rot="-5400000">
        <a:off x="2628143" y="7746794"/>
        <a:ext cx="296019" cy="287796"/>
      </dsp:txXfrm>
    </dsp:sp>
    <dsp:sp modelId="{2E89256E-9E64-4DFF-9D34-F68D3EACD8BB}">
      <dsp:nvSpPr>
        <dsp:cNvPr id="0" name=""/>
        <dsp:cNvSpPr/>
      </dsp:nvSpPr>
      <dsp:spPr>
        <a:xfrm>
          <a:off x="1789421" y="8226454"/>
          <a:ext cx="1973461" cy="109636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dirty="0"/>
            <a:t>Secado, enfriado y pesado</a:t>
          </a:r>
        </a:p>
      </dsp:txBody>
      <dsp:txXfrm>
        <a:off x="1821532" y="8258565"/>
        <a:ext cx="1909239" cy="1032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F60CB-2284-4C52-AECA-AD4D8B4A0DDE}">
      <dsp:nvSpPr>
        <dsp:cNvPr id="0" name=""/>
        <dsp:cNvSpPr/>
      </dsp:nvSpPr>
      <dsp:spPr>
        <a:xfrm>
          <a:off x="1789421" y="3700"/>
          <a:ext cx="1973461" cy="109636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dirty="0"/>
            <a:t>Pesado y disolución</a:t>
          </a:r>
        </a:p>
      </dsp:txBody>
      <dsp:txXfrm>
        <a:off x="1821532" y="35811"/>
        <a:ext cx="1909239" cy="1032145"/>
      </dsp:txXfrm>
    </dsp:sp>
    <dsp:sp modelId="{EC8A8BC6-9308-4571-8D3A-A51AE56D843A}">
      <dsp:nvSpPr>
        <dsp:cNvPr id="0" name=""/>
        <dsp:cNvSpPr/>
      </dsp:nvSpPr>
      <dsp:spPr>
        <a:xfrm rot="5400000">
          <a:off x="2570583" y="1127476"/>
          <a:ext cx="411137" cy="49336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GT" sz="1600" kern="1200"/>
        </a:p>
      </dsp:txBody>
      <dsp:txXfrm rot="-5400000">
        <a:off x="2628143" y="1168590"/>
        <a:ext cx="296019" cy="287796"/>
      </dsp:txXfrm>
    </dsp:sp>
    <dsp:sp modelId="{EAAB11C8-1552-4F28-A0BA-98978CE1BB67}">
      <dsp:nvSpPr>
        <dsp:cNvPr id="0" name=""/>
        <dsp:cNvSpPr/>
      </dsp:nvSpPr>
      <dsp:spPr>
        <a:xfrm>
          <a:off x="1789421" y="1648251"/>
          <a:ext cx="1973461" cy="109636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dirty="0"/>
            <a:t>Clarificación </a:t>
          </a:r>
        </a:p>
      </dsp:txBody>
      <dsp:txXfrm>
        <a:off x="1821532" y="1680362"/>
        <a:ext cx="1909239" cy="1032145"/>
      </dsp:txXfrm>
    </dsp:sp>
    <dsp:sp modelId="{87E08C4F-199F-48F1-8188-6D726F6CCE97}">
      <dsp:nvSpPr>
        <dsp:cNvPr id="0" name=""/>
        <dsp:cNvSpPr/>
      </dsp:nvSpPr>
      <dsp:spPr>
        <a:xfrm rot="5400000">
          <a:off x="2570583" y="2772027"/>
          <a:ext cx="411137" cy="493365"/>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GT" sz="1600" kern="1200"/>
        </a:p>
      </dsp:txBody>
      <dsp:txXfrm rot="-5400000">
        <a:off x="2628143" y="2813141"/>
        <a:ext cx="296019" cy="287796"/>
      </dsp:txXfrm>
    </dsp:sp>
    <dsp:sp modelId="{D5ED60A8-0457-4708-9254-174719F43BDC}">
      <dsp:nvSpPr>
        <dsp:cNvPr id="0" name=""/>
        <dsp:cNvSpPr/>
      </dsp:nvSpPr>
      <dsp:spPr>
        <a:xfrm>
          <a:off x="1789421" y="3292801"/>
          <a:ext cx="1973461" cy="109636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a:t>Tratamiento de licor</a:t>
          </a:r>
        </a:p>
      </dsp:txBody>
      <dsp:txXfrm>
        <a:off x="1821532" y="3324912"/>
        <a:ext cx="1909239" cy="1032145"/>
      </dsp:txXfrm>
    </dsp:sp>
    <dsp:sp modelId="{AEC5A95E-A8B9-40C6-8C0F-7C3F8D68E6A0}">
      <dsp:nvSpPr>
        <dsp:cNvPr id="0" name=""/>
        <dsp:cNvSpPr/>
      </dsp:nvSpPr>
      <dsp:spPr>
        <a:xfrm rot="5400000">
          <a:off x="2570583" y="4416578"/>
          <a:ext cx="411137" cy="493365"/>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GT" sz="1600" kern="1200"/>
        </a:p>
      </dsp:txBody>
      <dsp:txXfrm rot="-5400000">
        <a:off x="2628143" y="4457692"/>
        <a:ext cx="296019" cy="287796"/>
      </dsp:txXfrm>
    </dsp:sp>
    <dsp:sp modelId="{E5991289-0E10-41E6-8354-298850377232}">
      <dsp:nvSpPr>
        <dsp:cNvPr id="0" name=""/>
        <dsp:cNvSpPr/>
      </dsp:nvSpPr>
      <dsp:spPr>
        <a:xfrm>
          <a:off x="1789421" y="4937352"/>
          <a:ext cx="1973461" cy="109636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a:t>Cristalización</a:t>
          </a:r>
        </a:p>
      </dsp:txBody>
      <dsp:txXfrm>
        <a:off x="1821532" y="4969463"/>
        <a:ext cx="1909239" cy="1032145"/>
      </dsp:txXfrm>
    </dsp:sp>
    <dsp:sp modelId="{04042250-93BA-438F-9BC6-8507D6898489}">
      <dsp:nvSpPr>
        <dsp:cNvPr id="0" name=""/>
        <dsp:cNvSpPr/>
      </dsp:nvSpPr>
      <dsp:spPr>
        <a:xfrm rot="5400000">
          <a:off x="2570583" y="6061129"/>
          <a:ext cx="411137" cy="493365"/>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GT" sz="1600" kern="1200"/>
        </a:p>
      </dsp:txBody>
      <dsp:txXfrm rot="-5400000">
        <a:off x="2628143" y="6102243"/>
        <a:ext cx="296019" cy="287796"/>
      </dsp:txXfrm>
    </dsp:sp>
    <dsp:sp modelId="{3E14B015-2ADF-41A0-93B7-C6BE78534166}">
      <dsp:nvSpPr>
        <dsp:cNvPr id="0" name=""/>
        <dsp:cNvSpPr/>
      </dsp:nvSpPr>
      <dsp:spPr>
        <a:xfrm>
          <a:off x="1789421" y="6581903"/>
          <a:ext cx="1973461" cy="109636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dirty="0"/>
            <a:t>Centrifugación</a:t>
          </a:r>
        </a:p>
      </dsp:txBody>
      <dsp:txXfrm>
        <a:off x="1821532" y="6614014"/>
        <a:ext cx="1909239" cy="1032145"/>
      </dsp:txXfrm>
    </dsp:sp>
    <dsp:sp modelId="{CE6A0A8F-037D-48F6-8820-5E30BDE44175}">
      <dsp:nvSpPr>
        <dsp:cNvPr id="0" name=""/>
        <dsp:cNvSpPr/>
      </dsp:nvSpPr>
      <dsp:spPr>
        <a:xfrm rot="5400000">
          <a:off x="2570583" y="7705680"/>
          <a:ext cx="411137" cy="493365"/>
        </a:xfrm>
        <a:prstGeom prst="righ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GT" sz="1600" kern="1200"/>
        </a:p>
      </dsp:txBody>
      <dsp:txXfrm rot="-5400000">
        <a:off x="2628143" y="7746794"/>
        <a:ext cx="296019" cy="287796"/>
      </dsp:txXfrm>
    </dsp:sp>
    <dsp:sp modelId="{2E89256E-9E64-4DFF-9D34-F68D3EACD8BB}">
      <dsp:nvSpPr>
        <dsp:cNvPr id="0" name=""/>
        <dsp:cNvSpPr/>
      </dsp:nvSpPr>
      <dsp:spPr>
        <a:xfrm>
          <a:off x="1789421" y="8226454"/>
          <a:ext cx="1973461" cy="109636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GT" sz="2000" kern="1200" dirty="0"/>
            <a:t>Secado, enfriado y pesado</a:t>
          </a:r>
        </a:p>
      </dsp:txBody>
      <dsp:txXfrm>
        <a:off x="1821532" y="8258565"/>
        <a:ext cx="1909239" cy="10321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53373932"/>
      </p:ext>
    </p:extLst>
  </p:cSld>
  <p:clrMap bg1="lt1" tx1="dk1" bg2="lt2" tx2="dk2" accent1="accent1" accent2="accent2" accent3="accent3" accent4="accent4" accent5="accent5" accent6="accent6" hlink="hlink" folHlink="folHlink"/>
  <p:notesStyle>
    <a:lvl1pPr defTabSz="457180" latinLnBrk="0">
      <a:lnSpc>
        <a:spcPct val="117999"/>
      </a:lnSpc>
      <a:defRPr sz="2100">
        <a:latin typeface="Helvetica Neue"/>
        <a:ea typeface="Helvetica Neue"/>
        <a:cs typeface="Helvetica Neue"/>
        <a:sym typeface="Helvetica Neue"/>
      </a:defRPr>
    </a:lvl1pPr>
    <a:lvl2pPr indent="228590" defTabSz="457180" latinLnBrk="0">
      <a:lnSpc>
        <a:spcPct val="117999"/>
      </a:lnSpc>
      <a:defRPr sz="2100">
        <a:latin typeface="Helvetica Neue"/>
        <a:ea typeface="Helvetica Neue"/>
        <a:cs typeface="Helvetica Neue"/>
        <a:sym typeface="Helvetica Neue"/>
      </a:defRPr>
    </a:lvl2pPr>
    <a:lvl3pPr indent="457180" defTabSz="457180" latinLnBrk="0">
      <a:lnSpc>
        <a:spcPct val="117999"/>
      </a:lnSpc>
      <a:defRPr sz="2100">
        <a:latin typeface="Helvetica Neue"/>
        <a:ea typeface="Helvetica Neue"/>
        <a:cs typeface="Helvetica Neue"/>
        <a:sym typeface="Helvetica Neue"/>
      </a:defRPr>
    </a:lvl3pPr>
    <a:lvl4pPr indent="685771" defTabSz="457180" latinLnBrk="0">
      <a:lnSpc>
        <a:spcPct val="117999"/>
      </a:lnSpc>
      <a:defRPr sz="2100">
        <a:latin typeface="Helvetica Neue"/>
        <a:ea typeface="Helvetica Neue"/>
        <a:cs typeface="Helvetica Neue"/>
        <a:sym typeface="Helvetica Neue"/>
      </a:defRPr>
    </a:lvl4pPr>
    <a:lvl5pPr indent="914361" defTabSz="457180" latinLnBrk="0">
      <a:lnSpc>
        <a:spcPct val="117999"/>
      </a:lnSpc>
      <a:defRPr sz="2100">
        <a:latin typeface="Helvetica Neue"/>
        <a:ea typeface="Helvetica Neue"/>
        <a:cs typeface="Helvetica Neue"/>
        <a:sym typeface="Helvetica Neue"/>
      </a:defRPr>
    </a:lvl5pPr>
    <a:lvl6pPr indent="1142951" defTabSz="457180" latinLnBrk="0">
      <a:lnSpc>
        <a:spcPct val="117999"/>
      </a:lnSpc>
      <a:defRPr sz="2100">
        <a:latin typeface="Helvetica Neue"/>
        <a:ea typeface="Helvetica Neue"/>
        <a:cs typeface="Helvetica Neue"/>
        <a:sym typeface="Helvetica Neue"/>
      </a:defRPr>
    </a:lvl6pPr>
    <a:lvl7pPr indent="1371539" defTabSz="457180" latinLnBrk="0">
      <a:lnSpc>
        <a:spcPct val="117999"/>
      </a:lnSpc>
      <a:defRPr sz="2100">
        <a:latin typeface="Helvetica Neue"/>
        <a:ea typeface="Helvetica Neue"/>
        <a:cs typeface="Helvetica Neue"/>
        <a:sym typeface="Helvetica Neue"/>
      </a:defRPr>
    </a:lvl7pPr>
    <a:lvl8pPr indent="1600129" defTabSz="457180" latinLnBrk="0">
      <a:lnSpc>
        <a:spcPct val="117999"/>
      </a:lnSpc>
      <a:defRPr sz="2100">
        <a:latin typeface="Helvetica Neue"/>
        <a:ea typeface="Helvetica Neue"/>
        <a:cs typeface="Helvetica Neue"/>
        <a:sym typeface="Helvetica Neue"/>
      </a:defRPr>
    </a:lvl8pPr>
    <a:lvl9pPr indent="1828719" defTabSz="457180" latinLnBrk="0">
      <a:lnSpc>
        <a:spcPct val="117999"/>
      </a:lnSpc>
      <a:defRPr sz="2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828800" y="4260859"/>
            <a:ext cx="20726400" cy="2940050"/>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452" indent="0" algn="ctr">
              <a:buNone/>
              <a:defRPr>
                <a:solidFill>
                  <a:schemeClr val="tx1">
                    <a:tint val="75000"/>
                  </a:schemeClr>
                </a:solidFill>
              </a:defRPr>
            </a:lvl2pPr>
            <a:lvl3pPr marL="2176904" indent="0" algn="ctr">
              <a:buNone/>
              <a:defRPr>
                <a:solidFill>
                  <a:schemeClr val="tx1">
                    <a:tint val="75000"/>
                  </a:schemeClr>
                </a:solidFill>
              </a:defRPr>
            </a:lvl3pPr>
            <a:lvl4pPr marL="3265357" indent="0" algn="ctr">
              <a:buNone/>
              <a:defRPr>
                <a:solidFill>
                  <a:schemeClr val="tx1">
                    <a:tint val="75000"/>
                  </a:schemeClr>
                </a:solidFill>
              </a:defRPr>
            </a:lvl4pPr>
            <a:lvl5pPr marL="4353809" indent="0" algn="ctr">
              <a:buNone/>
              <a:defRPr>
                <a:solidFill>
                  <a:schemeClr val="tx1">
                    <a:tint val="75000"/>
                  </a:schemeClr>
                </a:solidFill>
              </a:defRPr>
            </a:lvl5pPr>
            <a:lvl6pPr marL="5442261" indent="0" algn="ctr">
              <a:buNone/>
              <a:defRPr>
                <a:solidFill>
                  <a:schemeClr val="tx1">
                    <a:tint val="75000"/>
                  </a:schemeClr>
                </a:solidFill>
              </a:defRPr>
            </a:lvl6pPr>
            <a:lvl7pPr marL="6530713" indent="0" algn="ctr">
              <a:buNone/>
              <a:defRPr>
                <a:solidFill>
                  <a:schemeClr val="tx1">
                    <a:tint val="75000"/>
                  </a:schemeClr>
                </a:solidFill>
              </a:defRPr>
            </a:lvl7pPr>
            <a:lvl8pPr marL="7619159" indent="0" algn="ctr">
              <a:buNone/>
              <a:defRPr>
                <a:solidFill>
                  <a:schemeClr val="tx1">
                    <a:tint val="75000"/>
                  </a:schemeClr>
                </a:solidFill>
              </a:defRPr>
            </a:lvl8pPr>
            <a:lvl9pPr marL="8707616"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F11C2221-BBAF-433B-8F86-A429E164F396}" type="datetimeFigureOut">
              <a:rPr lang="es-GT" smtClean="0"/>
              <a:t>27/07/2017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86CB4B4D-7CA3-9044-876B-883B54F8677D}" type="slidenum">
              <a:rPr lang="es-GT" smtClean="0"/>
              <a:t>‹Nº›</a:t>
            </a:fld>
            <a:endParaRPr lang="es-GT"/>
          </a:p>
        </p:txBody>
      </p:sp>
    </p:spTree>
    <p:extLst>
      <p:ext uri="{BB962C8B-B14F-4D97-AF65-F5344CB8AC3E}">
        <p14:creationId xmlns:p14="http://schemas.microsoft.com/office/powerpoint/2010/main" val="317862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F11C2221-BBAF-433B-8F86-A429E164F396}" type="datetimeFigureOut">
              <a:rPr lang="es-GT" smtClean="0"/>
              <a:t>27/07/2017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86CB4B4D-7CA3-9044-876B-883B54F8677D}" type="slidenum">
              <a:rPr lang="es-GT" smtClean="0"/>
              <a:t>‹Nº›</a:t>
            </a:fld>
            <a:endParaRPr lang="es-GT"/>
          </a:p>
        </p:txBody>
      </p:sp>
    </p:spTree>
    <p:extLst>
      <p:ext uri="{BB962C8B-B14F-4D97-AF65-F5344CB8AC3E}">
        <p14:creationId xmlns:p14="http://schemas.microsoft.com/office/powerpoint/2010/main" val="154751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7678400" y="549285"/>
            <a:ext cx="5486400" cy="11703050"/>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1219200" y="549285"/>
            <a:ext cx="16052800" cy="117030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F11C2221-BBAF-433B-8F86-A429E164F396}" type="datetimeFigureOut">
              <a:rPr lang="es-GT" smtClean="0"/>
              <a:t>27/07/2017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86CB4B4D-7CA3-9044-876B-883B54F8677D}" type="slidenum">
              <a:rPr lang="es-GT" smtClean="0"/>
              <a:t>‹Nº›</a:t>
            </a:fld>
            <a:endParaRPr lang="es-GT"/>
          </a:p>
        </p:txBody>
      </p:sp>
    </p:spTree>
    <p:extLst>
      <p:ext uri="{BB962C8B-B14F-4D97-AF65-F5344CB8AC3E}">
        <p14:creationId xmlns:p14="http://schemas.microsoft.com/office/powerpoint/2010/main" val="68241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F11C2221-BBAF-433B-8F86-A429E164F396}" type="datetimeFigureOut">
              <a:rPr lang="es-GT" smtClean="0"/>
              <a:t>27/07/2017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86CB4B4D-7CA3-9044-876B-883B54F8677D}" type="slidenum">
              <a:rPr lang="es-GT" smtClean="0"/>
              <a:t>‹Nº›</a:t>
            </a:fld>
            <a:endParaRPr lang="es-GT"/>
          </a:p>
        </p:txBody>
      </p:sp>
    </p:spTree>
    <p:extLst>
      <p:ext uri="{BB962C8B-B14F-4D97-AF65-F5344CB8AC3E}">
        <p14:creationId xmlns:p14="http://schemas.microsoft.com/office/powerpoint/2010/main" val="152393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926168" y="8813809"/>
            <a:ext cx="20726400" cy="2724150"/>
          </a:xfrm>
        </p:spPr>
        <p:txBody>
          <a:bodyPr anchor="t"/>
          <a:lstStyle>
            <a:lvl1pPr algn="l">
              <a:defRPr sz="95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1926168" y="5813427"/>
            <a:ext cx="20726400" cy="3000374"/>
          </a:xfrm>
        </p:spPr>
        <p:txBody>
          <a:bodyPr anchor="b"/>
          <a:lstStyle>
            <a:lvl1pPr marL="0" indent="0">
              <a:buNone/>
              <a:defRPr sz="4800">
                <a:solidFill>
                  <a:schemeClr val="tx1">
                    <a:tint val="75000"/>
                  </a:schemeClr>
                </a:solidFill>
              </a:defRPr>
            </a:lvl1pPr>
            <a:lvl2pPr marL="1088452" indent="0">
              <a:buNone/>
              <a:defRPr sz="4300">
                <a:solidFill>
                  <a:schemeClr val="tx1">
                    <a:tint val="75000"/>
                  </a:schemeClr>
                </a:solidFill>
              </a:defRPr>
            </a:lvl2pPr>
            <a:lvl3pPr marL="2176904" indent="0">
              <a:buNone/>
              <a:defRPr sz="3800">
                <a:solidFill>
                  <a:schemeClr val="tx1">
                    <a:tint val="75000"/>
                  </a:schemeClr>
                </a:solidFill>
              </a:defRPr>
            </a:lvl3pPr>
            <a:lvl4pPr marL="3265357" indent="0">
              <a:buNone/>
              <a:defRPr sz="3300">
                <a:solidFill>
                  <a:schemeClr val="tx1">
                    <a:tint val="75000"/>
                  </a:schemeClr>
                </a:solidFill>
              </a:defRPr>
            </a:lvl4pPr>
            <a:lvl5pPr marL="4353809" indent="0">
              <a:buNone/>
              <a:defRPr sz="3300">
                <a:solidFill>
                  <a:schemeClr val="tx1">
                    <a:tint val="75000"/>
                  </a:schemeClr>
                </a:solidFill>
              </a:defRPr>
            </a:lvl5pPr>
            <a:lvl6pPr marL="5442261" indent="0">
              <a:buNone/>
              <a:defRPr sz="3300">
                <a:solidFill>
                  <a:schemeClr val="tx1">
                    <a:tint val="75000"/>
                  </a:schemeClr>
                </a:solidFill>
              </a:defRPr>
            </a:lvl6pPr>
            <a:lvl7pPr marL="6530713" indent="0">
              <a:buNone/>
              <a:defRPr sz="3300">
                <a:solidFill>
                  <a:schemeClr val="tx1">
                    <a:tint val="75000"/>
                  </a:schemeClr>
                </a:solidFill>
              </a:defRPr>
            </a:lvl7pPr>
            <a:lvl8pPr marL="7619159" indent="0">
              <a:buNone/>
              <a:defRPr sz="3300">
                <a:solidFill>
                  <a:schemeClr val="tx1">
                    <a:tint val="75000"/>
                  </a:schemeClr>
                </a:solidFill>
              </a:defRPr>
            </a:lvl8pPr>
            <a:lvl9pPr marL="8707616" indent="0">
              <a:buNone/>
              <a:defRPr sz="33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11C2221-BBAF-433B-8F86-A429E164F396}" type="datetimeFigureOut">
              <a:rPr lang="es-GT" smtClean="0"/>
              <a:t>27/07/2017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86CB4B4D-7CA3-9044-876B-883B54F8677D}" type="slidenum">
              <a:rPr lang="es-GT" smtClean="0"/>
              <a:t>‹Nº›</a:t>
            </a:fld>
            <a:endParaRPr lang="es-GT"/>
          </a:p>
        </p:txBody>
      </p:sp>
    </p:spTree>
    <p:extLst>
      <p:ext uri="{BB962C8B-B14F-4D97-AF65-F5344CB8AC3E}">
        <p14:creationId xmlns:p14="http://schemas.microsoft.com/office/powerpoint/2010/main" val="200677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1219200" y="3200409"/>
            <a:ext cx="10769600"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12395200" y="3200409"/>
            <a:ext cx="10769600"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F11C2221-BBAF-433B-8F86-A429E164F396}" type="datetimeFigureOut">
              <a:rPr lang="es-GT" smtClean="0"/>
              <a:t>27/07/2017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86CB4B4D-7CA3-9044-876B-883B54F8677D}" type="slidenum">
              <a:rPr lang="es-GT" smtClean="0"/>
              <a:t>‹Nº›</a:t>
            </a:fld>
            <a:endParaRPr lang="es-GT"/>
          </a:p>
        </p:txBody>
      </p:sp>
    </p:spTree>
    <p:extLst>
      <p:ext uri="{BB962C8B-B14F-4D97-AF65-F5344CB8AC3E}">
        <p14:creationId xmlns:p14="http://schemas.microsoft.com/office/powerpoint/2010/main" val="344652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1219200" y="3070226"/>
            <a:ext cx="10773835" cy="1279524"/>
          </a:xfrm>
        </p:spPr>
        <p:txBody>
          <a:bodyPr anchor="b"/>
          <a:lstStyle>
            <a:lvl1pPr marL="0" indent="0">
              <a:buNone/>
              <a:defRPr sz="5700" b="1"/>
            </a:lvl1pPr>
            <a:lvl2pPr marL="1088452" indent="0">
              <a:buNone/>
              <a:defRPr sz="4800" b="1"/>
            </a:lvl2pPr>
            <a:lvl3pPr marL="2176904" indent="0">
              <a:buNone/>
              <a:defRPr sz="4300" b="1"/>
            </a:lvl3pPr>
            <a:lvl4pPr marL="3265357" indent="0">
              <a:buNone/>
              <a:defRPr sz="3800" b="1"/>
            </a:lvl4pPr>
            <a:lvl5pPr marL="4353809" indent="0">
              <a:buNone/>
              <a:defRPr sz="3800" b="1"/>
            </a:lvl5pPr>
            <a:lvl6pPr marL="5442261" indent="0">
              <a:buNone/>
              <a:defRPr sz="3800" b="1"/>
            </a:lvl6pPr>
            <a:lvl7pPr marL="6530713" indent="0">
              <a:buNone/>
              <a:defRPr sz="3800" b="1"/>
            </a:lvl7pPr>
            <a:lvl8pPr marL="7619159" indent="0">
              <a:buNone/>
              <a:defRPr sz="3800" b="1"/>
            </a:lvl8pPr>
            <a:lvl9pPr marL="8707616" indent="0">
              <a:buNone/>
              <a:defRPr sz="3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12386745" y="3070226"/>
            <a:ext cx="10778067" cy="1279524"/>
          </a:xfrm>
        </p:spPr>
        <p:txBody>
          <a:bodyPr anchor="b"/>
          <a:lstStyle>
            <a:lvl1pPr marL="0" indent="0">
              <a:buNone/>
              <a:defRPr sz="5700" b="1"/>
            </a:lvl1pPr>
            <a:lvl2pPr marL="1088452" indent="0">
              <a:buNone/>
              <a:defRPr sz="4800" b="1"/>
            </a:lvl2pPr>
            <a:lvl3pPr marL="2176904" indent="0">
              <a:buNone/>
              <a:defRPr sz="4300" b="1"/>
            </a:lvl3pPr>
            <a:lvl4pPr marL="3265357" indent="0">
              <a:buNone/>
              <a:defRPr sz="3800" b="1"/>
            </a:lvl4pPr>
            <a:lvl5pPr marL="4353809" indent="0">
              <a:buNone/>
              <a:defRPr sz="3800" b="1"/>
            </a:lvl5pPr>
            <a:lvl6pPr marL="5442261" indent="0">
              <a:buNone/>
              <a:defRPr sz="3800" b="1"/>
            </a:lvl6pPr>
            <a:lvl7pPr marL="6530713" indent="0">
              <a:buNone/>
              <a:defRPr sz="3800" b="1"/>
            </a:lvl7pPr>
            <a:lvl8pPr marL="7619159" indent="0">
              <a:buNone/>
              <a:defRPr sz="3800" b="1"/>
            </a:lvl8pPr>
            <a:lvl9pPr marL="8707616" indent="0">
              <a:buNone/>
              <a:defRPr sz="3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2386745"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F11C2221-BBAF-433B-8F86-A429E164F396}" type="datetimeFigureOut">
              <a:rPr lang="es-GT" smtClean="0"/>
              <a:t>27/07/2017</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86CB4B4D-7CA3-9044-876B-883B54F8677D}" type="slidenum">
              <a:rPr lang="es-GT" smtClean="0"/>
              <a:t>‹Nº›</a:t>
            </a:fld>
            <a:endParaRPr lang="es-GT"/>
          </a:p>
        </p:txBody>
      </p:sp>
    </p:spTree>
    <p:extLst>
      <p:ext uri="{BB962C8B-B14F-4D97-AF65-F5344CB8AC3E}">
        <p14:creationId xmlns:p14="http://schemas.microsoft.com/office/powerpoint/2010/main" val="10298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F11C2221-BBAF-433B-8F86-A429E164F396}" type="datetimeFigureOut">
              <a:rPr lang="es-GT" smtClean="0"/>
              <a:t>27/07/2017</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86CB4B4D-7CA3-9044-876B-883B54F8677D}" type="slidenum">
              <a:rPr lang="es-GT" smtClean="0"/>
              <a:t>‹Nº›</a:t>
            </a:fld>
            <a:endParaRPr lang="es-GT"/>
          </a:p>
        </p:txBody>
      </p:sp>
    </p:spTree>
    <p:extLst>
      <p:ext uri="{BB962C8B-B14F-4D97-AF65-F5344CB8AC3E}">
        <p14:creationId xmlns:p14="http://schemas.microsoft.com/office/powerpoint/2010/main" val="5730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11C2221-BBAF-433B-8F86-A429E164F396}" type="datetimeFigureOut">
              <a:rPr lang="es-GT" smtClean="0"/>
              <a:t>27/07/2017</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86CB4B4D-7CA3-9044-876B-883B54F8677D}" type="slidenum">
              <a:rPr lang="es-GT" smtClean="0"/>
              <a:t>‹Nº›</a:t>
            </a:fld>
            <a:endParaRPr lang="es-GT"/>
          </a:p>
        </p:txBody>
      </p:sp>
    </p:spTree>
    <p:extLst>
      <p:ext uri="{BB962C8B-B14F-4D97-AF65-F5344CB8AC3E}">
        <p14:creationId xmlns:p14="http://schemas.microsoft.com/office/powerpoint/2010/main" val="263819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219201" y="546100"/>
            <a:ext cx="8022168" cy="2324100"/>
          </a:xfrm>
        </p:spPr>
        <p:txBody>
          <a:bodyPr anchor="b"/>
          <a:lstStyle>
            <a:lvl1pPr algn="l">
              <a:defRPr sz="48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9533467" y="546109"/>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1219201" y="2870207"/>
            <a:ext cx="8022168" cy="9382126"/>
          </a:xfrm>
        </p:spPr>
        <p:txBody>
          <a:bodyPr/>
          <a:lstStyle>
            <a:lvl1pPr marL="0" indent="0">
              <a:buNone/>
              <a:defRPr sz="3300"/>
            </a:lvl1pPr>
            <a:lvl2pPr marL="1088452" indent="0">
              <a:buNone/>
              <a:defRPr sz="2900"/>
            </a:lvl2pPr>
            <a:lvl3pPr marL="2176904" indent="0">
              <a:buNone/>
              <a:defRPr sz="2400"/>
            </a:lvl3pPr>
            <a:lvl4pPr marL="3265357" indent="0">
              <a:buNone/>
              <a:defRPr sz="2100"/>
            </a:lvl4pPr>
            <a:lvl5pPr marL="4353809" indent="0">
              <a:buNone/>
              <a:defRPr sz="2100"/>
            </a:lvl5pPr>
            <a:lvl6pPr marL="5442261" indent="0">
              <a:buNone/>
              <a:defRPr sz="2100"/>
            </a:lvl6pPr>
            <a:lvl7pPr marL="6530713" indent="0">
              <a:buNone/>
              <a:defRPr sz="2100"/>
            </a:lvl7pPr>
            <a:lvl8pPr marL="7619159" indent="0">
              <a:buNone/>
              <a:defRPr sz="2100"/>
            </a:lvl8pPr>
            <a:lvl9pPr marL="8707616" indent="0">
              <a:buNone/>
              <a:defRPr sz="2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1C2221-BBAF-433B-8F86-A429E164F396}" type="datetimeFigureOut">
              <a:rPr lang="es-GT" smtClean="0"/>
              <a:t>27/07/2017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86CB4B4D-7CA3-9044-876B-883B54F8677D}" type="slidenum">
              <a:rPr lang="es-GT" smtClean="0"/>
              <a:t>‹Nº›</a:t>
            </a:fld>
            <a:endParaRPr lang="es-GT"/>
          </a:p>
        </p:txBody>
      </p:sp>
    </p:spTree>
    <p:extLst>
      <p:ext uri="{BB962C8B-B14F-4D97-AF65-F5344CB8AC3E}">
        <p14:creationId xmlns:p14="http://schemas.microsoft.com/office/powerpoint/2010/main" val="309189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779435" y="9601200"/>
            <a:ext cx="14630400" cy="1133476"/>
          </a:xfrm>
        </p:spPr>
        <p:txBody>
          <a:bodyPr anchor="b"/>
          <a:lstStyle>
            <a:lvl1pPr algn="l">
              <a:defRPr sz="48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4779435" y="1225550"/>
            <a:ext cx="14630400" cy="8229600"/>
          </a:xfrm>
        </p:spPr>
        <p:txBody>
          <a:bodyPr/>
          <a:lstStyle>
            <a:lvl1pPr marL="0" indent="0">
              <a:buNone/>
              <a:defRPr sz="7600"/>
            </a:lvl1pPr>
            <a:lvl2pPr marL="1088452" indent="0">
              <a:buNone/>
              <a:defRPr sz="6700"/>
            </a:lvl2pPr>
            <a:lvl3pPr marL="2176904" indent="0">
              <a:buNone/>
              <a:defRPr sz="5700"/>
            </a:lvl3pPr>
            <a:lvl4pPr marL="3265357" indent="0">
              <a:buNone/>
              <a:defRPr sz="4800"/>
            </a:lvl4pPr>
            <a:lvl5pPr marL="4353809" indent="0">
              <a:buNone/>
              <a:defRPr sz="4800"/>
            </a:lvl5pPr>
            <a:lvl6pPr marL="5442261" indent="0">
              <a:buNone/>
              <a:defRPr sz="4800"/>
            </a:lvl6pPr>
            <a:lvl7pPr marL="6530713" indent="0">
              <a:buNone/>
              <a:defRPr sz="4800"/>
            </a:lvl7pPr>
            <a:lvl8pPr marL="7619159" indent="0">
              <a:buNone/>
              <a:defRPr sz="4800"/>
            </a:lvl8pPr>
            <a:lvl9pPr marL="8707616" indent="0">
              <a:buNone/>
              <a:defRPr sz="4800"/>
            </a:lvl9pPr>
          </a:lstStyle>
          <a:p>
            <a:endParaRPr lang="es-GT"/>
          </a:p>
        </p:txBody>
      </p:sp>
      <p:sp>
        <p:nvSpPr>
          <p:cNvPr id="4" name="3 Marcador de texto"/>
          <p:cNvSpPr>
            <a:spLocks noGrp="1"/>
          </p:cNvSpPr>
          <p:nvPr>
            <p:ph type="body" sz="half" idx="2"/>
          </p:nvPr>
        </p:nvSpPr>
        <p:spPr>
          <a:xfrm>
            <a:off x="4779435" y="10734676"/>
            <a:ext cx="14630400" cy="1609724"/>
          </a:xfrm>
        </p:spPr>
        <p:txBody>
          <a:bodyPr/>
          <a:lstStyle>
            <a:lvl1pPr marL="0" indent="0">
              <a:buNone/>
              <a:defRPr sz="3300"/>
            </a:lvl1pPr>
            <a:lvl2pPr marL="1088452" indent="0">
              <a:buNone/>
              <a:defRPr sz="2900"/>
            </a:lvl2pPr>
            <a:lvl3pPr marL="2176904" indent="0">
              <a:buNone/>
              <a:defRPr sz="2400"/>
            </a:lvl3pPr>
            <a:lvl4pPr marL="3265357" indent="0">
              <a:buNone/>
              <a:defRPr sz="2100"/>
            </a:lvl4pPr>
            <a:lvl5pPr marL="4353809" indent="0">
              <a:buNone/>
              <a:defRPr sz="2100"/>
            </a:lvl5pPr>
            <a:lvl6pPr marL="5442261" indent="0">
              <a:buNone/>
              <a:defRPr sz="2100"/>
            </a:lvl6pPr>
            <a:lvl7pPr marL="6530713" indent="0">
              <a:buNone/>
              <a:defRPr sz="2100"/>
            </a:lvl7pPr>
            <a:lvl8pPr marL="7619159" indent="0">
              <a:buNone/>
              <a:defRPr sz="2100"/>
            </a:lvl8pPr>
            <a:lvl9pPr marL="8707616" indent="0">
              <a:buNone/>
              <a:defRPr sz="2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1C2221-BBAF-433B-8F86-A429E164F396}" type="datetimeFigureOut">
              <a:rPr lang="es-GT" smtClean="0"/>
              <a:t>27/07/2017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86CB4B4D-7CA3-9044-876B-883B54F8677D}" type="slidenum">
              <a:rPr lang="es-GT" smtClean="0"/>
              <a:t>‹Nº›</a:t>
            </a:fld>
            <a:endParaRPr lang="es-GT"/>
          </a:p>
        </p:txBody>
      </p:sp>
    </p:spTree>
    <p:extLst>
      <p:ext uri="{BB962C8B-B14F-4D97-AF65-F5344CB8AC3E}">
        <p14:creationId xmlns:p14="http://schemas.microsoft.com/office/powerpoint/2010/main" val="389709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219200" y="549276"/>
            <a:ext cx="21945600" cy="2286000"/>
          </a:xfrm>
          <a:prstGeom prst="rect">
            <a:avLst/>
          </a:prstGeom>
        </p:spPr>
        <p:txBody>
          <a:bodyPr vert="horz" lIns="217690" tIns="108845" rIns="217690" bIns="108845"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1219200" y="3200409"/>
            <a:ext cx="21945600" cy="9051926"/>
          </a:xfrm>
          <a:prstGeom prst="rect">
            <a:avLst/>
          </a:prstGeom>
        </p:spPr>
        <p:txBody>
          <a:bodyPr vert="horz" lIns="217690" tIns="108845" rIns="217690" bIns="10884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1219200" y="12712709"/>
            <a:ext cx="5689600" cy="730250"/>
          </a:xfrm>
          <a:prstGeom prst="rect">
            <a:avLst/>
          </a:prstGeom>
        </p:spPr>
        <p:txBody>
          <a:bodyPr vert="horz" lIns="217690" tIns="108845" rIns="217690" bIns="108845" rtlCol="0" anchor="ctr"/>
          <a:lstStyle>
            <a:lvl1pPr algn="l">
              <a:defRPr sz="2900">
                <a:solidFill>
                  <a:schemeClr val="tx1">
                    <a:tint val="75000"/>
                  </a:schemeClr>
                </a:solidFill>
              </a:defRPr>
            </a:lvl1pPr>
          </a:lstStyle>
          <a:p>
            <a:fld id="{F11C2221-BBAF-433B-8F86-A429E164F396}" type="datetimeFigureOut">
              <a:rPr lang="es-GT" smtClean="0"/>
              <a:t>27/07/2017</a:t>
            </a:fld>
            <a:endParaRPr lang="es-GT"/>
          </a:p>
        </p:txBody>
      </p:sp>
      <p:sp>
        <p:nvSpPr>
          <p:cNvPr id="5" name="4 Marcador de pie de página"/>
          <p:cNvSpPr>
            <a:spLocks noGrp="1"/>
          </p:cNvSpPr>
          <p:nvPr>
            <p:ph type="ftr" sz="quarter" idx="3"/>
          </p:nvPr>
        </p:nvSpPr>
        <p:spPr>
          <a:xfrm>
            <a:off x="8331200" y="12712709"/>
            <a:ext cx="7721600" cy="730250"/>
          </a:xfrm>
          <a:prstGeom prst="rect">
            <a:avLst/>
          </a:prstGeom>
        </p:spPr>
        <p:txBody>
          <a:bodyPr vert="horz" lIns="217690" tIns="108845" rIns="217690" bIns="108845" rtlCol="0" anchor="ctr"/>
          <a:lstStyle>
            <a:lvl1pPr algn="ctr">
              <a:defRPr sz="29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17475200" y="12712709"/>
            <a:ext cx="5689600" cy="730250"/>
          </a:xfrm>
          <a:prstGeom prst="rect">
            <a:avLst/>
          </a:prstGeom>
        </p:spPr>
        <p:txBody>
          <a:bodyPr vert="horz" lIns="217690" tIns="108845" rIns="217690" bIns="108845" rtlCol="0" anchor="ctr"/>
          <a:lstStyle>
            <a:lvl1pPr algn="r">
              <a:defRPr sz="2900">
                <a:solidFill>
                  <a:schemeClr val="tx1">
                    <a:tint val="75000"/>
                  </a:schemeClr>
                </a:solidFill>
              </a:defRPr>
            </a:lvl1pPr>
          </a:lstStyle>
          <a:p>
            <a:fld id="{86CB4B4D-7CA3-9044-876B-883B54F8677D}" type="slidenum">
              <a:rPr lang="es-GT" smtClean="0"/>
              <a:t>‹Nº›</a:t>
            </a:fld>
            <a:endParaRPr lang="es-GT"/>
          </a:p>
        </p:txBody>
      </p:sp>
    </p:spTree>
    <p:extLst>
      <p:ext uri="{BB962C8B-B14F-4D97-AF65-F5344CB8AC3E}">
        <p14:creationId xmlns:p14="http://schemas.microsoft.com/office/powerpoint/2010/main" val="13929462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defTabSz="2176904" rtl="0" eaLnBrk="1" latinLnBrk="0" hangingPunct="1">
        <a:spcBef>
          <a:spcPct val="0"/>
        </a:spcBef>
        <a:buNone/>
        <a:defRPr sz="10500" kern="1200">
          <a:solidFill>
            <a:schemeClr val="tx1"/>
          </a:solidFill>
          <a:latin typeface="+mj-lt"/>
          <a:ea typeface="+mj-ea"/>
          <a:cs typeface="+mj-cs"/>
        </a:defRPr>
      </a:lvl1pPr>
    </p:titleStyle>
    <p:bodyStyle>
      <a:lvl1pPr marL="816339" indent="-816339" algn="l" defTabSz="2176904"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8735" indent="-680285" algn="l" defTabSz="2176904"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131" indent="-544226" algn="l" defTabSz="2176904"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09583" indent="-544226" algn="l" defTabSz="2176904"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035" indent="-544226" algn="l" defTabSz="2176904"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6487" indent="-544226" algn="l" defTabSz="2176904"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4937" indent="-544226" algn="l" defTabSz="2176904"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389" indent="-544226" algn="l" defTabSz="2176904"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1839" indent="-544226" algn="l" defTabSz="2176904"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s-GT"/>
      </a:defPPr>
      <a:lvl1pPr marL="0" algn="l" defTabSz="2176904" rtl="0" eaLnBrk="1" latinLnBrk="0" hangingPunct="1">
        <a:defRPr sz="4300" kern="1200">
          <a:solidFill>
            <a:schemeClr val="tx1"/>
          </a:solidFill>
          <a:latin typeface="+mn-lt"/>
          <a:ea typeface="+mn-ea"/>
          <a:cs typeface="+mn-cs"/>
        </a:defRPr>
      </a:lvl1pPr>
      <a:lvl2pPr marL="1088452" algn="l" defTabSz="2176904" rtl="0" eaLnBrk="1" latinLnBrk="0" hangingPunct="1">
        <a:defRPr sz="4300" kern="1200">
          <a:solidFill>
            <a:schemeClr val="tx1"/>
          </a:solidFill>
          <a:latin typeface="+mn-lt"/>
          <a:ea typeface="+mn-ea"/>
          <a:cs typeface="+mn-cs"/>
        </a:defRPr>
      </a:lvl2pPr>
      <a:lvl3pPr marL="2176904" algn="l" defTabSz="2176904" rtl="0" eaLnBrk="1" latinLnBrk="0" hangingPunct="1">
        <a:defRPr sz="4300" kern="1200">
          <a:solidFill>
            <a:schemeClr val="tx1"/>
          </a:solidFill>
          <a:latin typeface="+mn-lt"/>
          <a:ea typeface="+mn-ea"/>
          <a:cs typeface="+mn-cs"/>
        </a:defRPr>
      </a:lvl3pPr>
      <a:lvl4pPr marL="3265357" algn="l" defTabSz="2176904" rtl="0" eaLnBrk="1" latinLnBrk="0" hangingPunct="1">
        <a:defRPr sz="4300" kern="1200">
          <a:solidFill>
            <a:schemeClr val="tx1"/>
          </a:solidFill>
          <a:latin typeface="+mn-lt"/>
          <a:ea typeface="+mn-ea"/>
          <a:cs typeface="+mn-cs"/>
        </a:defRPr>
      </a:lvl4pPr>
      <a:lvl5pPr marL="4353809" algn="l" defTabSz="2176904" rtl="0" eaLnBrk="1" latinLnBrk="0" hangingPunct="1">
        <a:defRPr sz="4300" kern="1200">
          <a:solidFill>
            <a:schemeClr val="tx1"/>
          </a:solidFill>
          <a:latin typeface="+mn-lt"/>
          <a:ea typeface="+mn-ea"/>
          <a:cs typeface="+mn-cs"/>
        </a:defRPr>
      </a:lvl5pPr>
      <a:lvl6pPr marL="5442261" algn="l" defTabSz="2176904" rtl="0" eaLnBrk="1" latinLnBrk="0" hangingPunct="1">
        <a:defRPr sz="4300" kern="1200">
          <a:solidFill>
            <a:schemeClr val="tx1"/>
          </a:solidFill>
          <a:latin typeface="+mn-lt"/>
          <a:ea typeface="+mn-ea"/>
          <a:cs typeface="+mn-cs"/>
        </a:defRPr>
      </a:lvl6pPr>
      <a:lvl7pPr marL="6530713" algn="l" defTabSz="2176904" rtl="0" eaLnBrk="1" latinLnBrk="0" hangingPunct="1">
        <a:defRPr sz="4300" kern="1200">
          <a:solidFill>
            <a:schemeClr val="tx1"/>
          </a:solidFill>
          <a:latin typeface="+mn-lt"/>
          <a:ea typeface="+mn-ea"/>
          <a:cs typeface="+mn-cs"/>
        </a:defRPr>
      </a:lvl7pPr>
      <a:lvl8pPr marL="7619159" algn="l" defTabSz="2176904" rtl="0" eaLnBrk="1" latinLnBrk="0" hangingPunct="1">
        <a:defRPr sz="4300" kern="1200">
          <a:solidFill>
            <a:schemeClr val="tx1"/>
          </a:solidFill>
          <a:latin typeface="+mn-lt"/>
          <a:ea typeface="+mn-ea"/>
          <a:cs typeface="+mn-cs"/>
        </a:defRPr>
      </a:lvl8pPr>
      <a:lvl9pPr marL="8707616" algn="l" defTabSz="217690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7.emf"/><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emf"/><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8" Type="http://schemas.openxmlformats.org/officeDocument/2006/relationships/image" Target="../media/image280.png"/><Relationship Id="rId13" Type="http://schemas.openxmlformats.org/officeDocument/2006/relationships/image" Target="../media/image34.gif"/><Relationship Id="rId3" Type="http://schemas.openxmlformats.org/officeDocument/2006/relationships/image" Target="../media/image29.png"/><Relationship Id="rId7" Type="http://schemas.openxmlformats.org/officeDocument/2006/relationships/image" Target="../media/image1.png"/><Relationship Id="rId12" Type="http://schemas.openxmlformats.org/officeDocument/2006/relationships/hyperlink" Target="https://www.google.com.gt/url?sa=i&amp;rct=j&amp;q=&amp;esrc=s&amp;source=images&amp;cd=&amp;cad=rja&amp;uact=8&amp;ved=0ahUKEwioq77Ez6XVAhVW8GMKHbb4Dh0QjRwIBw&amp;url=https://www.emaze.com/@AZIIZTQT/Presentation-Name&amp;psig=AFQjCNEU6f_uE7e_q41Fb-8emTqWtHWXSA&amp;ust=1501112859639655" TargetMode="External"/><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32.emf"/><Relationship Id="rId11" Type="http://schemas.openxmlformats.org/officeDocument/2006/relationships/image" Target="../media/image33.png"/><Relationship Id="rId5" Type="http://schemas.openxmlformats.org/officeDocument/2006/relationships/image" Target="../media/image31.emf"/><Relationship Id="rId10" Type="http://schemas.openxmlformats.org/officeDocument/2006/relationships/image" Target="../media/image300.png"/><Relationship Id="rId4" Type="http://schemas.openxmlformats.org/officeDocument/2006/relationships/image" Target="../media/image30.png"/><Relationship Id="rId9" Type="http://schemas.openxmlformats.org/officeDocument/2006/relationships/image" Target="../media/image290.png"/><Relationship Id="rId1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hyperlink" Target="https://www.google.com.gt/url?sa=i&amp;rct=j&amp;q=&amp;esrc=s&amp;source=images&amp;cd=&amp;cad=rja&amp;uact=8&amp;ved=0ahUKEwiMs7G35KfVAhUCOSYKHdIIDGsQjRwIBw&amp;url=https://www.persona.com.es/4709/etica-y-eficiencia/&amp;psig=AFQjCNHLcc97BsDMlNaREcQJxUhT1EJVUQ&amp;ust=1501187190301924"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chart" Target="../charts/chart2.xml"/><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RINCIPAL.jpe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0" name="Shape 120"/>
          <p:cNvSpPr>
            <a:spLocks noGrp="1"/>
          </p:cNvSpPr>
          <p:nvPr>
            <p:ph type="subTitle" idx="1"/>
          </p:nvPr>
        </p:nvSpPr>
        <p:spPr>
          <a:xfrm>
            <a:off x="14658975" y="7648579"/>
            <a:ext cx="9725029" cy="1589486"/>
          </a:xfrm>
          <a:prstGeom prst="rect">
            <a:avLst/>
          </a:prstGeom>
        </p:spPr>
        <p:txBody>
          <a:bodyPr>
            <a:normAutofit fontScale="70000" lnSpcReduction="20000"/>
          </a:bodyPr>
          <a:lstStyle>
            <a:lvl1pPr algn="l">
              <a:defRPr sz="4700">
                <a:solidFill>
                  <a:srgbClr val="FFFFFF"/>
                </a:solidFill>
                <a:latin typeface="Helvetica"/>
                <a:ea typeface="Helvetica"/>
                <a:cs typeface="Helvetica"/>
                <a:sym typeface="Helvetica"/>
              </a:defRPr>
            </a:lvl1pPr>
          </a:lstStyle>
          <a:p>
            <a:r>
              <a:rPr lang="es-GT" dirty="0" smtClean="0"/>
              <a:t>Incremento de eficiencia en una refinería back boiling mediante la optimización del tratamiento de jarabe y recuperación de sacarosa</a:t>
            </a:r>
            <a:endParaRPr dirty="0"/>
          </a:p>
        </p:txBody>
      </p:sp>
      <p:sp>
        <p:nvSpPr>
          <p:cNvPr id="4" name="Shape 120"/>
          <p:cNvSpPr txBox="1">
            <a:spLocks/>
          </p:cNvSpPr>
          <p:nvPr/>
        </p:nvSpPr>
        <p:spPr>
          <a:xfrm>
            <a:off x="14381542" y="9310909"/>
            <a:ext cx="9481189" cy="87197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t">
            <a:normAutofit/>
          </a:bodyPr>
          <a:lstStyle>
            <a:lvl1pPr marL="0" marR="0" indent="0" algn="l" defTabSz="821531" rtl="0" latinLnBrk="0">
              <a:lnSpc>
                <a:spcPct val="100000"/>
              </a:lnSpc>
              <a:spcBef>
                <a:spcPts val="0"/>
              </a:spcBef>
              <a:spcAft>
                <a:spcPts val="0"/>
              </a:spcAft>
              <a:buClrTx/>
              <a:buSzTx/>
              <a:buFontTx/>
              <a:buNone/>
              <a:tabLst/>
              <a:defRPr sz="4700" b="0" i="0" u="none" strike="noStrike" cap="none" spc="0" baseline="0">
                <a:ln>
                  <a:noFill/>
                </a:ln>
                <a:solidFill>
                  <a:srgbClr val="FFFFFF"/>
                </a:solidFill>
                <a:uFillTx/>
                <a:latin typeface="Helvetica"/>
                <a:ea typeface="Helvetica"/>
                <a:cs typeface="Helvetica"/>
                <a:sym typeface="Helvetica"/>
              </a:defRPr>
            </a:lvl1pPr>
            <a:lvl2pPr marL="0" marR="0" indent="2286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a:lstStyle>
          <a:p>
            <a:pPr algn="r" hangingPunct="1"/>
            <a:r>
              <a:rPr lang="en-US" sz="2900" i="1" dirty="0" err="1">
                <a:solidFill>
                  <a:schemeClr val="accent2">
                    <a:lumMod val="20000"/>
                    <a:lumOff val="80000"/>
                  </a:schemeClr>
                </a:solidFill>
              </a:rPr>
              <a:t>Autor</a:t>
            </a:r>
            <a:r>
              <a:rPr lang="en-US" sz="2900" i="1" dirty="0">
                <a:solidFill>
                  <a:schemeClr val="accent2">
                    <a:lumMod val="20000"/>
                    <a:lumOff val="80000"/>
                  </a:schemeClr>
                </a:solidFill>
              </a:rPr>
              <a:t>: </a:t>
            </a:r>
            <a:r>
              <a:rPr lang="en-US" sz="2900" i="1" dirty="0" err="1">
                <a:solidFill>
                  <a:schemeClr val="accent2">
                    <a:lumMod val="20000"/>
                    <a:lumOff val="80000"/>
                  </a:schemeClr>
                </a:solidFill>
              </a:rPr>
              <a:t>Ing</a:t>
            </a:r>
            <a:r>
              <a:rPr lang="en-US" sz="2900" i="1" dirty="0">
                <a:solidFill>
                  <a:schemeClr val="accent2">
                    <a:lumMod val="20000"/>
                    <a:lumOff val="80000"/>
                  </a:schemeClr>
                </a:solidFill>
              </a:rPr>
              <a:t>. Douglas Gallo</a:t>
            </a:r>
            <a:endParaRPr lang="en-US" sz="2900" i="1" dirty="0">
              <a:solidFill>
                <a:schemeClr val="accent2">
                  <a:lumMod val="20000"/>
                  <a:lumOff val="80000"/>
                </a:schemeClr>
              </a:solidFill>
            </a:endParaRPr>
          </a:p>
        </p:txBody>
      </p:sp>
      <p:pic>
        <p:nvPicPr>
          <p:cNvPr id="5" name="4 Imagen"/>
          <p:cNvPicPr/>
          <p:nvPr/>
        </p:nvPicPr>
        <p:blipFill rotWithShape="1">
          <a:blip r:embed="rId3"/>
          <a:srcRect l="1080" t="15028" r="65120" b="76786"/>
          <a:stretch/>
        </p:blipFill>
        <p:spPr bwMode="auto">
          <a:xfrm>
            <a:off x="864297" y="5458936"/>
            <a:ext cx="13517245" cy="2798127"/>
          </a:xfrm>
          <a:prstGeom prst="rect">
            <a:avLst/>
          </a:prstGeom>
          <a:ln>
            <a:noFill/>
          </a:ln>
          <a:effectLst>
            <a:softEdge rad="112500"/>
          </a:effectLst>
          <a:extLst>
            <a:ext uri="{53640926-AAD7-44D8-BBD7-CCE9431645EC}">
              <a14:shadowObscured xmlns:a14="http://schemas.microsoft.com/office/drawing/2010/main"/>
            </a:ext>
          </a:extLst>
        </p:spPr>
      </p:pic>
      <p:pic>
        <p:nvPicPr>
          <p:cNvPr id="6" name="5 Imagen"/>
          <p:cNvPicPr/>
          <p:nvPr/>
        </p:nvPicPr>
        <p:blipFill rotWithShape="1">
          <a:blip r:embed="rId3"/>
          <a:srcRect l="59622" t="15083" r="30302" b="76703"/>
          <a:stretch/>
        </p:blipFill>
        <p:spPr bwMode="auto">
          <a:xfrm>
            <a:off x="12944475" y="1282065"/>
            <a:ext cx="3829050" cy="36042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7" name="Shape 120"/>
          <p:cNvSpPr txBox="1">
            <a:spLocks/>
          </p:cNvSpPr>
          <p:nvPr/>
        </p:nvSpPr>
        <p:spPr>
          <a:xfrm>
            <a:off x="14533941" y="10892059"/>
            <a:ext cx="9481189" cy="87197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t">
            <a:normAutofit/>
          </a:bodyPr>
          <a:lstStyle>
            <a:lvl1pPr marL="0" marR="0" indent="0" algn="l" defTabSz="821531" rtl="0" latinLnBrk="0">
              <a:lnSpc>
                <a:spcPct val="100000"/>
              </a:lnSpc>
              <a:spcBef>
                <a:spcPts val="0"/>
              </a:spcBef>
              <a:spcAft>
                <a:spcPts val="0"/>
              </a:spcAft>
              <a:buClrTx/>
              <a:buSzTx/>
              <a:buFontTx/>
              <a:buNone/>
              <a:tabLst/>
              <a:defRPr sz="4700" b="0" i="0" u="none" strike="noStrike" cap="none" spc="0" baseline="0">
                <a:ln>
                  <a:noFill/>
                </a:ln>
                <a:solidFill>
                  <a:srgbClr val="FFFFFF"/>
                </a:solidFill>
                <a:uFillTx/>
                <a:latin typeface="Helvetica"/>
                <a:ea typeface="Helvetica"/>
                <a:cs typeface="Helvetica"/>
                <a:sym typeface="Helvetica"/>
              </a:defRPr>
            </a:lvl1pPr>
            <a:lvl2pPr marL="0" marR="0" indent="2286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a:lstStyle>
          <a:p>
            <a:pPr algn="r" hangingPunct="1"/>
            <a:r>
              <a:rPr lang="en-US" sz="2900" i="1" dirty="0" smtClean="0">
                <a:solidFill>
                  <a:schemeClr val="accent2">
                    <a:lumMod val="20000"/>
                    <a:lumOff val="80000"/>
                  </a:schemeClr>
                </a:solidFill>
              </a:rPr>
              <a:t>INGENIO LA UNIÓN – GUATEMALA -</a:t>
            </a:r>
            <a:endParaRPr lang="en-US" sz="2900" i="1" dirty="0">
              <a:solidFill>
                <a:schemeClr val="accent2">
                  <a:lumMod val="20000"/>
                  <a:lumOff val="80000"/>
                </a:schemeClr>
              </a:solidFill>
            </a:endParaRPr>
          </a:p>
        </p:txBody>
      </p:sp>
    </p:spTree>
    <p:extLst>
      <p:ext uri="{BB962C8B-B14F-4D97-AF65-F5344CB8AC3E}">
        <p14:creationId xmlns:p14="http://schemas.microsoft.com/office/powerpoint/2010/main" val="896329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bg/>
                                          </p:spTgt>
                                        </p:tgtEl>
                                        <p:attrNameLst>
                                          <p:attrName>style.visibility</p:attrName>
                                        </p:attrNameLst>
                                      </p:cBhvr>
                                      <p:to>
                                        <p:strVal val="visible"/>
                                      </p:to>
                                    </p:set>
                                    <p:animEffect transition="in" filter="fade">
                                      <p:cBhvr>
                                        <p:cTn id="7" dur="500"/>
                                        <p:tgtEl>
                                          <p:spTgt spid="12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
                                            <p:txEl>
                                              <p:pRg st="0" end="0"/>
                                            </p:txEl>
                                          </p:spTgt>
                                        </p:tgtEl>
                                        <p:attrNameLst>
                                          <p:attrName>style.visibility</p:attrName>
                                        </p:attrNameLst>
                                      </p:cBhvr>
                                      <p:to>
                                        <p:strVal val="visible"/>
                                      </p:to>
                                    </p:set>
                                    <p:animEffect transition="in" filter="fade">
                                      <p:cBhvr>
                                        <p:cTn id="12" dur="500"/>
                                        <p:tgtEl>
                                          <p:spTgt spid="1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animBg="1"/>
      <p:bldP spid="4"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titulos.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3" name="Shape 123"/>
          <p:cNvSpPr>
            <a:spLocks noGrp="1"/>
          </p:cNvSpPr>
          <p:nvPr>
            <p:ph type="subTitle" idx="1"/>
          </p:nvPr>
        </p:nvSpPr>
        <p:spPr>
          <a:xfrm>
            <a:off x="1237040" y="5733061"/>
            <a:ext cx="9481189" cy="1589486"/>
          </a:xfrm>
          <a:prstGeom prst="rect">
            <a:avLst/>
          </a:prstGeom>
        </p:spPr>
        <p:txBody>
          <a:bodyPr anchor="ctr">
            <a:normAutofit/>
          </a:bodyPr>
          <a:lstStyle>
            <a:lvl1pPr algn="r">
              <a:defRPr sz="4700" b="1" i="1">
                <a:solidFill>
                  <a:srgbClr val="FFFFFF"/>
                </a:solidFill>
                <a:latin typeface="Helvetica"/>
                <a:ea typeface="Helvetica"/>
                <a:cs typeface="Helvetica"/>
                <a:sym typeface="Helvetica"/>
              </a:defRPr>
            </a:lvl1pPr>
          </a:lstStyle>
          <a:p>
            <a:r>
              <a:rPr lang="es-GT" dirty="0" smtClean="0"/>
              <a:t>Resultados y discusión</a:t>
            </a:r>
            <a:endParaRPr dirty="0"/>
          </a:p>
        </p:txBody>
      </p:sp>
      <p:pic>
        <p:nvPicPr>
          <p:cNvPr id="4" name="3 Imagen"/>
          <p:cNvPicPr/>
          <p:nvPr/>
        </p:nvPicPr>
        <p:blipFill rotWithShape="1">
          <a:blip r:embed="rId3"/>
          <a:srcRect l="1080" t="15028" r="65120" b="76786"/>
          <a:stretch/>
        </p:blipFill>
        <p:spPr bwMode="auto">
          <a:xfrm>
            <a:off x="12747307" y="5733060"/>
            <a:ext cx="11707495" cy="2712403"/>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9958553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contenido.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6" name="Shape 126"/>
          <p:cNvSpPr>
            <a:spLocks noGrp="1"/>
          </p:cNvSpPr>
          <p:nvPr>
            <p:ph type="body" sz="quarter" idx="4294967295"/>
          </p:nvPr>
        </p:nvSpPr>
        <p:spPr>
          <a:xfrm>
            <a:off x="0" y="923925"/>
            <a:ext cx="9482138" cy="1589088"/>
          </a:xfrm>
          <a:prstGeom prst="rect">
            <a:avLst/>
          </a:prstGeom>
        </p:spPr>
        <p:txBody>
          <a:bodyPr/>
          <a:lstStyle>
            <a:lvl1pPr marL="0" indent="0">
              <a:spcBef>
                <a:spcPts val="0"/>
              </a:spcBef>
              <a:buSzTx/>
              <a:buNone/>
              <a:defRPr sz="4700" b="1">
                <a:latin typeface="Helvetica"/>
                <a:ea typeface="Helvetica"/>
                <a:cs typeface="Helvetica"/>
                <a:sym typeface="Helvetica"/>
              </a:defRPr>
            </a:lvl1pPr>
          </a:lstStyle>
          <a:p>
            <a:r>
              <a:rPr lang="es-GT" dirty="0" smtClean="0"/>
              <a:t>Disolución y clarificación</a:t>
            </a:r>
            <a:endParaRPr dirty="0"/>
          </a:p>
        </p:txBody>
      </p:sp>
      <p:sp>
        <p:nvSpPr>
          <p:cNvPr id="127" name="Shape 127"/>
          <p:cNvSpPr/>
          <p:nvPr/>
        </p:nvSpPr>
        <p:spPr>
          <a:xfrm>
            <a:off x="1070356" y="2899373"/>
            <a:ext cx="13199101" cy="875464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pPr algn="just" defTabSz="402532">
              <a:lnSpc>
                <a:spcPct val="110000"/>
              </a:lnSpc>
              <a:defRPr sz="2793">
                <a:latin typeface="Helvetica"/>
                <a:ea typeface="Helvetica"/>
                <a:cs typeface="Helvetica"/>
                <a:sym typeface="Helvetica"/>
              </a:defRPr>
            </a:pPr>
            <a:r>
              <a:rPr lang="es-ES" sz="2900" dirty="0"/>
              <a:t>Producto de implementar el control operativo en el color de azúcar VHP de ingreso a refinería, el operador notificó oportunamente las desviaciones presentadas al proceso, limitando su afectación en la existencia del proceso, logrando disminuir el rango de variación del color de material en 17.5% respecto a zafra anterior en tanto que disminuyo también su variación en 46.3% respectivamente, tal como se muestra en la figura 1</a:t>
            </a:r>
            <a:r>
              <a:rPr lang="es-ES" sz="2900" dirty="0"/>
              <a:t>:</a:t>
            </a:r>
          </a:p>
          <a:p>
            <a:pPr algn="just" defTabSz="402532">
              <a:lnSpc>
                <a:spcPct val="110000"/>
              </a:lnSpc>
              <a:defRPr sz="2793">
                <a:latin typeface="Helvetica"/>
                <a:ea typeface="Helvetica"/>
                <a:cs typeface="Helvetica"/>
                <a:sym typeface="Helvetica"/>
              </a:defRPr>
            </a:pPr>
            <a:endParaRPr lang="es-ES" dirty="0"/>
          </a:p>
          <a:p>
            <a:pPr algn="just" defTabSz="402532">
              <a:lnSpc>
                <a:spcPct val="110000"/>
              </a:lnSpc>
              <a:defRPr sz="2793">
                <a:latin typeface="Helvetica"/>
                <a:ea typeface="Helvetica"/>
                <a:cs typeface="Helvetica"/>
                <a:sym typeface="Helvetica"/>
              </a:defRPr>
            </a:pPr>
            <a:endParaRPr lang="es-ES" dirty="0" smtClean="0"/>
          </a:p>
          <a:p>
            <a:pPr algn="just" defTabSz="402532">
              <a:lnSpc>
                <a:spcPct val="110000"/>
              </a:lnSpc>
              <a:defRPr sz="2793">
                <a:latin typeface="Helvetica"/>
                <a:ea typeface="Helvetica"/>
                <a:cs typeface="Helvetica"/>
                <a:sym typeface="Helvetica"/>
              </a:defRPr>
            </a:pPr>
            <a:endParaRPr lang="es-ES" dirty="0" smtClean="0"/>
          </a:p>
          <a:p>
            <a:pPr algn="just" defTabSz="402532">
              <a:lnSpc>
                <a:spcPct val="110000"/>
              </a:lnSpc>
              <a:defRPr sz="2793">
                <a:latin typeface="Helvetica"/>
                <a:ea typeface="Helvetica"/>
                <a:cs typeface="Helvetica"/>
                <a:sym typeface="Helvetica"/>
              </a:defRPr>
            </a:pPr>
            <a:endParaRPr lang="es-ES" dirty="0"/>
          </a:p>
          <a:p>
            <a:pPr algn="just" defTabSz="402532">
              <a:lnSpc>
                <a:spcPct val="110000"/>
              </a:lnSpc>
              <a:defRPr sz="2793">
                <a:latin typeface="Helvetica"/>
                <a:ea typeface="Helvetica"/>
                <a:cs typeface="Helvetica"/>
                <a:sym typeface="Helvetica"/>
              </a:defRPr>
            </a:pPr>
            <a:endParaRPr lang="es-ES" dirty="0"/>
          </a:p>
          <a:p>
            <a:pPr algn="just" defTabSz="402532">
              <a:lnSpc>
                <a:spcPct val="110000"/>
              </a:lnSpc>
              <a:defRPr sz="2793">
                <a:latin typeface="Helvetica"/>
                <a:ea typeface="Helvetica"/>
                <a:cs typeface="Helvetica"/>
                <a:sym typeface="Helvetica"/>
              </a:defRPr>
            </a:pPr>
            <a:endParaRPr lang="es-ES" dirty="0" smtClean="0"/>
          </a:p>
          <a:p>
            <a:pPr algn="just" defTabSz="402532">
              <a:lnSpc>
                <a:spcPct val="110000"/>
              </a:lnSpc>
              <a:defRPr sz="2793">
                <a:latin typeface="Helvetica"/>
                <a:ea typeface="Helvetica"/>
                <a:cs typeface="Helvetica"/>
                <a:sym typeface="Helvetica"/>
              </a:defRPr>
            </a:pPr>
            <a:endParaRPr dirty="0" smtClean="0"/>
          </a:p>
          <a:p>
            <a:pPr algn="just" defTabSz="402532">
              <a:lnSpc>
                <a:spcPct val="110000"/>
              </a:lnSpc>
              <a:defRPr sz="2793">
                <a:latin typeface="Helvetica"/>
                <a:ea typeface="Helvetica"/>
                <a:cs typeface="Helvetica"/>
                <a:sym typeface="Helvetica"/>
              </a:defRPr>
            </a:pPr>
            <a:r>
              <a:rPr lang="es-ES" sz="2900" dirty="0"/>
              <a:t>El cambio de preparar </a:t>
            </a:r>
            <a:r>
              <a:rPr lang="es-ES" sz="2900" dirty="0" err="1"/>
              <a:t>sacarato</a:t>
            </a:r>
            <a:r>
              <a:rPr lang="es-ES" sz="2900" dirty="0"/>
              <a:t> con cal en bolsas a realizar su preparación con cal del silo arrojo resultados satisfactorios en la remoción de color en la clarificación de licor tal como se muestra en la figura 2</a:t>
            </a:r>
            <a:r>
              <a:rPr lang="es-ES" sz="2900" dirty="0"/>
              <a:t>:</a:t>
            </a:r>
          </a:p>
          <a:p>
            <a:pPr algn="just" defTabSz="402532">
              <a:lnSpc>
                <a:spcPct val="110000"/>
              </a:lnSpc>
              <a:defRPr sz="2793">
                <a:latin typeface="Helvetica"/>
                <a:ea typeface="Helvetica"/>
                <a:cs typeface="Helvetica"/>
                <a:sym typeface="Helvetica"/>
              </a:defRPr>
            </a:pPr>
            <a:endParaRPr lang="es-ES" dirty="0"/>
          </a:p>
          <a:p>
            <a:pPr algn="just" defTabSz="402532">
              <a:lnSpc>
                <a:spcPct val="110000"/>
              </a:lnSpc>
              <a:defRPr sz="2793">
                <a:latin typeface="Helvetica"/>
                <a:ea typeface="Helvetica"/>
                <a:cs typeface="Helvetica"/>
                <a:sym typeface="Helvetica"/>
              </a:defRPr>
            </a:pPr>
            <a:endParaRPr lang="es-ES" dirty="0" smtClean="0"/>
          </a:p>
          <a:p>
            <a:pPr algn="just" defTabSz="402532">
              <a:lnSpc>
                <a:spcPct val="110000"/>
              </a:lnSpc>
              <a:defRPr sz="2793">
                <a:latin typeface="Helvetica"/>
                <a:ea typeface="Helvetica"/>
                <a:cs typeface="Helvetica"/>
                <a:sym typeface="Helvetica"/>
              </a:defRPr>
            </a:pPr>
            <a:endParaRPr lang="es-ES" dirty="0"/>
          </a:p>
          <a:p>
            <a:pPr algn="just" defTabSz="402532">
              <a:lnSpc>
                <a:spcPct val="110000"/>
              </a:lnSpc>
              <a:defRPr sz="2793">
                <a:latin typeface="Helvetica"/>
                <a:ea typeface="Helvetica"/>
                <a:cs typeface="Helvetica"/>
                <a:sym typeface="Helvetica"/>
              </a:defRPr>
            </a:pPr>
            <a:endParaRPr lang="es-ES" dirty="0" smtClean="0"/>
          </a:p>
          <a:p>
            <a:pPr algn="just" defTabSz="402532">
              <a:lnSpc>
                <a:spcPct val="110000"/>
              </a:lnSpc>
              <a:defRPr sz="2793">
                <a:latin typeface="Helvetica"/>
                <a:ea typeface="Helvetica"/>
                <a:cs typeface="Helvetica"/>
                <a:sym typeface="Helvetica"/>
              </a:defRPr>
            </a:pPr>
            <a:endParaRPr dirty="0"/>
          </a:p>
        </p:txBody>
      </p:sp>
      <p:pic>
        <p:nvPicPr>
          <p:cNvPr id="1026"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4000" y="607346"/>
            <a:ext cx="9360000" cy="50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68" r="17174" b="41390"/>
          <a:stretch/>
        </p:blipFill>
        <p:spPr bwMode="auto">
          <a:xfrm>
            <a:off x="15768210" y="5875066"/>
            <a:ext cx="7855485" cy="282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Gráfico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15947" y="6476078"/>
            <a:ext cx="9360000" cy="50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011" r="21986" b="27121"/>
          <a:stretch/>
        </p:blipFill>
        <p:spPr bwMode="auto">
          <a:xfrm>
            <a:off x="16620520" y="11716014"/>
            <a:ext cx="6737685" cy="34703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5440" y="5647349"/>
            <a:ext cx="10604256" cy="213962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4892" y="10224119"/>
            <a:ext cx="9083501" cy="1832782"/>
          </a:xfrm>
          <a:prstGeom prst="rect">
            <a:avLst/>
          </a:prstGeom>
          <a:noFill/>
          <a:extLst>
            <a:ext uri="{909E8E84-426E-40DD-AFC4-6F175D3DCCD1}">
              <a14:hiddenFill xmlns:a14="http://schemas.microsoft.com/office/drawing/2010/main">
                <a:solidFill>
                  <a:srgbClr val="FFFFFF"/>
                </a:solidFill>
              </a14:hiddenFill>
            </a:ext>
          </a:extLst>
        </p:spPr>
      </p:pic>
      <p:sp>
        <p:nvSpPr>
          <p:cNvPr id="15" name="14 Flecha derecha"/>
          <p:cNvSpPr/>
          <p:nvPr/>
        </p:nvSpPr>
        <p:spPr>
          <a:xfrm>
            <a:off x="5727036" y="10681036"/>
            <a:ext cx="529389" cy="1234233"/>
          </a:xfrm>
          <a:prstGeom prst="rightArrow">
            <a:avLst/>
          </a:prstGeom>
          <a:blipFill rotWithShape="1">
            <a:blip r:embed="rId9"/>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endParaRPr lang="es-GT" sz="3100">
              <a:solidFill>
                <a:srgbClr val="FFFFFF"/>
              </a:solidFill>
            </a:endParaRPr>
          </a:p>
        </p:txBody>
      </p:sp>
      <p:sp>
        <p:nvSpPr>
          <p:cNvPr id="16" name="15 CuadroTexto"/>
          <p:cNvSpPr txBox="1"/>
          <p:nvPr/>
        </p:nvSpPr>
        <p:spPr>
          <a:xfrm>
            <a:off x="2671013" y="10787436"/>
            <a:ext cx="2695072" cy="10214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pPr algn="just"/>
            <a:r>
              <a:rPr lang="es-ES" sz="1900" dirty="0"/>
              <a:t>Aumento </a:t>
            </a:r>
            <a:r>
              <a:rPr lang="es-ES" sz="1900" dirty="0"/>
              <a:t>en promedio del 66.1 % en la remoción de color </a:t>
            </a:r>
            <a:endParaRPr lang="es-GT" sz="1900" dirty="0"/>
          </a:p>
        </p:txBody>
      </p:sp>
      <p:sp>
        <p:nvSpPr>
          <p:cNvPr id="17" name="16 CuadroTexto"/>
          <p:cNvSpPr txBox="1"/>
          <p:nvPr/>
        </p:nvSpPr>
        <p:spPr>
          <a:xfrm>
            <a:off x="11975433" y="11280667"/>
            <a:ext cx="2534653" cy="7290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pPr algn="just"/>
            <a:r>
              <a:rPr lang="es-ES" sz="1900" dirty="0"/>
              <a:t>Disminución del rango </a:t>
            </a:r>
            <a:r>
              <a:rPr lang="es-ES" sz="1900" dirty="0"/>
              <a:t>de variación en 33.3% </a:t>
            </a:r>
            <a:endParaRPr lang="es-GT" sz="1900" dirty="0"/>
          </a:p>
        </p:txBody>
      </p:sp>
      <p:sp>
        <p:nvSpPr>
          <p:cNvPr id="32" name="31 Flecha derecha"/>
          <p:cNvSpPr/>
          <p:nvPr/>
        </p:nvSpPr>
        <p:spPr>
          <a:xfrm flipH="1">
            <a:off x="11261558" y="10984686"/>
            <a:ext cx="493141" cy="1234233"/>
          </a:xfrm>
          <a:prstGeom prst="rightArrow">
            <a:avLst/>
          </a:prstGeom>
          <a:blipFill rotWithShape="1">
            <a:blip r:embed="rId9"/>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endParaRPr lang="es-GT" sz="3100">
              <a:solidFill>
                <a:srgbClr val="FFFFFF"/>
              </a:solidFill>
            </a:endParaRPr>
          </a:p>
        </p:txBody>
      </p:sp>
      <p:pic>
        <p:nvPicPr>
          <p:cNvPr id="18" name="17 Imagen"/>
          <p:cNvPicPr>
            <a:picLocks noChangeAspect="1"/>
          </p:cNvPicPr>
          <p:nvPr/>
        </p:nvPicPr>
        <p:blipFill rotWithShape="1">
          <a:blip r:embed="rId10"/>
          <a:srcRect l="1" t="14218" r="64835" b="76066"/>
          <a:stretch/>
        </p:blipFill>
        <p:spPr bwMode="auto">
          <a:xfrm>
            <a:off x="0" y="12269424"/>
            <a:ext cx="5922906" cy="1306800"/>
          </a:xfrm>
          <a:prstGeom prst="rect">
            <a:avLst/>
          </a:prstGeom>
          <a:ln>
            <a:noFill/>
          </a:ln>
          <a:effectLst>
            <a:softEdge rad="112500"/>
          </a:effectLst>
          <a:extLst>
            <a:ext uri="{53640926-AAD7-44D8-BBD7-CCE9431645EC}">
              <a14:shadowObscured xmlns:a14="http://schemas.microsoft.com/office/drawing/2010/main"/>
            </a:ext>
          </a:extLst>
        </p:spPr>
      </p:pic>
      <p:pic>
        <p:nvPicPr>
          <p:cNvPr id="19" name="18 Imagen"/>
          <p:cNvPicPr>
            <a:picLocks noChangeAspect="1"/>
          </p:cNvPicPr>
          <p:nvPr/>
        </p:nvPicPr>
        <p:blipFill rotWithShape="1">
          <a:blip r:embed="rId10"/>
          <a:srcRect l="35165" t="14218" r="29671" b="76066"/>
          <a:stretch/>
        </p:blipFill>
        <p:spPr bwMode="auto">
          <a:xfrm>
            <a:off x="18459450" y="12269424"/>
            <a:ext cx="5924550" cy="130716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44468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
                                            <p:bg/>
                                          </p:spTgt>
                                        </p:tgtEl>
                                        <p:attrNameLst>
                                          <p:attrName>style.visibility</p:attrName>
                                        </p:attrNameLst>
                                      </p:cBhvr>
                                      <p:to>
                                        <p:strVal val="visible"/>
                                      </p:to>
                                    </p:set>
                                    <p:animEffect transition="in" filter="fade">
                                      <p:cBhvr>
                                        <p:cTn id="7" dur="500"/>
                                        <p:tgtEl>
                                          <p:spTgt spid="12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
                                            <p:txEl>
                                              <p:pRg st="0" end="0"/>
                                            </p:txEl>
                                          </p:spTgt>
                                        </p:tgtEl>
                                        <p:attrNameLst>
                                          <p:attrName>style.visibility</p:attrName>
                                        </p:attrNameLst>
                                      </p:cBhvr>
                                      <p:to>
                                        <p:strVal val="visible"/>
                                      </p:to>
                                    </p:set>
                                    <p:animEffect transition="in" filter="fade">
                                      <p:cBhvr>
                                        <p:cTn id="12" dur="500"/>
                                        <p:tgtEl>
                                          <p:spTgt spid="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0" end="0"/>
                                            </p:txEl>
                                          </p:spTgt>
                                        </p:tgtEl>
                                        <p:attrNameLst>
                                          <p:attrName>style.visibility</p:attrName>
                                        </p:attrNameLst>
                                      </p:cBhvr>
                                      <p:to>
                                        <p:strVal val="visible"/>
                                      </p:to>
                                    </p:set>
                                    <p:animEffect transition="in" filter="fade">
                                      <p:cBhvr>
                                        <p:cTn id="17" dur="500"/>
                                        <p:tgtEl>
                                          <p:spTgt spid="1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5"/>
                                        </p:tgtEl>
                                        <p:attrNameLst>
                                          <p:attrName>style.visibility</p:attrName>
                                        </p:attrNameLst>
                                      </p:cBhvr>
                                      <p:to>
                                        <p:strVal val="visible"/>
                                      </p:to>
                                    </p:set>
                                    <p:animEffect transition="in" filter="fade">
                                      <p:cBhvr>
                                        <p:cTn id="33" dur="500"/>
                                        <p:tgtEl>
                                          <p:spTgt spid="10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7">
                                            <p:txEl>
                                              <p:pRg st="8" end="8"/>
                                            </p:txEl>
                                          </p:spTgt>
                                        </p:tgtEl>
                                        <p:attrNameLst>
                                          <p:attrName>style.visibility</p:attrName>
                                        </p:attrNameLst>
                                      </p:cBhvr>
                                      <p:to>
                                        <p:strVal val="visible"/>
                                      </p:to>
                                    </p:set>
                                    <p:animEffect transition="in" filter="fade">
                                      <p:cBhvr>
                                        <p:cTn id="38" dur="500"/>
                                        <p:tgtEl>
                                          <p:spTgt spid="127">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500"/>
                                        <p:tgtEl>
                                          <p:spTgt spid="1030"/>
                                        </p:tgtEl>
                                      </p:cBhvr>
                                    </p:animEffect>
                                  </p:childTnLst>
                                </p:cTn>
                              </p:par>
                              <p:par>
                                <p:cTn id="44" presetID="10" presetClass="entr" presetSubtype="0" fill="hold" nodeType="withEffect">
                                  <p:stCondLst>
                                    <p:cond delay="0"/>
                                  </p:stCondLst>
                                  <p:childTnLst>
                                    <p:set>
                                      <p:cBhvr>
                                        <p:cTn id="45" dur="1" fill="hold">
                                          <p:stCondLst>
                                            <p:cond delay="0"/>
                                          </p:stCondLst>
                                        </p:cTn>
                                        <p:tgtEl>
                                          <p:spTgt spid="1031"/>
                                        </p:tgtEl>
                                        <p:attrNameLst>
                                          <p:attrName>style.visibility</p:attrName>
                                        </p:attrNameLst>
                                      </p:cBhvr>
                                      <p:to>
                                        <p:strVal val="visible"/>
                                      </p:to>
                                    </p:set>
                                    <p:animEffect transition="in" filter="fade">
                                      <p:cBhvr>
                                        <p:cTn id="46" dur="500"/>
                                        <p:tgtEl>
                                          <p:spTgt spid="10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37"/>
                                        </p:tgtEl>
                                        <p:attrNameLst>
                                          <p:attrName>style.visibility</p:attrName>
                                        </p:attrNameLst>
                                      </p:cBhvr>
                                      <p:to>
                                        <p:strVal val="visible"/>
                                      </p:to>
                                    </p:set>
                                    <p:animEffect transition="in" filter="fade">
                                      <p:cBhvr>
                                        <p:cTn id="51" dur="500"/>
                                        <p:tgtEl>
                                          <p:spTgt spid="10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animBg="1"/>
      <p:bldP spid="15" grpId="0" animBg="1"/>
      <p:bldP spid="16" grpId="0"/>
      <p:bldP spid="17"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contenido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32" name="Shape 132"/>
          <p:cNvSpPr/>
          <p:nvPr/>
        </p:nvSpPr>
        <p:spPr>
          <a:xfrm>
            <a:off x="10274972" y="1347536"/>
            <a:ext cx="10120163" cy="110486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pPr marL="13716" algn="just" defTabSz="443607">
              <a:lnSpc>
                <a:spcPct val="110000"/>
              </a:lnSpc>
              <a:buClr>
                <a:schemeClr val="accent2"/>
              </a:buClr>
              <a:buSzPct val="75000"/>
              <a:defRPr sz="2700">
                <a:latin typeface="Century Gothic"/>
                <a:ea typeface="Century Gothic"/>
                <a:cs typeface="Century Gothic"/>
                <a:sym typeface="Century Gothic"/>
              </a:defRPr>
            </a:pPr>
            <a:r>
              <a:rPr lang="es-GT" sz="2900" dirty="0"/>
              <a:t>En la figura 3, se denota que para la presente zafra la remoción de color en el licor tratado fue de 3.8%, en apariencia la menor remoción de color en estas últimas tres zafras, en tanto que en la figura 4 demuestra un reciclo en inboiling de jarabe del 6.4% respecto al licor clarificado procesado, asegurando disminución de color de la mezcla jarabe-licor.</a:t>
            </a:r>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smtClean="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smtClean="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smtClean="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smtClean="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smtClean="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smtClean="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smtClean="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dirty="0"/>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dirty="0"/>
          </a:p>
        </p:txBody>
      </p:sp>
      <p:pic>
        <p:nvPicPr>
          <p:cNvPr id="7"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9918"/>
            <a:ext cx="9360000" cy="50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58614"/>
            <a:ext cx="9360000" cy="50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11" r="20277"/>
          <a:stretch/>
        </p:blipFill>
        <p:spPr bwMode="auto">
          <a:xfrm>
            <a:off x="480979" y="5974487"/>
            <a:ext cx="8398043" cy="5518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239" r="14848"/>
          <a:stretch/>
        </p:blipFill>
        <p:spPr bwMode="auto">
          <a:xfrm>
            <a:off x="368972" y="12080735"/>
            <a:ext cx="8157411" cy="9139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79022" y="5967067"/>
            <a:ext cx="12958469" cy="3127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hape 126"/>
          <p:cNvSpPr txBox="1">
            <a:spLocks/>
          </p:cNvSpPr>
          <p:nvPr/>
        </p:nvSpPr>
        <p:spPr>
          <a:xfrm>
            <a:off x="10274968" y="649921"/>
            <a:ext cx="9481189" cy="158948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marL="0" marR="0" indent="0" algn="l" defTabSz="821531" rtl="0" latinLnBrk="0">
              <a:lnSpc>
                <a:spcPct val="100000"/>
              </a:lnSpc>
              <a:spcBef>
                <a:spcPts val="0"/>
              </a:spcBef>
              <a:spcAft>
                <a:spcPts val="0"/>
              </a:spcAft>
              <a:buClrTx/>
              <a:buSzTx/>
              <a:buFontTx/>
              <a:buNone/>
              <a:tabLst/>
              <a:defRPr sz="4700" b="1" i="0" u="none" strike="noStrike" cap="none" spc="0" baseline="0">
                <a:ln>
                  <a:noFill/>
                </a:ln>
                <a:solidFill>
                  <a:srgbClr val="000000"/>
                </a:solidFill>
                <a:uFillTx/>
                <a:latin typeface="Helvetica"/>
                <a:ea typeface="Helvetica"/>
                <a:cs typeface="Helvetica"/>
                <a:sym typeface="Helvetica"/>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a:lstStyle>
          <a:p>
            <a:r>
              <a:rPr lang="es-GT" dirty="0" smtClean="0"/>
              <a:t>Tratamiento de licor</a:t>
            </a:r>
            <a:endParaRPr lang="es-GT" dirty="0"/>
          </a:p>
        </p:txBody>
      </p:sp>
      <p:sp>
        <p:nvSpPr>
          <p:cNvPr id="13" name="12 CuadroTexto"/>
          <p:cNvSpPr txBox="1"/>
          <p:nvPr/>
        </p:nvSpPr>
        <p:spPr>
          <a:xfrm>
            <a:off x="9034513" y="12953284"/>
            <a:ext cx="11297964" cy="436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099" rtlCol="0" anchor="ctr">
            <a:spAutoFit/>
          </a:bodyPr>
          <a:lstStyle/>
          <a:p>
            <a:r>
              <a:rPr lang="es-GT" sz="1900" dirty="0"/>
              <a:t>*El incremento de 5% en la remoción de color en clarificación equivale a aumentar en 1% el jarabe al tratamiento</a:t>
            </a:r>
            <a:endParaRPr lang="es-GT" dirty="0"/>
          </a:p>
        </p:txBody>
      </p:sp>
      <p:graphicFrame>
        <p:nvGraphicFramePr>
          <p:cNvPr id="15" name="5 Gráfico"/>
          <p:cNvGraphicFramePr>
            <a:graphicFrameLocks/>
          </p:cNvGraphicFramePr>
          <p:nvPr>
            <p:extLst>
              <p:ext uri="{D42A27DB-BD31-4B8C-83A1-F6EECF244321}">
                <p14:modId xmlns:p14="http://schemas.microsoft.com/office/powerpoint/2010/main" val="3377608438"/>
              </p:ext>
            </p:extLst>
          </p:nvPr>
        </p:nvGraphicFramePr>
        <p:xfrm>
          <a:off x="11607800" y="9094508"/>
          <a:ext cx="6989163" cy="3866468"/>
        </p:xfrm>
        <a:graphic>
          <a:graphicData uri="http://schemas.openxmlformats.org/drawingml/2006/chart">
            <c:chart xmlns:c="http://schemas.openxmlformats.org/drawingml/2006/chart" xmlns:r="http://schemas.openxmlformats.org/officeDocument/2006/relationships" r:id="rId8"/>
          </a:graphicData>
        </a:graphic>
      </p:graphicFrame>
      <p:pic>
        <p:nvPicPr>
          <p:cNvPr id="14" name="13 Imagen"/>
          <p:cNvPicPr>
            <a:picLocks noChangeAspect="1"/>
          </p:cNvPicPr>
          <p:nvPr/>
        </p:nvPicPr>
        <p:blipFill rotWithShape="1">
          <a:blip r:embed="rId9"/>
          <a:srcRect l="1" t="14218" r="64835" b="76066"/>
          <a:stretch/>
        </p:blipFill>
        <p:spPr bwMode="auto">
          <a:xfrm>
            <a:off x="20048665" y="285751"/>
            <a:ext cx="4125786" cy="91029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40639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2" grpId="0" animBg="1"/>
      <p:bldP spid="13" grpId="0"/>
      <p:bldGraphic spid="1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contenido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32" name="Shape 132"/>
          <p:cNvSpPr/>
          <p:nvPr/>
        </p:nvSpPr>
        <p:spPr>
          <a:xfrm>
            <a:off x="10274972" y="1988968"/>
            <a:ext cx="10120163" cy="486903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pPr marL="377173" indent="-363459" algn="just" defTabSz="443607">
              <a:lnSpc>
                <a:spcPct val="120000"/>
              </a:lnSpc>
              <a:buClr>
                <a:schemeClr val="accent2"/>
              </a:buClr>
              <a:buSzPct val="75000"/>
              <a:buFontTx/>
              <a:buChar char="•"/>
              <a:defRPr sz="2700">
                <a:latin typeface="Century Gothic"/>
                <a:ea typeface="Century Gothic"/>
                <a:cs typeface="Century Gothic"/>
                <a:sym typeface="Century Gothic"/>
              </a:defRPr>
            </a:pPr>
            <a:r>
              <a:rPr lang="es-ES" sz="2400" dirty="0">
                <a:latin typeface="Century Gothic"/>
                <a:ea typeface="Century Gothic"/>
                <a:cs typeface="Century Gothic"/>
              </a:rPr>
              <a:t>En la figura 5 reporta la correspondencia en la presente zafra que el color del jarabe tiene respecto al color de la masa cocida para el proceso de back boiling, confirmando la conjetura realizada en el diseño del proceso planteado, indicando que el color del jarabe es 1.9 veces el color de la masa cocida más 40 unidades adicionales, lo cual confirma el diseño de proceso consistente y la utilización en el back boiling del 40% del jarabe que la cruz de covenze recomienda, las desviaciones reportadas se asocian a la variabilidad del proceso operativo</a:t>
            </a:r>
            <a:r>
              <a:rPr lang="es-ES" sz="2400" dirty="0">
                <a:latin typeface="Century Gothic"/>
                <a:ea typeface="Century Gothic"/>
                <a:cs typeface="Century Gothic"/>
              </a:rPr>
              <a:t>.</a:t>
            </a:r>
          </a:p>
        </p:txBody>
      </p:sp>
      <p:sp>
        <p:nvSpPr>
          <p:cNvPr id="12" name="Shape 126"/>
          <p:cNvSpPr txBox="1">
            <a:spLocks/>
          </p:cNvSpPr>
          <p:nvPr/>
        </p:nvSpPr>
        <p:spPr>
          <a:xfrm>
            <a:off x="10274968" y="399487"/>
            <a:ext cx="9481189" cy="158948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marL="0" marR="0" indent="0" algn="l" defTabSz="821531" rtl="0" latinLnBrk="0">
              <a:lnSpc>
                <a:spcPct val="100000"/>
              </a:lnSpc>
              <a:spcBef>
                <a:spcPts val="0"/>
              </a:spcBef>
              <a:spcAft>
                <a:spcPts val="0"/>
              </a:spcAft>
              <a:buClrTx/>
              <a:buSzTx/>
              <a:buFontTx/>
              <a:buNone/>
              <a:tabLst/>
              <a:defRPr sz="4700" b="1" i="0" u="none" strike="noStrike" cap="none" spc="0" baseline="0">
                <a:ln>
                  <a:noFill/>
                </a:ln>
                <a:solidFill>
                  <a:srgbClr val="000000"/>
                </a:solidFill>
                <a:uFillTx/>
                <a:latin typeface="Helvetica"/>
                <a:ea typeface="Helvetica"/>
                <a:cs typeface="Helvetica"/>
                <a:sym typeface="Helvetica"/>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a:lstStyle>
          <a:p>
            <a:r>
              <a:rPr lang="es-GT" dirty="0" smtClean="0"/>
              <a:t>Recuperación de sacarosa</a:t>
            </a:r>
            <a:endParaRPr lang="es-GT" dirty="0"/>
          </a:p>
        </p:txBody>
      </p:sp>
      <p:pic>
        <p:nvPicPr>
          <p:cNvPr id="4098"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4874"/>
            <a:ext cx="9360000" cy="50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896" r="16050"/>
          <a:stretch/>
        </p:blipFill>
        <p:spPr bwMode="auto">
          <a:xfrm>
            <a:off x="938185" y="6113345"/>
            <a:ext cx="7483640" cy="8860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Gráfico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356232"/>
            <a:ext cx="9360000" cy="50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02" r="6158"/>
          <a:stretch/>
        </p:blipFill>
        <p:spPr bwMode="auto">
          <a:xfrm>
            <a:off x="228319" y="12737244"/>
            <a:ext cx="8903368" cy="408340"/>
          </a:xfrm>
          <a:prstGeom prst="rect">
            <a:avLst/>
          </a:prstGeom>
          <a:noFill/>
          <a:extLst>
            <a:ext uri="{909E8E84-426E-40DD-AFC4-6F175D3DCCD1}">
              <a14:hiddenFill xmlns:a14="http://schemas.microsoft.com/office/drawing/2010/main">
                <a:solidFill>
                  <a:srgbClr val="FFFFFF"/>
                </a:solidFill>
              </a14:hiddenFill>
            </a:ext>
          </a:extLst>
        </p:spPr>
      </p:pic>
      <p:sp>
        <p:nvSpPr>
          <p:cNvPr id="9" name="Shape 132"/>
          <p:cNvSpPr/>
          <p:nvPr/>
        </p:nvSpPr>
        <p:spPr>
          <a:xfrm>
            <a:off x="10274972" y="6999363"/>
            <a:ext cx="10120163" cy="539687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GT" sz="2400" dirty="0">
                <a:sym typeface="Century Gothic"/>
              </a:rPr>
              <a:t>La </a:t>
            </a:r>
            <a:r>
              <a:rPr lang="es-GT" sz="2400" dirty="0">
                <a:sym typeface="Century Gothic"/>
              </a:rPr>
              <a:t>figura 6 reporta los resultados de recuperación de azúcar en </a:t>
            </a:r>
            <a:r>
              <a:rPr lang="es-GT" sz="2400" dirty="0">
                <a:sym typeface="Century Gothic"/>
              </a:rPr>
              <a:t>refinería </a:t>
            </a:r>
            <a:r>
              <a:rPr lang="es-GT" sz="2400" dirty="0">
                <a:sym typeface="Century Gothic"/>
              </a:rPr>
              <a:t>producto de implementar las acciones propuestas, después del diseño del proceso y puesta en marcha la recuperación se eleva hasta un promedio de 94.2%, </a:t>
            </a:r>
            <a:r>
              <a:rPr lang="es-GT" sz="2400" dirty="0">
                <a:sym typeface="Century Gothic"/>
              </a:rPr>
              <a:t>lográndose </a:t>
            </a:r>
            <a:r>
              <a:rPr lang="es-GT" sz="2400" dirty="0">
                <a:sym typeface="Century Gothic"/>
              </a:rPr>
              <a:t>una recuperación de hasta 96.3%, </a:t>
            </a:r>
            <a:r>
              <a:rPr lang="es-GT" sz="2400" dirty="0">
                <a:sym typeface="Century Gothic"/>
              </a:rPr>
              <a:t>dándole </a:t>
            </a:r>
            <a:r>
              <a:rPr lang="es-GT" sz="2400" dirty="0">
                <a:sym typeface="Century Gothic"/>
              </a:rPr>
              <a:t>seguimiento al promedio de recuperación por zafra al termino de la misma la recuperación cerró en 90.1%, se denotan recuperaciones en </a:t>
            </a:r>
            <a:r>
              <a:rPr lang="es-GT" sz="2400" dirty="0">
                <a:sym typeface="Century Gothic"/>
              </a:rPr>
              <a:t>días específicos </a:t>
            </a:r>
            <a:r>
              <a:rPr lang="es-GT" sz="2400" dirty="0">
                <a:sym typeface="Century Gothic"/>
              </a:rPr>
              <a:t>de zafra que la misma cae pocas veces por debajo del 88% el cual era el promedio en zafras anteriores, aunque </a:t>
            </a:r>
            <a:r>
              <a:rPr lang="es-GT" sz="2400" dirty="0">
                <a:sym typeface="Century Gothic"/>
              </a:rPr>
              <a:t>también </a:t>
            </a:r>
            <a:r>
              <a:rPr lang="es-GT" sz="2400" dirty="0">
                <a:sym typeface="Century Gothic"/>
              </a:rPr>
              <a:t>se reportan días de recuperación en los que escasamente se alcanza un 90% de eficiencia</a:t>
            </a:r>
            <a:r>
              <a:rPr lang="es-GT" sz="2400" dirty="0">
                <a:sym typeface="Century Gothic"/>
              </a:rPr>
              <a:t>.</a:t>
            </a: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dirty="0"/>
          </a:p>
        </p:txBody>
      </p:sp>
      <p:pic>
        <p:nvPicPr>
          <p:cNvPr id="10" name="9 Imagen"/>
          <p:cNvPicPr>
            <a:picLocks noChangeAspect="1"/>
          </p:cNvPicPr>
          <p:nvPr/>
        </p:nvPicPr>
        <p:blipFill rotWithShape="1">
          <a:blip r:embed="rId7"/>
          <a:srcRect l="1" t="14218" r="64835" b="76066"/>
          <a:stretch/>
        </p:blipFill>
        <p:spPr bwMode="auto">
          <a:xfrm>
            <a:off x="20048665" y="285751"/>
            <a:ext cx="4125786" cy="91029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73168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5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500"/>
                                        <p:tgtEl>
                                          <p:spTgt spid="4100"/>
                                        </p:tgtEl>
                                      </p:cBhvr>
                                    </p:animEffect>
                                  </p:childTnLst>
                                </p:cTn>
                              </p:par>
                              <p:par>
                                <p:cTn id="24" presetID="10" presetClass="entr" presetSubtype="0" fill="hold" nodeType="withEffect">
                                  <p:stCondLst>
                                    <p:cond delay="0"/>
                                  </p:stCondLst>
                                  <p:childTnLst>
                                    <p:set>
                                      <p:cBhvr>
                                        <p:cTn id="25" dur="1" fill="hold">
                                          <p:stCondLst>
                                            <p:cond delay="0"/>
                                          </p:stCondLst>
                                        </p:cTn>
                                        <p:tgtEl>
                                          <p:spTgt spid="4101"/>
                                        </p:tgtEl>
                                        <p:attrNameLst>
                                          <p:attrName>style.visibility</p:attrName>
                                        </p:attrNameLst>
                                      </p:cBhvr>
                                      <p:to>
                                        <p:strVal val="visible"/>
                                      </p:to>
                                    </p:set>
                                    <p:animEffect transition="in" filter="fade">
                                      <p:cBhvr>
                                        <p:cTn id="26" dur="500"/>
                                        <p:tgtEl>
                                          <p:spTgt spid="410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2"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contenido2.jpg"/>
          <p:cNvPicPr>
            <a:picLocks noChangeAspect="1"/>
          </p:cNvPicPr>
          <p:nvPr/>
        </p:nvPicPr>
        <p:blipFill>
          <a:blip r:embed="rId2">
            <a:extLst/>
          </a:blip>
          <a:stretch>
            <a:fillRect/>
          </a:stretch>
        </p:blipFill>
        <p:spPr>
          <a:xfrm>
            <a:off x="0" y="16818"/>
            <a:ext cx="24384000" cy="13716000"/>
          </a:xfrm>
          <a:prstGeom prst="rect">
            <a:avLst/>
          </a:prstGeom>
          <a:ln w="12700">
            <a:miter lim="400000"/>
          </a:ln>
        </p:spPr>
      </p:pic>
      <p:sp>
        <p:nvSpPr>
          <p:cNvPr id="132" name="Shape 132"/>
          <p:cNvSpPr/>
          <p:nvPr/>
        </p:nvSpPr>
        <p:spPr>
          <a:xfrm>
            <a:off x="10274972" y="1988968"/>
            <a:ext cx="10120163" cy="110486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ES" sz="2400" dirty="0">
                <a:latin typeface="Century Gothic"/>
                <a:ea typeface="Century Gothic"/>
                <a:cs typeface="Century Gothic"/>
              </a:rPr>
              <a:t>A manera de seguimiento al tema de la estabilidad de la recuperación de sacarosa en refinería, se obtiene una relación de extracción, que no es más que la división del color de la masa dentro del color del azúcar refino en </a:t>
            </a:r>
            <a:r>
              <a:rPr lang="es-ES" sz="2400" dirty="0" err="1">
                <a:latin typeface="Century Gothic"/>
                <a:ea typeface="Century Gothic"/>
                <a:cs typeface="Century Gothic"/>
              </a:rPr>
              <a:t>mophs</a:t>
            </a:r>
            <a:r>
              <a:rPr lang="es-ES" sz="2400" dirty="0">
                <a:latin typeface="Century Gothic"/>
                <a:ea typeface="Century Gothic"/>
                <a:cs typeface="Century Gothic"/>
              </a:rPr>
              <a:t>, los resultados que se reportan a través de la zafra </a:t>
            </a:r>
            <a:r>
              <a:rPr lang="es-ES" sz="2400" dirty="0">
                <a:latin typeface="Century Gothic"/>
                <a:ea typeface="Century Gothic"/>
                <a:cs typeface="Century Gothic"/>
              </a:rPr>
              <a:t>los representa la </a:t>
            </a:r>
            <a:r>
              <a:rPr lang="es-ES" sz="2400" dirty="0">
                <a:latin typeface="Century Gothic"/>
                <a:ea typeface="Century Gothic"/>
                <a:cs typeface="Century Gothic"/>
              </a:rPr>
              <a:t>figura 7, en la cual se puede ver que tiene una pendiente negativa. </a:t>
            </a:r>
            <a:endParaRPr lang="es-GT" sz="2400" dirty="0">
              <a:latin typeface="Century Gothic"/>
              <a:ea typeface="Century Gothic"/>
              <a:cs typeface="Century Gothic"/>
            </a:endParaRPr>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GT" sz="2400" dirty="0"/>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ES" sz="2400" dirty="0">
                <a:sym typeface="Century Gothic"/>
              </a:rPr>
              <a:t>Al graficar dicha relación con el contenido de almidón de la materia prima, se evidencia un comportamiento inversamente proporcional a la relación de extracción, </a:t>
            </a: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4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GT" sz="2600" dirty="0">
                <a:sym typeface="Century Gothic"/>
              </a:rPr>
              <a:t>Al graficar la recuperación de azúcar en </a:t>
            </a:r>
            <a:r>
              <a:rPr lang="es-GT" sz="2600" dirty="0">
                <a:sym typeface="Century Gothic"/>
              </a:rPr>
              <a:t>refinería </a:t>
            </a:r>
            <a:r>
              <a:rPr lang="es-GT" sz="2600" dirty="0">
                <a:sym typeface="Century Gothic"/>
              </a:rPr>
              <a:t>y el almidón confirma la información arrojada por la figura 7</a:t>
            </a:r>
            <a:r>
              <a:rPr lang="es-GT" sz="2600" dirty="0">
                <a:sym typeface="Century Gothic"/>
              </a:rPr>
              <a:t>.</a:t>
            </a:r>
            <a:endParaRPr lang="es-GT" sz="2600" dirty="0">
              <a:sym typeface="Century Gothic"/>
            </a:endParaRPr>
          </a:p>
        </p:txBody>
      </p:sp>
      <p:sp>
        <p:nvSpPr>
          <p:cNvPr id="12" name="Shape 126"/>
          <p:cNvSpPr txBox="1">
            <a:spLocks/>
          </p:cNvSpPr>
          <p:nvPr/>
        </p:nvSpPr>
        <p:spPr>
          <a:xfrm>
            <a:off x="10274968" y="399487"/>
            <a:ext cx="9481189" cy="158948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marL="0" marR="0" indent="0" algn="l" defTabSz="821531" rtl="0" latinLnBrk="0">
              <a:lnSpc>
                <a:spcPct val="100000"/>
              </a:lnSpc>
              <a:spcBef>
                <a:spcPts val="0"/>
              </a:spcBef>
              <a:spcAft>
                <a:spcPts val="0"/>
              </a:spcAft>
              <a:buClrTx/>
              <a:buSzTx/>
              <a:buFontTx/>
              <a:buNone/>
              <a:tabLst/>
              <a:defRPr sz="4700" b="1" i="0" u="none" strike="noStrike" cap="none" spc="0" baseline="0">
                <a:ln>
                  <a:noFill/>
                </a:ln>
                <a:solidFill>
                  <a:srgbClr val="000000"/>
                </a:solidFill>
                <a:uFillTx/>
                <a:latin typeface="Helvetica"/>
                <a:ea typeface="Helvetica"/>
                <a:cs typeface="Helvetica"/>
                <a:sym typeface="Helvetica"/>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a:lstStyle>
          <a:p>
            <a:r>
              <a:rPr lang="es-GT" dirty="0" smtClean="0"/>
              <a:t>Sustentabilidad de eficiencia alcanzada </a:t>
            </a:r>
            <a:endParaRPr lang="es-GT" dirty="0"/>
          </a:p>
        </p:txBody>
      </p:sp>
      <p:pic>
        <p:nvPicPr>
          <p:cNvPr id="5122" name="Grá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4226"/>
            <a:ext cx="9360000" cy="50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13316"/>
            <a:ext cx="9360000" cy="50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26" r="9338"/>
          <a:stretch/>
        </p:blipFill>
        <p:spPr bwMode="auto">
          <a:xfrm>
            <a:off x="416529" y="6416114"/>
            <a:ext cx="8943475" cy="88377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456" r="14007"/>
          <a:stretch/>
        </p:blipFill>
        <p:spPr bwMode="auto">
          <a:xfrm>
            <a:off x="601300" y="12705800"/>
            <a:ext cx="8157411" cy="906092"/>
          </a:xfrm>
          <a:prstGeom prst="rect">
            <a:avLst/>
          </a:prstGeom>
          <a:noFill/>
          <a:extLst>
            <a:ext uri="{909E8E84-426E-40DD-AFC4-6F175D3DCCD1}">
              <a14:hiddenFill xmlns:a14="http://schemas.microsoft.com/office/drawing/2010/main">
                <a:solidFill>
                  <a:srgbClr val="FFFFFF"/>
                </a:solidFill>
              </a14:hiddenFill>
            </a:ext>
          </a:extLst>
        </p:spPr>
      </p:pic>
      <p:sp>
        <p:nvSpPr>
          <p:cNvPr id="16" name="15 Cerrar llave"/>
          <p:cNvSpPr/>
          <p:nvPr/>
        </p:nvSpPr>
        <p:spPr>
          <a:xfrm rot="5400000">
            <a:off x="3567365" y="3271512"/>
            <a:ext cx="589548" cy="2622885"/>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4" tIns="45718" rIns="91434" bIns="45718" numCol="1" spcCol="38099" rtlCol="0" anchor="t">
            <a:noAutofit/>
          </a:bodyPr>
          <a:lstStyle/>
          <a:p>
            <a:pPr algn="l" defTabSz="914361" latinLnBrk="1"/>
            <a:endParaRPr lang="es-GT" sz="1900"/>
          </a:p>
        </p:txBody>
      </p:sp>
      <p:sp>
        <p:nvSpPr>
          <p:cNvPr id="17" name="16 Cerrar llave"/>
          <p:cNvSpPr/>
          <p:nvPr/>
        </p:nvSpPr>
        <p:spPr>
          <a:xfrm rot="16200000">
            <a:off x="3567365" y="340742"/>
            <a:ext cx="589548" cy="2622885"/>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4" tIns="45718" rIns="91434" bIns="45718" numCol="1" spcCol="38099" rtlCol="0" anchor="t">
            <a:noAutofit/>
          </a:bodyPr>
          <a:lstStyle/>
          <a:p>
            <a:pPr algn="l" defTabSz="914361" latinLnBrk="1"/>
            <a:endParaRPr lang="es-GT" sz="1900"/>
          </a:p>
        </p:txBody>
      </p:sp>
      <p:sp>
        <p:nvSpPr>
          <p:cNvPr id="5" name="4 CuadroTexto"/>
          <p:cNvSpPr txBox="1"/>
          <p:nvPr/>
        </p:nvSpPr>
        <p:spPr>
          <a:xfrm>
            <a:off x="2683043" y="4812263"/>
            <a:ext cx="2358192" cy="436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r>
              <a:rPr lang="es-GT" sz="1900" dirty="0"/>
              <a:t>Almidón menor a 35</a:t>
            </a:r>
            <a:endParaRPr lang="es-GT" sz="1900" dirty="0"/>
          </a:p>
        </p:txBody>
      </p:sp>
      <p:sp>
        <p:nvSpPr>
          <p:cNvPr id="19" name="18 CuadroTexto"/>
          <p:cNvSpPr txBox="1"/>
          <p:nvPr/>
        </p:nvSpPr>
        <p:spPr>
          <a:xfrm>
            <a:off x="1756613" y="907321"/>
            <a:ext cx="4211051" cy="436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r>
              <a:rPr lang="es-GT" sz="1900" dirty="0"/>
              <a:t>Relación de extracción (Re) mayor a 25</a:t>
            </a:r>
            <a:endParaRPr lang="es-GT" sz="1900" dirty="0"/>
          </a:p>
        </p:txBody>
      </p:sp>
      <p:sp>
        <p:nvSpPr>
          <p:cNvPr id="6" name="5 Conector"/>
          <p:cNvSpPr/>
          <p:nvPr/>
        </p:nvSpPr>
        <p:spPr>
          <a:xfrm>
            <a:off x="3356818" y="2847737"/>
            <a:ext cx="1010653" cy="873698"/>
          </a:xfrm>
          <a:prstGeom prst="flowChartConnector">
            <a:avLst/>
          </a:prstGeom>
          <a:blipFill rotWithShape="1">
            <a:blip r:embed="rId7"/>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r>
              <a:rPr lang="es-GT" sz="3100" dirty="0">
                <a:solidFill>
                  <a:srgbClr val="FFFFFF"/>
                </a:solidFill>
              </a:rPr>
              <a:t>A</a:t>
            </a:r>
            <a:endParaRPr lang="es-GT" sz="3100" dirty="0">
              <a:solidFill>
                <a:srgbClr val="FFFFFF"/>
              </a:solidFill>
            </a:endParaRPr>
          </a:p>
        </p:txBody>
      </p:sp>
      <mc:AlternateContent xmlns:mc="http://schemas.openxmlformats.org/markup-compatibility/2006" xmlns:a14="http://schemas.microsoft.com/office/drawing/2010/main">
        <mc:Choice Requires="a14">
          <p:sp>
            <p:nvSpPr>
              <p:cNvPr id="7" name="6 CuadroTexto"/>
              <p:cNvSpPr txBox="1"/>
              <p:nvPr/>
            </p:nvSpPr>
            <p:spPr>
              <a:xfrm>
                <a:off x="11622627" y="7496137"/>
                <a:ext cx="7424852" cy="6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099" rtlCol="0" anchor="ctr">
                <a:spAutoFit/>
              </a:bodyPr>
              <a:lstStyle/>
              <a:p>
                <a:r>
                  <a:rPr lang="es-GT" sz="2400" dirty="0"/>
                  <a:t>   </a:t>
                </a:r>
                <a14:m>
                  <m:oMath xmlns:m="http://schemas.openxmlformats.org/officeDocument/2006/math">
                    <m:r>
                      <a:rPr lang="es-GT" sz="2400" i="1">
                        <a:latin typeface="Cambria Math"/>
                        <a:ea typeface="Century Gothic"/>
                        <a:cs typeface="Century Gothic"/>
                        <a:sym typeface="Century Gothic"/>
                      </a:rPr>
                      <m:t>𝐶𝑜𝑙𝑜𝑟</m:t>
                    </m:r>
                    <m:r>
                      <a:rPr lang="es-GT" sz="2400" i="1">
                        <a:latin typeface="Cambria Math"/>
                        <a:ea typeface="Century Gothic"/>
                        <a:cs typeface="Century Gothic"/>
                        <a:sym typeface="Century Gothic"/>
                      </a:rPr>
                      <m:t> </m:t>
                    </m:r>
                    <m:r>
                      <a:rPr lang="es-GT" sz="2400" i="1">
                        <a:latin typeface="Cambria Math"/>
                        <a:ea typeface="Century Gothic"/>
                        <a:cs typeface="Century Gothic"/>
                        <a:sym typeface="Century Gothic"/>
                      </a:rPr>
                      <m:t>𝑎𝑧</m:t>
                    </m:r>
                    <m:r>
                      <a:rPr lang="es-GT" sz="2400" i="1">
                        <a:latin typeface="Cambria Math"/>
                        <a:ea typeface="Century Gothic"/>
                        <a:cs typeface="Century Gothic"/>
                        <a:sym typeface="Century Gothic"/>
                      </a:rPr>
                      <m:t>ú</m:t>
                    </m:r>
                    <m:r>
                      <a:rPr lang="es-GT" sz="2400" i="1">
                        <a:latin typeface="Cambria Math"/>
                        <a:ea typeface="Century Gothic"/>
                        <a:cs typeface="Century Gothic"/>
                        <a:sym typeface="Century Gothic"/>
                      </a:rPr>
                      <m:t>𝑐𝑎𝑟</m:t>
                    </m:r>
                    <m:r>
                      <a:rPr lang="es-GT" sz="2400" i="1">
                        <a:latin typeface="Cambria Math"/>
                        <a:ea typeface="Century Gothic"/>
                        <a:cs typeface="Century Gothic"/>
                        <a:sym typeface="Century Gothic"/>
                      </a:rPr>
                      <m:t> </m:t>
                    </m:r>
                    <m:r>
                      <a:rPr lang="es-GT" sz="2400" i="1">
                        <a:latin typeface="Cambria Math"/>
                        <a:ea typeface="Century Gothic"/>
                        <a:cs typeface="Century Gothic"/>
                        <a:sym typeface="Century Gothic"/>
                      </a:rPr>
                      <m:t>𝑟𝑒𝑓𝑖𝑛𝑜</m:t>
                    </m:r>
                    <m:r>
                      <a:rPr lang="es-GT" sz="2400" i="1">
                        <a:latin typeface="Cambria Math"/>
                        <a:ea typeface="Century Gothic"/>
                        <a:cs typeface="Century Gothic"/>
                        <a:sym typeface="Century Gothic"/>
                      </a:rPr>
                      <m:t>(</m:t>
                    </m:r>
                    <m:r>
                      <a:rPr lang="es-GT" sz="2400" i="1">
                        <a:latin typeface="Cambria Math"/>
                        <a:ea typeface="Century Gothic"/>
                        <a:cs typeface="Century Gothic"/>
                        <a:sym typeface="Century Gothic"/>
                      </a:rPr>
                      <m:t>𝑀𝑜𝑝h𝑠</m:t>
                    </m:r>
                    <m:r>
                      <a:rPr lang="es-GT" sz="2400" i="1">
                        <a:latin typeface="Cambria Math"/>
                        <a:ea typeface="Century Gothic"/>
                        <a:cs typeface="Century Gothic"/>
                        <a:sym typeface="Century Gothic"/>
                      </a:rPr>
                      <m:t>)= </m:t>
                    </m:r>
                    <m:f>
                      <m:fPr>
                        <m:ctrlPr>
                          <a:rPr lang="es-GT" sz="2400" i="1">
                            <a:latin typeface="Cambria Math"/>
                            <a:ea typeface="Century Gothic"/>
                            <a:cs typeface="Century Gothic"/>
                            <a:sym typeface="Century Gothic"/>
                          </a:rPr>
                        </m:ctrlPr>
                      </m:fPr>
                      <m:num>
                        <m:r>
                          <a:rPr lang="es-GT" sz="2400" i="1">
                            <a:latin typeface="Cambria Math"/>
                            <a:ea typeface="Century Gothic"/>
                            <a:cs typeface="Century Gothic"/>
                            <a:sym typeface="Century Gothic"/>
                          </a:rPr>
                          <m:t>𝐶𝑜𝑙𝑜𝑟</m:t>
                        </m:r>
                        <m:r>
                          <a:rPr lang="es-GT" sz="2400" i="1">
                            <a:latin typeface="Cambria Math"/>
                            <a:ea typeface="Century Gothic"/>
                            <a:cs typeface="Century Gothic"/>
                            <a:sym typeface="Century Gothic"/>
                          </a:rPr>
                          <m:t> </m:t>
                        </m:r>
                        <m:r>
                          <a:rPr lang="es-GT" sz="2400" i="1">
                            <a:latin typeface="Cambria Math"/>
                            <a:ea typeface="Century Gothic"/>
                            <a:cs typeface="Century Gothic"/>
                            <a:sym typeface="Century Gothic"/>
                          </a:rPr>
                          <m:t>𝑚𝑎𝑠𝑎</m:t>
                        </m:r>
                        <m:r>
                          <a:rPr lang="es-GT" sz="2400" i="1">
                            <a:latin typeface="Cambria Math"/>
                            <a:ea typeface="Century Gothic"/>
                            <a:cs typeface="Century Gothic"/>
                            <a:sym typeface="Century Gothic"/>
                          </a:rPr>
                          <m:t> </m:t>
                        </m:r>
                        <m:r>
                          <a:rPr lang="es-GT" sz="2400" i="1">
                            <a:latin typeface="Cambria Math"/>
                            <a:ea typeface="Century Gothic"/>
                            <a:cs typeface="Century Gothic"/>
                            <a:sym typeface="Century Gothic"/>
                          </a:rPr>
                          <m:t>𝑐𝑜𝑐𝑖𝑑𝑎</m:t>
                        </m:r>
                        <m:r>
                          <a:rPr lang="es-GT" sz="2400" i="1">
                            <a:latin typeface="Cambria Math"/>
                            <a:ea typeface="Century Gothic"/>
                            <a:cs typeface="Century Gothic"/>
                            <a:sym typeface="Century Gothic"/>
                          </a:rPr>
                          <m:t> (</m:t>
                        </m:r>
                        <m:r>
                          <a:rPr lang="es-GT" sz="2400" i="1">
                            <a:latin typeface="Cambria Math"/>
                            <a:ea typeface="Century Gothic"/>
                            <a:cs typeface="Century Gothic"/>
                            <a:sym typeface="Century Gothic"/>
                          </a:rPr>
                          <m:t>𝑈𝐼</m:t>
                        </m:r>
                        <m:r>
                          <a:rPr lang="es-GT" sz="2400" i="1">
                            <a:latin typeface="Cambria Math"/>
                            <a:ea typeface="Century Gothic"/>
                            <a:cs typeface="Century Gothic"/>
                            <a:sym typeface="Century Gothic"/>
                          </a:rPr>
                          <m:t>)</m:t>
                        </m:r>
                      </m:num>
                      <m:den>
                        <m:r>
                          <a:rPr lang="es-GT" sz="2400" i="1">
                            <a:latin typeface="Cambria Math"/>
                            <a:ea typeface="Century Gothic"/>
                            <a:cs typeface="Century Gothic"/>
                            <a:sym typeface="Century Gothic"/>
                          </a:rPr>
                          <m:t>𝑅𝑒𝑙𝑎𝑐𝑖</m:t>
                        </m:r>
                        <m:r>
                          <a:rPr lang="es-GT" sz="2400" i="1">
                            <a:latin typeface="Cambria Math"/>
                            <a:ea typeface="Century Gothic"/>
                            <a:cs typeface="Century Gothic"/>
                            <a:sym typeface="Century Gothic"/>
                          </a:rPr>
                          <m:t>ó</m:t>
                        </m:r>
                        <m:r>
                          <a:rPr lang="es-GT" sz="2400" i="1">
                            <a:latin typeface="Cambria Math"/>
                            <a:ea typeface="Century Gothic"/>
                            <a:cs typeface="Century Gothic"/>
                            <a:sym typeface="Century Gothic"/>
                          </a:rPr>
                          <m:t>𝑛</m:t>
                        </m:r>
                        <m:r>
                          <a:rPr lang="es-GT" sz="2400" i="1">
                            <a:latin typeface="Cambria Math"/>
                            <a:ea typeface="Century Gothic"/>
                            <a:cs typeface="Century Gothic"/>
                            <a:sym typeface="Century Gothic"/>
                          </a:rPr>
                          <m:t> </m:t>
                        </m:r>
                        <m:r>
                          <a:rPr lang="es-GT" sz="2400" i="1">
                            <a:latin typeface="Cambria Math"/>
                            <a:ea typeface="Century Gothic"/>
                            <a:cs typeface="Century Gothic"/>
                            <a:sym typeface="Century Gothic"/>
                          </a:rPr>
                          <m:t>𝑑𝑒</m:t>
                        </m:r>
                        <m:r>
                          <a:rPr lang="es-GT" sz="2400" i="1">
                            <a:latin typeface="Cambria Math"/>
                            <a:ea typeface="Century Gothic"/>
                            <a:cs typeface="Century Gothic"/>
                            <a:sym typeface="Century Gothic"/>
                          </a:rPr>
                          <m:t> </m:t>
                        </m:r>
                        <m:r>
                          <a:rPr lang="es-GT" sz="2400" i="1">
                            <a:latin typeface="Cambria Math"/>
                            <a:ea typeface="Century Gothic"/>
                            <a:cs typeface="Century Gothic"/>
                            <a:sym typeface="Century Gothic"/>
                          </a:rPr>
                          <m:t>𝑒𝑥𝑡𝑟𝑎𝑐𝑐𝑖</m:t>
                        </m:r>
                        <m:r>
                          <a:rPr lang="es-GT" sz="2400" i="1">
                            <a:latin typeface="Cambria Math"/>
                            <a:ea typeface="Century Gothic"/>
                            <a:cs typeface="Century Gothic"/>
                            <a:sym typeface="Century Gothic"/>
                          </a:rPr>
                          <m:t>ó</m:t>
                        </m:r>
                        <m:r>
                          <a:rPr lang="es-GT" sz="2400" i="1">
                            <a:latin typeface="Cambria Math"/>
                            <a:ea typeface="Century Gothic"/>
                            <a:cs typeface="Century Gothic"/>
                            <a:sym typeface="Century Gothic"/>
                          </a:rPr>
                          <m:t>𝑛</m:t>
                        </m:r>
                      </m:den>
                    </m:f>
                  </m:oMath>
                </a14:m>
                <a:r>
                  <a:rPr lang="es-GT" sz="2400" dirty="0"/>
                  <a:t> </a:t>
                </a:r>
                <a:endParaRPr lang="es-GT" sz="2400" dirty="0"/>
              </a:p>
            </p:txBody>
          </p:sp>
        </mc:Choice>
        <mc:Fallback xmlns="">
          <p:sp>
            <p:nvSpPr>
              <p:cNvPr id="7" name="6 CuadroTexto"/>
              <p:cNvSpPr txBox="1">
                <a:spLocks noRot="1" noChangeAspect="1" noMove="1" noResize="1" noEditPoints="1" noAdjustHandles="1" noChangeArrowheads="1" noChangeShapeType="1" noTextEdit="1"/>
              </p:cNvSpPr>
              <p:nvPr/>
            </p:nvSpPr>
            <p:spPr>
              <a:xfrm>
                <a:off x="11622623" y="7496134"/>
                <a:ext cx="7424852" cy="684995"/>
              </a:xfrm>
              <a:prstGeom prst="rect">
                <a:avLst/>
              </a:prstGeom>
              <a:blipFill rotWithShape="1">
                <a:blip r:embed="rId8"/>
                <a:stretch>
                  <a:fillRect/>
                </a:stretch>
              </a:blipFill>
              <a:ln w="12700" cap="flat">
                <a:noFill/>
                <a:miter lim="400000"/>
              </a:ln>
              <a:effectLst/>
            </p:spPr>
            <p:txBody>
              <a:bodyPr/>
              <a:lstStyle/>
              <a:p>
                <a:r>
                  <a:rPr lang="es-GT">
                    <a:noFill/>
                  </a:rPr>
                  <a:t> </a:t>
                </a:r>
              </a:p>
            </p:txBody>
          </p:sp>
        </mc:Fallback>
      </mc:AlternateContent>
      <mc:AlternateContent xmlns:mc="http://schemas.openxmlformats.org/markup-compatibility/2006" xmlns:a14="http://schemas.microsoft.com/office/drawing/2010/main">
        <mc:Choice Requires="a14">
          <p:sp>
            <p:nvSpPr>
              <p:cNvPr id="22" name="21 CuadroTexto"/>
              <p:cNvSpPr txBox="1"/>
              <p:nvPr/>
            </p:nvSpPr>
            <p:spPr>
              <a:xfrm>
                <a:off x="11930112" y="8765689"/>
                <a:ext cx="6809872" cy="8381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pPr/>
                <a14:m>
                  <m:oMathPara xmlns:m="http://schemas.openxmlformats.org/officeDocument/2006/math">
                    <m:oMathParaPr>
                      <m:jc m:val="centerGroup"/>
                    </m:oMathParaPr>
                    <m:oMath xmlns:m="http://schemas.openxmlformats.org/officeDocument/2006/math">
                      <m:sSub>
                        <m:sSubPr>
                          <m:ctrlPr>
                            <a:rPr lang="es-GT" sz="2400" i="1">
                              <a:latin typeface="Cambria Math"/>
                            </a:rPr>
                          </m:ctrlPr>
                        </m:sSubPr>
                        <m:e>
                          <m:r>
                            <a:rPr lang="es-GT" sz="2400" i="1">
                              <a:latin typeface="Cambria Math"/>
                            </a:rPr>
                            <m:t>𝐶𝑜𝑙𝑜𝑟</m:t>
                          </m:r>
                          <m:r>
                            <a:rPr lang="es-GT" sz="2400" i="1">
                              <a:latin typeface="Cambria Math"/>
                            </a:rPr>
                            <m:t> </m:t>
                          </m:r>
                          <m:r>
                            <a:rPr lang="es-GT" sz="2400" i="1">
                              <a:latin typeface="Cambria Math"/>
                            </a:rPr>
                            <m:t>𝑎𝑧</m:t>
                          </m:r>
                          <m:r>
                            <a:rPr lang="es-GT" sz="2400" i="1">
                              <a:latin typeface="Cambria Math"/>
                            </a:rPr>
                            <m:t>ú</m:t>
                          </m:r>
                          <m:r>
                            <a:rPr lang="es-GT" sz="2400" i="1">
                              <a:latin typeface="Cambria Math"/>
                            </a:rPr>
                            <m:t>𝑐𝑎𝑟</m:t>
                          </m:r>
                          <m:r>
                            <a:rPr lang="es-GT" sz="2400" i="1">
                              <a:latin typeface="Cambria Math"/>
                            </a:rPr>
                            <m:t> </m:t>
                          </m:r>
                          <m:r>
                            <a:rPr lang="es-GT" sz="2400" i="1">
                              <a:latin typeface="Cambria Math"/>
                            </a:rPr>
                            <m:t>𝑟𝑒𝑓𝑖𝑛𝑜</m:t>
                          </m:r>
                          <m:r>
                            <a:rPr lang="es-GT" sz="2400" i="1">
                              <a:latin typeface="Cambria Math"/>
                            </a:rPr>
                            <m:t> </m:t>
                          </m:r>
                          <m:d>
                            <m:dPr>
                              <m:ctrlPr>
                                <a:rPr lang="es-GT" sz="2400" i="1">
                                  <a:latin typeface="Cambria Math"/>
                                </a:rPr>
                              </m:ctrlPr>
                            </m:dPr>
                            <m:e>
                              <m:r>
                                <a:rPr lang="es-GT" sz="2400" i="1">
                                  <a:latin typeface="Cambria Math"/>
                                </a:rPr>
                                <m:t>𝑀𝑜𝑝h𝑠</m:t>
                              </m:r>
                            </m:e>
                          </m:d>
                        </m:e>
                        <m:sub>
                          <m:r>
                            <a:rPr lang="es-GT" sz="2400" i="1">
                              <a:latin typeface="Cambria Math"/>
                            </a:rPr>
                            <m:t>𝑆𝑒𝑐</m:t>
                          </m:r>
                          <m:r>
                            <a:rPr lang="es-GT" sz="2400" i="1">
                              <a:latin typeface="Cambria Math"/>
                            </a:rPr>
                            <m:t> </m:t>
                          </m:r>
                          <m:r>
                            <a:rPr lang="es-GT" sz="2400" i="1">
                              <a:latin typeface="Cambria Math"/>
                            </a:rPr>
                            <m:t>𝐴</m:t>
                          </m:r>
                        </m:sub>
                      </m:sSub>
                      <m:r>
                        <a:rPr lang="es-GT" sz="2400" i="1">
                          <a:latin typeface="Cambria Math"/>
                        </a:rPr>
                        <m:t>= </m:t>
                      </m:r>
                      <m:f>
                        <m:fPr>
                          <m:ctrlPr>
                            <a:rPr lang="es-GT" sz="2400" i="1">
                              <a:latin typeface="Cambria Math"/>
                            </a:rPr>
                          </m:ctrlPr>
                        </m:fPr>
                        <m:num>
                          <m:r>
                            <a:rPr lang="es-GT" sz="2400" i="1">
                              <a:latin typeface="Cambria Math"/>
                            </a:rPr>
                            <m:t>800</m:t>
                          </m:r>
                        </m:num>
                        <m:den>
                          <m:r>
                            <a:rPr lang="es-GT" sz="2400" i="1">
                              <a:latin typeface="Cambria Math"/>
                            </a:rPr>
                            <m:t>25</m:t>
                          </m:r>
                        </m:den>
                      </m:f>
                      <m:r>
                        <a:rPr lang="es-GT" sz="2400" i="1">
                          <a:latin typeface="Cambria Math"/>
                        </a:rPr>
                        <m:t>=32</m:t>
                      </m:r>
                    </m:oMath>
                  </m:oMathPara>
                </a14:m>
                <a:endParaRPr lang="es-GT" sz="2400" dirty="0"/>
              </a:p>
            </p:txBody>
          </p:sp>
        </mc:Choice>
        <mc:Fallback xmlns="">
          <p:sp>
            <p:nvSpPr>
              <p:cNvPr id="22" name="21 CuadroTexto"/>
              <p:cNvSpPr txBox="1">
                <a:spLocks noRot="1" noChangeAspect="1" noMove="1" noResize="1" noEditPoints="1" noAdjustHandles="1" noChangeArrowheads="1" noChangeShapeType="1" noTextEdit="1"/>
              </p:cNvSpPr>
              <p:nvPr/>
            </p:nvSpPr>
            <p:spPr>
              <a:xfrm>
                <a:off x="11930111" y="8765686"/>
                <a:ext cx="6809873" cy="838114"/>
              </a:xfrm>
              <a:prstGeom prst="rect">
                <a:avLst/>
              </a:prstGeom>
              <a:blipFill rotWithShape="1">
                <a:blip r:embed="rId9"/>
                <a:stretch>
                  <a:fillRect/>
                </a:stretch>
              </a:blipFill>
              <a:ln w="12700" cap="flat">
                <a:noFill/>
                <a:miter lim="400000"/>
              </a:ln>
              <a:effectLst/>
            </p:spPr>
            <p:txBody>
              <a:bodyPr/>
              <a:lstStyle/>
              <a:p>
                <a:r>
                  <a:rPr lang="es-GT">
                    <a:noFill/>
                  </a:rPr>
                  <a:t> </a:t>
                </a:r>
              </a:p>
            </p:txBody>
          </p:sp>
        </mc:Fallback>
      </mc:AlternateContent>
      <mc:AlternateContent xmlns:mc="http://schemas.openxmlformats.org/markup-compatibility/2006" xmlns:a14="http://schemas.microsoft.com/office/drawing/2010/main">
        <mc:Choice Requires="a14">
          <p:sp>
            <p:nvSpPr>
              <p:cNvPr id="23" name="22 CuadroTexto"/>
              <p:cNvSpPr txBox="1"/>
              <p:nvPr/>
            </p:nvSpPr>
            <p:spPr>
              <a:xfrm>
                <a:off x="11930112" y="10033319"/>
                <a:ext cx="6809872" cy="8381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pPr/>
                <a14:m>
                  <m:oMathPara xmlns:m="http://schemas.openxmlformats.org/officeDocument/2006/math">
                    <m:oMathParaPr>
                      <m:jc m:val="centerGroup"/>
                    </m:oMathParaPr>
                    <m:oMath xmlns:m="http://schemas.openxmlformats.org/officeDocument/2006/math">
                      <m:sSub>
                        <m:sSubPr>
                          <m:ctrlPr>
                            <a:rPr lang="es-GT" sz="2400" i="1">
                              <a:latin typeface="Cambria Math"/>
                            </a:rPr>
                          </m:ctrlPr>
                        </m:sSubPr>
                        <m:e>
                          <m:r>
                            <a:rPr lang="es-GT" sz="2400" i="1">
                              <a:latin typeface="Cambria Math"/>
                            </a:rPr>
                            <m:t>𝐶𝑜𝑙𝑜𝑟</m:t>
                          </m:r>
                          <m:r>
                            <a:rPr lang="es-GT" sz="2400" i="1">
                              <a:latin typeface="Cambria Math"/>
                            </a:rPr>
                            <m:t> </m:t>
                          </m:r>
                          <m:r>
                            <a:rPr lang="es-GT" sz="2400" i="1">
                              <a:latin typeface="Cambria Math"/>
                            </a:rPr>
                            <m:t>𝑎𝑧</m:t>
                          </m:r>
                          <m:r>
                            <a:rPr lang="es-GT" sz="2400" i="1">
                              <a:latin typeface="Cambria Math"/>
                            </a:rPr>
                            <m:t>ú</m:t>
                          </m:r>
                          <m:r>
                            <a:rPr lang="es-GT" sz="2400" i="1">
                              <a:latin typeface="Cambria Math"/>
                            </a:rPr>
                            <m:t>𝑐𝑎𝑟</m:t>
                          </m:r>
                          <m:r>
                            <a:rPr lang="es-GT" sz="2400" i="1">
                              <a:latin typeface="Cambria Math"/>
                            </a:rPr>
                            <m:t> </m:t>
                          </m:r>
                          <m:r>
                            <a:rPr lang="es-GT" sz="2400" i="1">
                              <a:latin typeface="Cambria Math"/>
                            </a:rPr>
                            <m:t>𝑟𝑒𝑓𝑖𝑛𝑜</m:t>
                          </m:r>
                          <m:r>
                            <a:rPr lang="es-GT" sz="2400" i="1">
                              <a:latin typeface="Cambria Math"/>
                            </a:rPr>
                            <m:t> </m:t>
                          </m:r>
                          <m:d>
                            <m:dPr>
                              <m:ctrlPr>
                                <a:rPr lang="es-GT" sz="2400" i="1">
                                  <a:latin typeface="Cambria Math"/>
                                </a:rPr>
                              </m:ctrlPr>
                            </m:dPr>
                            <m:e>
                              <m:r>
                                <a:rPr lang="es-GT" sz="2400" i="1">
                                  <a:latin typeface="Cambria Math"/>
                                </a:rPr>
                                <m:t>𝑀𝑜𝑝h𝑠</m:t>
                              </m:r>
                            </m:e>
                          </m:d>
                        </m:e>
                        <m:sub>
                          <m:r>
                            <a:rPr lang="es-GT" sz="2400" i="1">
                              <a:latin typeface="Cambria Math"/>
                            </a:rPr>
                            <m:t>𝑆𝑒𝑐</m:t>
                          </m:r>
                          <m:r>
                            <a:rPr lang="es-GT" sz="2400" i="1">
                              <a:latin typeface="Cambria Math"/>
                            </a:rPr>
                            <m:t> </m:t>
                          </m:r>
                          <m:r>
                            <a:rPr lang="es-GT" sz="2400" i="1">
                              <a:latin typeface="Cambria Math"/>
                            </a:rPr>
                            <m:t>𝐵</m:t>
                          </m:r>
                        </m:sub>
                      </m:sSub>
                      <m:r>
                        <a:rPr lang="es-GT" sz="2400" i="1">
                          <a:latin typeface="Cambria Math"/>
                        </a:rPr>
                        <m:t>= </m:t>
                      </m:r>
                      <m:f>
                        <m:fPr>
                          <m:ctrlPr>
                            <a:rPr lang="es-GT" sz="2400" i="1">
                              <a:latin typeface="Cambria Math"/>
                            </a:rPr>
                          </m:ctrlPr>
                        </m:fPr>
                        <m:num>
                          <m:r>
                            <a:rPr lang="es-GT" sz="2400" i="1">
                              <a:latin typeface="Cambria Math"/>
                            </a:rPr>
                            <m:t>800</m:t>
                          </m:r>
                        </m:num>
                        <m:den>
                          <m:r>
                            <a:rPr lang="es-GT" sz="2400" i="1">
                              <a:latin typeface="Cambria Math"/>
                            </a:rPr>
                            <m:t>20</m:t>
                          </m:r>
                        </m:den>
                      </m:f>
                      <m:r>
                        <a:rPr lang="es-GT" sz="2400" i="1">
                          <a:latin typeface="Cambria Math"/>
                        </a:rPr>
                        <m:t>=</m:t>
                      </m:r>
                      <m:r>
                        <a:rPr lang="es-GT" sz="2400">
                          <a:latin typeface="Cambria Math"/>
                        </a:rPr>
                        <m:t>40</m:t>
                      </m:r>
                    </m:oMath>
                  </m:oMathPara>
                </a14:m>
                <a:endParaRPr lang="es-GT" sz="2400" dirty="0"/>
              </a:p>
            </p:txBody>
          </p:sp>
        </mc:Choice>
        <mc:Fallback xmlns="">
          <p:sp>
            <p:nvSpPr>
              <p:cNvPr id="23" name="22 CuadroTexto"/>
              <p:cNvSpPr txBox="1">
                <a:spLocks noRot="1" noChangeAspect="1" noMove="1" noResize="1" noEditPoints="1" noAdjustHandles="1" noChangeArrowheads="1" noChangeShapeType="1" noTextEdit="1"/>
              </p:cNvSpPr>
              <p:nvPr/>
            </p:nvSpPr>
            <p:spPr>
              <a:xfrm>
                <a:off x="11930112" y="10033316"/>
                <a:ext cx="6809873" cy="838114"/>
              </a:xfrm>
              <a:prstGeom prst="rect">
                <a:avLst/>
              </a:prstGeom>
              <a:blipFill rotWithShape="1">
                <a:blip r:embed="rId10"/>
                <a:stretch>
                  <a:fillRect/>
                </a:stretch>
              </a:blipFill>
              <a:ln w="12700" cap="flat">
                <a:noFill/>
                <a:miter lim="400000"/>
              </a:ln>
              <a:effectLst/>
            </p:spPr>
            <p:txBody>
              <a:bodyPr/>
              <a:lstStyle/>
              <a:p>
                <a:r>
                  <a:rPr lang="es-GT">
                    <a:noFill/>
                  </a:rPr>
                  <a:t> </a:t>
                </a:r>
              </a:p>
            </p:txBody>
          </p:sp>
        </mc:Fallback>
      </mc:AlternateContent>
      <p:sp>
        <p:nvSpPr>
          <p:cNvPr id="24" name="23 Cerrar llave"/>
          <p:cNvSpPr/>
          <p:nvPr/>
        </p:nvSpPr>
        <p:spPr>
          <a:xfrm rot="5400000">
            <a:off x="6354685" y="2976738"/>
            <a:ext cx="589548" cy="2622885"/>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4" tIns="45718" rIns="91434" bIns="45718" numCol="1" spcCol="38099" rtlCol="0" anchor="t">
            <a:noAutofit/>
          </a:bodyPr>
          <a:lstStyle/>
          <a:p>
            <a:pPr algn="l" defTabSz="914361" latinLnBrk="1"/>
            <a:endParaRPr lang="es-GT" sz="1900"/>
          </a:p>
        </p:txBody>
      </p:sp>
      <p:sp>
        <p:nvSpPr>
          <p:cNvPr id="25" name="24 Cerrar llave"/>
          <p:cNvSpPr/>
          <p:nvPr/>
        </p:nvSpPr>
        <p:spPr>
          <a:xfrm rot="16200000">
            <a:off x="6354687" y="787916"/>
            <a:ext cx="589548" cy="2622885"/>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4" tIns="45718" rIns="91434" bIns="45718" numCol="1" spcCol="38099" rtlCol="0" anchor="t">
            <a:noAutofit/>
          </a:bodyPr>
          <a:lstStyle/>
          <a:p>
            <a:pPr algn="l" defTabSz="914361" latinLnBrk="1"/>
            <a:endParaRPr lang="es-GT" sz="1900"/>
          </a:p>
        </p:txBody>
      </p:sp>
      <p:sp>
        <p:nvSpPr>
          <p:cNvPr id="26" name="25 CuadroTexto"/>
          <p:cNvSpPr txBox="1"/>
          <p:nvPr/>
        </p:nvSpPr>
        <p:spPr>
          <a:xfrm>
            <a:off x="5321977" y="4550036"/>
            <a:ext cx="2654973" cy="436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r>
              <a:rPr lang="es-GT" sz="1900" dirty="0"/>
              <a:t>Almidón superior a 60</a:t>
            </a:r>
            <a:endParaRPr lang="es-GT" sz="1900" dirty="0"/>
          </a:p>
        </p:txBody>
      </p:sp>
      <p:pic>
        <p:nvPicPr>
          <p:cNvPr id="5126"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739988" y="8765686"/>
            <a:ext cx="629677" cy="62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descr="Resultado de imagen para palomita de correcto">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739985" y="10227345"/>
            <a:ext cx="534200" cy="659738"/>
          </a:xfrm>
          <a:prstGeom prst="rect">
            <a:avLst/>
          </a:prstGeom>
          <a:noFill/>
          <a:extLst>
            <a:ext uri="{909E8E84-426E-40DD-AFC4-6F175D3DCCD1}">
              <a14:hiddenFill xmlns:a14="http://schemas.microsoft.com/office/drawing/2010/main">
                <a:solidFill>
                  <a:srgbClr val="FFFFFF"/>
                </a:solidFill>
              </a14:hiddenFill>
            </a:ext>
          </a:extLst>
        </p:spPr>
      </p:pic>
      <p:sp>
        <p:nvSpPr>
          <p:cNvPr id="29" name="28 CuadroTexto"/>
          <p:cNvSpPr txBox="1"/>
          <p:nvPr/>
        </p:nvSpPr>
        <p:spPr>
          <a:xfrm>
            <a:off x="5518777" y="1328588"/>
            <a:ext cx="2261368" cy="436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r>
              <a:rPr lang="es-GT" sz="1900" dirty="0"/>
              <a:t>Re cae hasta 20</a:t>
            </a:r>
            <a:endParaRPr lang="es-GT" sz="1900" dirty="0"/>
          </a:p>
        </p:txBody>
      </p:sp>
      <p:sp>
        <p:nvSpPr>
          <p:cNvPr id="30" name="29 Conector"/>
          <p:cNvSpPr/>
          <p:nvPr/>
        </p:nvSpPr>
        <p:spPr>
          <a:xfrm>
            <a:off x="6144137" y="2829707"/>
            <a:ext cx="1010653" cy="873698"/>
          </a:xfrm>
          <a:prstGeom prst="flowChartConnector">
            <a:avLst/>
          </a:prstGeom>
          <a:blipFill rotWithShape="1">
            <a:blip r:embed="rId7"/>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r>
              <a:rPr lang="es-GT" sz="3100" dirty="0">
                <a:solidFill>
                  <a:srgbClr val="FFFFFF"/>
                </a:solidFill>
              </a:rPr>
              <a:t>B</a:t>
            </a:r>
            <a:endParaRPr lang="es-GT" sz="3100" dirty="0">
              <a:solidFill>
                <a:srgbClr val="FFFFFF"/>
              </a:solidFill>
            </a:endParaRPr>
          </a:p>
        </p:txBody>
      </p:sp>
      <p:pic>
        <p:nvPicPr>
          <p:cNvPr id="27" name="26 Imagen"/>
          <p:cNvPicPr>
            <a:picLocks noChangeAspect="1"/>
          </p:cNvPicPr>
          <p:nvPr/>
        </p:nvPicPr>
        <p:blipFill rotWithShape="1">
          <a:blip r:embed="rId14"/>
          <a:srcRect l="1" t="14218" r="64835" b="76066"/>
          <a:stretch/>
        </p:blipFill>
        <p:spPr bwMode="auto">
          <a:xfrm>
            <a:off x="20048665" y="285751"/>
            <a:ext cx="4125786" cy="91029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703404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0" end="0"/>
                                            </p:txEl>
                                          </p:spTgt>
                                        </p:tgtEl>
                                        <p:attrNameLst>
                                          <p:attrName>style.visibility</p:attrName>
                                        </p:attrNameLst>
                                      </p:cBhvr>
                                      <p:to>
                                        <p:strVal val="visible"/>
                                      </p:to>
                                    </p:set>
                                    <p:animEffect transition="in" filter="fade">
                                      <p:cBhvr>
                                        <p:cTn id="12" dur="500"/>
                                        <p:tgtEl>
                                          <p:spTgt spid="1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par>
                                <p:cTn id="18" presetID="10" presetClass="entr" presetSubtype="0" fill="hold" nodeType="with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fade">
                                      <p:cBhvr>
                                        <p:cTn id="20" dur="500"/>
                                        <p:tgtEl>
                                          <p:spTgt spid="51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2">
                                            <p:txEl>
                                              <p:pRg st="2" end="2"/>
                                            </p:txEl>
                                          </p:spTgt>
                                        </p:tgtEl>
                                        <p:attrNameLst>
                                          <p:attrName>style.visibility</p:attrName>
                                        </p:attrNameLst>
                                      </p:cBhvr>
                                      <p:to>
                                        <p:strVal val="visible"/>
                                      </p:to>
                                    </p:set>
                                    <p:animEffect transition="in" filter="fade">
                                      <p:cBhvr>
                                        <p:cTn id="25" dur="500"/>
                                        <p:tgtEl>
                                          <p:spTgt spid="13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126"/>
                                        </p:tgtEl>
                                        <p:attrNameLst>
                                          <p:attrName>style.visibility</p:attrName>
                                        </p:attrNameLst>
                                      </p:cBhvr>
                                      <p:to>
                                        <p:strVal val="visible"/>
                                      </p:to>
                                    </p:set>
                                    <p:animEffect transition="in" filter="fade">
                                      <p:cBhvr>
                                        <p:cTn id="65" dur="500"/>
                                        <p:tgtEl>
                                          <p:spTgt spid="51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128"/>
                                        </p:tgtEl>
                                        <p:attrNameLst>
                                          <p:attrName>style.visibility</p:attrName>
                                        </p:attrNameLst>
                                      </p:cBhvr>
                                      <p:to>
                                        <p:strVal val="visible"/>
                                      </p:to>
                                    </p:set>
                                    <p:animEffect transition="in" filter="fade">
                                      <p:cBhvr>
                                        <p:cTn id="100" dur="500"/>
                                        <p:tgtEl>
                                          <p:spTgt spid="512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32">
                                            <p:txEl>
                                              <p:pRg st="14" end="14"/>
                                            </p:txEl>
                                          </p:spTgt>
                                        </p:tgtEl>
                                        <p:attrNameLst>
                                          <p:attrName>style.visibility</p:attrName>
                                        </p:attrNameLst>
                                      </p:cBhvr>
                                      <p:to>
                                        <p:strVal val="visible"/>
                                      </p:to>
                                    </p:set>
                                    <p:animEffect transition="in" filter="fade">
                                      <p:cBhvr>
                                        <p:cTn id="105" dur="500"/>
                                        <p:tgtEl>
                                          <p:spTgt spid="132">
                                            <p:txEl>
                                              <p:pRg st="14" end="14"/>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5123"/>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5" grpId="0"/>
      <p:bldP spid="19" grpId="0"/>
      <p:bldP spid="6" grpId="0" animBg="1"/>
      <p:bldP spid="7" grpId="0"/>
      <p:bldP spid="22" grpId="0"/>
      <p:bldP spid="23" grpId="0"/>
      <p:bldP spid="24" grpId="0" animBg="1"/>
      <p:bldP spid="25" grpId="0" animBg="1"/>
      <p:bldP spid="26" grpId="0"/>
      <p:bldP spid="29"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titulos.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3" name="Shape 123"/>
          <p:cNvSpPr>
            <a:spLocks noGrp="1"/>
          </p:cNvSpPr>
          <p:nvPr>
            <p:ph type="subTitle" idx="1"/>
          </p:nvPr>
        </p:nvSpPr>
        <p:spPr>
          <a:xfrm>
            <a:off x="1237040" y="5733061"/>
            <a:ext cx="9481189" cy="1589486"/>
          </a:xfrm>
          <a:prstGeom prst="rect">
            <a:avLst/>
          </a:prstGeom>
        </p:spPr>
        <p:txBody>
          <a:bodyPr anchor="ctr"/>
          <a:lstStyle>
            <a:lvl1pPr algn="r">
              <a:defRPr sz="4700" b="1" i="1">
                <a:solidFill>
                  <a:srgbClr val="FFFFFF"/>
                </a:solidFill>
                <a:latin typeface="Helvetica"/>
                <a:ea typeface="Helvetica"/>
                <a:cs typeface="Helvetica"/>
                <a:sym typeface="Helvetica"/>
              </a:defRPr>
            </a:lvl1pPr>
          </a:lstStyle>
          <a:p>
            <a:r>
              <a:rPr lang="es-GT" dirty="0" smtClean="0"/>
              <a:t>Conclusiones</a:t>
            </a:r>
            <a:endParaRPr dirty="0"/>
          </a:p>
        </p:txBody>
      </p:sp>
      <p:pic>
        <p:nvPicPr>
          <p:cNvPr id="4" name="3 Imagen"/>
          <p:cNvPicPr/>
          <p:nvPr/>
        </p:nvPicPr>
        <p:blipFill rotWithShape="1">
          <a:blip r:embed="rId3"/>
          <a:srcRect l="1080" t="15028" r="65120" b="76786"/>
          <a:stretch/>
        </p:blipFill>
        <p:spPr bwMode="auto">
          <a:xfrm>
            <a:off x="12747307" y="5733060"/>
            <a:ext cx="11707495" cy="2712403"/>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9958553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contenido.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6" name="Shape 126"/>
          <p:cNvSpPr>
            <a:spLocks noGrp="1"/>
          </p:cNvSpPr>
          <p:nvPr>
            <p:ph type="body" sz="quarter" idx="4294967295"/>
          </p:nvPr>
        </p:nvSpPr>
        <p:spPr>
          <a:xfrm>
            <a:off x="0" y="1374775"/>
            <a:ext cx="9482138" cy="1590675"/>
          </a:xfrm>
          <a:prstGeom prst="rect">
            <a:avLst/>
          </a:prstGeom>
        </p:spPr>
        <p:txBody>
          <a:bodyPr/>
          <a:lstStyle>
            <a:lvl1pPr marL="0" indent="0">
              <a:spcBef>
                <a:spcPts val="0"/>
              </a:spcBef>
              <a:buSzTx/>
              <a:buNone/>
              <a:defRPr sz="4700" b="1">
                <a:latin typeface="Helvetica"/>
                <a:ea typeface="Helvetica"/>
                <a:cs typeface="Helvetica"/>
                <a:sym typeface="Helvetica"/>
              </a:defRPr>
            </a:lvl1pPr>
          </a:lstStyle>
          <a:p>
            <a:r>
              <a:rPr lang="es-GT" dirty="0" smtClean="0"/>
              <a:t>Conclusiones</a:t>
            </a:r>
            <a:endParaRPr dirty="0"/>
          </a:p>
        </p:txBody>
      </p:sp>
      <p:sp>
        <p:nvSpPr>
          <p:cNvPr id="127" name="Shape 127"/>
          <p:cNvSpPr/>
          <p:nvPr/>
        </p:nvSpPr>
        <p:spPr>
          <a:xfrm>
            <a:off x="1070356" y="2899373"/>
            <a:ext cx="13006595" cy="875464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ES" sz="2600" dirty="0">
                <a:latin typeface="Century Gothic"/>
                <a:ea typeface="Century Gothic"/>
                <a:cs typeface="Century Gothic"/>
              </a:rPr>
              <a:t>La </a:t>
            </a:r>
            <a:r>
              <a:rPr lang="es-ES" sz="2600" dirty="0">
                <a:latin typeface="Century Gothic"/>
                <a:ea typeface="Century Gothic"/>
                <a:cs typeface="Century Gothic"/>
              </a:rPr>
              <a:t>habilitación del dato del color del VHP en pantalla de refinería pone bajo control el color de la existencia de material a procesar, lo cual disminuye el color de la materia prima en 17.5% y mejora su estabilidad al disminuir su variabilidad en 46.3</a:t>
            </a:r>
            <a:r>
              <a:rPr lang="es-ES" sz="2600" dirty="0">
                <a:latin typeface="Century Gothic"/>
                <a:ea typeface="Century Gothic"/>
                <a:cs typeface="Century Gothic"/>
              </a:rPr>
              <a:t>%.</a:t>
            </a: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600" dirty="0">
              <a:latin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GT" sz="2600" dirty="0">
                <a:sym typeface="Century Gothic"/>
              </a:rPr>
              <a:t>La utilización de cal para ingenios en el proceso de clarificación aumento la remoción de color del 15 hasta un 30%, aumentando la remoción en un 66% en promedio para la presente zafra.</a:t>
            </a: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GT" dirty="0" smtClean="0"/>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GT" sz="2600" dirty="0">
                <a:sym typeface="Century Gothic"/>
              </a:rPr>
              <a:t>Las mejoras realizadas en el ingreso de azúcar y clarificación, permiten tratar mayor cantidad de jarabe mediante el uso de adsorbentes, para la presente zafra se trató en promedio el 6.4% de jarabe</a:t>
            </a:r>
            <a:r>
              <a:rPr lang="es-GT" sz="2600" dirty="0">
                <a:sym typeface="Century Gothic"/>
              </a:rPr>
              <a:t>.</a:t>
            </a: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GT" sz="26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GT" sz="2600" dirty="0">
                <a:sym typeface="Century Gothic"/>
              </a:rPr>
              <a:t>Para el proceso de back boiling con color de licor de 250 UI, masas de 800 UI y jarabe de 1600UI, y en ausencia del efecto del almidón, se alcanza recuperar hasta un 94 % de azúcar refino.</a:t>
            </a: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dirty="0" smtClean="0"/>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GT" sz="2600" dirty="0">
                <a:latin typeface="Century Gothic"/>
                <a:ea typeface="Century Gothic"/>
                <a:cs typeface="Century Gothic"/>
              </a:rPr>
              <a:t>La recuperación promedio fue de 90.1% para la presente zafra.</a:t>
            </a:r>
          </a:p>
          <a:p>
            <a:pPr algn="just" defTabSz="402532">
              <a:lnSpc>
                <a:spcPct val="110000"/>
              </a:lnSpc>
              <a:defRPr sz="2793">
                <a:latin typeface="Helvetica"/>
                <a:ea typeface="Helvetica"/>
                <a:cs typeface="Helvetica"/>
                <a:sym typeface="Helvetica"/>
              </a:defRPr>
            </a:pPr>
            <a:endParaRPr dirty="0"/>
          </a:p>
        </p:txBody>
      </p:sp>
      <p:graphicFrame>
        <p:nvGraphicFramePr>
          <p:cNvPr id="8" name="7 Gráfico"/>
          <p:cNvGraphicFramePr>
            <a:graphicFrameLocks/>
          </p:cNvGraphicFramePr>
          <p:nvPr>
            <p:extLst>
              <p:ext uri="{D42A27DB-BD31-4B8C-83A1-F6EECF244321}">
                <p14:modId xmlns:p14="http://schemas.microsoft.com/office/powerpoint/2010/main" val="2343257517"/>
              </p:ext>
            </p:extLst>
          </p:nvPr>
        </p:nvGraphicFramePr>
        <p:xfrm>
          <a:off x="14865064" y="6858000"/>
          <a:ext cx="9360000" cy="50400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áfico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0104" y="1075748"/>
            <a:ext cx="9360000" cy="50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errar llave"/>
          <p:cNvSpPr/>
          <p:nvPr/>
        </p:nvSpPr>
        <p:spPr>
          <a:xfrm rot="16200000">
            <a:off x="19978439" y="648626"/>
            <a:ext cx="589548" cy="2622885"/>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4" tIns="45718" rIns="91434" bIns="45718" numCol="1" spcCol="38099" rtlCol="0" anchor="t">
            <a:noAutofit/>
          </a:bodyPr>
          <a:lstStyle/>
          <a:p>
            <a:pPr algn="l" defTabSz="914361" latinLnBrk="1"/>
            <a:endParaRPr lang="es-GT" sz="1900"/>
          </a:p>
        </p:txBody>
      </p:sp>
      <p:sp>
        <p:nvSpPr>
          <p:cNvPr id="13" name="12 CuadroTexto"/>
          <p:cNvSpPr txBox="1"/>
          <p:nvPr/>
        </p:nvSpPr>
        <p:spPr>
          <a:xfrm>
            <a:off x="18693211" y="951640"/>
            <a:ext cx="3160005" cy="7290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r>
              <a:rPr lang="es-GT" sz="1900" dirty="0"/>
              <a:t>Se alcanza una recuperación de hasta 94%</a:t>
            </a:r>
            <a:endParaRPr lang="es-GT" sz="1900" dirty="0"/>
          </a:p>
        </p:txBody>
      </p:sp>
      <p:pic>
        <p:nvPicPr>
          <p:cNvPr id="10" name="9 Imagen"/>
          <p:cNvPicPr>
            <a:picLocks noChangeAspect="1"/>
          </p:cNvPicPr>
          <p:nvPr/>
        </p:nvPicPr>
        <p:blipFill rotWithShape="1">
          <a:blip r:embed="rId5"/>
          <a:srcRect l="1" t="14218" r="64835" b="76066"/>
          <a:stretch/>
        </p:blipFill>
        <p:spPr bwMode="auto">
          <a:xfrm>
            <a:off x="0" y="12269424"/>
            <a:ext cx="5922906" cy="1306800"/>
          </a:xfrm>
          <a:prstGeom prst="rect">
            <a:avLst/>
          </a:prstGeom>
          <a:ln>
            <a:noFill/>
          </a:ln>
          <a:effectLst>
            <a:softEdge rad="112500"/>
          </a:effectLst>
          <a:extLst>
            <a:ext uri="{53640926-AAD7-44D8-BBD7-CCE9431645EC}">
              <a14:shadowObscured xmlns:a14="http://schemas.microsoft.com/office/drawing/2010/main"/>
            </a:ext>
          </a:extLst>
        </p:spPr>
      </p:pic>
      <p:pic>
        <p:nvPicPr>
          <p:cNvPr id="11" name="10 Imagen"/>
          <p:cNvPicPr>
            <a:picLocks noChangeAspect="1"/>
          </p:cNvPicPr>
          <p:nvPr/>
        </p:nvPicPr>
        <p:blipFill rotWithShape="1">
          <a:blip r:embed="rId5"/>
          <a:srcRect l="35165" t="14218" r="29671" b="76066"/>
          <a:stretch/>
        </p:blipFill>
        <p:spPr bwMode="auto">
          <a:xfrm>
            <a:off x="18459450" y="12269424"/>
            <a:ext cx="5924550" cy="1307162"/>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
                                            <p:bg/>
                                          </p:spTgt>
                                        </p:tgtEl>
                                        <p:attrNameLst>
                                          <p:attrName>style.visibility</p:attrName>
                                        </p:attrNameLst>
                                      </p:cBhvr>
                                      <p:to>
                                        <p:strVal val="visible"/>
                                      </p:to>
                                    </p:set>
                                    <p:animEffect transition="in" filter="fade">
                                      <p:cBhvr>
                                        <p:cTn id="7" dur="500"/>
                                        <p:tgtEl>
                                          <p:spTgt spid="12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
                                            <p:txEl>
                                              <p:pRg st="0" end="0"/>
                                            </p:txEl>
                                          </p:spTgt>
                                        </p:tgtEl>
                                        <p:attrNameLst>
                                          <p:attrName>style.visibility</p:attrName>
                                        </p:attrNameLst>
                                      </p:cBhvr>
                                      <p:to>
                                        <p:strVal val="visible"/>
                                      </p:to>
                                    </p:set>
                                    <p:animEffect transition="in" filter="fade">
                                      <p:cBhvr>
                                        <p:cTn id="12" dur="500"/>
                                        <p:tgtEl>
                                          <p:spTgt spid="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0" end="0"/>
                                            </p:txEl>
                                          </p:spTgt>
                                        </p:tgtEl>
                                        <p:attrNameLst>
                                          <p:attrName>style.visibility</p:attrName>
                                        </p:attrNameLst>
                                      </p:cBhvr>
                                      <p:to>
                                        <p:strVal val="visible"/>
                                      </p:to>
                                    </p:set>
                                    <p:animEffect transition="in" filter="fade">
                                      <p:cBhvr>
                                        <p:cTn id="17" dur="500"/>
                                        <p:tgtEl>
                                          <p:spTgt spid="1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2" end="2"/>
                                            </p:txEl>
                                          </p:spTgt>
                                        </p:tgtEl>
                                        <p:attrNameLst>
                                          <p:attrName>style.visibility</p:attrName>
                                        </p:attrNameLst>
                                      </p:cBhvr>
                                      <p:to>
                                        <p:strVal val="visible"/>
                                      </p:to>
                                    </p:set>
                                    <p:animEffect transition="in" filter="fade">
                                      <p:cBhvr>
                                        <p:cTn id="22" dur="500"/>
                                        <p:tgtEl>
                                          <p:spTgt spid="1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7">
                                            <p:txEl>
                                              <p:pRg st="6" end="6"/>
                                            </p:txEl>
                                          </p:spTgt>
                                        </p:tgtEl>
                                        <p:attrNameLst>
                                          <p:attrName>style.visibility</p:attrName>
                                        </p:attrNameLst>
                                      </p:cBhvr>
                                      <p:to>
                                        <p:strVal val="visible"/>
                                      </p:to>
                                    </p:set>
                                    <p:animEffect transition="in" filter="fade">
                                      <p:cBhvr>
                                        <p:cTn id="31" dur="500"/>
                                        <p:tgtEl>
                                          <p:spTgt spid="12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7">
                                            <p:txEl>
                                              <p:pRg st="8" end="8"/>
                                            </p:txEl>
                                          </p:spTgt>
                                        </p:tgtEl>
                                        <p:attrNameLst>
                                          <p:attrName>style.visibility</p:attrName>
                                        </p:attrNameLst>
                                      </p:cBhvr>
                                      <p:to>
                                        <p:strVal val="visible"/>
                                      </p:to>
                                    </p:set>
                                    <p:animEffect transition="in" filter="fade">
                                      <p:cBhvr>
                                        <p:cTn id="51" dur="500"/>
                                        <p:tgtEl>
                                          <p:spTgt spid="127">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animBg="1"/>
      <p:bldGraphic spid="8" grpId="0">
        <p:bldAsOne/>
      </p:bldGraphic>
      <p:bldP spid="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titulos.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3" name="Shape 123"/>
          <p:cNvSpPr>
            <a:spLocks noGrp="1"/>
          </p:cNvSpPr>
          <p:nvPr>
            <p:ph type="subTitle" idx="1"/>
          </p:nvPr>
        </p:nvSpPr>
        <p:spPr>
          <a:xfrm>
            <a:off x="1237040" y="5733061"/>
            <a:ext cx="9481189" cy="1589486"/>
          </a:xfrm>
          <a:prstGeom prst="rect">
            <a:avLst/>
          </a:prstGeom>
        </p:spPr>
        <p:txBody>
          <a:bodyPr anchor="ctr"/>
          <a:lstStyle>
            <a:lvl1pPr algn="r">
              <a:defRPr sz="4700" b="1" i="1">
                <a:solidFill>
                  <a:srgbClr val="FFFFFF"/>
                </a:solidFill>
                <a:latin typeface="Helvetica"/>
                <a:ea typeface="Helvetica"/>
                <a:cs typeface="Helvetica"/>
                <a:sym typeface="Helvetica"/>
              </a:defRPr>
            </a:lvl1pPr>
          </a:lstStyle>
          <a:p>
            <a:r>
              <a:rPr lang="es-GT" dirty="0" smtClean="0"/>
              <a:t>Valoración de beneficios</a:t>
            </a:r>
            <a:endParaRPr dirty="0"/>
          </a:p>
        </p:txBody>
      </p:sp>
      <p:pic>
        <p:nvPicPr>
          <p:cNvPr id="4" name="3 Imagen"/>
          <p:cNvPicPr/>
          <p:nvPr/>
        </p:nvPicPr>
        <p:blipFill rotWithShape="1">
          <a:blip r:embed="rId3"/>
          <a:srcRect l="1080" t="15028" r="65120" b="76786"/>
          <a:stretch/>
        </p:blipFill>
        <p:spPr bwMode="auto">
          <a:xfrm>
            <a:off x="12747307" y="5733060"/>
            <a:ext cx="11707495" cy="2712403"/>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3959233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contenido.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6" name="Shape 126"/>
          <p:cNvSpPr>
            <a:spLocks noGrp="1"/>
          </p:cNvSpPr>
          <p:nvPr>
            <p:ph type="body" sz="quarter" idx="4294967295"/>
          </p:nvPr>
        </p:nvSpPr>
        <p:spPr>
          <a:xfrm>
            <a:off x="0" y="1374775"/>
            <a:ext cx="9482138" cy="1590675"/>
          </a:xfrm>
          <a:prstGeom prst="rect">
            <a:avLst/>
          </a:prstGeom>
        </p:spPr>
        <p:txBody>
          <a:bodyPr/>
          <a:lstStyle>
            <a:lvl1pPr marL="0" indent="0">
              <a:spcBef>
                <a:spcPts val="0"/>
              </a:spcBef>
              <a:buSzTx/>
              <a:buNone/>
              <a:defRPr sz="4700" b="1">
                <a:latin typeface="Helvetica"/>
                <a:ea typeface="Helvetica"/>
                <a:cs typeface="Helvetica"/>
                <a:sym typeface="Helvetica"/>
              </a:defRPr>
            </a:lvl1pPr>
          </a:lstStyle>
          <a:p>
            <a:r>
              <a:rPr lang="es-GT" dirty="0" smtClean="0"/>
              <a:t>Valoración de beneficios</a:t>
            </a:r>
            <a:endParaRPr dirty="0"/>
          </a:p>
        </p:txBody>
      </p:sp>
      <p:sp>
        <p:nvSpPr>
          <p:cNvPr id="127" name="Shape 127"/>
          <p:cNvSpPr/>
          <p:nvPr/>
        </p:nvSpPr>
        <p:spPr>
          <a:xfrm>
            <a:off x="1070356" y="2899373"/>
            <a:ext cx="13006595" cy="577507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ES" sz="2600" dirty="0">
                <a:latin typeface="Century Gothic"/>
                <a:ea typeface="Century Gothic"/>
                <a:cs typeface="Century Gothic"/>
              </a:rPr>
              <a:t>Haber trabajado en la presente zafra bajo 2.6 puntos más de eficiencia que en años anteriores, reporto los siguientes efectos:</a:t>
            </a: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600" dirty="0">
              <a:latin typeface="Century Gothic"/>
              <a:ea typeface="Century Gothic"/>
              <a:cs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ES" sz="2600" dirty="0">
                <a:latin typeface="Century Gothic"/>
                <a:ea typeface="Century Gothic"/>
                <a:cs typeface="Century Gothic"/>
              </a:rPr>
              <a:t>Se requirió menos azúcar VHP para cumplir el programa de producción</a:t>
            </a: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600" dirty="0">
              <a:latin typeface="Century Gothic"/>
              <a:ea typeface="Century Gothic"/>
              <a:cs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ES" sz="2600" dirty="0">
                <a:latin typeface="Century Gothic"/>
                <a:ea typeface="Century Gothic"/>
                <a:cs typeface="Century Gothic"/>
              </a:rPr>
              <a:t>Aumento la disponibilidad de equipo en fabrica para minimizar paradas de proceso por retorno de jarabe a tanques de meladura (llenos de meladura)</a:t>
            </a: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ES" sz="2600" dirty="0">
              <a:latin typeface="Century Gothic"/>
              <a:ea typeface="Century Gothic"/>
              <a:cs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ES" sz="2600" dirty="0">
                <a:latin typeface="Century Gothic"/>
                <a:ea typeface="Century Gothic"/>
                <a:cs typeface="Century Gothic"/>
              </a:rPr>
              <a:t>Beneficios económicos desde el ahorro en insumos, hora-hombre operativa, costos de producción, días de zafra.</a:t>
            </a:r>
            <a:endParaRPr dirty="0"/>
          </a:p>
        </p:txBody>
      </p:sp>
      <p:graphicFrame>
        <p:nvGraphicFramePr>
          <p:cNvPr id="8" name="7 Gráfico"/>
          <p:cNvGraphicFramePr>
            <a:graphicFrameLocks/>
          </p:cNvGraphicFramePr>
          <p:nvPr>
            <p:extLst>
              <p:ext uri="{D42A27DB-BD31-4B8C-83A1-F6EECF244321}">
                <p14:modId xmlns:p14="http://schemas.microsoft.com/office/powerpoint/2010/main" val="1360685665"/>
              </p:ext>
            </p:extLst>
          </p:nvPr>
        </p:nvGraphicFramePr>
        <p:xfrm>
          <a:off x="14865064" y="1818000"/>
          <a:ext cx="9360000" cy="5040000"/>
        </p:xfrm>
        <a:graphic>
          <a:graphicData uri="http://schemas.openxmlformats.org/drawingml/2006/chart">
            <c:chart xmlns:c="http://schemas.openxmlformats.org/drawingml/2006/chart" xmlns:r="http://schemas.openxmlformats.org/officeDocument/2006/relationships" r:id="rId3"/>
          </a:graphicData>
        </a:graphic>
      </p:graphicFrame>
      <p:pic>
        <p:nvPicPr>
          <p:cNvPr id="112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7080" y="7761244"/>
            <a:ext cx="8091125" cy="392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612184" y="9467169"/>
            <a:ext cx="12464763"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099" rtlCol="0" anchor="ctr">
            <a:spAutoFit/>
          </a:bodyPr>
          <a:lstStyle/>
          <a:p>
            <a:pPr algn="just"/>
            <a:r>
              <a:rPr lang="es-GT" sz="4800" dirty="0"/>
              <a:t>El incremento en la eficiencia reportó un ahorro estimado de </a:t>
            </a:r>
            <a:r>
              <a:rPr lang="es-GT" sz="4800" dirty="0" smtClean="0"/>
              <a:t>1.3 </a:t>
            </a:r>
            <a:r>
              <a:rPr lang="es-GT" sz="4800" dirty="0"/>
              <a:t>Millones de </a:t>
            </a:r>
            <a:r>
              <a:rPr lang="es-GT" sz="4800" dirty="0" smtClean="0"/>
              <a:t>dólares</a:t>
            </a:r>
            <a:endParaRPr lang="es-GT" sz="4800" dirty="0"/>
          </a:p>
        </p:txBody>
      </p:sp>
      <p:pic>
        <p:nvPicPr>
          <p:cNvPr id="9" name="8 Imagen"/>
          <p:cNvPicPr>
            <a:picLocks noChangeAspect="1"/>
          </p:cNvPicPr>
          <p:nvPr/>
        </p:nvPicPr>
        <p:blipFill rotWithShape="1">
          <a:blip r:embed="rId5"/>
          <a:srcRect l="1" t="14218" r="64835" b="76066"/>
          <a:stretch/>
        </p:blipFill>
        <p:spPr bwMode="auto">
          <a:xfrm>
            <a:off x="0" y="12269424"/>
            <a:ext cx="5922906" cy="1306800"/>
          </a:xfrm>
          <a:prstGeom prst="rect">
            <a:avLst/>
          </a:prstGeom>
          <a:ln>
            <a:noFill/>
          </a:ln>
          <a:effectLst>
            <a:softEdge rad="112500"/>
          </a:effectLst>
          <a:extLst>
            <a:ext uri="{53640926-AAD7-44D8-BBD7-CCE9431645EC}">
              <a14:shadowObscured xmlns:a14="http://schemas.microsoft.com/office/drawing/2010/main"/>
            </a:ext>
          </a:extLst>
        </p:spPr>
      </p:pic>
      <p:pic>
        <p:nvPicPr>
          <p:cNvPr id="10" name="9 Imagen"/>
          <p:cNvPicPr>
            <a:picLocks noChangeAspect="1"/>
          </p:cNvPicPr>
          <p:nvPr/>
        </p:nvPicPr>
        <p:blipFill rotWithShape="1">
          <a:blip r:embed="rId5"/>
          <a:srcRect l="35165" t="14218" r="29671" b="76066"/>
          <a:stretch/>
        </p:blipFill>
        <p:spPr bwMode="auto">
          <a:xfrm>
            <a:off x="18459450" y="12269424"/>
            <a:ext cx="5924550" cy="130716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690638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
                                            <p:bg/>
                                          </p:spTgt>
                                        </p:tgtEl>
                                        <p:attrNameLst>
                                          <p:attrName>style.visibility</p:attrName>
                                        </p:attrNameLst>
                                      </p:cBhvr>
                                      <p:to>
                                        <p:strVal val="visible"/>
                                      </p:to>
                                    </p:set>
                                    <p:animEffect transition="in" filter="fade">
                                      <p:cBhvr>
                                        <p:cTn id="7" dur="500"/>
                                        <p:tgtEl>
                                          <p:spTgt spid="12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
                                            <p:txEl>
                                              <p:pRg st="0" end="0"/>
                                            </p:txEl>
                                          </p:spTgt>
                                        </p:tgtEl>
                                        <p:attrNameLst>
                                          <p:attrName>style.visibility</p:attrName>
                                        </p:attrNameLst>
                                      </p:cBhvr>
                                      <p:to>
                                        <p:strVal val="visible"/>
                                      </p:to>
                                    </p:set>
                                    <p:animEffect transition="in" filter="fade">
                                      <p:cBhvr>
                                        <p:cTn id="12" dur="500"/>
                                        <p:tgtEl>
                                          <p:spTgt spid="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0" end="0"/>
                                            </p:txEl>
                                          </p:spTgt>
                                        </p:tgtEl>
                                        <p:attrNameLst>
                                          <p:attrName>style.visibility</p:attrName>
                                        </p:attrNameLst>
                                      </p:cBhvr>
                                      <p:to>
                                        <p:strVal val="visible"/>
                                      </p:to>
                                    </p:set>
                                    <p:animEffect transition="in" filter="fade">
                                      <p:cBhvr>
                                        <p:cTn id="17" dur="500"/>
                                        <p:tgtEl>
                                          <p:spTgt spid="1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xEl>
                                              <p:pRg st="2" end="2"/>
                                            </p:txEl>
                                          </p:spTgt>
                                        </p:tgtEl>
                                        <p:attrNameLst>
                                          <p:attrName>style.visibility</p:attrName>
                                        </p:attrNameLst>
                                      </p:cBhvr>
                                      <p:to>
                                        <p:strVal val="visible"/>
                                      </p:to>
                                    </p:set>
                                    <p:animEffect transition="in" filter="fade">
                                      <p:cBhvr>
                                        <p:cTn id="27" dur="500"/>
                                        <p:tgtEl>
                                          <p:spTgt spid="1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7">
                                            <p:txEl>
                                              <p:pRg st="4" end="4"/>
                                            </p:txEl>
                                          </p:spTgt>
                                        </p:tgtEl>
                                        <p:attrNameLst>
                                          <p:attrName>style.visibility</p:attrName>
                                        </p:attrNameLst>
                                      </p:cBhvr>
                                      <p:to>
                                        <p:strVal val="visible"/>
                                      </p:to>
                                    </p:set>
                                    <p:animEffect transition="in" filter="fade">
                                      <p:cBhvr>
                                        <p:cTn id="32" dur="500"/>
                                        <p:tgtEl>
                                          <p:spTgt spid="1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7">
                                            <p:txEl>
                                              <p:pRg st="6" end="6"/>
                                            </p:txEl>
                                          </p:spTgt>
                                        </p:tgtEl>
                                        <p:attrNameLst>
                                          <p:attrName>style.visibility</p:attrName>
                                        </p:attrNameLst>
                                      </p:cBhvr>
                                      <p:to>
                                        <p:strVal val="visible"/>
                                      </p:to>
                                    </p:set>
                                    <p:animEffect transition="in" filter="fade">
                                      <p:cBhvr>
                                        <p:cTn id="37" dur="500"/>
                                        <p:tgtEl>
                                          <p:spTgt spid="1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265"/>
                                        </p:tgtEl>
                                        <p:attrNameLst>
                                          <p:attrName>style.visibility</p:attrName>
                                        </p:attrNameLst>
                                      </p:cBhvr>
                                      <p:to>
                                        <p:strVal val="visible"/>
                                      </p:to>
                                    </p:set>
                                    <p:animEffect transition="in" filter="fade">
                                      <p:cBhvr>
                                        <p:cTn id="42" dur="500"/>
                                        <p:tgtEl>
                                          <p:spTgt spid="112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animBg="1"/>
      <p:bldGraphic spid="8" grpId="0">
        <p:bldAsOne/>
      </p:bldGraphic>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titulos.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3" name="2 Imagen"/>
          <p:cNvPicPr/>
          <p:nvPr/>
        </p:nvPicPr>
        <p:blipFill rotWithShape="1">
          <a:blip r:embed="rId3"/>
          <a:srcRect l="1080" t="15028" r="65120" b="76786"/>
          <a:stretch/>
        </p:blipFill>
        <p:spPr bwMode="auto">
          <a:xfrm>
            <a:off x="12747307" y="5733060"/>
            <a:ext cx="11707495" cy="2712403"/>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8876211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titulos.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3" name="Shape 123"/>
          <p:cNvSpPr>
            <a:spLocks noGrp="1"/>
          </p:cNvSpPr>
          <p:nvPr>
            <p:ph type="subTitle" idx="1"/>
          </p:nvPr>
        </p:nvSpPr>
        <p:spPr>
          <a:xfrm>
            <a:off x="1237040" y="5733061"/>
            <a:ext cx="9481189" cy="1589486"/>
          </a:xfrm>
          <a:prstGeom prst="rect">
            <a:avLst/>
          </a:prstGeom>
        </p:spPr>
        <p:txBody>
          <a:bodyPr anchor="ctr"/>
          <a:lstStyle>
            <a:lvl1pPr algn="r">
              <a:defRPr sz="4700" b="1" i="1">
                <a:solidFill>
                  <a:srgbClr val="FFFFFF"/>
                </a:solidFill>
                <a:latin typeface="Helvetica"/>
                <a:ea typeface="Helvetica"/>
                <a:cs typeface="Helvetica"/>
                <a:sym typeface="Helvetica"/>
              </a:defRPr>
            </a:lvl1pPr>
          </a:lstStyle>
          <a:p>
            <a:r>
              <a:rPr lang="es-GT" dirty="0" smtClean="0"/>
              <a:t>Introducción</a:t>
            </a:r>
            <a:endParaRPr dirty="0"/>
          </a:p>
        </p:txBody>
      </p:sp>
      <p:pic>
        <p:nvPicPr>
          <p:cNvPr id="4" name="3 Imagen"/>
          <p:cNvPicPr/>
          <p:nvPr/>
        </p:nvPicPr>
        <p:blipFill rotWithShape="1">
          <a:blip r:embed="rId3"/>
          <a:srcRect l="1080" t="15028" r="65120" b="76786"/>
          <a:stretch/>
        </p:blipFill>
        <p:spPr bwMode="auto">
          <a:xfrm>
            <a:off x="12747307" y="5733060"/>
            <a:ext cx="11707495" cy="2712403"/>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contenido.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6" name="Shape 126"/>
          <p:cNvSpPr>
            <a:spLocks noGrp="1"/>
          </p:cNvSpPr>
          <p:nvPr>
            <p:ph type="body" sz="quarter" idx="4294967295"/>
          </p:nvPr>
        </p:nvSpPr>
        <p:spPr>
          <a:xfrm>
            <a:off x="0" y="1374775"/>
            <a:ext cx="9482138" cy="1590675"/>
          </a:xfrm>
          <a:prstGeom prst="rect">
            <a:avLst/>
          </a:prstGeom>
        </p:spPr>
        <p:txBody>
          <a:bodyPr/>
          <a:lstStyle>
            <a:lvl1pPr marL="0" indent="0">
              <a:spcBef>
                <a:spcPts val="0"/>
              </a:spcBef>
              <a:buSzTx/>
              <a:buNone/>
              <a:defRPr sz="4700" b="1">
                <a:latin typeface="Helvetica"/>
                <a:ea typeface="Helvetica"/>
                <a:cs typeface="Helvetica"/>
                <a:sym typeface="Helvetica"/>
              </a:defRPr>
            </a:lvl1pPr>
          </a:lstStyle>
          <a:p>
            <a:r>
              <a:rPr lang="es-GT" dirty="0" smtClean="0"/>
              <a:t>Introducción</a:t>
            </a:r>
            <a:endParaRPr dirty="0"/>
          </a:p>
        </p:txBody>
      </p:sp>
      <p:sp>
        <p:nvSpPr>
          <p:cNvPr id="127" name="Shape 127"/>
          <p:cNvSpPr/>
          <p:nvPr/>
        </p:nvSpPr>
        <p:spPr>
          <a:xfrm>
            <a:off x="1070353" y="2899373"/>
            <a:ext cx="13295352" cy="875464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pPr algn="just" defTabSz="402532">
              <a:lnSpc>
                <a:spcPct val="110000"/>
              </a:lnSpc>
              <a:defRPr sz="2793">
                <a:latin typeface="Helvetica"/>
                <a:ea typeface="Helvetica"/>
                <a:cs typeface="Helvetica"/>
                <a:sym typeface="Helvetica"/>
              </a:defRPr>
            </a:pPr>
            <a:r>
              <a:rPr lang="es-GT" sz="2900" dirty="0">
                <a:latin typeface="Helvetica"/>
                <a:ea typeface="Helvetica"/>
                <a:cs typeface="Helvetica"/>
              </a:rPr>
              <a:t>La refinería de Ingenio La Unión inicio operaciones en la zafra 2011-2012 a lo largo de su operación, en estas 6 zafras, la refinería ha incrementado su eficiencia en distintos </a:t>
            </a:r>
            <a:r>
              <a:rPr lang="es-GT" sz="2900" dirty="0">
                <a:latin typeface="Helvetica"/>
                <a:ea typeface="Helvetica"/>
                <a:cs typeface="Helvetica"/>
              </a:rPr>
              <a:t>procesos </a:t>
            </a:r>
            <a:r>
              <a:rPr lang="es-GT" sz="2900" dirty="0">
                <a:latin typeface="Helvetica"/>
                <a:ea typeface="Helvetica"/>
                <a:cs typeface="Helvetica"/>
              </a:rPr>
              <a:t>de la operación, logrando mejorar sus estándares con el paso del </a:t>
            </a:r>
            <a:r>
              <a:rPr lang="es-GT" sz="2900" dirty="0">
                <a:latin typeface="Helvetica"/>
                <a:ea typeface="Helvetica"/>
                <a:cs typeface="Helvetica"/>
              </a:rPr>
              <a:t>tiempo. </a:t>
            </a:r>
          </a:p>
          <a:p>
            <a:pPr algn="just" defTabSz="402532">
              <a:lnSpc>
                <a:spcPct val="110000"/>
              </a:lnSpc>
              <a:defRPr sz="2793">
                <a:latin typeface="Helvetica"/>
                <a:ea typeface="Helvetica"/>
                <a:cs typeface="Helvetica"/>
                <a:sym typeface="Helvetica"/>
              </a:defRPr>
            </a:pPr>
            <a:endParaRPr lang="es-GT" sz="2900" dirty="0">
              <a:latin typeface="Helvetica"/>
              <a:ea typeface="Helvetica"/>
              <a:cs typeface="Helvetica"/>
            </a:endParaRPr>
          </a:p>
          <a:p>
            <a:pPr algn="just" defTabSz="402532">
              <a:lnSpc>
                <a:spcPct val="110000"/>
              </a:lnSpc>
              <a:defRPr sz="2793">
                <a:latin typeface="Helvetica"/>
                <a:ea typeface="Helvetica"/>
                <a:cs typeface="Helvetica"/>
                <a:sym typeface="Helvetica"/>
              </a:defRPr>
            </a:pPr>
            <a:r>
              <a:rPr lang="es-GT" sz="2900" dirty="0">
                <a:latin typeface="Helvetica"/>
                <a:ea typeface="Helvetica"/>
                <a:cs typeface="Helvetica"/>
              </a:rPr>
              <a:t>En </a:t>
            </a:r>
            <a:r>
              <a:rPr lang="es-GT" sz="2900" dirty="0">
                <a:latin typeface="Helvetica"/>
                <a:ea typeface="Helvetica"/>
                <a:cs typeface="Helvetica"/>
              </a:rPr>
              <a:t>el caso de la recuperación de sacarosa se ha reportado constante respecto a las zafras, obteniéndose valores cercanos al 88.0%, lo cual se toma como base para generar planes de acción que incrementen la eficiencia de recuperación de sacarosa, lo que se traduce en disminuir el retorno de sacarosa y las perdidas por inversión que la estancia de materiales representa.</a:t>
            </a:r>
          </a:p>
          <a:p>
            <a:pPr algn="just" defTabSz="402532">
              <a:lnSpc>
                <a:spcPct val="110000"/>
              </a:lnSpc>
              <a:defRPr sz="2793">
                <a:latin typeface="Helvetica"/>
                <a:ea typeface="Helvetica"/>
                <a:cs typeface="Helvetica"/>
                <a:sym typeface="Helvetica"/>
              </a:defRPr>
            </a:pPr>
            <a:endParaRPr dirty="0" smtClean="0"/>
          </a:p>
          <a:p>
            <a:pPr algn="just" defTabSz="402532">
              <a:lnSpc>
                <a:spcPct val="110000"/>
              </a:lnSpc>
              <a:defRPr sz="2793">
                <a:latin typeface="Helvetica"/>
                <a:ea typeface="Helvetica"/>
                <a:cs typeface="Helvetica"/>
                <a:sym typeface="Helvetica"/>
              </a:defRPr>
            </a:pPr>
            <a:r>
              <a:rPr lang="es-GT" sz="2900" dirty="0">
                <a:sym typeface="Helvetica"/>
              </a:rPr>
              <a:t>Se generan metodologías para disminuir la afectación que la materia prima tiene al proceso de refinado, se incrementan las remociones de color para con ello aumentar el jarabe a reciclar dentro de los subprocesos de refinación, incrementando los tiempos de operación de equipos y recuperación de sacarosa</a:t>
            </a:r>
            <a:r>
              <a:rPr lang="es-GT" sz="2900" dirty="0">
                <a:sym typeface="Helvetica"/>
              </a:rPr>
              <a:t>.</a:t>
            </a:r>
          </a:p>
          <a:p>
            <a:pPr algn="just" defTabSz="402532">
              <a:lnSpc>
                <a:spcPct val="110000"/>
              </a:lnSpc>
              <a:defRPr sz="2793">
                <a:latin typeface="Helvetica"/>
                <a:ea typeface="Helvetica"/>
                <a:cs typeface="Helvetica"/>
                <a:sym typeface="Helvetica"/>
              </a:defRPr>
            </a:pPr>
            <a:endParaRPr lang="es-GT" sz="2900" dirty="0">
              <a:sym typeface="Helvetica"/>
            </a:endParaRPr>
          </a:p>
        </p:txBody>
      </p:sp>
      <p:pic>
        <p:nvPicPr>
          <p:cNvPr id="7" name="Picture 2" descr="\\Administradorre\aqui-servidor\LA UNION II\21-03-2011\refineria la union 61.jpeg"/>
          <p:cNvPicPr>
            <a:picLocks noChangeArrowheads="1"/>
          </p:cNvPicPr>
          <p:nvPr/>
        </p:nvPicPr>
        <p:blipFill>
          <a:blip r:embed="rId3" cstate="print"/>
          <a:srcRect r="3607"/>
          <a:stretch>
            <a:fillRect/>
          </a:stretch>
        </p:blipFill>
        <p:spPr bwMode="auto">
          <a:xfrm>
            <a:off x="15024000" y="1375370"/>
            <a:ext cx="9360000" cy="5040000"/>
          </a:xfrm>
          <a:prstGeom prst="rect">
            <a:avLst/>
          </a:prstGeom>
          <a:ln>
            <a:noFill/>
          </a:ln>
          <a:effectLst>
            <a:softEdge rad="112500"/>
          </a:effectLst>
        </p:spPr>
      </p:pic>
      <p:graphicFrame>
        <p:nvGraphicFramePr>
          <p:cNvPr id="11" name="7 Gráfico"/>
          <p:cNvGraphicFramePr>
            <a:graphicFrameLocks/>
          </p:cNvGraphicFramePr>
          <p:nvPr>
            <p:extLst>
              <p:ext uri="{D42A27DB-BD31-4B8C-83A1-F6EECF244321}">
                <p14:modId xmlns:p14="http://schemas.microsoft.com/office/powerpoint/2010/main" val="3545358775"/>
              </p:ext>
            </p:extLst>
          </p:nvPr>
        </p:nvGraphicFramePr>
        <p:xfrm>
          <a:off x="15024000" y="6614012"/>
          <a:ext cx="9360000" cy="5040000"/>
        </p:xfrm>
        <a:graphic>
          <a:graphicData uri="http://schemas.openxmlformats.org/drawingml/2006/chart">
            <c:chart xmlns:c="http://schemas.openxmlformats.org/drawingml/2006/chart" xmlns:r="http://schemas.openxmlformats.org/officeDocument/2006/relationships" r:id="rId4"/>
          </a:graphicData>
        </a:graphic>
      </p:graphicFrame>
      <p:pic>
        <p:nvPicPr>
          <p:cNvPr id="14" name="13 Imagen"/>
          <p:cNvPicPr>
            <a:picLocks noChangeAspect="1"/>
          </p:cNvPicPr>
          <p:nvPr/>
        </p:nvPicPr>
        <p:blipFill rotWithShape="1">
          <a:blip r:embed="rId5"/>
          <a:srcRect l="1" t="14218" r="64835" b="76066"/>
          <a:stretch/>
        </p:blipFill>
        <p:spPr bwMode="auto">
          <a:xfrm>
            <a:off x="0" y="12269424"/>
            <a:ext cx="5922906" cy="1306800"/>
          </a:xfrm>
          <a:prstGeom prst="rect">
            <a:avLst/>
          </a:prstGeom>
          <a:ln>
            <a:noFill/>
          </a:ln>
          <a:effectLst>
            <a:softEdge rad="112500"/>
          </a:effectLst>
          <a:extLst>
            <a:ext uri="{53640926-AAD7-44D8-BBD7-CCE9431645EC}">
              <a14:shadowObscured xmlns:a14="http://schemas.microsoft.com/office/drawing/2010/main"/>
            </a:ext>
          </a:extLst>
        </p:spPr>
      </p:pic>
      <p:pic>
        <p:nvPicPr>
          <p:cNvPr id="15" name="14 Imagen"/>
          <p:cNvPicPr>
            <a:picLocks noChangeAspect="1"/>
          </p:cNvPicPr>
          <p:nvPr/>
        </p:nvPicPr>
        <p:blipFill rotWithShape="1">
          <a:blip r:embed="rId5"/>
          <a:srcRect l="35165" t="14218" r="29671" b="76066"/>
          <a:stretch/>
        </p:blipFill>
        <p:spPr bwMode="auto">
          <a:xfrm>
            <a:off x="18459450" y="12269424"/>
            <a:ext cx="5924550" cy="130716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44468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
                                            <p:bg/>
                                          </p:spTgt>
                                        </p:tgtEl>
                                        <p:attrNameLst>
                                          <p:attrName>style.visibility</p:attrName>
                                        </p:attrNameLst>
                                      </p:cBhvr>
                                      <p:to>
                                        <p:strVal val="visible"/>
                                      </p:to>
                                    </p:set>
                                    <p:animEffect transition="in" filter="fade">
                                      <p:cBhvr>
                                        <p:cTn id="7" dur="500"/>
                                        <p:tgtEl>
                                          <p:spTgt spid="12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
                                            <p:txEl>
                                              <p:pRg st="0" end="0"/>
                                            </p:txEl>
                                          </p:spTgt>
                                        </p:tgtEl>
                                        <p:attrNameLst>
                                          <p:attrName>style.visibility</p:attrName>
                                        </p:attrNameLst>
                                      </p:cBhvr>
                                      <p:to>
                                        <p:strVal val="visible"/>
                                      </p:to>
                                    </p:set>
                                    <p:animEffect transition="in" filter="fade">
                                      <p:cBhvr>
                                        <p:cTn id="12" dur="500"/>
                                        <p:tgtEl>
                                          <p:spTgt spid="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0" end="0"/>
                                            </p:txEl>
                                          </p:spTgt>
                                        </p:tgtEl>
                                        <p:attrNameLst>
                                          <p:attrName>style.visibility</p:attrName>
                                        </p:attrNameLst>
                                      </p:cBhvr>
                                      <p:to>
                                        <p:strVal val="visible"/>
                                      </p:to>
                                    </p:set>
                                    <p:animEffect transition="in" filter="fade">
                                      <p:cBhvr>
                                        <p:cTn id="17" dur="500"/>
                                        <p:tgtEl>
                                          <p:spTgt spid="1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xEl>
                                              <p:pRg st="2" end="2"/>
                                            </p:txEl>
                                          </p:spTgt>
                                        </p:tgtEl>
                                        <p:attrNameLst>
                                          <p:attrName>style.visibility</p:attrName>
                                        </p:attrNameLst>
                                      </p:cBhvr>
                                      <p:to>
                                        <p:strVal val="visible"/>
                                      </p:to>
                                    </p:set>
                                    <p:animEffect transition="in" filter="fade">
                                      <p:cBhvr>
                                        <p:cTn id="27" dur="500"/>
                                        <p:tgtEl>
                                          <p:spTgt spid="1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7">
                                            <p:txEl>
                                              <p:pRg st="4" end="4"/>
                                            </p:txEl>
                                          </p:spTgt>
                                        </p:tgtEl>
                                        <p:attrNameLst>
                                          <p:attrName>style.visibility</p:attrName>
                                        </p:attrNameLst>
                                      </p:cBhvr>
                                      <p:to>
                                        <p:strVal val="visible"/>
                                      </p:to>
                                    </p:set>
                                    <p:animEffect transition="in" filter="fade">
                                      <p:cBhvr>
                                        <p:cTn id="37" dur="500"/>
                                        <p:tgtEl>
                                          <p:spTgt spid="1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animBg="1"/>
      <p:bldGraphic spid="1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titulos.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3" name="Shape 123"/>
          <p:cNvSpPr>
            <a:spLocks noGrp="1"/>
          </p:cNvSpPr>
          <p:nvPr>
            <p:ph type="subTitle" idx="1"/>
          </p:nvPr>
        </p:nvSpPr>
        <p:spPr>
          <a:xfrm>
            <a:off x="1237040" y="5733061"/>
            <a:ext cx="9481189" cy="1589486"/>
          </a:xfrm>
          <a:prstGeom prst="rect">
            <a:avLst/>
          </a:prstGeom>
        </p:spPr>
        <p:txBody>
          <a:bodyPr anchor="ctr"/>
          <a:lstStyle>
            <a:lvl1pPr algn="r">
              <a:defRPr sz="4700" b="1" i="1">
                <a:solidFill>
                  <a:srgbClr val="FFFFFF"/>
                </a:solidFill>
                <a:latin typeface="Helvetica"/>
                <a:ea typeface="Helvetica"/>
                <a:cs typeface="Helvetica"/>
                <a:sym typeface="Helvetica"/>
              </a:defRPr>
            </a:lvl1pPr>
          </a:lstStyle>
          <a:p>
            <a:r>
              <a:rPr lang="es-GT" dirty="0" smtClean="0"/>
              <a:t>Metodología</a:t>
            </a:r>
            <a:endParaRPr dirty="0"/>
          </a:p>
        </p:txBody>
      </p:sp>
      <p:pic>
        <p:nvPicPr>
          <p:cNvPr id="4" name="3 Imagen"/>
          <p:cNvPicPr/>
          <p:nvPr/>
        </p:nvPicPr>
        <p:blipFill rotWithShape="1">
          <a:blip r:embed="rId3"/>
          <a:srcRect l="1080" t="15028" r="65120" b="76786"/>
          <a:stretch/>
        </p:blipFill>
        <p:spPr bwMode="auto">
          <a:xfrm>
            <a:off x="12747307" y="5733060"/>
            <a:ext cx="11707495" cy="2712403"/>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9958553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contenido.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26" name="Shape 126"/>
          <p:cNvSpPr>
            <a:spLocks noGrp="1"/>
          </p:cNvSpPr>
          <p:nvPr>
            <p:ph type="body" sz="quarter" idx="4294967295"/>
          </p:nvPr>
        </p:nvSpPr>
        <p:spPr>
          <a:xfrm>
            <a:off x="0" y="1374775"/>
            <a:ext cx="9482138" cy="1590675"/>
          </a:xfrm>
          <a:prstGeom prst="rect">
            <a:avLst/>
          </a:prstGeom>
        </p:spPr>
        <p:txBody>
          <a:bodyPr/>
          <a:lstStyle>
            <a:lvl1pPr marL="0" indent="0">
              <a:spcBef>
                <a:spcPts val="0"/>
              </a:spcBef>
              <a:buSzTx/>
              <a:buNone/>
              <a:defRPr sz="4700" b="1">
                <a:latin typeface="Helvetica"/>
                <a:ea typeface="Helvetica"/>
                <a:cs typeface="Helvetica"/>
                <a:sym typeface="Helvetica"/>
              </a:defRPr>
            </a:lvl1pPr>
          </a:lstStyle>
          <a:p>
            <a:r>
              <a:rPr lang="es-GT" dirty="0" smtClean="0"/>
              <a:t>Eficiencia</a:t>
            </a:r>
            <a:endParaRPr dirty="0"/>
          </a:p>
        </p:txBody>
      </p:sp>
      <p:sp>
        <p:nvSpPr>
          <p:cNvPr id="8" name="Text Box 3"/>
          <p:cNvSpPr txBox="1">
            <a:spLocks noChangeArrowheads="1"/>
          </p:cNvSpPr>
          <p:nvPr/>
        </p:nvSpPr>
        <p:spPr bwMode="auto">
          <a:xfrm>
            <a:off x="1622764" y="2839435"/>
            <a:ext cx="13057069" cy="733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defTabSz="402532">
              <a:lnSpc>
                <a:spcPct val="110000"/>
              </a:lnSpc>
              <a:defRPr sz="2793">
                <a:latin typeface="Helvetica"/>
                <a:ea typeface="Helvetica"/>
                <a:cs typeface="Helvetica"/>
                <a:sym typeface="Helvetica"/>
              </a:defRPr>
            </a:pPr>
            <a:r>
              <a:rPr lang="es-GT" sz="2900" dirty="0">
                <a:solidFill>
                  <a:srgbClr val="000000"/>
                </a:solidFill>
                <a:latin typeface="Helvetica"/>
                <a:ea typeface="Helvetica"/>
                <a:cs typeface="Helvetica"/>
              </a:rPr>
              <a:t>La eficiencia conceptualizada de la escuela </a:t>
            </a:r>
            <a:r>
              <a:rPr lang="es-GT" sz="2900" dirty="0">
                <a:solidFill>
                  <a:srgbClr val="000000"/>
                </a:solidFill>
                <a:latin typeface="Helvetica"/>
                <a:ea typeface="Helvetica"/>
                <a:cs typeface="Helvetica"/>
              </a:rPr>
              <a:t>clásica se </a:t>
            </a:r>
            <a:r>
              <a:rPr lang="es-GT" sz="2900" dirty="0">
                <a:solidFill>
                  <a:srgbClr val="000000"/>
                </a:solidFill>
                <a:latin typeface="Helvetica"/>
                <a:ea typeface="Helvetica"/>
                <a:cs typeface="Helvetica"/>
              </a:rPr>
              <a:t>define </a:t>
            </a:r>
            <a:r>
              <a:rPr lang="es-GT" sz="2900" dirty="0">
                <a:solidFill>
                  <a:srgbClr val="000000"/>
                </a:solidFill>
                <a:latin typeface="Helvetica"/>
                <a:ea typeface="Helvetica"/>
                <a:cs typeface="Helvetica"/>
              </a:rPr>
              <a:t>como:</a:t>
            </a:r>
            <a:endParaRPr lang="es-GT" sz="2900" dirty="0">
              <a:solidFill>
                <a:srgbClr val="000000"/>
              </a:solidFill>
              <a:latin typeface="Helvetica"/>
              <a:ea typeface="Helvetica"/>
              <a:cs typeface="Helvetica"/>
            </a:endParaRPr>
          </a:p>
          <a:p>
            <a:pPr algn="ctr"/>
            <a:endParaRPr lang="es-GT" dirty="0">
              <a:effectLst/>
            </a:endParaRPr>
          </a:p>
          <a:p>
            <a:pPr algn="ctr"/>
            <a:endParaRPr lang="es-GT" dirty="0">
              <a:effectLst/>
            </a:endParaRPr>
          </a:p>
          <a:p>
            <a:pPr algn="ctr"/>
            <a:r>
              <a:rPr lang="es-GT" sz="3600" dirty="0">
                <a:solidFill>
                  <a:srgbClr val="0066FF"/>
                </a:solidFill>
                <a:latin typeface="Bimini" pitchFamily="34" charset="0"/>
              </a:rPr>
              <a:t>Eficiencia (%) = productos/insumos X </a:t>
            </a:r>
            <a:r>
              <a:rPr lang="es-GT" sz="3600" dirty="0">
                <a:solidFill>
                  <a:srgbClr val="0066FF"/>
                </a:solidFill>
                <a:latin typeface="Bimini" pitchFamily="34" charset="0"/>
              </a:rPr>
              <a:t>100</a:t>
            </a:r>
          </a:p>
          <a:p>
            <a:pPr algn="ctr"/>
            <a:endParaRPr lang="es-GT" sz="3600" dirty="0">
              <a:solidFill>
                <a:srgbClr val="0066FF"/>
              </a:solidFill>
              <a:latin typeface="Bimini" pitchFamily="34" charset="0"/>
              <a:ea typeface="Helvetica"/>
              <a:cs typeface="Helvetica"/>
            </a:endParaRPr>
          </a:p>
          <a:p>
            <a:pPr algn="l"/>
            <a:r>
              <a:rPr lang="es-GT" sz="2900" dirty="0">
                <a:solidFill>
                  <a:srgbClr val="000000"/>
                </a:solidFill>
                <a:latin typeface="Helvetica"/>
                <a:ea typeface="Helvetica"/>
                <a:cs typeface="Helvetica"/>
              </a:rPr>
              <a:t>Eficiencia aplicada a la refinación de azúcar VHP:</a:t>
            </a:r>
          </a:p>
          <a:p>
            <a:pPr algn="l"/>
            <a:endParaRPr lang="es-GT" sz="2900" dirty="0">
              <a:solidFill>
                <a:srgbClr val="000000"/>
              </a:solidFill>
              <a:latin typeface="Helvetica"/>
              <a:ea typeface="Helvetica"/>
              <a:cs typeface="Helvetica"/>
            </a:endParaRPr>
          </a:p>
          <a:p>
            <a:pPr algn="l"/>
            <a:endParaRPr lang="es-GT" sz="2900" dirty="0">
              <a:solidFill>
                <a:srgbClr val="000000"/>
              </a:solidFill>
              <a:latin typeface="Helvetica"/>
              <a:ea typeface="Helvetica"/>
              <a:cs typeface="Helvetica"/>
            </a:endParaRPr>
          </a:p>
          <a:p>
            <a:pPr algn="l"/>
            <a:endParaRPr lang="es-GT" sz="2900" dirty="0">
              <a:solidFill>
                <a:srgbClr val="000000"/>
              </a:solidFill>
              <a:latin typeface="Helvetica"/>
              <a:ea typeface="Helvetica"/>
              <a:cs typeface="Helvetica"/>
            </a:endParaRPr>
          </a:p>
          <a:p>
            <a:pPr algn="l"/>
            <a:endParaRPr lang="es-GT" sz="2900" dirty="0">
              <a:solidFill>
                <a:srgbClr val="000000"/>
              </a:solidFill>
              <a:latin typeface="Helvetica"/>
              <a:ea typeface="Helvetica"/>
              <a:cs typeface="Helvetica"/>
            </a:endParaRPr>
          </a:p>
          <a:p>
            <a:pPr algn="l"/>
            <a:endParaRPr lang="es-GT" sz="2900" dirty="0">
              <a:solidFill>
                <a:srgbClr val="000000"/>
              </a:solidFill>
              <a:latin typeface="Helvetica"/>
              <a:ea typeface="Helvetica"/>
              <a:cs typeface="Helvetica"/>
            </a:endParaRPr>
          </a:p>
          <a:p>
            <a:pPr algn="l"/>
            <a:endParaRPr lang="es-GT" sz="2900" dirty="0">
              <a:solidFill>
                <a:srgbClr val="000000"/>
              </a:solidFill>
              <a:latin typeface="Helvetica"/>
              <a:ea typeface="Helvetica"/>
              <a:cs typeface="Helvetica"/>
            </a:endParaRPr>
          </a:p>
          <a:p>
            <a:pPr algn="just"/>
            <a:r>
              <a:rPr lang="es-ES" sz="2900" dirty="0">
                <a:solidFill>
                  <a:srgbClr val="000000"/>
                </a:solidFill>
                <a:latin typeface="Helvetica"/>
                <a:ea typeface="Helvetica"/>
                <a:cs typeface="Helvetica"/>
              </a:rPr>
              <a:t>La refinería de Ingenio La Unión en las zafra 2014-2015 y 2015-2016 ha reportado una eficiencia del  87.6  y 87.5 % respectivamente, lo que representa que de cada 100 </a:t>
            </a:r>
            <a:r>
              <a:rPr lang="es-ES" sz="2900" dirty="0">
                <a:solidFill>
                  <a:srgbClr val="000000"/>
                </a:solidFill>
                <a:latin typeface="Helvetica"/>
                <a:ea typeface="Helvetica"/>
                <a:cs typeface="Helvetica"/>
              </a:rPr>
              <a:t>quintales-</a:t>
            </a:r>
            <a:r>
              <a:rPr lang="es-ES" sz="2900" dirty="0" err="1">
                <a:solidFill>
                  <a:srgbClr val="000000"/>
                </a:solidFill>
                <a:latin typeface="Helvetica"/>
                <a:ea typeface="Helvetica"/>
                <a:cs typeface="Helvetica"/>
              </a:rPr>
              <a:t>pol</a:t>
            </a:r>
            <a:r>
              <a:rPr lang="es-ES" sz="2900" dirty="0">
                <a:solidFill>
                  <a:srgbClr val="000000"/>
                </a:solidFill>
                <a:latin typeface="Helvetica"/>
                <a:ea typeface="Helvetica"/>
                <a:cs typeface="Helvetica"/>
              </a:rPr>
              <a:t> </a:t>
            </a:r>
            <a:r>
              <a:rPr lang="es-ES" sz="2900" dirty="0">
                <a:solidFill>
                  <a:srgbClr val="000000"/>
                </a:solidFill>
                <a:latin typeface="Helvetica"/>
                <a:ea typeface="Helvetica"/>
                <a:cs typeface="Helvetica"/>
              </a:rPr>
              <a:t>de azúcar VHP a refinar se recuperan 87.5 </a:t>
            </a:r>
            <a:r>
              <a:rPr lang="es-ES" sz="2900" dirty="0">
                <a:solidFill>
                  <a:srgbClr val="000000"/>
                </a:solidFill>
                <a:latin typeface="Helvetica"/>
                <a:ea typeface="Helvetica"/>
                <a:cs typeface="Helvetica"/>
              </a:rPr>
              <a:t>quintales-</a:t>
            </a:r>
            <a:r>
              <a:rPr lang="es-ES" sz="2900" dirty="0" err="1">
                <a:solidFill>
                  <a:srgbClr val="000000"/>
                </a:solidFill>
                <a:latin typeface="Helvetica"/>
                <a:ea typeface="Helvetica"/>
                <a:cs typeface="Helvetica"/>
              </a:rPr>
              <a:t>pol</a:t>
            </a:r>
            <a:r>
              <a:rPr lang="es-ES" sz="2900" dirty="0">
                <a:solidFill>
                  <a:srgbClr val="000000"/>
                </a:solidFill>
                <a:latin typeface="Helvetica"/>
                <a:ea typeface="Helvetica"/>
                <a:cs typeface="Helvetica"/>
              </a:rPr>
              <a:t> </a:t>
            </a:r>
            <a:r>
              <a:rPr lang="es-ES" sz="2900" dirty="0">
                <a:solidFill>
                  <a:srgbClr val="000000"/>
                </a:solidFill>
                <a:latin typeface="Helvetica"/>
                <a:ea typeface="Helvetica"/>
                <a:cs typeface="Helvetica"/>
              </a:rPr>
              <a:t>de azúcar como refino. </a:t>
            </a:r>
          </a:p>
        </p:txBody>
      </p:sp>
      <p:graphicFrame>
        <p:nvGraphicFramePr>
          <p:cNvPr id="2" name="1 Objeto"/>
          <p:cNvGraphicFramePr>
            <a:graphicFrameLocks noChangeAspect="1"/>
          </p:cNvGraphicFramePr>
          <p:nvPr>
            <p:extLst>
              <p:ext uri="{D42A27DB-BD31-4B8C-83A1-F6EECF244321}">
                <p14:modId xmlns:p14="http://schemas.microsoft.com/office/powerpoint/2010/main" val="773875016"/>
              </p:ext>
            </p:extLst>
          </p:nvPr>
        </p:nvGraphicFramePr>
        <p:xfrm>
          <a:off x="3913193" y="6371014"/>
          <a:ext cx="9380536" cy="1044576"/>
        </p:xfrm>
        <a:graphic>
          <a:graphicData uri="http://schemas.openxmlformats.org/presentationml/2006/ole">
            <mc:AlternateContent xmlns:mc="http://schemas.openxmlformats.org/markup-compatibility/2006">
              <mc:Choice xmlns:v="urn:schemas-microsoft-com:vml" Requires="v">
                <p:oleObj spid="_x0000_s8289" name="Ecuación" r:id="rId4" imgW="5613120" imgH="634680" progId="Equation.3">
                  <p:embed/>
                </p:oleObj>
              </mc:Choice>
              <mc:Fallback>
                <p:oleObj name="Ecuación" r:id="rId4" imgW="5613120" imgH="634680" progId="Equation.3">
                  <p:embed/>
                  <p:pic>
                    <p:nvPicPr>
                      <p:cNvPr id="0" name="Object 1028"/>
                      <p:cNvPicPr>
                        <a:picLocks noChangeAspect="1" noChangeArrowheads="1"/>
                      </p:cNvPicPr>
                      <p:nvPr/>
                    </p:nvPicPr>
                    <p:blipFill>
                      <a:blip r:embed="rId5"/>
                      <a:srcRect/>
                      <a:stretch>
                        <a:fillRect/>
                      </a:stretch>
                    </p:blipFill>
                    <p:spPr bwMode="auto">
                      <a:xfrm>
                        <a:off x="3913193" y="6371014"/>
                        <a:ext cx="9380536" cy="1044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203"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24000" y="1375370"/>
            <a:ext cx="9360000"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8" name="Picture 16" descr="Resultado de imagen para eficiencia">
            <a:hlinkClick r:id="rId7"/>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24000" y="6858000"/>
            <a:ext cx="9360000" cy="50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a:picLocks noChangeAspect="1"/>
          </p:cNvPicPr>
          <p:nvPr/>
        </p:nvPicPr>
        <p:blipFill rotWithShape="1">
          <a:blip r:embed="rId9"/>
          <a:srcRect l="1" t="14218" r="64835" b="76066"/>
          <a:stretch/>
        </p:blipFill>
        <p:spPr bwMode="auto">
          <a:xfrm>
            <a:off x="0" y="12269424"/>
            <a:ext cx="5922906" cy="1306800"/>
          </a:xfrm>
          <a:prstGeom prst="rect">
            <a:avLst/>
          </a:prstGeom>
          <a:ln>
            <a:noFill/>
          </a:ln>
          <a:effectLst>
            <a:softEdge rad="112500"/>
          </a:effectLst>
          <a:extLst>
            <a:ext uri="{53640926-AAD7-44D8-BBD7-CCE9431645EC}">
              <a14:shadowObscured xmlns:a14="http://schemas.microsoft.com/office/drawing/2010/main"/>
            </a:ext>
          </a:extLst>
        </p:spPr>
      </p:pic>
      <p:pic>
        <p:nvPicPr>
          <p:cNvPr id="10" name="9 Imagen"/>
          <p:cNvPicPr>
            <a:picLocks noChangeAspect="1"/>
          </p:cNvPicPr>
          <p:nvPr/>
        </p:nvPicPr>
        <p:blipFill rotWithShape="1">
          <a:blip r:embed="rId9"/>
          <a:srcRect l="35165" t="14218" r="29671" b="76066"/>
          <a:stretch/>
        </p:blipFill>
        <p:spPr bwMode="auto">
          <a:xfrm>
            <a:off x="18459450" y="12269424"/>
            <a:ext cx="5924550" cy="130716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44468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6">
                                            <p:txEl>
                                              <p:pRg st="0" end="0"/>
                                            </p:txEl>
                                          </p:spTgt>
                                        </p:tgtEl>
                                        <p:attrNameLst>
                                          <p:attrName>style.visibility</p:attrName>
                                        </p:attrNameLst>
                                      </p:cBhvr>
                                      <p:to>
                                        <p:strVal val="visible"/>
                                      </p:to>
                                    </p:set>
                                    <p:animEffect transition="in" filter="fade">
                                      <p:cBhvr>
                                        <p:cTn id="13" dur="500"/>
                                        <p:tgtEl>
                                          <p:spTgt spid="12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203"/>
                                        </p:tgtEl>
                                        <p:attrNameLst>
                                          <p:attrName>style.visibility</p:attrName>
                                        </p:attrNameLst>
                                      </p:cBhvr>
                                      <p:to>
                                        <p:strVal val="visible"/>
                                      </p:to>
                                    </p:set>
                                    <p:animEffect transition="in" filter="fade">
                                      <p:cBhvr>
                                        <p:cTn id="26" dur="500"/>
                                        <p:tgtEl>
                                          <p:spTgt spid="820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strips(down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animEffect transition="in" filter="fade">
                                      <p:cBhvr>
                                        <p:cTn id="41" dur="500"/>
                                        <p:tgtEl>
                                          <p:spTgt spid="8">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208"/>
                                        </p:tgtEl>
                                        <p:attrNameLst>
                                          <p:attrName>style.visibility</p:attrName>
                                        </p:attrNameLst>
                                      </p:cBhvr>
                                      <p:to>
                                        <p:strVal val="visible"/>
                                      </p:to>
                                    </p:set>
                                    <p:animEffect transition="in" filter="fade">
                                      <p:cBhvr>
                                        <p:cTn id="46"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contenido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32" name="Shape 132"/>
          <p:cNvSpPr/>
          <p:nvPr/>
        </p:nvSpPr>
        <p:spPr>
          <a:xfrm>
            <a:off x="6326663" y="2345335"/>
            <a:ext cx="14068472" cy="952835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fontScale="92500" lnSpcReduction="10000"/>
          </a:bodyPr>
          <a:lstStyle/>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r>
              <a:rPr lang="es-ES" dirty="0"/>
              <a:t>El proceso de refinación consta de dos romanas a inicio y fin del proceso que asegura una medición real de la eficiencia de recuperación así como análisis fisicoquímicos que reportan el cumplimiento de las variables del proceso se mantengan dentro del parámetro operacional, el proceso consta de la etapa de disolución, clarificación, filtración de licor, recuperación de sacarosa, centrifugado, secado-enfriado y por último el pesaje del producto final, el jarabe que no es reprocesado en los tachos o en el tratamiento de licor, es retornado hacia la fábrica como material de desecho de </a:t>
            </a:r>
            <a:r>
              <a:rPr lang="es-ES" dirty="0" smtClean="0"/>
              <a:t>refinería </a:t>
            </a:r>
            <a:r>
              <a:rPr lang="es-ES" dirty="0"/>
              <a:t>y materia prima para realizar azúcar blanca estándar</a:t>
            </a:r>
            <a:r>
              <a:rPr lang="es-ES" dirty="0" smtClean="0"/>
              <a:t>.</a:t>
            </a:r>
          </a:p>
          <a:p>
            <a:pPr marL="377173" indent="-363459" algn="just" defTabSz="443607">
              <a:lnSpc>
                <a:spcPct val="110000"/>
              </a:lnSpc>
              <a:buClr>
                <a:schemeClr val="accent2"/>
              </a:buClr>
              <a:buSzPct val="75000"/>
              <a:buChar char="•"/>
              <a:defRPr sz="2700">
                <a:latin typeface="Century Gothic"/>
                <a:ea typeface="Century Gothic"/>
                <a:cs typeface="Century Gothic"/>
                <a:sym typeface="Century Gothic"/>
              </a:defRPr>
            </a:pPr>
            <a:endParaRPr lang="es-ES" dirty="0" smtClean="0"/>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GT" sz="2600" dirty="0">
                <a:sym typeface="Century Gothic"/>
              </a:rPr>
              <a:t>El proceso de disolución recibe azúcar VHP como materia prima, el cual reporta una alta dispersión de color de azúcar de ingreso, lo que a su vez afecta el color promedio de la existencia de materiales a tratar en el proceso</a:t>
            </a:r>
            <a:r>
              <a:rPr lang="es-GT" sz="2600" dirty="0">
                <a:sym typeface="Century Gothic"/>
              </a:rPr>
              <a:t>.</a:t>
            </a: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GT" sz="26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GT" sz="2600" dirty="0">
                <a:sym typeface="Century Gothic"/>
              </a:rPr>
              <a:t>La clarificación toma el licor disuelto y por medio de químicos lo clarifica a fin de conseguir una disminución de color y turbidez tal que asegure el refinado del azúcar, en zafras anteriores se ha obtenido en promedio 15% de remoción de color</a:t>
            </a:r>
            <a:r>
              <a:rPr lang="es-GT" sz="2600" dirty="0">
                <a:sym typeface="Century Gothic"/>
              </a:rPr>
              <a:t>.</a:t>
            </a: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endParaRPr lang="es-GT" sz="2600" dirty="0">
              <a:sym typeface="Century Gothic"/>
            </a:endParaRPr>
          </a:p>
          <a:p>
            <a:pPr marL="377173" indent="-363459" algn="just" defTabSz="443607">
              <a:lnSpc>
                <a:spcPct val="110000"/>
              </a:lnSpc>
              <a:buClr>
                <a:schemeClr val="accent2"/>
              </a:buClr>
              <a:buSzPct val="75000"/>
              <a:buFontTx/>
              <a:buChar char="•"/>
              <a:defRPr sz="2700">
                <a:latin typeface="Century Gothic"/>
                <a:ea typeface="Century Gothic"/>
                <a:cs typeface="Century Gothic"/>
                <a:sym typeface="Century Gothic"/>
              </a:defRPr>
            </a:pPr>
            <a:r>
              <a:rPr lang="es-GT" sz="2600" dirty="0">
                <a:sym typeface="Century Gothic"/>
              </a:rPr>
              <a:t>La etapa de tratamiento de licor toma el licor clarificado y lo une con el jarabe producto de la centrifugación de los tachos, para exponerlo al súper adsorbente, el cual elimina impurezas que producen color, teniendo la refinería del ingenio dos etapas de filtración, que a la salida de estas etapas se obtiene un color tal que alimente los tachos, dicho color de material asegura una relación de recobrado en el tacho que permita un uso máximo del jarabe reciclado y reutilizado dentro del proceso, que en zafras anteriores</a:t>
            </a:r>
            <a:r>
              <a:rPr lang="es-GT" sz="2600" dirty="0">
                <a:sym typeface="Century Gothic"/>
              </a:rPr>
              <a:t>.</a:t>
            </a:r>
            <a:endParaRPr dirty="0"/>
          </a:p>
        </p:txBody>
      </p:sp>
      <p:sp>
        <p:nvSpPr>
          <p:cNvPr id="7" name="Shape 126"/>
          <p:cNvSpPr txBox="1">
            <a:spLocks/>
          </p:cNvSpPr>
          <p:nvPr/>
        </p:nvSpPr>
        <p:spPr>
          <a:xfrm>
            <a:off x="10274968" y="649921"/>
            <a:ext cx="9481189" cy="158948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marL="0" marR="0" indent="0" algn="l" defTabSz="821531" rtl="0" latinLnBrk="0">
              <a:lnSpc>
                <a:spcPct val="100000"/>
              </a:lnSpc>
              <a:spcBef>
                <a:spcPts val="0"/>
              </a:spcBef>
              <a:spcAft>
                <a:spcPts val="0"/>
              </a:spcAft>
              <a:buClrTx/>
              <a:buSzTx/>
              <a:buFontTx/>
              <a:buNone/>
              <a:tabLst/>
              <a:defRPr sz="4700" b="1" i="0" u="none" strike="noStrike" cap="none" spc="0" baseline="0">
                <a:ln>
                  <a:noFill/>
                </a:ln>
                <a:solidFill>
                  <a:srgbClr val="000000"/>
                </a:solidFill>
                <a:uFillTx/>
                <a:latin typeface="Helvetica"/>
                <a:ea typeface="Helvetica"/>
                <a:cs typeface="Helvetica"/>
                <a:sym typeface="Helvetica"/>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a:lstStyle>
          <a:p>
            <a:r>
              <a:rPr lang="es-GT" dirty="0"/>
              <a:t>Proceso de refinación</a:t>
            </a:r>
          </a:p>
        </p:txBody>
      </p:sp>
      <p:graphicFrame>
        <p:nvGraphicFramePr>
          <p:cNvPr id="10" name="9 Diagrama"/>
          <p:cNvGraphicFramePr/>
          <p:nvPr>
            <p:extLst>
              <p:ext uri="{D42A27DB-BD31-4B8C-83A1-F6EECF244321}">
                <p14:modId xmlns:p14="http://schemas.microsoft.com/office/powerpoint/2010/main" val="851498790"/>
              </p:ext>
            </p:extLst>
          </p:nvPr>
        </p:nvGraphicFramePr>
        <p:xfrm>
          <a:off x="-280088" y="2239405"/>
          <a:ext cx="5552304" cy="9326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10 Imagen"/>
          <p:cNvPicPr/>
          <p:nvPr/>
        </p:nvPicPr>
        <p:blipFill rotWithShape="1">
          <a:blip r:embed="rId8"/>
          <a:srcRect l="32627" t="29512" r="59650" b="63355"/>
          <a:stretch/>
        </p:blipFill>
        <p:spPr bwMode="auto">
          <a:xfrm>
            <a:off x="1666616" y="898947"/>
            <a:ext cx="1927653" cy="1230670"/>
          </a:xfrm>
          <a:prstGeom prst="rect">
            <a:avLst/>
          </a:prstGeom>
          <a:ln>
            <a:noFill/>
          </a:ln>
          <a:extLst>
            <a:ext uri="{53640926-AAD7-44D8-BBD7-CCE9431645EC}">
              <a14:shadowObscured xmlns:a14="http://schemas.microsoft.com/office/drawing/2010/main"/>
            </a:ext>
          </a:extLst>
        </p:spPr>
      </p:pic>
      <p:pic>
        <p:nvPicPr>
          <p:cNvPr id="102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4270" y="5906533"/>
            <a:ext cx="1200149" cy="407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13 Imagen"/>
          <p:cNvPicPr/>
          <p:nvPr/>
        </p:nvPicPr>
        <p:blipFill rotWithShape="1">
          <a:blip r:embed="rId10"/>
          <a:srcRect l="55899" t="44539" r="37982" b="51883"/>
          <a:stretch/>
        </p:blipFill>
        <p:spPr bwMode="auto">
          <a:xfrm>
            <a:off x="3969707" y="5221203"/>
            <a:ext cx="1640261" cy="759470"/>
          </a:xfrm>
          <a:prstGeom prst="rect">
            <a:avLst/>
          </a:prstGeom>
          <a:ln>
            <a:noFill/>
          </a:ln>
          <a:effectLst>
            <a:softEdge rad="112500"/>
          </a:effectLst>
          <a:extLst>
            <a:ext uri="{53640926-AAD7-44D8-BBD7-CCE9431645EC}">
              <a14:shadowObscured xmlns:a14="http://schemas.microsoft.com/office/drawing/2010/main"/>
            </a:ext>
          </a:extLst>
        </p:spPr>
      </p:pic>
      <p:pic>
        <p:nvPicPr>
          <p:cNvPr id="16" name="15 Imagen"/>
          <p:cNvPicPr/>
          <p:nvPr/>
        </p:nvPicPr>
        <p:blipFill rotWithShape="1">
          <a:blip r:embed="rId10"/>
          <a:srcRect l="53729" t="49963" r="37586" b="42133"/>
          <a:stretch/>
        </p:blipFill>
        <p:spPr bwMode="auto">
          <a:xfrm>
            <a:off x="3395629" y="7166920"/>
            <a:ext cx="1148155" cy="1399284"/>
          </a:xfrm>
          <a:prstGeom prst="rect">
            <a:avLst/>
          </a:prstGeom>
          <a:ln>
            <a:noFill/>
          </a:ln>
          <a:effectLst>
            <a:softEdge rad="112500"/>
          </a:effectLst>
          <a:extLst>
            <a:ext uri="{53640926-AAD7-44D8-BBD7-CCE9431645EC}">
              <a14:shadowObscured xmlns:a14="http://schemas.microsoft.com/office/drawing/2010/main"/>
            </a:ext>
          </a:extLst>
        </p:spPr>
      </p:pic>
      <p:pic>
        <p:nvPicPr>
          <p:cNvPr id="17" name="16 Imagen"/>
          <p:cNvPicPr/>
          <p:nvPr/>
        </p:nvPicPr>
        <p:blipFill rotWithShape="1">
          <a:blip r:embed="rId10"/>
          <a:srcRect l="63808" t="54040" r="21500" b="37693"/>
          <a:stretch/>
        </p:blipFill>
        <p:spPr bwMode="auto">
          <a:xfrm>
            <a:off x="4693552" y="8811585"/>
            <a:ext cx="2133600" cy="1455670"/>
          </a:xfrm>
          <a:prstGeom prst="rect">
            <a:avLst/>
          </a:prstGeom>
          <a:ln>
            <a:noFill/>
          </a:ln>
          <a:effectLst>
            <a:softEdge rad="112500"/>
          </a:effectLst>
          <a:extLst>
            <a:ext uri="{53640926-AAD7-44D8-BBD7-CCE9431645EC}">
              <a14:shadowObscured xmlns:a14="http://schemas.microsoft.com/office/drawing/2010/main"/>
            </a:ext>
          </a:extLst>
        </p:spPr>
      </p:pic>
      <p:pic>
        <p:nvPicPr>
          <p:cNvPr id="18" name="17 Imagen"/>
          <p:cNvPicPr/>
          <p:nvPr/>
        </p:nvPicPr>
        <p:blipFill rotWithShape="1">
          <a:blip r:embed="rId10"/>
          <a:srcRect l="41391" t="65145" r="43880" b="24228"/>
          <a:stretch/>
        </p:blipFill>
        <p:spPr bwMode="auto">
          <a:xfrm>
            <a:off x="1080717" y="11774833"/>
            <a:ext cx="2513552" cy="1465762"/>
          </a:xfrm>
          <a:prstGeom prst="rect">
            <a:avLst/>
          </a:prstGeom>
          <a:ln>
            <a:noFill/>
          </a:ln>
          <a:effectLst>
            <a:softEdge rad="112500"/>
          </a:effectLst>
          <a:extLst>
            <a:ext uri="{53640926-AAD7-44D8-BBD7-CCE9431645EC}">
              <a14:shadowObscured xmlns:a14="http://schemas.microsoft.com/office/drawing/2010/main"/>
            </a:ext>
          </a:extLst>
        </p:spPr>
      </p:pic>
      <p:sp>
        <p:nvSpPr>
          <p:cNvPr id="2" name="1 Flecha izquierda"/>
          <p:cNvSpPr/>
          <p:nvPr/>
        </p:nvSpPr>
        <p:spPr>
          <a:xfrm>
            <a:off x="4738044" y="7426361"/>
            <a:ext cx="951005" cy="806263"/>
          </a:xfrm>
          <a:prstGeom prst="leftArrow">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71437" tIns="71437" rIns="71437" bIns="71437" numCol="1" spcCol="38099" rtlCol="0" anchor="ctr">
            <a:spAutoFit/>
          </a:bodyPr>
          <a:lstStyle/>
          <a:p>
            <a:r>
              <a:rPr lang="es-GT" sz="1700" dirty="0">
                <a:solidFill>
                  <a:schemeClr val="tx1"/>
                </a:solidFill>
                <a:latin typeface="Arial" pitchFamily="34" charset="0"/>
                <a:cs typeface="Arial" pitchFamily="34" charset="0"/>
              </a:rPr>
              <a:t>40%</a:t>
            </a:r>
            <a:endParaRPr lang="es-GT" sz="3100" dirty="0">
              <a:solidFill>
                <a:schemeClr val="tx1"/>
              </a:solidFill>
              <a:latin typeface="Arial" pitchFamily="34" charset="0"/>
              <a:cs typeface="Arial" pitchFamily="34" charset="0"/>
            </a:endParaRPr>
          </a:p>
        </p:txBody>
      </p:sp>
      <p:pic>
        <p:nvPicPr>
          <p:cNvPr id="13" name="12 Imagen"/>
          <p:cNvPicPr>
            <a:picLocks noChangeAspect="1"/>
          </p:cNvPicPr>
          <p:nvPr/>
        </p:nvPicPr>
        <p:blipFill rotWithShape="1">
          <a:blip r:embed="rId11"/>
          <a:srcRect l="1" t="14218" r="64835" b="76066"/>
          <a:stretch/>
        </p:blipFill>
        <p:spPr bwMode="auto">
          <a:xfrm>
            <a:off x="20048665" y="285751"/>
            <a:ext cx="4125786" cy="91029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873074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0" end="0"/>
                                            </p:txEl>
                                          </p:spTgt>
                                        </p:tgtEl>
                                        <p:attrNameLst>
                                          <p:attrName>style.visibility</p:attrName>
                                        </p:attrNameLst>
                                      </p:cBhvr>
                                      <p:to>
                                        <p:strVal val="visible"/>
                                      </p:to>
                                    </p:set>
                                    <p:animEffect transition="in" filter="fade">
                                      <p:cBhvr>
                                        <p:cTn id="17" dur="500"/>
                                        <p:tgtEl>
                                          <p:spTgt spid="1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xEl>
                                              <p:pRg st="2" end="2"/>
                                            </p:txEl>
                                          </p:spTgt>
                                        </p:tgtEl>
                                        <p:attrNameLst>
                                          <p:attrName>style.visibility</p:attrName>
                                        </p:attrNameLst>
                                      </p:cBhvr>
                                      <p:to>
                                        <p:strVal val="visible"/>
                                      </p:to>
                                    </p:set>
                                    <p:animEffect transition="in" filter="fade">
                                      <p:cBhvr>
                                        <p:cTn id="22" dur="500"/>
                                        <p:tgtEl>
                                          <p:spTgt spid="13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2">
                                            <p:txEl>
                                              <p:pRg st="4" end="4"/>
                                            </p:txEl>
                                          </p:spTgt>
                                        </p:tgtEl>
                                        <p:attrNameLst>
                                          <p:attrName>style.visibility</p:attrName>
                                        </p:attrNameLst>
                                      </p:cBhvr>
                                      <p:to>
                                        <p:strVal val="visible"/>
                                      </p:to>
                                    </p:set>
                                    <p:animEffect transition="in" filter="fade">
                                      <p:cBhvr>
                                        <p:cTn id="37" dur="500"/>
                                        <p:tgtEl>
                                          <p:spTgt spid="13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2">
                                            <p:txEl>
                                              <p:pRg st="6" end="6"/>
                                            </p:txEl>
                                          </p:spTgt>
                                        </p:tgtEl>
                                        <p:attrNameLst>
                                          <p:attrName>style.visibility</p:attrName>
                                        </p:attrNameLst>
                                      </p:cBhvr>
                                      <p:to>
                                        <p:strVal val="visible"/>
                                      </p:to>
                                    </p:set>
                                    <p:animEffect transition="in" filter="fade">
                                      <p:cBhvr>
                                        <p:cTn id="42" dur="500"/>
                                        <p:tgtEl>
                                          <p:spTgt spid="13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43"/>
                                        </p:tgtEl>
                                        <p:attrNameLst>
                                          <p:attrName>style.visibility</p:attrName>
                                        </p:attrNameLst>
                                      </p:cBhvr>
                                      <p:to>
                                        <p:strVal val="visible"/>
                                      </p:to>
                                    </p:set>
                                    <p:animEffect transition="in" filter="fade">
                                      <p:cBhvr>
                                        <p:cTn id="47" dur="500"/>
                                        <p:tgtEl>
                                          <p:spTgt spid="102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0" grpId="0">
        <p:bldAsOne/>
      </p:bldGraphic>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contenido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7" name="Shape 126"/>
          <p:cNvSpPr txBox="1">
            <a:spLocks/>
          </p:cNvSpPr>
          <p:nvPr/>
        </p:nvSpPr>
        <p:spPr>
          <a:xfrm>
            <a:off x="10274968" y="649921"/>
            <a:ext cx="9481189" cy="158948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marL="0" marR="0" indent="0" algn="l" defTabSz="821531" rtl="0" latinLnBrk="0">
              <a:lnSpc>
                <a:spcPct val="100000"/>
              </a:lnSpc>
              <a:spcBef>
                <a:spcPts val="0"/>
              </a:spcBef>
              <a:spcAft>
                <a:spcPts val="0"/>
              </a:spcAft>
              <a:buClrTx/>
              <a:buSzTx/>
              <a:buFontTx/>
              <a:buNone/>
              <a:tabLst/>
              <a:defRPr sz="4700" b="1" i="0" u="none" strike="noStrike" cap="none" spc="0" baseline="0">
                <a:ln>
                  <a:noFill/>
                </a:ln>
                <a:solidFill>
                  <a:srgbClr val="000000"/>
                </a:solidFill>
                <a:uFillTx/>
                <a:latin typeface="Helvetica"/>
                <a:ea typeface="Helvetica"/>
                <a:cs typeface="Helvetica"/>
                <a:sym typeface="Helvetica"/>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a:lstStyle>
          <a:p>
            <a:r>
              <a:rPr lang="es-GT" dirty="0"/>
              <a:t>Proceso de refinación</a:t>
            </a:r>
          </a:p>
        </p:txBody>
      </p:sp>
      <p:graphicFrame>
        <p:nvGraphicFramePr>
          <p:cNvPr id="10" name="9 Diagrama"/>
          <p:cNvGraphicFramePr/>
          <p:nvPr>
            <p:extLst>
              <p:ext uri="{D42A27DB-BD31-4B8C-83A1-F6EECF244321}">
                <p14:modId xmlns:p14="http://schemas.microsoft.com/office/powerpoint/2010/main" val="1606171252"/>
              </p:ext>
            </p:extLst>
          </p:nvPr>
        </p:nvGraphicFramePr>
        <p:xfrm>
          <a:off x="-280088" y="2239405"/>
          <a:ext cx="5552304" cy="9326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10 Imagen"/>
          <p:cNvPicPr/>
          <p:nvPr/>
        </p:nvPicPr>
        <p:blipFill rotWithShape="1">
          <a:blip r:embed="rId8"/>
          <a:srcRect l="32627" t="29512" r="59650" b="63355"/>
          <a:stretch/>
        </p:blipFill>
        <p:spPr bwMode="auto">
          <a:xfrm>
            <a:off x="1666616" y="898947"/>
            <a:ext cx="1927653" cy="1230670"/>
          </a:xfrm>
          <a:prstGeom prst="rect">
            <a:avLst/>
          </a:prstGeom>
          <a:ln>
            <a:noFill/>
          </a:ln>
          <a:extLst>
            <a:ext uri="{53640926-AAD7-44D8-BBD7-CCE9431645EC}">
              <a14:shadowObscured xmlns:a14="http://schemas.microsoft.com/office/drawing/2010/main"/>
            </a:ext>
          </a:extLst>
        </p:spPr>
      </p:pic>
      <p:pic>
        <p:nvPicPr>
          <p:cNvPr id="102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4270" y="5906533"/>
            <a:ext cx="1200149" cy="407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13 Imagen"/>
          <p:cNvPicPr/>
          <p:nvPr/>
        </p:nvPicPr>
        <p:blipFill rotWithShape="1">
          <a:blip r:embed="rId10"/>
          <a:srcRect l="55899" t="44539" r="37982" b="51883"/>
          <a:stretch/>
        </p:blipFill>
        <p:spPr bwMode="auto">
          <a:xfrm>
            <a:off x="3969707" y="5221203"/>
            <a:ext cx="1640261" cy="759470"/>
          </a:xfrm>
          <a:prstGeom prst="rect">
            <a:avLst/>
          </a:prstGeom>
          <a:ln>
            <a:noFill/>
          </a:ln>
          <a:effectLst>
            <a:softEdge rad="112500"/>
          </a:effectLst>
          <a:extLst>
            <a:ext uri="{53640926-AAD7-44D8-BBD7-CCE9431645EC}">
              <a14:shadowObscured xmlns:a14="http://schemas.microsoft.com/office/drawing/2010/main"/>
            </a:ext>
          </a:extLst>
        </p:spPr>
      </p:pic>
      <p:pic>
        <p:nvPicPr>
          <p:cNvPr id="16" name="15 Imagen"/>
          <p:cNvPicPr/>
          <p:nvPr/>
        </p:nvPicPr>
        <p:blipFill rotWithShape="1">
          <a:blip r:embed="rId10"/>
          <a:srcRect l="53729" t="49963" r="37586" b="42133"/>
          <a:stretch/>
        </p:blipFill>
        <p:spPr bwMode="auto">
          <a:xfrm>
            <a:off x="3395629" y="7166920"/>
            <a:ext cx="1148155" cy="1399284"/>
          </a:xfrm>
          <a:prstGeom prst="rect">
            <a:avLst/>
          </a:prstGeom>
          <a:ln>
            <a:noFill/>
          </a:ln>
          <a:effectLst>
            <a:softEdge rad="112500"/>
          </a:effectLst>
          <a:extLst>
            <a:ext uri="{53640926-AAD7-44D8-BBD7-CCE9431645EC}">
              <a14:shadowObscured xmlns:a14="http://schemas.microsoft.com/office/drawing/2010/main"/>
            </a:ext>
          </a:extLst>
        </p:spPr>
      </p:pic>
      <p:pic>
        <p:nvPicPr>
          <p:cNvPr id="17" name="16 Imagen"/>
          <p:cNvPicPr/>
          <p:nvPr/>
        </p:nvPicPr>
        <p:blipFill rotWithShape="1">
          <a:blip r:embed="rId10"/>
          <a:srcRect l="63808" t="54040" r="21500" b="37693"/>
          <a:stretch/>
        </p:blipFill>
        <p:spPr bwMode="auto">
          <a:xfrm>
            <a:off x="3715268" y="9837739"/>
            <a:ext cx="3113901" cy="1455670"/>
          </a:xfrm>
          <a:prstGeom prst="rect">
            <a:avLst/>
          </a:prstGeom>
          <a:ln>
            <a:noFill/>
          </a:ln>
          <a:effectLst>
            <a:softEdge rad="112500"/>
          </a:effectLst>
          <a:extLst>
            <a:ext uri="{53640926-AAD7-44D8-BBD7-CCE9431645EC}">
              <a14:shadowObscured xmlns:a14="http://schemas.microsoft.com/office/drawing/2010/main"/>
            </a:ext>
          </a:extLst>
        </p:spPr>
      </p:pic>
      <p:pic>
        <p:nvPicPr>
          <p:cNvPr id="18" name="17 Imagen"/>
          <p:cNvPicPr/>
          <p:nvPr/>
        </p:nvPicPr>
        <p:blipFill rotWithShape="1">
          <a:blip r:embed="rId10"/>
          <a:srcRect l="41391" t="65145" r="43880" b="24228"/>
          <a:stretch/>
        </p:blipFill>
        <p:spPr bwMode="auto">
          <a:xfrm>
            <a:off x="1080717" y="11774833"/>
            <a:ext cx="2513552" cy="1465762"/>
          </a:xfrm>
          <a:prstGeom prst="rect">
            <a:avLst/>
          </a:prstGeom>
          <a:ln>
            <a:noFill/>
          </a:ln>
          <a:effectLst>
            <a:softEdge rad="112500"/>
          </a:effectLst>
          <a:extLst>
            <a:ext uri="{53640926-AAD7-44D8-BBD7-CCE9431645EC}">
              <a14:shadowObscured xmlns:a14="http://schemas.microsoft.com/office/drawing/2010/main"/>
            </a:ext>
          </a:extLst>
        </p:spPr>
      </p:pic>
      <p:sp>
        <p:nvSpPr>
          <p:cNvPr id="2" name="1 Flecha izquierda"/>
          <p:cNvSpPr/>
          <p:nvPr/>
        </p:nvSpPr>
        <p:spPr>
          <a:xfrm>
            <a:off x="4738044" y="7426361"/>
            <a:ext cx="951005" cy="806263"/>
          </a:xfrm>
          <a:prstGeom prst="leftArrow">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71437" tIns="71437" rIns="71437" bIns="71437" numCol="1" spcCol="38099" rtlCol="0" anchor="ctr">
            <a:spAutoFit/>
          </a:bodyPr>
          <a:lstStyle/>
          <a:p>
            <a:r>
              <a:rPr lang="es-GT" sz="1700" dirty="0">
                <a:solidFill>
                  <a:schemeClr val="tx1"/>
                </a:solidFill>
                <a:latin typeface="Arial" pitchFamily="34" charset="0"/>
                <a:cs typeface="Arial" pitchFamily="34" charset="0"/>
              </a:rPr>
              <a:t>40%</a:t>
            </a:r>
            <a:endParaRPr lang="es-GT" sz="3100" dirty="0">
              <a:solidFill>
                <a:schemeClr val="tx1"/>
              </a:solidFill>
              <a:latin typeface="Arial" pitchFamily="34" charset="0"/>
              <a:cs typeface="Arial" pitchFamily="34" charset="0"/>
            </a:endParaRPr>
          </a:p>
        </p:txBody>
      </p:sp>
      <p:graphicFrame>
        <p:nvGraphicFramePr>
          <p:cNvPr id="15" name="2 Gráfico"/>
          <p:cNvGraphicFramePr>
            <a:graphicFrameLocks/>
          </p:cNvGraphicFramePr>
          <p:nvPr>
            <p:extLst>
              <p:ext uri="{D42A27DB-BD31-4B8C-83A1-F6EECF244321}">
                <p14:modId xmlns:p14="http://schemas.microsoft.com/office/powerpoint/2010/main" val="4099177648"/>
              </p:ext>
            </p:extLst>
          </p:nvPr>
        </p:nvGraphicFramePr>
        <p:xfrm>
          <a:off x="8353172" y="4077732"/>
          <a:ext cx="11402989" cy="6944496"/>
        </p:xfrm>
        <a:graphic>
          <a:graphicData uri="http://schemas.openxmlformats.org/drawingml/2006/chart">
            <c:chart xmlns:c="http://schemas.openxmlformats.org/drawingml/2006/chart" xmlns:r="http://schemas.openxmlformats.org/officeDocument/2006/relationships" r:id="rId11"/>
          </a:graphicData>
        </a:graphic>
      </p:graphicFrame>
      <p:pic>
        <p:nvPicPr>
          <p:cNvPr id="13" name="12 Imagen"/>
          <p:cNvPicPr>
            <a:picLocks noChangeAspect="1"/>
          </p:cNvPicPr>
          <p:nvPr/>
        </p:nvPicPr>
        <p:blipFill rotWithShape="1">
          <a:blip r:embed="rId12"/>
          <a:srcRect l="1" t="14218" r="64835" b="76066"/>
          <a:stretch/>
        </p:blipFill>
        <p:spPr bwMode="auto">
          <a:xfrm>
            <a:off x="20048665" y="285751"/>
            <a:ext cx="4125786" cy="91029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095531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titulos.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3" name="Shape 123"/>
          <p:cNvSpPr>
            <a:spLocks noGrp="1"/>
          </p:cNvSpPr>
          <p:nvPr>
            <p:ph type="subTitle" idx="1"/>
          </p:nvPr>
        </p:nvSpPr>
        <p:spPr>
          <a:xfrm>
            <a:off x="1237040" y="5733061"/>
            <a:ext cx="9481189" cy="1589486"/>
          </a:xfrm>
          <a:prstGeom prst="rect">
            <a:avLst/>
          </a:prstGeom>
        </p:spPr>
        <p:txBody>
          <a:bodyPr anchor="ctr"/>
          <a:lstStyle>
            <a:lvl1pPr algn="r">
              <a:defRPr sz="4700" b="1" i="1">
                <a:solidFill>
                  <a:srgbClr val="FFFFFF"/>
                </a:solidFill>
                <a:latin typeface="Helvetica"/>
                <a:ea typeface="Helvetica"/>
                <a:cs typeface="Helvetica"/>
                <a:sym typeface="Helvetica"/>
              </a:defRPr>
            </a:lvl1pPr>
          </a:lstStyle>
          <a:p>
            <a:r>
              <a:rPr lang="es-GT" dirty="0" smtClean="0"/>
              <a:t>Solución propuesta</a:t>
            </a:r>
            <a:endParaRPr dirty="0"/>
          </a:p>
        </p:txBody>
      </p:sp>
      <p:pic>
        <p:nvPicPr>
          <p:cNvPr id="4" name="3 Imagen"/>
          <p:cNvPicPr/>
          <p:nvPr/>
        </p:nvPicPr>
        <p:blipFill rotWithShape="1">
          <a:blip r:embed="rId3"/>
          <a:srcRect l="1080" t="15028" r="65120" b="76786"/>
          <a:stretch/>
        </p:blipFill>
        <p:spPr bwMode="auto">
          <a:xfrm>
            <a:off x="12747307" y="5733060"/>
            <a:ext cx="11707495" cy="2712403"/>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9958553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contenido.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6" name="Shape 126"/>
          <p:cNvSpPr>
            <a:spLocks noGrp="1"/>
          </p:cNvSpPr>
          <p:nvPr>
            <p:ph type="body" sz="quarter" idx="4294967295"/>
          </p:nvPr>
        </p:nvSpPr>
        <p:spPr>
          <a:xfrm>
            <a:off x="0" y="1374775"/>
            <a:ext cx="9482138" cy="1590675"/>
          </a:xfrm>
          <a:prstGeom prst="rect">
            <a:avLst/>
          </a:prstGeom>
        </p:spPr>
        <p:txBody>
          <a:bodyPr/>
          <a:lstStyle>
            <a:lvl1pPr marL="0" indent="0">
              <a:spcBef>
                <a:spcPts val="0"/>
              </a:spcBef>
              <a:buSzTx/>
              <a:buNone/>
              <a:defRPr sz="4700" b="1">
                <a:latin typeface="Helvetica"/>
                <a:ea typeface="Helvetica"/>
                <a:cs typeface="Helvetica"/>
                <a:sym typeface="Helvetica"/>
              </a:defRPr>
            </a:lvl1pPr>
          </a:lstStyle>
          <a:p>
            <a:r>
              <a:rPr lang="es-GT" dirty="0" smtClean="0"/>
              <a:t>Soluciones propuestas</a:t>
            </a:r>
            <a:endParaRPr dirty="0"/>
          </a:p>
        </p:txBody>
      </p:sp>
      <p:sp>
        <p:nvSpPr>
          <p:cNvPr id="127" name="Shape 127"/>
          <p:cNvSpPr/>
          <p:nvPr/>
        </p:nvSpPr>
        <p:spPr>
          <a:xfrm>
            <a:off x="1070355" y="2899373"/>
            <a:ext cx="21641365" cy="875464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fontScale="85000" lnSpcReduction="20000"/>
          </a:bodyPr>
          <a:lstStyle/>
          <a:p>
            <a:pPr marL="377173" indent="-363459" algn="just" defTabSz="443607">
              <a:lnSpc>
                <a:spcPct val="120000"/>
              </a:lnSpc>
              <a:buClr>
                <a:schemeClr val="accent2"/>
              </a:buClr>
              <a:buSzPct val="75000"/>
              <a:buFontTx/>
              <a:buChar char="•"/>
              <a:defRPr sz="2700">
                <a:latin typeface="Century Gothic"/>
                <a:ea typeface="Century Gothic"/>
                <a:cs typeface="Century Gothic"/>
                <a:sym typeface="Century Gothic"/>
              </a:defRPr>
            </a:pPr>
            <a:r>
              <a:rPr lang="es-GT" sz="2900" dirty="0">
                <a:latin typeface="Century Gothic"/>
                <a:ea typeface="Century Gothic"/>
                <a:cs typeface="Century Gothic"/>
                <a:sym typeface="Helvetica"/>
              </a:rPr>
              <a:t>Se propone resolver el inconveniente de la variación del color del azúcar VHP mediante la </a:t>
            </a:r>
            <a:r>
              <a:rPr lang="es-GT" sz="2900" dirty="0">
                <a:latin typeface="Century Gothic"/>
                <a:ea typeface="Century Gothic"/>
                <a:cs typeface="Century Gothic"/>
                <a:sym typeface="Helvetica"/>
              </a:rPr>
              <a:t>implementación de </a:t>
            </a:r>
            <a:r>
              <a:rPr lang="es-GT" sz="2900" dirty="0">
                <a:latin typeface="Century Gothic"/>
                <a:ea typeface="Century Gothic"/>
                <a:cs typeface="Century Gothic"/>
                <a:sym typeface="Helvetica"/>
              </a:rPr>
              <a:t>un medidor de color en línea del azúcar VHP al cual tenga acceso 100%  del tiempo el operador de pesado y disolución</a:t>
            </a:r>
          </a:p>
          <a:p>
            <a:pPr algn="just" defTabSz="402532">
              <a:lnSpc>
                <a:spcPct val="110000"/>
              </a:lnSpc>
              <a:defRPr sz="2793">
                <a:latin typeface="Helvetica"/>
                <a:ea typeface="Helvetica"/>
                <a:cs typeface="Helvetica"/>
                <a:sym typeface="Helvetica"/>
              </a:defRPr>
            </a:pPr>
            <a:endParaRPr lang="es-GT" sz="2900" dirty="0">
              <a:sym typeface="Helvetica"/>
            </a:endParaRPr>
          </a:p>
          <a:p>
            <a:pPr marL="377173" indent="-363459" algn="just" defTabSz="443607">
              <a:lnSpc>
                <a:spcPct val="120000"/>
              </a:lnSpc>
              <a:buClr>
                <a:schemeClr val="accent2"/>
              </a:buClr>
              <a:buSzPct val="75000"/>
              <a:buFontTx/>
              <a:buChar char="•"/>
              <a:defRPr sz="2700">
                <a:latin typeface="Century Gothic"/>
                <a:ea typeface="Century Gothic"/>
                <a:cs typeface="Century Gothic"/>
                <a:sym typeface="Century Gothic"/>
              </a:defRPr>
            </a:pPr>
            <a:r>
              <a:rPr lang="es-ES" sz="2900" dirty="0">
                <a:latin typeface="Century Gothic"/>
                <a:ea typeface="Century Gothic"/>
                <a:cs typeface="Century Gothic"/>
              </a:rPr>
              <a:t>En zafras anteriores la preparación de lechada de cal para el proceso de clarificación, era realizada utilizando cal en bolsas, aumentando los factores variables del proceso, para lo cual se propone habilitar un sistema de bombeo de cal desde el silo del ingenio hasta la refinería, </a:t>
            </a:r>
            <a:r>
              <a:rPr lang="es-ES" sz="2900" dirty="0">
                <a:latin typeface="Century Gothic"/>
                <a:ea typeface="Century Gothic"/>
                <a:cs typeface="Century Gothic"/>
              </a:rPr>
              <a:t>trayecto de </a:t>
            </a:r>
            <a:r>
              <a:rPr lang="es-ES" sz="2900" dirty="0">
                <a:latin typeface="Century Gothic"/>
                <a:ea typeface="Century Gothic"/>
                <a:cs typeface="Century Gothic"/>
              </a:rPr>
              <a:t>362 m de largo, incrementando 11 veces la velocidad de trabajo inicial de diseño, lo que uniformiza la preparación de la lechada de cal y asegura una materia prima manufacturada para ingenios, lo contrario con las bolsas de cal, en la clarificación.</a:t>
            </a:r>
          </a:p>
          <a:p>
            <a:pPr algn="just" defTabSz="402532">
              <a:lnSpc>
                <a:spcPct val="110000"/>
              </a:lnSpc>
              <a:defRPr sz="2793">
                <a:latin typeface="Helvetica"/>
                <a:ea typeface="Helvetica"/>
                <a:cs typeface="Helvetica"/>
                <a:sym typeface="Helvetica"/>
              </a:defRPr>
            </a:pPr>
            <a:endParaRPr lang="es-ES" dirty="0"/>
          </a:p>
          <a:p>
            <a:pPr marL="377173" indent="-363459" algn="just" defTabSz="443607">
              <a:lnSpc>
                <a:spcPct val="120000"/>
              </a:lnSpc>
              <a:buClr>
                <a:schemeClr val="accent2"/>
              </a:buClr>
              <a:buSzPct val="75000"/>
              <a:buFontTx/>
              <a:buChar char="•"/>
              <a:defRPr sz="2700">
                <a:latin typeface="Century Gothic"/>
                <a:ea typeface="Century Gothic"/>
                <a:cs typeface="Century Gothic"/>
                <a:sym typeface="Century Gothic"/>
              </a:defRPr>
            </a:pPr>
            <a:r>
              <a:rPr lang="es-ES" sz="2900" dirty="0">
                <a:latin typeface="Century Gothic"/>
                <a:ea typeface="Century Gothic"/>
                <a:cs typeface="Century Gothic"/>
              </a:rPr>
              <a:t>Se propone que el color del material a la salida del tratamiento de licor, materia prima para la recuperación, se encuentre menor a 250 UI, que aunado a un descenso de color en la existencia de materiales por disminución de la dispersión del color de azúcar VHP, y a una mayor clarificación, permitirá aumentar la cantidad de jarabe reciclado y tratado con súper adsorbentes de base carbón activo, aumentando de esta manera el uso del jarabe dentro del proceso de refinación.</a:t>
            </a:r>
          </a:p>
          <a:p>
            <a:pPr algn="just" defTabSz="402532">
              <a:lnSpc>
                <a:spcPct val="110000"/>
              </a:lnSpc>
              <a:defRPr sz="2793">
                <a:latin typeface="Helvetica"/>
                <a:ea typeface="Helvetica"/>
                <a:cs typeface="Helvetica"/>
                <a:sym typeface="Helvetica"/>
              </a:defRPr>
            </a:pPr>
            <a:endParaRPr lang="es-ES" dirty="0"/>
          </a:p>
          <a:p>
            <a:pPr marL="377173" indent="-363459" algn="just" defTabSz="443607">
              <a:lnSpc>
                <a:spcPct val="120000"/>
              </a:lnSpc>
              <a:buClr>
                <a:schemeClr val="accent2"/>
              </a:buClr>
              <a:buSzPct val="75000"/>
              <a:buFontTx/>
              <a:buChar char="•"/>
              <a:defRPr sz="2700">
                <a:latin typeface="Century Gothic"/>
                <a:ea typeface="Century Gothic"/>
                <a:cs typeface="Century Gothic"/>
                <a:sym typeface="Century Gothic"/>
              </a:defRPr>
            </a:pPr>
            <a:r>
              <a:rPr lang="es-ES" sz="2900" dirty="0">
                <a:latin typeface="Century Gothic"/>
                <a:ea typeface="Century Gothic"/>
                <a:cs typeface="Century Gothic"/>
              </a:rPr>
              <a:t>En la operación de recuperación de sacarosa se diseña el proceso bajo las siguientes características: </a:t>
            </a:r>
            <a:endParaRPr lang="es-ES" sz="2900" dirty="0">
              <a:latin typeface="Century Gothic"/>
              <a:ea typeface="Century Gothic"/>
              <a:cs typeface="Century Gothic"/>
            </a:endParaRPr>
          </a:p>
          <a:p>
            <a:pPr marL="377173" indent="-363459" algn="just" defTabSz="443607">
              <a:lnSpc>
                <a:spcPct val="120000"/>
              </a:lnSpc>
              <a:buClr>
                <a:schemeClr val="accent2"/>
              </a:buClr>
              <a:buSzPct val="75000"/>
              <a:buFontTx/>
              <a:buChar char="•"/>
              <a:defRPr sz="2700">
                <a:latin typeface="Century Gothic"/>
                <a:ea typeface="Century Gothic"/>
                <a:cs typeface="Century Gothic"/>
                <a:sym typeface="Century Gothic"/>
              </a:defRPr>
            </a:pPr>
            <a:endParaRPr lang="es-ES" sz="2900" dirty="0">
              <a:latin typeface="Century Gothic"/>
              <a:ea typeface="Century Gothic"/>
              <a:cs typeface="Century Gothic"/>
            </a:endParaRPr>
          </a:p>
          <a:p>
            <a:pPr marL="377173" lvl="8" indent="-363459" algn="just" defTabSz="443607">
              <a:lnSpc>
                <a:spcPct val="120000"/>
              </a:lnSpc>
              <a:buClr>
                <a:schemeClr val="accent2"/>
              </a:buClr>
              <a:buSzPct val="75000"/>
              <a:buFontTx/>
              <a:buChar char="•"/>
              <a:defRPr sz="2700">
                <a:latin typeface="Century Gothic"/>
                <a:ea typeface="Century Gothic"/>
                <a:cs typeface="Century Gothic"/>
                <a:sym typeface="Century Gothic"/>
              </a:defRPr>
            </a:pPr>
            <a:r>
              <a:rPr lang="es-ES" sz="2900" dirty="0">
                <a:latin typeface="Century Gothic"/>
                <a:ea typeface="Century Gothic"/>
                <a:cs typeface="Century Gothic"/>
              </a:rPr>
              <a:t>	1.	Alimentación de material a los tachos con colores menores a 250 UI.</a:t>
            </a:r>
          </a:p>
          <a:p>
            <a:pPr marL="377173" indent="-363459" algn="just" defTabSz="443607">
              <a:lnSpc>
                <a:spcPct val="120000"/>
              </a:lnSpc>
              <a:buClr>
                <a:schemeClr val="accent2"/>
              </a:buClr>
              <a:buSzPct val="75000"/>
              <a:buFontTx/>
              <a:buChar char="•"/>
              <a:defRPr sz="2700">
                <a:latin typeface="Century Gothic"/>
                <a:ea typeface="Century Gothic"/>
                <a:cs typeface="Century Gothic"/>
                <a:sym typeface="Century Gothic"/>
              </a:defRPr>
            </a:pPr>
            <a:r>
              <a:rPr lang="es-ES" sz="2900" dirty="0">
                <a:latin typeface="Century Gothic"/>
                <a:ea typeface="Century Gothic"/>
                <a:cs typeface="Century Gothic"/>
              </a:rPr>
              <a:t>	2.	Se conjetura que el color del jarabe que produce centrifugas será el doble del color de la masa cocida.</a:t>
            </a:r>
          </a:p>
          <a:p>
            <a:pPr marL="377173" indent="-363459" algn="just" defTabSz="443607">
              <a:lnSpc>
                <a:spcPct val="120000"/>
              </a:lnSpc>
              <a:buClr>
                <a:schemeClr val="accent2"/>
              </a:buClr>
              <a:buSzPct val="75000"/>
              <a:buFontTx/>
              <a:buChar char="•"/>
              <a:defRPr sz="2700">
                <a:latin typeface="Century Gothic"/>
                <a:ea typeface="Century Gothic"/>
                <a:cs typeface="Century Gothic"/>
                <a:sym typeface="Century Gothic"/>
              </a:defRPr>
            </a:pPr>
            <a:r>
              <a:rPr lang="es-ES" sz="2900" dirty="0">
                <a:latin typeface="Century Gothic"/>
                <a:ea typeface="Century Gothic"/>
                <a:cs typeface="Century Gothic"/>
              </a:rPr>
              <a:t>	3.	Se diseña el proceso con color licor tratado de 250, color objetivo de masa cocida de 800 y color del jarabe del doble de la masa cocida de 1600, en base a esto y según cruz de covenze se supone una utilización del jarabe del 40% en el back boiling.</a:t>
            </a:r>
          </a:p>
          <a:p>
            <a:pPr marL="377173" indent="-363459" algn="just" defTabSz="443607">
              <a:lnSpc>
                <a:spcPct val="120000"/>
              </a:lnSpc>
              <a:buClr>
                <a:schemeClr val="accent2"/>
              </a:buClr>
              <a:buSzPct val="75000"/>
              <a:buFontTx/>
              <a:buChar char="•"/>
              <a:defRPr sz="2700">
                <a:latin typeface="Century Gothic"/>
                <a:ea typeface="Century Gothic"/>
                <a:cs typeface="Century Gothic"/>
                <a:sym typeface="Century Gothic"/>
              </a:defRPr>
            </a:pPr>
            <a:r>
              <a:rPr lang="es-ES" sz="2900" dirty="0">
                <a:latin typeface="Century Gothic"/>
                <a:ea typeface="Century Gothic"/>
                <a:cs typeface="Century Gothic"/>
              </a:rPr>
              <a:t>	4.	Se estandariza la secuencia operativa de la casa de cocimiento que maximiza la utilización del jarabe producido</a:t>
            </a:r>
            <a:r>
              <a:rPr lang="es-ES" sz="2900" dirty="0">
                <a:latin typeface="Century Gothic"/>
                <a:ea typeface="Century Gothic"/>
                <a:cs typeface="Century Gothic"/>
              </a:rPr>
              <a:t>.</a:t>
            </a:r>
            <a:endParaRPr dirty="0"/>
          </a:p>
        </p:txBody>
      </p:sp>
      <p:pic>
        <p:nvPicPr>
          <p:cNvPr id="5" name="4 Imagen"/>
          <p:cNvPicPr>
            <a:picLocks noChangeAspect="1"/>
          </p:cNvPicPr>
          <p:nvPr/>
        </p:nvPicPr>
        <p:blipFill rotWithShape="1">
          <a:blip r:embed="rId3"/>
          <a:srcRect l="1" t="14218" r="64835" b="76066"/>
          <a:stretch/>
        </p:blipFill>
        <p:spPr bwMode="auto">
          <a:xfrm>
            <a:off x="0" y="12269424"/>
            <a:ext cx="5922906" cy="1306800"/>
          </a:xfrm>
          <a:prstGeom prst="rect">
            <a:avLst/>
          </a:prstGeom>
          <a:ln>
            <a:noFill/>
          </a:ln>
          <a:effectLst>
            <a:softEdge rad="112500"/>
          </a:effectLst>
          <a:extLst>
            <a:ext uri="{53640926-AAD7-44D8-BBD7-CCE9431645EC}">
              <a14:shadowObscured xmlns:a14="http://schemas.microsoft.com/office/drawing/2010/main"/>
            </a:ext>
          </a:extLst>
        </p:spPr>
      </p:pic>
      <p:pic>
        <p:nvPicPr>
          <p:cNvPr id="6" name="5 Imagen"/>
          <p:cNvPicPr>
            <a:picLocks noChangeAspect="1"/>
          </p:cNvPicPr>
          <p:nvPr/>
        </p:nvPicPr>
        <p:blipFill rotWithShape="1">
          <a:blip r:embed="rId3"/>
          <a:srcRect l="35165" t="14218" r="29671" b="76066"/>
          <a:stretch/>
        </p:blipFill>
        <p:spPr bwMode="auto">
          <a:xfrm>
            <a:off x="18459450" y="12269424"/>
            <a:ext cx="5924550" cy="130716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44468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
                                            <p:bg/>
                                          </p:spTgt>
                                        </p:tgtEl>
                                        <p:attrNameLst>
                                          <p:attrName>style.visibility</p:attrName>
                                        </p:attrNameLst>
                                      </p:cBhvr>
                                      <p:to>
                                        <p:strVal val="visible"/>
                                      </p:to>
                                    </p:set>
                                    <p:animEffect transition="in" filter="fade">
                                      <p:cBhvr>
                                        <p:cTn id="7" dur="500"/>
                                        <p:tgtEl>
                                          <p:spTgt spid="12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
                                            <p:txEl>
                                              <p:pRg st="0" end="0"/>
                                            </p:txEl>
                                          </p:spTgt>
                                        </p:tgtEl>
                                        <p:attrNameLst>
                                          <p:attrName>style.visibility</p:attrName>
                                        </p:attrNameLst>
                                      </p:cBhvr>
                                      <p:to>
                                        <p:strVal val="visible"/>
                                      </p:to>
                                    </p:set>
                                    <p:animEffect transition="in" filter="fade">
                                      <p:cBhvr>
                                        <p:cTn id="12" dur="500"/>
                                        <p:tgtEl>
                                          <p:spTgt spid="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0" end="0"/>
                                            </p:txEl>
                                          </p:spTgt>
                                        </p:tgtEl>
                                        <p:attrNameLst>
                                          <p:attrName>style.visibility</p:attrName>
                                        </p:attrNameLst>
                                      </p:cBhvr>
                                      <p:to>
                                        <p:strVal val="visible"/>
                                      </p:to>
                                    </p:set>
                                    <p:animEffect transition="in" filter="fade">
                                      <p:cBhvr>
                                        <p:cTn id="17" dur="500"/>
                                        <p:tgtEl>
                                          <p:spTgt spid="1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2" end="2"/>
                                            </p:txEl>
                                          </p:spTgt>
                                        </p:tgtEl>
                                        <p:attrNameLst>
                                          <p:attrName>style.visibility</p:attrName>
                                        </p:attrNameLst>
                                      </p:cBhvr>
                                      <p:to>
                                        <p:strVal val="visible"/>
                                      </p:to>
                                    </p:set>
                                    <p:animEffect transition="in" filter="fade">
                                      <p:cBhvr>
                                        <p:cTn id="22" dur="500"/>
                                        <p:tgtEl>
                                          <p:spTgt spid="1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xEl>
                                              <p:pRg st="4" end="4"/>
                                            </p:txEl>
                                          </p:spTgt>
                                        </p:tgtEl>
                                        <p:attrNameLst>
                                          <p:attrName>style.visibility</p:attrName>
                                        </p:attrNameLst>
                                      </p:cBhvr>
                                      <p:to>
                                        <p:strVal val="visible"/>
                                      </p:to>
                                    </p:set>
                                    <p:animEffect transition="in" filter="fade">
                                      <p:cBhvr>
                                        <p:cTn id="27" dur="500"/>
                                        <p:tgtEl>
                                          <p:spTgt spid="1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7">
                                            <p:txEl>
                                              <p:pRg st="6" end="6"/>
                                            </p:txEl>
                                          </p:spTgt>
                                        </p:tgtEl>
                                        <p:attrNameLst>
                                          <p:attrName>style.visibility</p:attrName>
                                        </p:attrNameLst>
                                      </p:cBhvr>
                                      <p:to>
                                        <p:strVal val="visible"/>
                                      </p:to>
                                    </p:set>
                                    <p:animEffect transition="in" filter="fade">
                                      <p:cBhvr>
                                        <p:cTn id="32" dur="500"/>
                                        <p:tgtEl>
                                          <p:spTgt spid="12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7">
                                            <p:txEl>
                                              <p:pRg st="8" end="8"/>
                                            </p:txEl>
                                          </p:spTgt>
                                        </p:tgtEl>
                                        <p:attrNameLst>
                                          <p:attrName>style.visibility</p:attrName>
                                        </p:attrNameLst>
                                      </p:cBhvr>
                                      <p:to>
                                        <p:strVal val="visible"/>
                                      </p:to>
                                    </p:set>
                                    <p:animEffect transition="in" filter="fade">
                                      <p:cBhvr>
                                        <p:cTn id="37" dur="500"/>
                                        <p:tgtEl>
                                          <p:spTgt spid="12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7">
                                            <p:txEl>
                                              <p:pRg st="9" end="9"/>
                                            </p:txEl>
                                          </p:spTgt>
                                        </p:tgtEl>
                                        <p:attrNameLst>
                                          <p:attrName>style.visibility</p:attrName>
                                        </p:attrNameLst>
                                      </p:cBhvr>
                                      <p:to>
                                        <p:strVal val="visible"/>
                                      </p:to>
                                    </p:set>
                                    <p:animEffect transition="in" filter="fade">
                                      <p:cBhvr>
                                        <p:cTn id="42" dur="500"/>
                                        <p:tgtEl>
                                          <p:spTgt spid="12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7">
                                            <p:txEl>
                                              <p:pRg st="10" end="10"/>
                                            </p:txEl>
                                          </p:spTgt>
                                        </p:tgtEl>
                                        <p:attrNameLst>
                                          <p:attrName>style.visibility</p:attrName>
                                        </p:attrNameLst>
                                      </p:cBhvr>
                                      <p:to>
                                        <p:strVal val="visible"/>
                                      </p:to>
                                    </p:set>
                                    <p:animEffect transition="in" filter="fade">
                                      <p:cBhvr>
                                        <p:cTn id="47" dur="500"/>
                                        <p:tgtEl>
                                          <p:spTgt spid="12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7">
                                            <p:txEl>
                                              <p:pRg st="11" end="11"/>
                                            </p:txEl>
                                          </p:spTgt>
                                        </p:tgtEl>
                                        <p:attrNameLst>
                                          <p:attrName>style.visibility</p:attrName>
                                        </p:attrNameLst>
                                      </p:cBhvr>
                                      <p:to>
                                        <p:strVal val="visible"/>
                                      </p:to>
                                    </p:set>
                                    <p:animEffect transition="in" filter="fade">
                                      <p:cBhvr>
                                        <p:cTn id="52" dur="500"/>
                                        <p:tgtEl>
                                          <p:spTgt spid="1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3070</TotalTime>
  <Words>1845</Words>
  <Application>Microsoft Office PowerPoint</Application>
  <PresentationFormat>Personalizado</PresentationFormat>
  <Paragraphs>172</Paragraphs>
  <Slides>19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1" baseType="lpstr">
      <vt:lpstr>Tema de Office</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satagua</dc:creator>
  <cp:lastModifiedBy>Douglas David Gallo Cárdenas</cp:lastModifiedBy>
  <cp:revision>124</cp:revision>
  <dcterms:modified xsi:type="dcterms:W3CDTF">2017-07-27T14:59:50Z</dcterms:modified>
</cp:coreProperties>
</file>