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48" d="100"/>
          <a:sy n="48" d="100"/>
        </p:scale>
        <p:origin x="62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B57DE9A7-5026-4D5D-9712-381B0178F8EF}" type="datetimeFigureOut">
              <a:rPr lang="es-MX" smtClean="0"/>
              <a:t>19/07/2017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184321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57DE9A7-5026-4D5D-9712-381B0178F8EF}" type="datetimeFigureOut">
              <a:rPr lang="es-MX" smtClean="0"/>
              <a:t>19/07/2017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314800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57DE9A7-5026-4D5D-9712-381B0178F8EF}" type="datetimeFigureOut">
              <a:rPr lang="es-MX" smtClean="0"/>
              <a:t>19/07/2017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2013921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B57DE9A7-5026-4D5D-9712-381B0178F8EF}" type="datetimeFigureOut">
              <a:rPr lang="es-MX" smtClean="0"/>
              <a:t>19/07/2017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143688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57DE9A7-5026-4D5D-9712-381B0178F8EF}" type="datetimeFigureOut">
              <a:rPr lang="es-MX" smtClean="0"/>
              <a:t>19/07/2017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1007889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B57DE9A7-5026-4D5D-9712-381B0178F8EF}" type="datetimeFigureOut">
              <a:rPr lang="es-MX" smtClean="0"/>
              <a:t>19/07/2017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184676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B57DE9A7-5026-4D5D-9712-381B0178F8EF}" type="datetimeFigureOut">
              <a:rPr lang="es-MX" smtClean="0"/>
              <a:t>19/07/2017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410004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B57DE9A7-5026-4D5D-9712-381B0178F8EF}" type="datetimeFigureOut">
              <a:rPr lang="es-MX" smtClean="0"/>
              <a:t>19/07/2017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27640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7DE9A7-5026-4D5D-9712-381B0178F8EF}" type="datetimeFigureOut">
              <a:rPr lang="es-MX" smtClean="0"/>
              <a:t>19/07/2017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341383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7DE9A7-5026-4D5D-9712-381B0178F8EF}" type="datetimeFigureOut">
              <a:rPr lang="es-MX" smtClean="0"/>
              <a:t>19/07/2017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1801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7DE9A7-5026-4D5D-9712-381B0178F8EF}" type="datetimeFigureOut">
              <a:rPr lang="es-MX" smtClean="0"/>
              <a:t>19/07/2017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261C13E-A994-43C2-936C-BC243F009CB3}" type="slidenum">
              <a:rPr lang="es-MX" smtClean="0"/>
              <a:t>‹Nº›</a:t>
            </a:fld>
            <a:endParaRPr lang="es-MX"/>
          </a:p>
        </p:txBody>
      </p:sp>
    </p:spTree>
    <p:extLst>
      <p:ext uri="{BB962C8B-B14F-4D97-AF65-F5344CB8AC3E}">
        <p14:creationId xmlns:p14="http://schemas.microsoft.com/office/powerpoint/2010/main" val="2588114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DE9A7-5026-4D5D-9712-381B0178F8EF}" type="datetimeFigureOut">
              <a:rPr lang="es-MX" smtClean="0"/>
              <a:t>19/07/2017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1C13E-A994-43C2-936C-BC243F009CB3}" type="slidenum">
              <a:rPr lang="es-MX" smtClean="0"/>
              <a:t>‹Nº›</a:t>
            </a:fld>
            <a:endParaRPr lang="es-MX"/>
          </a:p>
        </p:txBody>
      </p:sp>
    </p:spTree>
    <p:extLst>
      <p:ext uri="{BB962C8B-B14F-4D97-AF65-F5344CB8AC3E}">
        <p14:creationId xmlns:p14="http://schemas.microsoft.com/office/powerpoint/2010/main" val="3948705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804568237"/>
              </p:ext>
            </p:extLst>
          </p:nvPr>
        </p:nvGraphicFramePr>
        <p:xfrm>
          <a:off x="1282262" y="150899"/>
          <a:ext cx="9412242" cy="1198053"/>
        </p:xfrm>
        <a:graphic>
          <a:graphicData uri="http://schemas.openxmlformats.org/drawingml/2006/table">
            <a:tbl>
              <a:tblPr firstRow="1" firstCol="1" lastRow="1" lastCol="1" bandRow="1" bandCol="1">
                <a:tableStyleId>{5C22544A-7EE6-4342-B048-85BDC9FD1C3A}</a:tableStyleId>
              </a:tblPr>
              <a:tblGrid>
                <a:gridCol w="1735310"/>
                <a:gridCol w="7676932"/>
              </a:tblGrid>
              <a:tr h="1198053">
                <a:tc>
                  <a:txBody>
                    <a:bodyPr/>
                    <a:lstStyle/>
                    <a:p>
                      <a:pPr algn="just">
                        <a:lnSpc>
                          <a:spcPct val="107000"/>
                        </a:lnSpc>
                        <a:spcAft>
                          <a:spcPts val="80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1200"/>
                        </a:spcBef>
                        <a:spcAft>
                          <a:spcPts val="0"/>
                        </a:spcAft>
                      </a:pPr>
                      <a:r>
                        <a:rPr lang="es-ES" sz="1200" i="1" dirty="0">
                          <a:solidFill>
                            <a:schemeClr val="tx1"/>
                          </a:solidFill>
                          <a:effectLst/>
                        </a:rPr>
                        <a:t>ASOCIACIÓN DE TÉCNICOS AZUCAREROS DE CUBA</a:t>
                      </a:r>
                      <a:endParaRPr lang="es-MX" sz="1200" i="1" dirty="0">
                        <a:solidFill>
                          <a:schemeClr val="tx1"/>
                        </a:solidFill>
                        <a:effectLst/>
                      </a:endParaRPr>
                    </a:p>
                    <a:p>
                      <a:pPr algn="ctr">
                        <a:lnSpc>
                          <a:spcPct val="107000"/>
                        </a:lnSpc>
                        <a:spcAft>
                          <a:spcPts val="800"/>
                        </a:spcAft>
                      </a:pPr>
                      <a:r>
                        <a:rPr lang="es-MX" sz="1200" i="1" dirty="0">
                          <a:solidFill>
                            <a:schemeClr val="tx1"/>
                          </a:solidFill>
                          <a:effectLst/>
                        </a:rPr>
                        <a:t>FILIAL LAS TUNAS.</a:t>
                      </a:r>
                    </a:p>
                    <a:p>
                      <a:pPr algn="ctr">
                        <a:lnSpc>
                          <a:spcPct val="107000"/>
                        </a:lnSpc>
                        <a:spcAft>
                          <a:spcPts val="800"/>
                        </a:spcAft>
                      </a:pPr>
                      <a:r>
                        <a:rPr lang="es-MX" sz="1200" dirty="0">
                          <a:solidFill>
                            <a:schemeClr val="tx1"/>
                          </a:solidFill>
                          <a:effectLst/>
                        </a:rPr>
                        <a:t>Carretera Puerto Padre S/N Km 3½ Los Pinos Las Tunas.</a:t>
                      </a:r>
                    </a:p>
                    <a:p>
                      <a:pPr algn="ctr">
                        <a:lnSpc>
                          <a:spcPct val="107000"/>
                        </a:lnSpc>
                        <a:spcAft>
                          <a:spcPts val="800"/>
                        </a:spcAft>
                      </a:pPr>
                      <a:r>
                        <a:rPr lang="pt-PT" sz="1200" dirty="0">
                          <a:solidFill>
                            <a:schemeClr val="tx1"/>
                          </a:solidFill>
                          <a:effectLst/>
                        </a:rPr>
                        <a:t>e- mail:dania.canet@ealt.azcuba.cu  Teléfono: 31-372049</a:t>
                      </a:r>
                      <a:endParaRPr lang="es-MX"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2049" name="Imagen 1" descr="Atac B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9949" y="178906"/>
            <a:ext cx="1123008" cy="1170046"/>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p:nvPr/>
        </p:nvSpPr>
        <p:spPr>
          <a:xfrm>
            <a:off x="377688" y="2305878"/>
            <a:ext cx="11290852" cy="1569660"/>
          </a:xfrm>
          <a:prstGeom prst="rect">
            <a:avLst/>
          </a:prstGeom>
          <a:noFill/>
        </p:spPr>
        <p:txBody>
          <a:bodyPr wrap="square" rtlCol="0">
            <a:spAutoFit/>
          </a:bodyPr>
          <a:lstStyle/>
          <a:p>
            <a:pPr marL="1252538" indent="-1252538" algn="just"/>
            <a:r>
              <a:rPr lang="es-ES_tradnl" sz="2400" b="1" dirty="0" smtClean="0">
                <a:solidFill>
                  <a:srgbClr val="FF0000"/>
                </a:solidFill>
                <a:latin typeface="Arial Black" panose="020B0A04020102020204" pitchFamily="34" charset="0"/>
              </a:rPr>
              <a:t>Titulo</a:t>
            </a:r>
            <a:r>
              <a:rPr lang="en-US" sz="2400" b="1" dirty="0" smtClean="0">
                <a:solidFill>
                  <a:srgbClr val="FF0000"/>
                </a:solidFill>
                <a:latin typeface="Arial Black" panose="020B0A04020102020204" pitchFamily="34" charset="0"/>
              </a:rPr>
              <a:t>:</a:t>
            </a:r>
            <a:r>
              <a:rPr lang="en-US" sz="2400" dirty="0">
                <a:solidFill>
                  <a:srgbClr val="FF0000"/>
                </a:solidFill>
                <a:latin typeface="Arial Black" panose="020B0A04020102020204" pitchFamily="34" charset="0"/>
              </a:rPr>
              <a:t> </a:t>
            </a:r>
            <a:r>
              <a:rPr lang="en-US" sz="2400" dirty="0" smtClean="0">
                <a:solidFill>
                  <a:srgbClr val="FF0000"/>
                </a:solidFill>
                <a:latin typeface="Arial Black" panose="020B0A04020102020204" pitchFamily="34" charset="0"/>
              </a:rPr>
              <a:t>	</a:t>
            </a:r>
            <a:r>
              <a:rPr lang="es-ES" sz="2400" b="1" dirty="0" smtClean="0">
                <a:solidFill>
                  <a:srgbClr val="FF0000"/>
                </a:solidFill>
                <a:latin typeface="Arial Black" panose="020B0A04020102020204" pitchFamily="34" charset="0"/>
              </a:rPr>
              <a:t>Evaluación </a:t>
            </a:r>
            <a:r>
              <a:rPr lang="es-ES" sz="2400" b="1" dirty="0">
                <a:solidFill>
                  <a:srgbClr val="FF0000"/>
                </a:solidFill>
                <a:latin typeface="Arial Black" panose="020B0A04020102020204" pitchFamily="34" charset="0"/>
              </a:rPr>
              <a:t>de los requisitos de calidad del producto Hidrato de Cal (CaOH</a:t>
            </a:r>
            <a:r>
              <a:rPr lang="es-ES" sz="2400" b="1" baseline="-25000" dirty="0">
                <a:solidFill>
                  <a:srgbClr val="FF0000"/>
                </a:solidFill>
                <a:latin typeface="Arial Black" panose="020B0A04020102020204" pitchFamily="34" charset="0"/>
              </a:rPr>
              <a:t>2</a:t>
            </a:r>
            <a:r>
              <a:rPr lang="es-ES" sz="2400" b="1" dirty="0">
                <a:solidFill>
                  <a:srgbClr val="FF0000"/>
                </a:solidFill>
                <a:latin typeface="Arial Black" panose="020B0A04020102020204" pitchFamily="34" charset="0"/>
              </a:rPr>
              <a:t>) y propuesta para la mejora de los requisitos.</a:t>
            </a:r>
            <a:endParaRPr lang="es-MX" sz="2400" dirty="0">
              <a:solidFill>
                <a:srgbClr val="FF0000"/>
              </a:solidFill>
              <a:latin typeface="Arial Black" panose="020B0A04020102020204" pitchFamily="34" charset="0"/>
            </a:endParaRPr>
          </a:p>
          <a:p>
            <a:r>
              <a:rPr lang="en-US" sz="2400" dirty="0" smtClean="0">
                <a:solidFill>
                  <a:srgbClr val="FF0000"/>
                </a:solidFill>
              </a:rPr>
              <a:t> </a:t>
            </a:r>
            <a:endParaRPr lang="es-MX" sz="2400" dirty="0">
              <a:solidFill>
                <a:srgbClr val="FF0000"/>
              </a:solidFill>
            </a:endParaRPr>
          </a:p>
        </p:txBody>
      </p:sp>
      <p:sp>
        <p:nvSpPr>
          <p:cNvPr id="10" name="CuadroTexto 9"/>
          <p:cNvSpPr txBox="1"/>
          <p:nvPr/>
        </p:nvSpPr>
        <p:spPr>
          <a:xfrm>
            <a:off x="556591" y="4452730"/>
            <a:ext cx="8110331" cy="369332"/>
          </a:xfrm>
          <a:prstGeom prst="rect">
            <a:avLst/>
          </a:prstGeom>
          <a:noFill/>
        </p:spPr>
        <p:txBody>
          <a:bodyPr wrap="square" rtlCol="0">
            <a:spAutoFit/>
          </a:bodyPr>
          <a:lstStyle/>
          <a:p>
            <a:r>
              <a:rPr lang="es-ES_tradnl" b="1" dirty="0" smtClean="0">
                <a:latin typeface="Arial Black" panose="020B0A04020102020204" pitchFamily="34" charset="0"/>
              </a:rPr>
              <a:t>Autor: Ing. Edgar Tomás Miranda Vega</a:t>
            </a:r>
            <a:endParaRPr lang="es-ES_tradnl" b="1" dirty="0">
              <a:latin typeface="Arial Black" panose="020B0A04020102020204" pitchFamily="34" charset="0"/>
            </a:endParaRPr>
          </a:p>
        </p:txBody>
      </p:sp>
      <p:sp>
        <p:nvSpPr>
          <p:cNvPr id="11" name="CuadroTexto 10"/>
          <p:cNvSpPr txBox="1"/>
          <p:nvPr/>
        </p:nvSpPr>
        <p:spPr>
          <a:xfrm>
            <a:off x="556591" y="4969565"/>
            <a:ext cx="10475844" cy="369332"/>
          </a:xfrm>
          <a:prstGeom prst="rect">
            <a:avLst/>
          </a:prstGeom>
          <a:noFill/>
        </p:spPr>
        <p:txBody>
          <a:bodyPr wrap="square" rtlCol="0">
            <a:spAutoFit/>
          </a:bodyPr>
          <a:lstStyle/>
          <a:p>
            <a:r>
              <a:rPr lang="es-ES_tradnl" b="1" dirty="0" smtClean="0">
                <a:latin typeface="Arial Black" panose="020B0A04020102020204" pitchFamily="34" charset="0"/>
              </a:rPr>
              <a:t>Empresa de Servicios Técnicos Industriales Sucursal ZETI, Las Tunas</a:t>
            </a:r>
            <a:endParaRPr lang="es-ES_tradnl" b="1" dirty="0">
              <a:latin typeface="Arial Black" panose="020B0A04020102020204" pitchFamily="34" charset="0"/>
            </a:endParaRPr>
          </a:p>
        </p:txBody>
      </p:sp>
      <p:sp>
        <p:nvSpPr>
          <p:cNvPr id="12" name="CuadroTexto 11"/>
          <p:cNvSpPr txBox="1"/>
          <p:nvPr/>
        </p:nvSpPr>
        <p:spPr>
          <a:xfrm>
            <a:off x="556591" y="5486400"/>
            <a:ext cx="4134679" cy="369332"/>
          </a:xfrm>
          <a:prstGeom prst="rect">
            <a:avLst/>
          </a:prstGeom>
          <a:noFill/>
        </p:spPr>
        <p:txBody>
          <a:bodyPr wrap="square" rtlCol="0">
            <a:spAutoFit/>
          </a:bodyPr>
          <a:lstStyle/>
          <a:p>
            <a:r>
              <a:rPr lang="es-ES_tradnl" dirty="0" smtClean="0">
                <a:latin typeface="Arial Black" panose="020B0A04020102020204" pitchFamily="34" charset="0"/>
              </a:rPr>
              <a:t>País: República de Cuba</a:t>
            </a:r>
            <a:endParaRPr lang="es-ES_tradnl" dirty="0">
              <a:latin typeface="Arial Black" panose="020B0A04020102020204" pitchFamily="34" charset="0"/>
            </a:endParaRPr>
          </a:p>
        </p:txBody>
      </p:sp>
    </p:spTree>
    <p:extLst>
      <p:ext uri="{BB962C8B-B14F-4D97-AF65-F5344CB8AC3E}">
        <p14:creationId xmlns:p14="http://schemas.microsoft.com/office/powerpoint/2010/main" val="3654189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ángulo 30"/>
          <p:cNvSpPr/>
          <p:nvPr/>
        </p:nvSpPr>
        <p:spPr>
          <a:xfrm>
            <a:off x="404191" y="104220"/>
            <a:ext cx="11522766" cy="1696875"/>
          </a:xfrm>
          <a:prstGeom prst="rect">
            <a:avLst/>
          </a:prstGeom>
        </p:spPr>
        <p:txBody>
          <a:bodyPr wrap="square">
            <a:spAutoFit/>
          </a:bodyPr>
          <a:lstStyle/>
          <a:p>
            <a:pPr algn="just">
              <a:lnSpc>
                <a:spcPct val="150000"/>
              </a:lnSpc>
              <a:spcAft>
                <a:spcPts val="600"/>
              </a:spcAft>
            </a:pPr>
            <a:r>
              <a:rPr lang="es-ES" sz="2400" dirty="0">
                <a:latin typeface="Arial Black" panose="020B0A04020102020204" pitchFamily="34" charset="0"/>
                <a:ea typeface="Times New Roman" panose="02020603050405020304" pitchFamily="18" charset="0"/>
              </a:rPr>
              <a:t>La evaluación de la calidad mediante este método, se calcula por medio de los índices simples relativos de calidad por una  de las siguientes expresiones:</a:t>
            </a:r>
            <a:endParaRPr lang="es-MX" sz="2400" dirty="0">
              <a:effectLst/>
              <a:latin typeface="Arial Black" panose="020B0A04020102020204" pitchFamily="34" charset="0"/>
              <a:ea typeface="Times New Roman" panose="02020603050405020304" pitchFamily="18" charset="0"/>
            </a:endParaRPr>
          </a:p>
        </p:txBody>
      </p:sp>
      <p:pic>
        <p:nvPicPr>
          <p:cNvPr id="3112" name="Picture 4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56477" y="1903852"/>
            <a:ext cx="2340872" cy="60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 name="Picture 4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56477" y="2733750"/>
            <a:ext cx="2340872" cy="612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 name="CuadroTexto 3071"/>
          <p:cNvSpPr txBox="1"/>
          <p:nvPr/>
        </p:nvSpPr>
        <p:spPr>
          <a:xfrm>
            <a:off x="404191" y="1999743"/>
            <a:ext cx="495091" cy="461665"/>
          </a:xfrm>
          <a:prstGeom prst="rect">
            <a:avLst/>
          </a:prstGeom>
          <a:noFill/>
        </p:spPr>
        <p:txBody>
          <a:bodyPr wrap="square" rtlCol="0">
            <a:spAutoFit/>
          </a:bodyPr>
          <a:lstStyle/>
          <a:p>
            <a:r>
              <a:rPr lang="en-US" sz="2400" dirty="0" smtClean="0">
                <a:latin typeface="Arial Black" panose="020B0A04020102020204" pitchFamily="34" charset="0"/>
              </a:rPr>
              <a:t>1.</a:t>
            </a:r>
            <a:endParaRPr lang="es-MX" sz="2400" dirty="0">
              <a:latin typeface="Arial Black" panose="020B0A04020102020204" pitchFamily="34" charset="0"/>
            </a:endParaRPr>
          </a:p>
        </p:txBody>
      </p:sp>
      <p:sp>
        <p:nvSpPr>
          <p:cNvPr id="50" name="CuadroTexto 49"/>
          <p:cNvSpPr txBox="1"/>
          <p:nvPr/>
        </p:nvSpPr>
        <p:spPr>
          <a:xfrm>
            <a:off x="404191" y="2844401"/>
            <a:ext cx="495091" cy="461665"/>
          </a:xfrm>
          <a:prstGeom prst="rect">
            <a:avLst/>
          </a:prstGeom>
          <a:noFill/>
        </p:spPr>
        <p:txBody>
          <a:bodyPr wrap="square" rtlCol="0">
            <a:spAutoFit/>
          </a:bodyPr>
          <a:lstStyle/>
          <a:p>
            <a:r>
              <a:rPr lang="en-US" sz="2400" dirty="0">
                <a:latin typeface="Arial Black" panose="020B0A04020102020204" pitchFamily="34" charset="0"/>
              </a:rPr>
              <a:t>2</a:t>
            </a:r>
            <a:r>
              <a:rPr lang="en-US" sz="2400" dirty="0" smtClean="0">
                <a:latin typeface="Arial Black" panose="020B0A04020102020204" pitchFamily="34" charset="0"/>
              </a:rPr>
              <a:t>.</a:t>
            </a:r>
            <a:endParaRPr lang="es-MX" sz="2400" dirty="0">
              <a:latin typeface="Arial Black" panose="020B0A04020102020204" pitchFamily="34" charset="0"/>
            </a:endParaRPr>
          </a:p>
        </p:txBody>
      </p:sp>
      <p:sp>
        <p:nvSpPr>
          <p:cNvPr id="3077" name="Rectángulo 3076"/>
          <p:cNvSpPr/>
          <p:nvPr/>
        </p:nvSpPr>
        <p:spPr>
          <a:xfrm>
            <a:off x="413200" y="3451485"/>
            <a:ext cx="9057861" cy="3231654"/>
          </a:xfrm>
          <a:prstGeom prst="rect">
            <a:avLst/>
          </a:prstGeom>
        </p:spPr>
        <p:txBody>
          <a:bodyPr wrap="square">
            <a:spAutoFit/>
          </a:bodyPr>
          <a:lstStyle/>
          <a:p>
            <a:pPr>
              <a:lnSpc>
                <a:spcPct val="150000"/>
              </a:lnSpc>
            </a:pPr>
            <a:r>
              <a:rPr lang="es-MX" sz="2400" dirty="0">
                <a:latin typeface="Arial Black" panose="020B0A04020102020204" pitchFamily="34" charset="0"/>
              </a:rPr>
              <a:t>Dónde:</a:t>
            </a:r>
          </a:p>
          <a:p>
            <a:pPr>
              <a:lnSpc>
                <a:spcPct val="150000"/>
              </a:lnSpc>
            </a:pPr>
            <a:r>
              <a:rPr lang="es-MX" sz="2800" b="1" i="1" dirty="0" smtClean="0">
                <a:latin typeface="Times New Roman" panose="02020603050405020304" pitchFamily="18" charset="0"/>
                <a:cs typeface="Times New Roman" panose="02020603050405020304" pitchFamily="18" charset="0"/>
              </a:rPr>
              <a:t>Qi</a:t>
            </a:r>
            <a:r>
              <a:rPr lang="es-MX" sz="2400" dirty="0" smtClean="0">
                <a:latin typeface="Arial Black" panose="020B0A04020102020204" pitchFamily="34" charset="0"/>
              </a:rPr>
              <a:t>. Índice </a:t>
            </a:r>
            <a:r>
              <a:rPr lang="es-MX" sz="2400" dirty="0">
                <a:latin typeface="Arial Black" panose="020B0A04020102020204" pitchFamily="34" charset="0"/>
              </a:rPr>
              <a:t>relativo simple de calidad.</a:t>
            </a:r>
          </a:p>
          <a:p>
            <a:pPr>
              <a:lnSpc>
                <a:spcPct val="150000"/>
              </a:lnSpc>
            </a:pPr>
            <a:r>
              <a:rPr lang="es-MX" sz="2800" b="1" i="1" dirty="0" smtClean="0">
                <a:latin typeface="Times New Roman" panose="02020603050405020304" pitchFamily="18" charset="0"/>
                <a:cs typeface="Times New Roman" panose="02020603050405020304" pitchFamily="18" charset="0"/>
              </a:rPr>
              <a:t>i</a:t>
            </a:r>
            <a:r>
              <a:rPr lang="es-MX" sz="2800" b="1" dirty="0" smtClean="0">
                <a:latin typeface="Times New Roman" panose="02020603050405020304" pitchFamily="18" charset="0"/>
                <a:cs typeface="Times New Roman" panose="02020603050405020304" pitchFamily="18" charset="0"/>
              </a:rPr>
              <a:t>.</a:t>
            </a:r>
            <a:r>
              <a:rPr lang="es-MX" sz="2800" dirty="0" smtClean="0">
                <a:latin typeface="Arial Black" panose="020B0A04020102020204" pitchFamily="34" charset="0"/>
              </a:rPr>
              <a:t> </a:t>
            </a:r>
            <a:r>
              <a:rPr lang="es-MX" sz="2400" dirty="0">
                <a:latin typeface="Arial Black" panose="020B0A04020102020204" pitchFamily="34" charset="0"/>
              </a:rPr>
              <a:t>1,2,…..n. Índice de calidad del producto o servicio.</a:t>
            </a:r>
          </a:p>
          <a:p>
            <a:pPr>
              <a:lnSpc>
                <a:spcPct val="150000"/>
              </a:lnSpc>
            </a:pPr>
            <a:r>
              <a:rPr lang="es-MX" sz="2800" b="1" i="1" dirty="0" smtClean="0">
                <a:latin typeface="Times New Roman" panose="02020603050405020304" pitchFamily="18" charset="0"/>
                <a:cs typeface="Times New Roman" panose="02020603050405020304" pitchFamily="18" charset="0"/>
              </a:rPr>
              <a:t>Pi</a:t>
            </a:r>
            <a:r>
              <a:rPr lang="es-MX" sz="2400" dirty="0" smtClean="0">
                <a:latin typeface="Arial Black" panose="020B0A04020102020204" pitchFamily="34" charset="0"/>
              </a:rPr>
              <a:t>. </a:t>
            </a:r>
            <a:r>
              <a:rPr lang="es-MX" sz="2400" dirty="0">
                <a:latin typeface="Arial Black" panose="020B0A04020102020204" pitchFamily="34" charset="0"/>
              </a:rPr>
              <a:t>Valor del índice simple de la calidad.</a:t>
            </a:r>
          </a:p>
          <a:p>
            <a:pPr>
              <a:lnSpc>
                <a:spcPct val="150000"/>
              </a:lnSpc>
            </a:pPr>
            <a:r>
              <a:rPr lang="es-MX" sz="2800" b="1" i="1" dirty="0" smtClean="0">
                <a:latin typeface="Times New Roman" panose="02020603050405020304" pitchFamily="18" charset="0"/>
                <a:cs typeface="Times New Roman" panose="02020603050405020304" pitchFamily="18" charset="0"/>
              </a:rPr>
              <a:t>Pib</a:t>
            </a:r>
            <a:r>
              <a:rPr lang="es-MX" sz="2400" dirty="0" smtClean="0">
                <a:latin typeface="Arial Black" panose="020B0A04020102020204" pitchFamily="34" charset="0"/>
              </a:rPr>
              <a:t>. Valor </a:t>
            </a:r>
            <a:r>
              <a:rPr lang="es-MX" sz="2400" dirty="0">
                <a:latin typeface="Arial Black" panose="020B0A04020102020204" pitchFamily="34" charset="0"/>
              </a:rPr>
              <a:t>del índice básico simple de la calidad.</a:t>
            </a:r>
          </a:p>
        </p:txBody>
      </p:sp>
    </p:spTree>
    <p:extLst>
      <p:ext uri="{BB962C8B-B14F-4D97-AF65-F5344CB8AC3E}">
        <p14:creationId xmlns:p14="http://schemas.microsoft.com/office/powerpoint/2010/main" val="2732930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56591" y="271027"/>
            <a:ext cx="11251096" cy="5632311"/>
          </a:xfrm>
          <a:prstGeom prst="rect">
            <a:avLst/>
          </a:prstGeom>
        </p:spPr>
        <p:txBody>
          <a:bodyPr wrap="square">
            <a:spAutoFit/>
          </a:bodyPr>
          <a:lstStyle/>
          <a:p>
            <a:pPr algn="just">
              <a:lnSpc>
                <a:spcPct val="150000"/>
              </a:lnSpc>
            </a:pPr>
            <a:r>
              <a:rPr lang="es-MX" sz="2400" dirty="0">
                <a:latin typeface="Arial Black" panose="020B0A04020102020204" pitchFamily="34" charset="0"/>
              </a:rPr>
              <a:t>La variante uno se utiliza cuando el aumento del valor del índice de </a:t>
            </a:r>
            <a:r>
              <a:rPr lang="es-MX" sz="2400" dirty="0" smtClean="0">
                <a:latin typeface="Arial Black" panose="020B0A04020102020204" pitchFamily="34" charset="0"/>
              </a:rPr>
              <a:t>calidad </a:t>
            </a:r>
            <a:r>
              <a:rPr lang="es-MX" sz="2400" dirty="0">
                <a:latin typeface="Arial Black" panose="020B0A04020102020204" pitchFamily="34" charset="0"/>
              </a:rPr>
              <a:t>corresponde con un aumento del </a:t>
            </a:r>
            <a:r>
              <a:rPr lang="es-MX" sz="2400" dirty="0" smtClean="0">
                <a:latin typeface="Arial Black" panose="020B0A04020102020204" pitchFamily="34" charset="0"/>
              </a:rPr>
              <a:t>nivel </a:t>
            </a:r>
            <a:r>
              <a:rPr lang="es-MX" sz="2400" dirty="0">
                <a:latin typeface="Arial Black" panose="020B0A04020102020204" pitchFamily="34" charset="0"/>
              </a:rPr>
              <a:t>de calidad del mismo; mientras la variante dos se </a:t>
            </a:r>
            <a:r>
              <a:rPr lang="es-MX" sz="2400" dirty="0" smtClean="0">
                <a:latin typeface="Arial Black" panose="020B0A04020102020204" pitchFamily="34" charset="0"/>
              </a:rPr>
              <a:t>utiliza </a:t>
            </a:r>
            <a:r>
              <a:rPr lang="es-MX" sz="2400" dirty="0">
                <a:latin typeface="Arial Black" panose="020B0A04020102020204" pitchFamily="34" charset="0"/>
              </a:rPr>
              <a:t>cuando un aumento en el índice de calidad corresponde con una disminución del nivel de calidad del producto o servicio. </a:t>
            </a:r>
            <a:r>
              <a:rPr lang="es-MX" sz="2400" dirty="0" smtClean="0">
                <a:latin typeface="Arial Black" panose="020B0A04020102020204" pitchFamily="34" charset="0"/>
              </a:rPr>
              <a:t>Para cada </a:t>
            </a:r>
            <a:r>
              <a:rPr lang="es-MX" sz="2400" dirty="0">
                <a:latin typeface="Arial Black" panose="020B0A04020102020204" pitchFamily="34" charset="0"/>
              </a:rPr>
              <a:t>expresión planteada se debe seleccionar la fórmula de forma tal que un </a:t>
            </a:r>
            <a:r>
              <a:rPr lang="es-MX" sz="2400" dirty="0" smtClean="0">
                <a:latin typeface="Arial Black" panose="020B0A04020102020204" pitchFamily="34" charset="0"/>
              </a:rPr>
              <a:t>incremento </a:t>
            </a:r>
            <a:r>
              <a:rPr lang="es-MX" sz="2400" dirty="0">
                <a:latin typeface="Arial Black" panose="020B0A04020102020204" pitchFamily="34" charset="0"/>
              </a:rPr>
              <a:t>se corresponde con un aumento de la calidad. </a:t>
            </a:r>
          </a:p>
          <a:p>
            <a:pPr algn="just">
              <a:lnSpc>
                <a:spcPct val="150000"/>
              </a:lnSpc>
            </a:pPr>
            <a:r>
              <a:rPr lang="es-MX" sz="2400" dirty="0">
                <a:latin typeface="Arial Black" panose="020B0A04020102020204" pitchFamily="34" charset="0"/>
              </a:rPr>
              <a:t>En ambas </a:t>
            </a:r>
            <a:r>
              <a:rPr lang="es-MX" sz="2400" dirty="0" smtClean="0">
                <a:latin typeface="Arial Black" panose="020B0A04020102020204" pitchFamily="34" charset="0"/>
              </a:rPr>
              <a:t>variantes </a:t>
            </a:r>
            <a:r>
              <a:rPr lang="es-MX" sz="2400" dirty="0">
                <a:latin typeface="Arial Black" panose="020B0A04020102020204" pitchFamily="34" charset="0"/>
              </a:rPr>
              <a:t>un aumento en el índice relativo simple de </a:t>
            </a:r>
            <a:r>
              <a:rPr lang="es-MX" sz="2400" dirty="0" smtClean="0">
                <a:latin typeface="Arial Black" panose="020B0A04020102020204" pitchFamily="34" charset="0"/>
              </a:rPr>
              <a:t>calidad </a:t>
            </a:r>
            <a:r>
              <a:rPr lang="es-MX" sz="2400" dirty="0">
                <a:latin typeface="Arial Black" panose="020B0A04020102020204" pitchFamily="34" charset="0"/>
              </a:rPr>
              <a:t>sobre la </a:t>
            </a:r>
            <a:r>
              <a:rPr lang="es-MX" sz="2400" dirty="0" smtClean="0">
                <a:latin typeface="Arial Black" panose="020B0A04020102020204" pitchFamily="34" charset="0"/>
              </a:rPr>
              <a:t>unidad </a:t>
            </a:r>
            <a:r>
              <a:rPr lang="es-MX" sz="2400" dirty="0">
                <a:latin typeface="Arial Black" panose="020B0A04020102020204" pitchFamily="34" charset="0"/>
              </a:rPr>
              <a:t>representa que el índice simple de calidad evaluado es igual o superior al índice básico</a:t>
            </a:r>
            <a:r>
              <a:rPr lang="es-MX" sz="2400" dirty="0" smtClean="0">
                <a:latin typeface="Arial Black" panose="020B0A04020102020204" pitchFamily="34" charset="0"/>
              </a:rPr>
              <a:t>.</a:t>
            </a:r>
            <a:endParaRPr lang="es-MX" sz="2400" dirty="0">
              <a:latin typeface="Arial Black" panose="020B0A04020102020204" pitchFamily="34" charset="0"/>
            </a:endParaRPr>
          </a:p>
        </p:txBody>
      </p:sp>
    </p:spTree>
    <p:extLst>
      <p:ext uri="{BB962C8B-B14F-4D97-AF65-F5344CB8AC3E}">
        <p14:creationId xmlns:p14="http://schemas.microsoft.com/office/powerpoint/2010/main" val="2509643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5287" y="283769"/>
            <a:ext cx="11562522" cy="6047809"/>
          </a:xfrm>
          <a:prstGeom prst="rect">
            <a:avLst/>
          </a:prstGeom>
        </p:spPr>
        <p:txBody>
          <a:bodyPr wrap="square">
            <a:spAutoFit/>
          </a:bodyPr>
          <a:lstStyle/>
          <a:p>
            <a:pPr algn="just">
              <a:lnSpc>
                <a:spcPct val="150000"/>
              </a:lnSpc>
            </a:pPr>
            <a:r>
              <a:rPr lang="es-MX" sz="2400" dirty="0">
                <a:latin typeface="Arial Black" panose="020B0A04020102020204" pitchFamily="34" charset="0"/>
              </a:rPr>
              <a:t>Si &lt; 1 representa que el índice simple de calidad evaluado es inferior al índice básico y existe una disminución en la calidad de dicho producto o servicio</a:t>
            </a:r>
            <a:r>
              <a:rPr lang="es-MX" dirty="0" smtClean="0"/>
              <a:t>.</a:t>
            </a:r>
          </a:p>
          <a:p>
            <a:pPr algn="just">
              <a:lnSpc>
                <a:spcPct val="150000"/>
              </a:lnSpc>
            </a:pPr>
            <a:r>
              <a:rPr lang="es-MX" sz="2400" dirty="0">
                <a:latin typeface="Arial Black" panose="020B0A04020102020204" pitchFamily="34" charset="0"/>
              </a:rPr>
              <a:t>La evaluación de la calidad, se realiza sobre la base del nivel de calidad por medio de la comparación del conjunto de índices de la calidad del producto, con los índices básicos seleccionados. Por tanto, se hace necesario establecer para el método diferencial los criterios que debemos seguir para conocer si se ha aumentado o disminuido el nivel de calidad y sobre la base de esto, tomar las decisiones correspondientes.                               </a:t>
            </a:r>
          </a:p>
          <a:p>
            <a:pPr algn="just">
              <a:lnSpc>
                <a:spcPct val="150000"/>
              </a:lnSpc>
            </a:pPr>
            <a:endParaRPr lang="es-MX" dirty="0"/>
          </a:p>
        </p:txBody>
      </p:sp>
    </p:spTree>
    <p:extLst>
      <p:ext uri="{BB962C8B-B14F-4D97-AF65-F5344CB8AC3E}">
        <p14:creationId xmlns:p14="http://schemas.microsoft.com/office/powerpoint/2010/main" val="3508410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9025" y="108110"/>
            <a:ext cx="11807687" cy="6186309"/>
          </a:xfrm>
          <a:prstGeom prst="rect">
            <a:avLst/>
          </a:prstGeom>
        </p:spPr>
        <p:txBody>
          <a:bodyPr wrap="square">
            <a:spAutoFit/>
          </a:bodyPr>
          <a:lstStyle/>
          <a:p>
            <a:pPr algn="just">
              <a:lnSpc>
                <a:spcPct val="150000"/>
              </a:lnSpc>
            </a:pPr>
            <a:r>
              <a:rPr lang="es-MX" sz="2400" dirty="0">
                <a:latin typeface="Arial Black" panose="020B0A04020102020204" pitchFamily="34" charset="0"/>
              </a:rPr>
              <a:t>Para lo anterior se utilizan las siguientes variantes:</a:t>
            </a:r>
          </a:p>
          <a:p>
            <a:pPr marL="258763" indent="-258763" algn="just">
              <a:lnSpc>
                <a:spcPct val="150000"/>
              </a:lnSpc>
            </a:pPr>
            <a:r>
              <a:rPr lang="es-MX" sz="2400" dirty="0">
                <a:latin typeface="Arial Black" panose="020B0A04020102020204" pitchFamily="34" charset="0"/>
              </a:rPr>
              <a:t>•	Todos los índices relativos simples de la calidad son mayores o iguales a la unidad. En este caso se evalúa que el nivel de calidad del producto o servicio es igual o superior al nivel básico seleccionado.</a:t>
            </a:r>
          </a:p>
          <a:p>
            <a:pPr marL="258763" indent="-258763" algn="just">
              <a:lnSpc>
                <a:spcPct val="150000"/>
              </a:lnSpc>
            </a:pPr>
            <a:r>
              <a:rPr lang="es-MX" sz="2400" dirty="0">
                <a:latin typeface="Arial Black" panose="020B0A04020102020204" pitchFamily="34" charset="0"/>
              </a:rPr>
              <a:t>•	Todos los índices relativos simples de la calidad son menores a la unidad. En este caso el nivel de calidad es inferior al </a:t>
            </a:r>
            <a:r>
              <a:rPr lang="es-MX" sz="2400" dirty="0" smtClean="0">
                <a:latin typeface="Arial Black" panose="020B0A04020102020204" pitchFamily="34" charset="0"/>
              </a:rPr>
              <a:t>seleccionado.</a:t>
            </a:r>
          </a:p>
          <a:p>
            <a:pPr marL="258763" indent="-258763" algn="just">
              <a:lnSpc>
                <a:spcPct val="150000"/>
              </a:lnSpc>
            </a:pPr>
            <a:r>
              <a:rPr lang="es-MX" sz="2400" dirty="0">
                <a:latin typeface="Arial Black" panose="020B0A04020102020204" pitchFamily="34" charset="0"/>
              </a:rPr>
              <a:t>•	Una parte de los índices relativos de calidad es mayor o igual a la unidad y otra es menor a la unidad. En este caso se clasifican las características de la calidad en dos grupos, las características no fundamentales.</a:t>
            </a:r>
          </a:p>
        </p:txBody>
      </p:sp>
    </p:spTree>
    <p:extLst>
      <p:ext uri="{BB962C8B-B14F-4D97-AF65-F5344CB8AC3E}">
        <p14:creationId xmlns:p14="http://schemas.microsoft.com/office/powerpoint/2010/main" val="1065296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05408" y="864130"/>
            <a:ext cx="11681791" cy="4524315"/>
          </a:xfrm>
          <a:prstGeom prst="rect">
            <a:avLst/>
          </a:prstGeom>
        </p:spPr>
        <p:txBody>
          <a:bodyPr wrap="square">
            <a:spAutoFit/>
          </a:bodyPr>
          <a:lstStyle/>
          <a:p>
            <a:pPr marL="457200" indent="-457200" algn="just">
              <a:lnSpc>
                <a:spcPct val="150000"/>
              </a:lnSpc>
              <a:buAutoNum type="alphaLcPeriod"/>
            </a:pPr>
            <a:r>
              <a:rPr lang="es-MX" sz="2400" dirty="0" smtClean="0">
                <a:latin typeface="Arial Black" panose="020B0A04020102020204" pitchFamily="34" charset="0"/>
              </a:rPr>
              <a:t>En </a:t>
            </a:r>
            <a:r>
              <a:rPr lang="es-MX" sz="2400" dirty="0">
                <a:latin typeface="Arial Black" panose="020B0A04020102020204" pitchFamily="34" charset="0"/>
              </a:rPr>
              <a:t>el caso que los índices relativos simples </a:t>
            </a:r>
            <a:r>
              <a:rPr lang="es-MX" sz="2400" dirty="0" smtClean="0">
                <a:latin typeface="Arial Black" panose="020B0A04020102020204" pitchFamily="34" charset="0"/>
              </a:rPr>
              <a:t>(</a:t>
            </a:r>
            <a:r>
              <a:rPr lang="es-MX" sz="2400" b="1" i="1" dirty="0" smtClean="0">
                <a:latin typeface="Times New Roman" panose="02020603050405020304" pitchFamily="18" charset="0"/>
                <a:cs typeface="Times New Roman" panose="02020603050405020304" pitchFamily="18" charset="0"/>
              </a:rPr>
              <a:t>Qi</a:t>
            </a:r>
            <a:r>
              <a:rPr lang="es-MX" sz="2400" dirty="0" smtClean="0">
                <a:latin typeface="Arial Black" panose="020B0A04020102020204" pitchFamily="34" charset="0"/>
              </a:rPr>
              <a:t>) </a:t>
            </a:r>
            <a:r>
              <a:rPr lang="es-MX" sz="2400" dirty="0">
                <a:latin typeface="Arial Black" panose="020B0A04020102020204" pitchFamily="34" charset="0"/>
              </a:rPr>
              <a:t>de las características fundamentales y más de los no fundamentales sean mayores que la unidad, entonces el nivel de calidad del producto o servicio evaluado es mejor que el tomado como base. </a:t>
            </a:r>
            <a:endParaRPr lang="es-MX" sz="2400" dirty="0" smtClean="0">
              <a:latin typeface="Arial Black" panose="020B0A04020102020204" pitchFamily="34" charset="0"/>
            </a:endParaRPr>
          </a:p>
          <a:p>
            <a:pPr algn="just">
              <a:lnSpc>
                <a:spcPct val="150000"/>
              </a:lnSpc>
            </a:pPr>
            <a:endParaRPr lang="es-MX" sz="2400" dirty="0">
              <a:latin typeface="Arial Black" panose="020B0A04020102020204" pitchFamily="34" charset="0"/>
            </a:endParaRPr>
          </a:p>
          <a:p>
            <a:pPr marL="457200" indent="-457200" algn="just">
              <a:lnSpc>
                <a:spcPct val="150000"/>
              </a:lnSpc>
            </a:pPr>
            <a:r>
              <a:rPr lang="es-MX" sz="2400" dirty="0">
                <a:latin typeface="Arial Black" panose="020B0A04020102020204" pitchFamily="34" charset="0"/>
              </a:rPr>
              <a:t>b.	Si algún </a:t>
            </a:r>
            <a:r>
              <a:rPr lang="es-MX" sz="2400" dirty="0" smtClean="0">
                <a:latin typeface="Arial Black" panose="020B0A04020102020204" pitchFamily="34" charset="0"/>
              </a:rPr>
              <a:t>(</a:t>
            </a:r>
            <a:r>
              <a:rPr lang="es-MX" sz="2400" b="1" i="1" dirty="0" smtClean="0">
                <a:latin typeface="Times New Roman" panose="02020603050405020304" pitchFamily="18" charset="0"/>
                <a:cs typeface="Times New Roman" panose="02020603050405020304" pitchFamily="18" charset="0"/>
              </a:rPr>
              <a:t>Qi</a:t>
            </a:r>
            <a:r>
              <a:rPr lang="es-MX" sz="2400" dirty="0" smtClean="0">
                <a:latin typeface="Arial Black" panose="020B0A04020102020204" pitchFamily="34" charset="0"/>
              </a:rPr>
              <a:t>) </a:t>
            </a:r>
            <a:r>
              <a:rPr lang="es-MX" sz="2400" dirty="0">
                <a:latin typeface="Arial Black" panose="020B0A04020102020204" pitchFamily="34" charset="0"/>
              </a:rPr>
              <a:t>fundamental es menor que la unidad o la mitad de </a:t>
            </a:r>
            <a:r>
              <a:rPr lang="es-MX" sz="2400" dirty="0" smtClean="0">
                <a:latin typeface="Arial Black" panose="020B0A04020102020204" pitchFamily="34" charset="0"/>
              </a:rPr>
              <a:t>los </a:t>
            </a:r>
            <a:r>
              <a:rPr lang="es-MX" sz="2400" dirty="0">
                <a:latin typeface="Arial Black" panose="020B0A04020102020204" pitchFamily="34" charset="0"/>
              </a:rPr>
              <a:t>no fundamentales es menor que la unidad la calidad del producto evaluado es peor que el tomado como base. </a:t>
            </a:r>
          </a:p>
        </p:txBody>
      </p:sp>
    </p:spTree>
    <p:extLst>
      <p:ext uri="{BB962C8B-B14F-4D97-AF65-F5344CB8AC3E}">
        <p14:creationId xmlns:p14="http://schemas.microsoft.com/office/powerpoint/2010/main" val="2187453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5286" y="145919"/>
            <a:ext cx="11721549" cy="6463308"/>
          </a:xfrm>
          <a:prstGeom prst="rect">
            <a:avLst/>
          </a:prstGeom>
        </p:spPr>
        <p:txBody>
          <a:bodyPr wrap="square">
            <a:spAutoFit/>
          </a:bodyPr>
          <a:lstStyle/>
          <a:p>
            <a:pPr algn="just">
              <a:lnSpc>
                <a:spcPct val="150000"/>
              </a:lnSpc>
            </a:pPr>
            <a:r>
              <a:rPr lang="es-MX" sz="2400" dirty="0" smtClean="0">
                <a:solidFill>
                  <a:srgbClr val="FF0000"/>
                </a:solidFill>
                <a:latin typeface="Arial Black" panose="020B0A04020102020204" pitchFamily="34" charset="0"/>
              </a:rPr>
              <a:t>Resultado </a:t>
            </a:r>
            <a:r>
              <a:rPr lang="es-MX" sz="2400" dirty="0">
                <a:solidFill>
                  <a:srgbClr val="FF0000"/>
                </a:solidFill>
                <a:latin typeface="Arial Black" panose="020B0A04020102020204" pitchFamily="34" charset="0"/>
              </a:rPr>
              <a:t>de la aplicación de las técnicas de investigación</a:t>
            </a:r>
            <a:r>
              <a:rPr lang="es-MX" sz="2400" dirty="0">
                <a:latin typeface="Arial Black" panose="020B0A04020102020204" pitchFamily="34" charset="0"/>
              </a:rPr>
              <a:t> </a:t>
            </a:r>
          </a:p>
          <a:p>
            <a:pPr algn="just">
              <a:lnSpc>
                <a:spcPct val="150000"/>
              </a:lnSpc>
            </a:pPr>
            <a:r>
              <a:rPr lang="es-MX" sz="2400" dirty="0">
                <a:latin typeface="Arial Black" panose="020B0A04020102020204" pitchFamily="34" charset="0"/>
              </a:rPr>
              <a:t>El resultado de la aplicación de las técnicas de investigación se describe a </a:t>
            </a:r>
            <a:r>
              <a:rPr lang="es-MX" sz="2400" dirty="0" smtClean="0">
                <a:latin typeface="Arial Black" panose="020B0A04020102020204" pitchFamily="34" charset="0"/>
              </a:rPr>
              <a:t>continuación:</a:t>
            </a:r>
          </a:p>
          <a:p>
            <a:pPr algn="just">
              <a:lnSpc>
                <a:spcPct val="150000"/>
              </a:lnSpc>
            </a:pPr>
            <a:r>
              <a:rPr lang="es-MX" sz="2400" dirty="0" smtClean="0">
                <a:latin typeface="Arial Black" panose="020B0A04020102020204" pitchFamily="34" charset="0"/>
              </a:rPr>
              <a:t>Aplicación </a:t>
            </a:r>
            <a:r>
              <a:rPr lang="es-MX" sz="2400" dirty="0">
                <a:latin typeface="Arial Black" panose="020B0A04020102020204" pitchFamily="34" charset="0"/>
              </a:rPr>
              <a:t>del método diferencial</a:t>
            </a:r>
          </a:p>
          <a:p>
            <a:pPr algn="just">
              <a:lnSpc>
                <a:spcPct val="150000"/>
              </a:lnSpc>
            </a:pPr>
            <a:r>
              <a:rPr lang="es-MX" sz="2400" dirty="0" smtClean="0">
                <a:latin typeface="Arial Black" panose="020B0A04020102020204" pitchFamily="34" charset="0"/>
              </a:rPr>
              <a:t>Durante </a:t>
            </a:r>
            <a:r>
              <a:rPr lang="es-MX" sz="2400" dirty="0">
                <a:latin typeface="Arial Black" panose="020B0A04020102020204" pitchFamily="34" charset="0"/>
              </a:rPr>
              <a:t>la aplicación del método diferencial se realizó la evaluación de cada uno de los índices simples de calidad siempre utilizando una media de los resultados históricos logrados por el laboratorio en un mes. </a:t>
            </a:r>
          </a:p>
          <a:p>
            <a:pPr algn="just">
              <a:lnSpc>
                <a:spcPct val="150000"/>
              </a:lnSpc>
            </a:pPr>
            <a:r>
              <a:rPr lang="es-MX" sz="2400" dirty="0">
                <a:latin typeface="Arial Black" panose="020B0A04020102020204" pitchFamily="34" charset="0"/>
              </a:rPr>
              <a:t>Para el Óxido de Calcio.</a:t>
            </a:r>
          </a:p>
          <a:p>
            <a:pPr algn="just">
              <a:lnSpc>
                <a:spcPct val="150000"/>
              </a:lnSpc>
            </a:pPr>
            <a:r>
              <a:rPr lang="es-MX" sz="2400" dirty="0">
                <a:latin typeface="Arial Black" panose="020B0A04020102020204" pitchFamily="34" charset="0"/>
              </a:rPr>
              <a:t> </a:t>
            </a:r>
          </a:p>
          <a:p>
            <a:pPr algn="just">
              <a:lnSpc>
                <a:spcPct val="150000"/>
              </a:lnSpc>
            </a:pPr>
            <a:endParaRPr lang="es-MX" sz="2400" dirty="0">
              <a:latin typeface="Arial Black" panose="020B0A04020102020204" pitchFamily="34" charset="0"/>
            </a:endParaRPr>
          </a:p>
          <a:p>
            <a:endParaRPr lang="es-MX" dirty="0"/>
          </a:p>
        </p:txBody>
      </p:sp>
      <p:pic>
        <p:nvPicPr>
          <p:cNvPr id="4098"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1963" y="5431528"/>
            <a:ext cx="3970889" cy="877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477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49346" y="401743"/>
            <a:ext cx="11442654" cy="1754326"/>
          </a:xfrm>
          <a:prstGeom prst="rect">
            <a:avLst/>
          </a:prstGeom>
        </p:spPr>
        <p:txBody>
          <a:bodyPr wrap="square">
            <a:spAutoFit/>
          </a:bodyPr>
          <a:lstStyle/>
          <a:p>
            <a:pPr algn="just">
              <a:lnSpc>
                <a:spcPct val="150000"/>
              </a:lnSpc>
            </a:pPr>
            <a:r>
              <a:rPr lang="es-MX" sz="2400" dirty="0">
                <a:latin typeface="Arial Black" panose="020B0A04020102020204" pitchFamily="34" charset="0"/>
              </a:rPr>
              <a:t>Para la determinación de la humedad</a:t>
            </a:r>
            <a:r>
              <a:rPr lang="es-MX" sz="2400" dirty="0" smtClean="0">
                <a:latin typeface="Arial Black" panose="020B0A04020102020204" pitchFamily="34" charset="0"/>
              </a:rPr>
              <a:t>.</a:t>
            </a:r>
          </a:p>
          <a:p>
            <a:pPr algn="just">
              <a:lnSpc>
                <a:spcPct val="150000"/>
              </a:lnSpc>
            </a:pPr>
            <a:endParaRPr lang="en-US" sz="2400" dirty="0" smtClean="0">
              <a:latin typeface="Arial Black" panose="020B0A04020102020204" pitchFamily="34" charset="0"/>
            </a:endParaRPr>
          </a:p>
          <a:p>
            <a:pPr algn="just">
              <a:lnSpc>
                <a:spcPct val="150000"/>
              </a:lnSpc>
            </a:pPr>
            <a:endParaRPr lang="es-MX" sz="2400" dirty="0">
              <a:latin typeface="Arial Black" panose="020B0A04020102020204" pitchFamily="34" charset="0"/>
            </a:endParaRPr>
          </a:p>
        </p:txBody>
      </p:sp>
      <p:pic>
        <p:nvPicPr>
          <p:cNvPr id="5122"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346" y="1219272"/>
            <a:ext cx="4289893" cy="947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749345" y="2862680"/>
            <a:ext cx="11237245" cy="461665"/>
          </a:xfrm>
          <a:prstGeom prst="rect">
            <a:avLst/>
          </a:prstGeom>
        </p:spPr>
        <p:txBody>
          <a:bodyPr wrap="square">
            <a:spAutoFit/>
          </a:bodyPr>
          <a:lstStyle/>
          <a:p>
            <a:r>
              <a:rPr lang="es-MX" sz="2400" dirty="0">
                <a:latin typeface="Arial Black" panose="020B0A04020102020204" pitchFamily="34" charset="0"/>
              </a:rPr>
              <a:t>Para la determinación del % residuos en cales.</a:t>
            </a:r>
          </a:p>
        </p:txBody>
      </p:sp>
      <p:pic>
        <p:nvPicPr>
          <p:cNvPr id="5123"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9345" y="3474371"/>
            <a:ext cx="4478638" cy="989147"/>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p:cNvSpPr/>
          <p:nvPr/>
        </p:nvSpPr>
        <p:spPr>
          <a:xfrm>
            <a:off x="745306" y="4691272"/>
            <a:ext cx="11241284" cy="646331"/>
          </a:xfrm>
          <a:prstGeom prst="rect">
            <a:avLst/>
          </a:prstGeom>
        </p:spPr>
        <p:txBody>
          <a:bodyPr wrap="square">
            <a:spAutoFit/>
          </a:bodyPr>
          <a:lstStyle/>
          <a:p>
            <a:pPr algn="just">
              <a:lnSpc>
                <a:spcPct val="150000"/>
              </a:lnSpc>
              <a:spcAft>
                <a:spcPts val="0"/>
              </a:spcAft>
            </a:pPr>
            <a:r>
              <a:rPr lang="es-MX" sz="2400" dirty="0">
                <a:latin typeface="Arial Black" panose="020B0A04020102020204" pitchFamily="34" charset="0"/>
                <a:ea typeface="Times New Roman" panose="02020603050405020304" pitchFamily="18" charset="0"/>
              </a:rPr>
              <a:t>Para la determinación  </a:t>
            </a:r>
            <a:r>
              <a:rPr lang="es-ES" sz="2400" dirty="0">
                <a:latin typeface="Arial Black" panose="020B0A04020102020204" pitchFamily="34" charset="0"/>
                <a:ea typeface="Times New Roman" panose="02020603050405020304" pitchFamily="18" charset="0"/>
              </a:rPr>
              <a:t>de los Óxidos de Hierro (III) en cales.</a:t>
            </a:r>
            <a:endParaRPr lang="es-MX" sz="2400" dirty="0">
              <a:effectLst/>
              <a:latin typeface="Arial Black" panose="020B0A04020102020204" pitchFamily="34" charset="0"/>
              <a:ea typeface="Times New Roman" panose="02020603050405020304" pitchFamily="18" charset="0"/>
            </a:endParaRPr>
          </a:p>
        </p:txBody>
      </p:sp>
      <p:pic>
        <p:nvPicPr>
          <p:cNvPr id="5124"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5061" y="5489317"/>
            <a:ext cx="4482677" cy="972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203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38540" y="198780"/>
            <a:ext cx="11489633" cy="1200329"/>
          </a:xfrm>
          <a:prstGeom prst="rect">
            <a:avLst/>
          </a:prstGeom>
        </p:spPr>
        <p:txBody>
          <a:bodyPr wrap="square">
            <a:spAutoFit/>
          </a:bodyPr>
          <a:lstStyle/>
          <a:p>
            <a:pPr algn="just">
              <a:lnSpc>
                <a:spcPct val="150000"/>
              </a:lnSpc>
              <a:spcAft>
                <a:spcPts val="0"/>
              </a:spcAft>
            </a:pPr>
            <a:r>
              <a:rPr lang="es-ES" sz="2400" dirty="0">
                <a:latin typeface="Arial Black" panose="020B0A04020102020204" pitchFamily="34" charset="0"/>
                <a:ea typeface="Times New Roman" panose="02020603050405020304" pitchFamily="18" charset="0"/>
              </a:rPr>
              <a:t>Para la determinación del </a:t>
            </a:r>
            <a:r>
              <a:rPr lang="es-ES" sz="2400" dirty="0">
                <a:solidFill>
                  <a:srgbClr val="FF0000"/>
                </a:solidFill>
                <a:latin typeface="Arial Black" panose="020B0A04020102020204" pitchFamily="34" charset="0"/>
                <a:ea typeface="Times New Roman" panose="02020603050405020304" pitchFamily="18" charset="0"/>
              </a:rPr>
              <a:t>Dióxido de Silicio </a:t>
            </a:r>
            <a:r>
              <a:rPr lang="es-ES" sz="2400" dirty="0">
                <a:latin typeface="Arial Black" panose="020B0A04020102020204" pitchFamily="34" charset="0"/>
                <a:ea typeface="Times New Roman" panose="02020603050405020304" pitchFamily="18" charset="0"/>
              </a:rPr>
              <a:t>en los residuos insolubles de cales.</a:t>
            </a:r>
            <a:endParaRPr lang="es-MX" sz="2400" dirty="0">
              <a:effectLst/>
              <a:latin typeface="Arial Black" panose="020B0A04020102020204" pitchFamily="34" charset="0"/>
              <a:ea typeface="Times New Roman" panose="02020603050405020304" pitchFamily="18" charset="0"/>
            </a:endParaRPr>
          </a:p>
        </p:txBody>
      </p:sp>
      <p:pic>
        <p:nvPicPr>
          <p:cNvPr id="6146"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1" y="1475755"/>
            <a:ext cx="3578611" cy="79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7"/>
          <p:cNvSpPr/>
          <p:nvPr/>
        </p:nvSpPr>
        <p:spPr>
          <a:xfrm>
            <a:off x="238540" y="2501782"/>
            <a:ext cx="8561254" cy="461665"/>
          </a:xfrm>
          <a:prstGeom prst="rect">
            <a:avLst/>
          </a:prstGeom>
        </p:spPr>
        <p:txBody>
          <a:bodyPr wrap="none">
            <a:spAutoFit/>
          </a:bodyPr>
          <a:lstStyle/>
          <a:p>
            <a:r>
              <a:rPr lang="es-MX" sz="2400" dirty="0">
                <a:latin typeface="Arial Black" panose="020B0A04020102020204" pitchFamily="34" charset="0"/>
              </a:rPr>
              <a:t>Para la determinación  </a:t>
            </a:r>
            <a:r>
              <a:rPr lang="es-MX" sz="2400" dirty="0">
                <a:solidFill>
                  <a:srgbClr val="FF0000"/>
                </a:solidFill>
                <a:latin typeface="Arial Black" panose="020B0A04020102020204" pitchFamily="34" charset="0"/>
              </a:rPr>
              <a:t>de  Aluminio (III) en Cales</a:t>
            </a:r>
            <a:r>
              <a:rPr lang="es-MX" sz="2400" dirty="0">
                <a:latin typeface="Arial Black" panose="020B0A04020102020204" pitchFamily="34" charset="0"/>
              </a:rPr>
              <a:t>.</a:t>
            </a:r>
          </a:p>
        </p:txBody>
      </p:sp>
      <p:pic>
        <p:nvPicPr>
          <p:cNvPr id="6147"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1" y="3130260"/>
            <a:ext cx="3200399" cy="86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ángulo 8"/>
          <p:cNvSpPr/>
          <p:nvPr/>
        </p:nvSpPr>
        <p:spPr>
          <a:xfrm>
            <a:off x="238540" y="4357517"/>
            <a:ext cx="8927957" cy="461665"/>
          </a:xfrm>
          <a:prstGeom prst="rect">
            <a:avLst/>
          </a:prstGeom>
        </p:spPr>
        <p:txBody>
          <a:bodyPr wrap="none">
            <a:spAutoFit/>
          </a:bodyPr>
          <a:lstStyle/>
          <a:p>
            <a:r>
              <a:rPr lang="es-MX" sz="2400" dirty="0">
                <a:latin typeface="Arial Black" panose="020B0A04020102020204" pitchFamily="34" charset="0"/>
              </a:rPr>
              <a:t>Para la determinación de </a:t>
            </a:r>
            <a:r>
              <a:rPr lang="es-MX" sz="2400" dirty="0">
                <a:solidFill>
                  <a:srgbClr val="FF0000"/>
                </a:solidFill>
                <a:latin typeface="Arial Black" panose="020B0A04020102020204" pitchFamily="34" charset="0"/>
              </a:rPr>
              <a:t>la granulometría en cales</a:t>
            </a:r>
            <a:r>
              <a:rPr lang="es-MX" sz="2400" dirty="0">
                <a:latin typeface="Arial Black" panose="020B0A04020102020204" pitchFamily="34" charset="0"/>
              </a:rPr>
              <a:t>.</a:t>
            </a:r>
          </a:p>
        </p:txBody>
      </p:sp>
      <p:pic>
        <p:nvPicPr>
          <p:cNvPr id="10" name="Imagen 9"/>
          <p:cNvPicPr>
            <a:picLocks noChangeAspect="1"/>
          </p:cNvPicPr>
          <p:nvPr/>
        </p:nvPicPr>
        <p:blipFill>
          <a:blip r:embed="rId4"/>
          <a:stretch>
            <a:fillRect/>
          </a:stretch>
        </p:blipFill>
        <p:spPr>
          <a:xfrm>
            <a:off x="457201" y="5224531"/>
            <a:ext cx="3200399" cy="888113"/>
          </a:xfrm>
          <a:prstGeom prst="rect">
            <a:avLst/>
          </a:prstGeom>
        </p:spPr>
      </p:pic>
    </p:spTree>
    <p:extLst>
      <p:ext uri="{BB962C8B-B14F-4D97-AF65-F5344CB8AC3E}">
        <p14:creationId xmlns:p14="http://schemas.microsoft.com/office/powerpoint/2010/main" val="1618208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33141" y="103570"/>
            <a:ext cx="11130996" cy="461665"/>
          </a:xfrm>
          <a:prstGeom prst="rect">
            <a:avLst/>
          </a:prstGeom>
        </p:spPr>
        <p:txBody>
          <a:bodyPr wrap="none">
            <a:spAutoFit/>
          </a:bodyPr>
          <a:lstStyle/>
          <a:p>
            <a:pPr algn="just"/>
            <a:r>
              <a:rPr lang="es-MX" sz="2400" dirty="0">
                <a:latin typeface="Arial Black" panose="020B0A04020102020204" pitchFamily="34" charset="0"/>
              </a:rPr>
              <a:t>Para la determinación  del </a:t>
            </a:r>
            <a:r>
              <a:rPr lang="es-MX" sz="2400" dirty="0" smtClean="0">
                <a:latin typeface="Arial Black" panose="020B0A04020102020204" pitchFamily="34" charset="0"/>
              </a:rPr>
              <a:t>Oxido de magnesio (MgO) </a:t>
            </a:r>
            <a:r>
              <a:rPr lang="es-MX" sz="2400" dirty="0">
                <a:latin typeface="Arial Black" panose="020B0A04020102020204" pitchFamily="34" charset="0"/>
              </a:rPr>
              <a:t>máximo (%)</a:t>
            </a:r>
          </a:p>
        </p:txBody>
      </p:sp>
      <p:pic>
        <p:nvPicPr>
          <p:cNvPr id="5" name="Imagen 4"/>
          <p:cNvPicPr>
            <a:picLocks noChangeAspect="1"/>
          </p:cNvPicPr>
          <p:nvPr/>
        </p:nvPicPr>
        <p:blipFill>
          <a:blip r:embed="rId2"/>
          <a:stretch>
            <a:fillRect/>
          </a:stretch>
        </p:blipFill>
        <p:spPr>
          <a:xfrm>
            <a:off x="592165" y="617919"/>
            <a:ext cx="3308408" cy="1382618"/>
          </a:xfrm>
          <a:prstGeom prst="rect">
            <a:avLst/>
          </a:prstGeom>
        </p:spPr>
      </p:pic>
      <p:sp>
        <p:nvSpPr>
          <p:cNvPr id="6" name="Rectángulo 5"/>
          <p:cNvSpPr/>
          <p:nvPr/>
        </p:nvSpPr>
        <p:spPr>
          <a:xfrm>
            <a:off x="433141" y="1636146"/>
            <a:ext cx="11513694" cy="5355312"/>
          </a:xfrm>
          <a:prstGeom prst="rect">
            <a:avLst/>
          </a:prstGeom>
        </p:spPr>
        <p:txBody>
          <a:bodyPr wrap="square">
            <a:spAutoFit/>
          </a:bodyPr>
          <a:lstStyle/>
          <a:p>
            <a:pPr algn="just">
              <a:lnSpc>
                <a:spcPct val="150000"/>
              </a:lnSpc>
            </a:pPr>
            <a:r>
              <a:rPr lang="es-MX" sz="2400" dirty="0">
                <a:latin typeface="Arial Black" panose="020B0A04020102020204" pitchFamily="34" charset="0"/>
              </a:rPr>
              <a:t>Como se puede observar la mayor cantidad de los índices simples de calidad del producto están por debajo de los índices básicos esto quiere decir que existen causas asignables que están incidiendo sobre sobre la calidad del </a:t>
            </a:r>
            <a:r>
              <a:rPr lang="es-MX" sz="2400" dirty="0" smtClean="0">
                <a:latin typeface="Arial Black" panose="020B0A04020102020204" pitchFamily="34" charset="0"/>
              </a:rPr>
              <a:t>producto.</a:t>
            </a:r>
          </a:p>
          <a:p>
            <a:pPr marL="0" lvl="1">
              <a:spcAft>
                <a:spcPts val="0"/>
              </a:spcAft>
            </a:pPr>
            <a:endParaRPr lang="es-MX" b="1" dirty="0" smtClean="0">
              <a:latin typeface="Arial" panose="020B0604020202020204" pitchFamily="34" charset="0"/>
              <a:ea typeface="Times New Roman" panose="02020603050405020304" pitchFamily="18" charset="0"/>
            </a:endParaRPr>
          </a:p>
          <a:p>
            <a:pPr marL="0" lvl="1" algn="just">
              <a:lnSpc>
                <a:spcPct val="150000"/>
              </a:lnSpc>
              <a:spcAft>
                <a:spcPts val="0"/>
              </a:spcAft>
            </a:pPr>
            <a:r>
              <a:rPr lang="es-MX" sz="2400" b="1" dirty="0" smtClean="0">
                <a:latin typeface="Arial Black" panose="020B0A04020102020204" pitchFamily="34" charset="0"/>
                <a:ea typeface="Times New Roman" panose="02020603050405020304" pitchFamily="18" charset="0"/>
              </a:rPr>
              <a:t>Causas que provocan la variación de los índices</a:t>
            </a:r>
            <a:endParaRPr lang="es-MX" sz="2400" dirty="0" smtClean="0">
              <a:latin typeface="Arial Black" panose="020B0A04020102020204" pitchFamily="34" charset="0"/>
              <a:ea typeface="Times New Roman" panose="02020603050405020304" pitchFamily="18" charset="0"/>
            </a:endParaRPr>
          </a:p>
          <a:p>
            <a:pPr algn="just">
              <a:lnSpc>
                <a:spcPct val="150000"/>
              </a:lnSpc>
              <a:spcAft>
                <a:spcPts val="0"/>
              </a:spcAft>
            </a:pPr>
            <a:r>
              <a:rPr lang="es-ES" sz="2400" dirty="0" smtClean="0">
                <a:latin typeface="Arial Black" panose="020B0A04020102020204" pitchFamily="34" charset="0"/>
                <a:cs typeface="Cambria" panose="02040503050406030204" pitchFamily="18" charset="0"/>
              </a:rPr>
              <a:t>Durante </a:t>
            </a:r>
            <a:r>
              <a:rPr lang="es-ES" sz="2400" dirty="0">
                <a:latin typeface="Arial Black" panose="020B0A04020102020204" pitchFamily="34" charset="0"/>
                <a:cs typeface="Cambria" panose="02040503050406030204" pitchFamily="18" charset="0"/>
              </a:rPr>
              <a:t>la aplicación de las técnicas para obtener los resultados de la investigación se detectaron las siguientes causas que están asociadas a la variación de los índices de calidad del producto Hidrato de Cal </a:t>
            </a:r>
            <a:r>
              <a:rPr lang="es-ES" sz="2400" dirty="0" smtClean="0">
                <a:latin typeface="Arial Black" panose="020B0A04020102020204" pitchFamily="34" charset="0"/>
                <a:cs typeface="Cambria" panose="02040503050406030204" pitchFamily="18" charset="0"/>
              </a:rPr>
              <a:t>(CaOH</a:t>
            </a:r>
            <a:r>
              <a:rPr lang="es-ES" dirty="0" smtClean="0">
                <a:latin typeface="Arial Black" panose="020B0A04020102020204" pitchFamily="34" charset="0"/>
                <a:cs typeface="Cambria" panose="02040503050406030204" pitchFamily="18" charset="0"/>
              </a:rPr>
              <a:t>2</a:t>
            </a:r>
            <a:r>
              <a:rPr lang="es-ES" sz="2400" dirty="0" smtClean="0">
                <a:latin typeface="Arial Black" panose="020B0A04020102020204" pitchFamily="34" charset="0"/>
                <a:cs typeface="Cambria" panose="02040503050406030204" pitchFamily="18" charset="0"/>
              </a:rPr>
              <a:t>), </a:t>
            </a:r>
            <a:r>
              <a:rPr lang="es-ES" sz="2400" dirty="0">
                <a:latin typeface="Arial Black" panose="020B0A04020102020204" pitchFamily="34" charset="0"/>
                <a:cs typeface="Cambria" panose="02040503050406030204" pitchFamily="18" charset="0"/>
              </a:rPr>
              <a:t>las cuales relacionamos a continuación</a:t>
            </a:r>
            <a:r>
              <a:rPr lang="es-ES" sz="2400" dirty="0" smtClean="0">
                <a:latin typeface="Arial Black" panose="020B0A04020102020204" pitchFamily="34" charset="0"/>
                <a:cs typeface="Cambria" panose="02040503050406030204" pitchFamily="18" charset="0"/>
              </a:rPr>
              <a:t>.</a:t>
            </a:r>
            <a:endParaRPr lang="es-MX" sz="2400" b="1" i="1" dirty="0">
              <a:latin typeface="Arial Black" panose="020B0A04020102020204" pitchFamily="34" charset="0"/>
              <a:cs typeface="Cambria" panose="02040503050406030204" pitchFamily="18" charset="0"/>
            </a:endParaRPr>
          </a:p>
        </p:txBody>
      </p:sp>
    </p:spTree>
    <p:extLst>
      <p:ext uri="{BB962C8B-B14F-4D97-AF65-F5344CB8AC3E}">
        <p14:creationId xmlns:p14="http://schemas.microsoft.com/office/powerpoint/2010/main" val="2938098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8540" y="193456"/>
            <a:ext cx="11767930" cy="5632311"/>
          </a:xfrm>
          <a:prstGeom prst="rect">
            <a:avLst/>
          </a:prstGeom>
        </p:spPr>
        <p:txBody>
          <a:bodyPr wrap="square">
            <a:spAutoFit/>
          </a:bodyPr>
          <a:lstStyle/>
          <a:p>
            <a:pPr marL="357188" indent="-357188" algn="just">
              <a:lnSpc>
                <a:spcPct val="150000"/>
              </a:lnSpc>
            </a:pPr>
            <a:r>
              <a:rPr lang="es-MX" sz="2400" dirty="0">
                <a:latin typeface="Arial Black" panose="020B0A04020102020204" pitchFamily="34" charset="0"/>
              </a:rPr>
              <a:t>1.	Exceso de personal debido a que la mayor cantidad de los trabajos hay que realizarlos manualmente producto a  la tecnología.</a:t>
            </a:r>
          </a:p>
          <a:p>
            <a:pPr marL="357188" indent="-357188" algn="just">
              <a:lnSpc>
                <a:spcPct val="150000"/>
              </a:lnSpc>
            </a:pPr>
            <a:r>
              <a:rPr lang="es-MX" sz="2400" dirty="0">
                <a:latin typeface="Arial Black" panose="020B0A04020102020204" pitchFamily="34" charset="0"/>
              </a:rPr>
              <a:t>2.	Tecnologías obsoletas para la carga y descarga de los hornos.</a:t>
            </a:r>
          </a:p>
          <a:p>
            <a:pPr marL="357188" indent="-357188" algn="just">
              <a:lnSpc>
                <a:spcPct val="150000"/>
              </a:lnSpc>
            </a:pPr>
            <a:r>
              <a:rPr lang="es-MX" sz="2400" dirty="0">
                <a:latin typeface="Arial Black" panose="020B0A04020102020204" pitchFamily="34" charset="0"/>
              </a:rPr>
              <a:t>3.	Gastos excesivos.</a:t>
            </a:r>
          </a:p>
          <a:p>
            <a:pPr marL="357188" indent="-357188" algn="just">
              <a:lnSpc>
                <a:spcPct val="150000"/>
              </a:lnSpc>
            </a:pPr>
            <a:r>
              <a:rPr lang="es-MX" sz="2400" dirty="0">
                <a:latin typeface="Arial Black" panose="020B0A04020102020204" pitchFamily="34" charset="0"/>
              </a:rPr>
              <a:t>4.	Alto consumo de combustibles y lubricantes (aceites, lodo, mezclas emulsionadas, Fuel-Oíl)</a:t>
            </a:r>
          </a:p>
          <a:p>
            <a:pPr marL="357188" indent="-357188" algn="just">
              <a:lnSpc>
                <a:spcPct val="150000"/>
              </a:lnSpc>
            </a:pPr>
            <a:r>
              <a:rPr lang="es-MX" sz="2400" dirty="0">
                <a:latin typeface="Arial Black" panose="020B0A04020102020204" pitchFamily="34" charset="0"/>
              </a:rPr>
              <a:t>5.	Deficiente instrumentación y mal funcionamiento de los sistemas automáticos. </a:t>
            </a:r>
          </a:p>
          <a:p>
            <a:pPr marL="357188" indent="-357188" algn="just">
              <a:lnSpc>
                <a:spcPct val="150000"/>
              </a:lnSpc>
            </a:pPr>
            <a:r>
              <a:rPr lang="es-MX" sz="2400" dirty="0">
                <a:latin typeface="Arial Black" panose="020B0A04020102020204" pitchFamily="34" charset="0"/>
              </a:rPr>
              <a:t>6.	Malas condiciones del sistema eléctrico en general con situaciones peligrosas</a:t>
            </a:r>
            <a:r>
              <a:rPr lang="es-MX" sz="2400" dirty="0" smtClean="0">
                <a:latin typeface="Arial Black" panose="020B0A04020102020204" pitchFamily="34" charset="0"/>
              </a:rPr>
              <a:t>.</a:t>
            </a:r>
            <a:endParaRPr lang="es-MX" sz="2400" dirty="0">
              <a:latin typeface="Arial Black" panose="020B0A04020102020204" pitchFamily="34" charset="0"/>
            </a:endParaRPr>
          </a:p>
        </p:txBody>
      </p:sp>
    </p:spTree>
    <p:extLst>
      <p:ext uri="{BB962C8B-B14F-4D97-AF65-F5344CB8AC3E}">
        <p14:creationId xmlns:p14="http://schemas.microsoft.com/office/powerpoint/2010/main" val="4111818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16836" y="0"/>
            <a:ext cx="11270973" cy="4524315"/>
          </a:xfrm>
          <a:prstGeom prst="rect">
            <a:avLst/>
          </a:prstGeom>
          <a:noFill/>
        </p:spPr>
        <p:txBody>
          <a:bodyPr wrap="square" rtlCol="0">
            <a:spAutoFit/>
          </a:bodyPr>
          <a:lstStyle/>
          <a:p>
            <a:pPr algn="just">
              <a:lnSpc>
                <a:spcPct val="150000"/>
              </a:lnSpc>
            </a:pPr>
            <a:r>
              <a:rPr lang="es-ES_tradnl" sz="2400" dirty="0" smtClean="0">
                <a:solidFill>
                  <a:srgbClr val="FF0000"/>
                </a:solidFill>
                <a:latin typeface="Arial Black" panose="020B0A04020102020204" pitchFamily="34" charset="0"/>
              </a:rPr>
              <a:t>Introducción</a:t>
            </a:r>
          </a:p>
          <a:p>
            <a:pPr algn="just">
              <a:lnSpc>
                <a:spcPct val="150000"/>
              </a:lnSpc>
            </a:pPr>
            <a:r>
              <a:rPr lang="es-ES_tradnl" sz="2400" dirty="0" smtClean="0">
                <a:latin typeface="Arial Black" panose="020B0A04020102020204" pitchFamily="34" charset="0"/>
              </a:rPr>
              <a:t>A </a:t>
            </a:r>
            <a:r>
              <a:rPr lang="es-ES_tradnl" sz="2400" dirty="0">
                <a:latin typeface="Arial Black" panose="020B0A04020102020204" pitchFamily="34" charset="0"/>
              </a:rPr>
              <a:t>partir de la adquisición de la planta de cal por nuestra empresa fue interés de la misma que se insertara en el mercado nacional con el producto hidrato de cal y al darnos cuenta los parámetros de calidad no estaban en correspondencia con los parámetros de los demás competidores, lo que hacía que nuestro producto no tuviera una gran </a:t>
            </a:r>
            <a:r>
              <a:rPr lang="es-ES_tradnl" sz="2400" dirty="0" smtClean="0">
                <a:latin typeface="Arial Black" panose="020B0A04020102020204" pitchFamily="34" charset="0"/>
              </a:rPr>
              <a:t>aceptación. Esto </a:t>
            </a:r>
            <a:r>
              <a:rPr lang="es-ES_tradnl" sz="2400" dirty="0">
                <a:latin typeface="Arial Black" panose="020B0A04020102020204" pitchFamily="34" charset="0"/>
              </a:rPr>
              <a:t>hizo posible establecer el problema de investigación.  </a:t>
            </a:r>
            <a:endParaRPr lang="es-MX" sz="2400" dirty="0">
              <a:latin typeface="Arial Black" panose="020B0A04020102020204" pitchFamily="34" charset="0"/>
            </a:endParaRPr>
          </a:p>
        </p:txBody>
      </p:sp>
      <p:sp>
        <p:nvSpPr>
          <p:cNvPr id="4" name="CuadroTexto 3"/>
          <p:cNvSpPr txBox="1"/>
          <p:nvPr/>
        </p:nvSpPr>
        <p:spPr>
          <a:xfrm>
            <a:off x="516835" y="4651530"/>
            <a:ext cx="11270973" cy="2308324"/>
          </a:xfrm>
          <a:prstGeom prst="rect">
            <a:avLst/>
          </a:prstGeom>
          <a:noFill/>
        </p:spPr>
        <p:txBody>
          <a:bodyPr wrap="square" rtlCol="0">
            <a:spAutoFit/>
          </a:bodyPr>
          <a:lstStyle/>
          <a:p>
            <a:pPr algn="just">
              <a:lnSpc>
                <a:spcPct val="150000"/>
              </a:lnSpc>
            </a:pPr>
            <a:r>
              <a:rPr lang="es-ES_tradnl" sz="2400" b="1" dirty="0" smtClean="0">
                <a:solidFill>
                  <a:srgbClr val="FF0000"/>
                </a:solidFill>
                <a:latin typeface="Arial Black" panose="020B0A04020102020204" pitchFamily="34" charset="0"/>
                <a:ea typeface="Times New Roman" panose="02020603050405020304" pitchFamily="18" charset="0"/>
              </a:rPr>
              <a:t>Problema </a:t>
            </a:r>
            <a:r>
              <a:rPr lang="es-ES_tradnl" sz="2400" b="1" dirty="0">
                <a:solidFill>
                  <a:srgbClr val="FF0000"/>
                </a:solidFill>
                <a:latin typeface="Arial Black" panose="020B0A04020102020204" pitchFamily="34" charset="0"/>
                <a:ea typeface="Times New Roman" panose="02020603050405020304" pitchFamily="18" charset="0"/>
              </a:rPr>
              <a:t>de </a:t>
            </a:r>
            <a:r>
              <a:rPr lang="es-ES_tradnl" sz="2400" b="1" dirty="0" smtClean="0">
                <a:solidFill>
                  <a:srgbClr val="FF0000"/>
                </a:solidFill>
                <a:latin typeface="Arial Black" panose="020B0A04020102020204" pitchFamily="34" charset="0"/>
                <a:ea typeface="Times New Roman" panose="02020603050405020304" pitchFamily="18" charset="0"/>
              </a:rPr>
              <a:t>investigación</a:t>
            </a:r>
            <a:r>
              <a:rPr lang="es-ES_tradnl" sz="2400" b="1" dirty="0" smtClean="0">
                <a:latin typeface="Arial Black" panose="020B0A04020102020204" pitchFamily="34" charset="0"/>
                <a:ea typeface="Times New Roman" panose="02020603050405020304" pitchFamily="18" charset="0"/>
              </a:rPr>
              <a:t>: </a:t>
            </a:r>
            <a:r>
              <a:rPr lang="es-ES_tradnl" sz="2400" b="1" dirty="0">
                <a:latin typeface="Arial Black" panose="020B0A04020102020204" pitchFamily="34" charset="0"/>
                <a:ea typeface="Times New Roman" panose="02020603050405020304" pitchFamily="18" charset="0"/>
              </a:rPr>
              <a:t>¿Cómo evaluar el comportamiento de los indicadores de calidad del hidrato de cal (CaOH</a:t>
            </a:r>
            <a:r>
              <a:rPr lang="es-ES_tradnl" sz="2400" b="1" baseline="-25000" dirty="0">
                <a:latin typeface="Arial Black" panose="020B0A04020102020204" pitchFamily="34" charset="0"/>
                <a:ea typeface="Times New Roman" panose="02020603050405020304" pitchFamily="18" charset="0"/>
              </a:rPr>
              <a:t>2</a:t>
            </a:r>
            <a:r>
              <a:rPr lang="es-ES_tradnl" sz="2400" b="1" dirty="0">
                <a:latin typeface="Arial Black" panose="020B0A04020102020204" pitchFamily="34" charset="0"/>
                <a:ea typeface="Times New Roman" panose="02020603050405020304" pitchFamily="18" charset="0"/>
              </a:rPr>
              <a:t>) de una jornada a otra para descubrir las causas que provocan la variación de estos indicadores? </a:t>
            </a:r>
            <a:endParaRPr lang="es-MX" sz="2400" b="1" dirty="0">
              <a:latin typeface="Arial Black" panose="020B0A04020102020204" pitchFamily="34" charset="0"/>
            </a:endParaRPr>
          </a:p>
        </p:txBody>
      </p:sp>
    </p:spTree>
    <p:extLst>
      <p:ext uri="{BB962C8B-B14F-4D97-AF65-F5344CB8AC3E}">
        <p14:creationId xmlns:p14="http://schemas.microsoft.com/office/powerpoint/2010/main" val="743262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43948" y="185675"/>
            <a:ext cx="11423374" cy="6186309"/>
          </a:xfrm>
          <a:prstGeom prst="rect">
            <a:avLst/>
          </a:prstGeom>
        </p:spPr>
        <p:txBody>
          <a:bodyPr wrap="square">
            <a:spAutoFit/>
          </a:bodyPr>
          <a:lstStyle/>
          <a:p>
            <a:pPr marL="357188" indent="-357188" algn="just">
              <a:lnSpc>
                <a:spcPct val="150000"/>
              </a:lnSpc>
            </a:pPr>
            <a:r>
              <a:rPr lang="es-MX" sz="2400" dirty="0">
                <a:latin typeface="Arial Black" panose="020B0A04020102020204" pitchFamily="34" charset="0"/>
              </a:rPr>
              <a:t>7.	Falta de iluminación.</a:t>
            </a:r>
          </a:p>
          <a:p>
            <a:pPr marL="357188" indent="-357188" algn="just">
              <a:lnSpc>
                <a:spcPct val="150000"/>
              </a:lnSpc>
            </a:pPr>
            <a:r>
              <a:rPr lang="es-MX" sz="2400" dirty="0">
                <a:latin typeface="Arial Black" panose="020B0A04020102020204" pitchFamily="34" charset="0"/>
              </a:rPr>
              <a:t>8.	Carencia de sistema de diagnóstico técnico productivo sobre todo para los equipos dinámicos.</a:t>
            </a:r>
          </a:p>
          <a:p>
            <a:pPr marL="457200" indent="-457200" algn="just">
              <a:lnSpc>
                <a:spcPct val="150000"/>
              </a:lnSpc>
              <a:buAutoNum type="arabicPeriod" startAt="9"/>
            </a:pPr>
            <a:r>
              <a:rPr lang="es-MX" sz="2400" dirty="0" smtClean="0">
                <a:latin typeface="Arial Black" panose="020B0A04020102020204" pitchFamily="34" charset="0"/>
              </a:rPr>
              <a:t>Salideros </a:t>
            </a:r>
            <a:r>
              <a:rPr lang="es-MX" sz="2400" dirty="0">
                <a:latin typeface="Arial Black" panose="020B0A04020102020204" pitchFamily="34" charset="0"/>
              </a:rPr>
              <a:t>innecesarios de cal en conductos, válvulas, juntas y envase haciendo difícil  las condiciones de trabajo</a:t>
            </a:r>
            <a:r>
              <a:rPr lang="es-MX" sz="2400" dirty="0" smtClean="0">
                <a:latin typeface="Arial Black" panose="020B0A04020102020204" pitchFamily="34" charset="0"/>
              </a:rPr>
              <a:t>.</a:t>
            </a:r>
          </a:p>
          <a:p>
            <a:pPr algn="just">
              <a:lnSpc>
                <a:spcPct val="150000"/>
              </a:lnSpc>
            </a:pPr>
            <a:endParaRPr lang="en-US" sz="2400" dirty="0">
              <a:latin typeface="Arial Black" panose="020B0A04020102020204" pitchFamily="34" charset="0"/>
            </a:endParaRPr>
          </a:p>
          <a:p>
            <a:pPr algn="just">
              <a:lnSpc>
                <a:spcPct val="150000"/>
              </a:lnSpc>
            </a:pPr>
            <a:r>
              <a:rPr lang="es-MX" sz="2400" dirty="0">
                <a:latin typeface="Arial Black" panose="020B0A04020102020204" pitchFamily="34" charset="0"/>
              </a:rPr>
              <a:t>Luego de haber detectado las deficiencias que anteriormente se exponen en la entidad se procedió a crear un equipo de trabajo  para proponer  soluciones a los problemas detectados, procediéndose a  plantear  un grupo de modificaciones encaminadas a mejorar el sistema productivo.  </a:t>
            </a:r>
          </a:p>
        </p:txBody>
      </p:sp>
    </p:spTree>
    <p:extLst>
      <p:ext uri="{BB962C8B-B14F-4D97-AF65-F5344CB8AC3E}">
        <p14:creationId xmlns:p14="http://schemas.microsoft.com/office/powerpoint/2010/main" val="1921157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43947" y="43139"/>
            <a:ext cx="11363740" cy="6740307"/>
          </a:xfrm>
          <a:prstGeom prst="rect">
            <a:avLst/>
          </a:prstGeom>
        </p:spPr>
        <p:txBody>
          <a:bodyPr wrap="square">
            <a:spAutoFit/>
          </a:bodyPr>
          <a:lstStyle/>
          <a:p>
            <a:pPr>
              <a:lnSpc>
                <a:spcPct val="150000"/>
              </a:lnSpc>
            </a:pPr>
            <a:r>
              <a:rPr lang="es-MX" sz="2400" dirty="0">
                <a:solidFill>
                  <a:srgbClr val="FF0000"/>
                </a:solidFill>
                <a:latin typeface="Arial Black" panose="020B0A04020102020204" pitchFamily="34" charset="0"/>
              </a:rPr>
              <a:t>Modificaciones planteadas en la planta</a:t>
            </a:r>
            <a:r>
              <a:rPr lang="es-MX" sz="2400" dirty="0" smtClean="0">
                <a:solidFill>
                  <a:srgbClr val="FF0000"/>
                </a:solidFill>
                <a:latin typeface="Arial Black" panose="020B0A04020102020204" pitchFamily="34" charset="0"/>
              </a:rPr>
              <a:t>:</a:t>
            </a:r>
          </a:p>
          <a:p>
            <a:pPr>
              <a:lnSpc>
                <a:spcPct val="150000"/>
              </a:lnSpc>
            </a:pPr>
            <a:endParaRPr lang="es-MX" sz="2400" dirty="0">
              <a:solidFill>
                <a:srgbClr val="FF0000"/>
              </a:solidFill>
              <a:latin typeface="Arial Black" panose="020B0A04020102020204" pitchFamily="34" charset="0"/>
            </a:endParaRPr>
          </a:p>
          <a:p>
            <a:pPr marL="357188" indent="-357188">
              <a:lnSpc>
                <a:spcPct val="150000"/>
              </a:lnSpc>
            </a:pPr>
            <a:r>
              <a:rPr lang="es-MX" sz="2400" dirty="0">
                <a:latin typeface="Arial Black" panose="020B0A04020102020204" pitchFamily="34" charset="0"/>
              </a:rPr>
              <a:t>•	Mecanización de la carga.</a:t>
            </a:r>
          </a:p>
          <a:p>
            <a:pPr marL="357188" indent="-357188">
              <a:lnSpc>
                <a:spcPct val="150000"/>
              </a:lnSpc>
            </a:pPr>
            <a:r>
              <a:rPr lang="es-MX" sz="2400" dirty="0">
                <a:latin typeface="Arial Black" panose="020B0A04020102020204" pitchFamily="34" charset="0"/>
              </a:rPr>
              <a:t>•	Mecanización de la descarga.</a:t>
            </a:r>
          </a:p>
          <a:p>
            <a:pPr marL="357188" indent="-357188">
              <a:lnSpc>
                <a:spcPct val="150000"/>
              </a:lnSpc>
            </a:pPr>
            <a:r>
              <a:rPr lang="es-MX" sz="2400" dirty="0">
                <a:latin typeface="Arial Black" panose="020B0A04020102020204" pitchFamily="34" charset="0"/>
              </a:rPr>
              <a:t>•	Automatización del sistema.</a:t>
            </a:r>
          </a:p>
          <a:p>
            <a:pPr marL="357188" indent="-357188">
              <a:lnSpc>
                <a:spcPct val="150000"/>
              </a:lnSpc>
            </a:pPr>
            <a:r>
              <a:rPr lang="es-MX" sz="2400" dirty="0">
                <a:latin typeface="Arial Black" panose="020B0A04020102020204" pitchFamily="34" charset="0"/>
              </a:rPr>
              <a:t>•	Rehabilitación y Montaje de chimenea.</a:t>
            </a:r>
          </a:p>
          <a:p>
            <a:pPr marL="357188" indent="-357188">
              <a:lnSpc>
                <a:spcPct val="150000"/>
              </a:lnSpc>
            </a:pPr>
            <a:r>
              <a:rPr lang="es-MX" sz="2400" dirty="0">
                <a:latin typeface="Arial Black" panose="020B0A04020102020204" pitchFamily="34" charset="0"/>
              </a:rPr>
              <a:t>•	Mejoramiento del sistema eléctrico  de la planta.</a:t>
            </a:r>
          </a:p>
          <a:p>
            <a:pPr marL="357188" indent="-357188">
              <a:lnSpc>
                <a:spcPct val="150000"/>
              </a:lnSpc>
            </a:pPr>
            <a:r>
              <a:rPr lang="es-MX" sz="2400" dirty="0">
                <a:latin typeface="Arial Black" panose="020B0A04020102020204" pitchFamily="34" charset="0"/>
              </a:rPr>
              <a:t>•	Dignificación del laboratorio y adquisición de nuevos equipos. </a:t>
            </a:r>
            <a:endParaRPr lang="es-MX" sz="2400" dirty="0" smtClean="0">
              <a:latin typeface="Arial Black" panose="020B0A04020102020204" pitchFamily="34" charset="0"/>
            </a:endParaRPr>
          </a:p>
          <a:p>
            <a:pPr marL="357188" indent="-357188">
              <a:lnSpc>
                <a:spcPct val="150000"/>
              </a:lnSpc>
            </a:pPr>
            <a:endParaRPr lang="es-MX" sz="2400" dirty="0">
              <a:latin typeface="Arial Black" panose="020B0A04020102020204" pitchFamily="34" charset="0"/>
            </a:endParaRPr>
          </a:p>
          <a:p>
            <a:pPr algn="just">
              <a:lnSpc>
                <a:spcPct val="150000"/>
              </a:lnSpc>
            </a:pPr>
            <a:r>
              <a:rPr lang="es-MX" sz="2400" dirty="0" smtClean="0">
                <a:latin typeface="Arial Black" panose="020B0A04020102020204" pitchFamily="34" charset="0"/>
              </a:rPr>
              <a:t>Para </a:t>
            </a:r>
            <a:r>
              <a:rPr lang="es-MX" sz="2400" dirty="0">
                <a:latin typeface="Arial Black" panose="020B0A04020102020204" pitchFamily="34" charset="0"/>
              </a:rPr>
              <a:t>llevar a cabo las modificaciones planteadas por el grupo de trabajo se realizó programa de mejora el cual tenía como objetivo ejecutar las modificaciones propuestas</a:t>
            </a:r>
            <a:r>
              <a:rPr lang="es-MX" sz="2400" dirty="0" smtClean="0">
                <a:latin typeface="Arial Black" panose="020B0A04020102020204" pitchFamily="34" charset="0"/>
              </a:rPr>
              <a:t>.</a:t>
            </a:r>
          </a:p>
        </p:txBody>
      </p:sp>
    </p:spTree>
    <p:extLst>
      <p:ext uri="{BB962C8B-B14F-4D97-AF65-F5344CB8AC3E}">
        <p14:creationId xmlns:p14="http://schemas.microsoft.com/office/powerpoint/2010/main" val="2121440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49383" y="282473"/>
            <a:ext cx="3990108" cy="646331"/>
          </a:xfrm>
          <a:prstGeom prst="rect">
            <a:avLst/>
          </a:prstGeom>
        </p:spPr>
        <p:txBody>
          <a:bodyPr wrap="square">
            <a:spAutoFit/>
          </a:bodyPr>
          <a:lstStyle/>
          <a:p>
            <a:pPr algn="just">
              <a:lnSpc>
                <a:spcPct val="150000"/>
              </a:lnSpc>
            </a:pPr>
            <a:r>
              <a:rPr lang="es-MX" sz="2400" dirty="0" smtClean="0">
                <a:solidFill>
                  <a:srgbClr val="FF0000"/>
                </a:solidFill>
                <a:latin typeface="Arial Black" panose="020B0A04020102020204" pitchFamily="34" charset="0"/>
              </a:rPr>
              <a:t>Plan </a:t>
            </a:r>
            <a:r>
              <a:rPr lang="es-MX" sz="2400" dirty="0">
                <a:solidFill>
                  <a:srgbClr val="FF0000"/>
                </a:solidFill>
                <a:latin typeface="Arial Black" panose="020B0A04020102020204" pitchFamily="34" charset="0"/>
              </a:rPr>
              <a:t>de mejora </a:t>
            </a:r>
          </a:p>
        </p:txBody>
      </p:sp>
      <p:sp>
        <p:nvSpPr>
          <p:cNvPr id="5" name="Rectangle 2"/>
          <p:cNvSpPr>
            <a:spLocks noChangeArrowheads="1"/>
          </p:cNvSpPr>
          <p:nvPr/>
        </p:nvSpPr>
        <p:spPr bwMode="auto">
          <a:xfrm>
            <a:off x="469095" y="1470991"/>
            <a:ext cx="1601409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MX"/>
          </a:p>
        </p:txBody>
      </p:sp>
      <p:graphicFrame>
        <p:nvGraphicFramePr>
          <p:cNvPr id="6" name="Objeto 5"/>
          <p:cNvGraphicFramePr>
            <a:graphicFrameLocks noChangeAspect="1"/>
          </p:cNvGraphicFramePr>
          <p:nvPr>
            <p:extLst>
              <p:ext uri="{D42A27DB-BD31-4B8C-83A1-F6EECF244321}">
                <p14:modId xmlns:p14="http://schemas.microsoft.com/office/powerpoint/2010/main" val="1671359097"/>
              </p:ext>
            </p:extLst>
          </p:nvPr>
        </p:nvGraphicFramePr>
        <p:xfrm>
          <a:off x="249382" y="1470991"/>
          <a:ext cx="11596254" cy="4036191"/>
        </p:xfrm>
        <a:graphic>
          <a:graphicData uri="http://schemas.openxmlformats.org/presentationml/2006/ole">
            <mc:AlternateContent xmlns:mc="http://schemas.openxmlformats.org/markup-compatibility/2006">
              <mc:Choice xmlns:v="urn:schemas-microsoft-com:vml" Requires="v">
                <p:oleObj spid="_x0000_s7176" name="Project" r:id="rId3" imgW="7219800" imgH="2048040" progId="MSProject.Project.9">
                  <p:embed/>
                </p:oleObj>
              </mc:Choice>
              <mc:Fallback>
                <p:oleObj name="Project" r:id="rId3" imgW="7219800" imgH="2048040" progId="MSProject.Project.9">
                  <p:embed/>
                  <p:pic>
                    <p:nvPicPr>
                      <p:cNvPr id="0" name="Object 1"/>
                      <p:cNvPicPr>
                        <a:picLocks noChangeAspect="1" noChangeArrowheads="1"/>
                      </p:cNvPicPr>
                      <p:nvPr/>
                    </p:nvPicPr>
                    <p:blipFill>
                      <a:blip r:embed="rId4"/>
                      <a:srcRect/>
                      <a:stretch>
                        <a:fillRect/>
                      </a:stretch>
                    </p:blipFill>
                    <p:spPr bwMode="auto">
                      <a:xfrm>
                        <a:off x="249382" y="1470991"/>
                        <a:ext cx="11596254" cy="4036191"/>
                      </a:xfrm>
                      <a:prstGeom prst="rect">
                        <a:avLst/>
                      </a:prstGeom>
                      <a:noFill/>
                    </p:spPr>
                  </p:pic>
                </p:oleObj>
              </mc:Fallback>
            </mc:AlternateContent>
          </a:graphicData>
        </a:graphic>
      </p:graphicFrame>
    </p:spTree>
    <p:extLst>
      <p:ext uri="{BB962C8B-B14F-4D97-AF65-F5344CB8AC3E}">
        <p14:creationId xmlns:p14="http://schemas.microsoft.com/office/powerpoint/2010/main" val="293231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00890" y="519545"/>
            <a:ext cx="11707091" cy="5078313"/>
          </a:xfrm>
          <a:prstGeom prst="rect">
            <a:avLst/>
          </a:prstGeom>
        </p:spPr>
        <p:txBody>
          <a:bodyPr wrap="square">
            <a:spAutoFit/>
          </a:bodyPr>
          <a:lstStyle/>
          <a:p>
            <a:pPr algn="just">
              <a:lnSpc>
                <a:spcPct val="150000"/>
              </a:lnSpc>
            </a:pPr>
            <a:r>
              <a:rPr lang="es-MX" sz="2400" dirty="0">
                <a:latin typeface="Arial Black" panose="020B0A04020102020204" pitchFamily="34" charset="0"/>
              </a:rPr>
              <a:t>Toda vez que comienza la próxima campaña con las nuevas inversiones concluidas procedimos a realizar un análisis del comportamiento de los indicadores de calidad, para ellos fue necesario tomar las muestras y realizar los correspondientes análisis para un mes de </a:t>
            </a:r>
            <a:r>
              <a:rPr lang="es-MX" sz="2400" dirty="0" smtClean="0">
                <a:latin typeface="Arial Black" panose="020B0A04020102020204" pitchFamily="34" charset="0"/>
              </a:rPr>
              <a:t>labor.</a:t>
            </a:r>
            <a:r>
              <a:rPr lang="es-MX" sz="2400" dirty="0"/>
              <a:t> </a:t>
            </a:r>
            <a:r>
              <a:rPr lang="es-MX" sz="2400" dirty="0">
                <a:latin typeface="Arial Black" panose="020B0A04020102020204" pitchFamily="34" charset="0"/>
              </a:rPr>
              <a:t>Posteriormente procedimos a realizar el análisis de las características de calidad utilizando el método diferencial ya con las modificaciones </a:t>
            </a:r>
            <a:r>
              <a:rPr lang="es-MX" sz="2400" dirty="0" smtClean="0">
                <a:latin typeface="Arial Black" panose="020B0A04020102020204" pitchFamily="34" charset="0"/>
              </a:rPr>
              <a:t>ejecutadas y el resultado se muestra a continuación:</a:t>
            </a:r>
            <a:endParaRPr lang="es-MX" sz="2400" dirty="0">
              <a:latin typeface="Arial Black" panose="020B0A04020102020204" pitchFamily="34" charset="0"/>
            </a:endParaRPr>
          </a:p>
          <a:p>
            <a:pPr algn="just">
              <a:lnSpc>
                <a:spcPct val="150000"/>
              </a:lnSpc>
            </a:pPr>
            <a:endParaRPr lang="es-MX" sz="2400" dirty="0">
              <a:latin typeface="Arial Black" panose="020B0A04020102020204" pitchFamily="34" charset="0"/>
            </a:endParaRPr>
          </a:p>
        </p:txBody>
      </p:sp>
    </p:spTree>
    <p:extLst>
      <p:ext uri="{BB962C8B-B14F-4D97-AF65-F5344CB8AC3E}">
        <p14:creationId xmlns:p14="http://schemas.microsoft.com/office/powerpoint/2010/main" val="121410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864678276"/>
              </p:ext>
            </p:extLst>
          </p:nvPr>
        </p:nvGraphicFramePr>
        <p:xfrm>
          <a:off x="555348" y="1131130"/>
          <a:ext cx="11033678" cy="5510784"/>
        </p:xfrm>
        <a:graphic>
          <a:graphicData uri="http://schemas.openxmlformats.org/drawingml/2006/table">
            <a:tbl>
              <a:tblPr/>
              <a:tblGrid>
                <a:gridCol w="4288989"/>
                <a:gridCol w="3666576"/>
                <a:gridCol w="3078113"/>
              </a:tblGrid>
              <a:tr h="1462367">
                <a:tc>
                  <a:txBody>
                    <a:bodyPr/>
                    <a:lstStyle/>
                    <a:p>
                      <a:pPr algn="ctr">
                        <a:lnSpc>
                          <a:spcPct val="150000"/>
                        </a:lnSpc>
                        <a:spcAft>
                          <a:spcPts val="0"/>
                        </a:spcAft>
                      </a:pPr>
                      <a:r>
                        <a:rPr lang="es-ES" sz="2400" b="1" dirty="0">
                          <a:solidFill>
                            <a:srgbClr val="FF0000"/>
                          </a:solidFill>
                          <a:effectLst/>
                          <a:latin typeface="Arial Black" panose="020B0A04020102020204" pitchFamily="34" charset="0"/>
                          <a:ea typeface="Times New Roman" panose="02020603050405020304" pitchFamily="18" charset="0"/>
                        </a:rPr>
                        <a:t>Característica de Calidad</a:t>
                      </a:r>
                      <a:endParaRPr lang="es-MX" sz="2400" dirty="0">
                        <a:solidFill>
                          <a:srgbClr val="FF0000"/>
                        </a:solidFill>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b="1" dirty="0">
                          <a:solidFill>
                            <a:srgbClr val="FF0000"/>
                          </a:solidFill>
                          <a:effectLst/>
                          <a:latin typeface="Arial Black" panose="020B0A04020102020204" pitchFamily="34" charset="0"/>
                          <a:ea typeface="Times New Roman" panose="02020603050405020304" pitchFamily="18" charset="0"/>
                        </a:rPr>
                        <a:t>Comportamiento antes de las modificaciones</a:t>
                      </a:r>
                      <a:endParaRPr lang="es-MX" sz="2400" dirty="0">
                        <a:solidFill>
                          <a:srgbClr val="FF0000"/>
                        </a:solidFill>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b="1" dirty="0">
                          <a:solidFill>
                            <a:srgbClr val="FF0000"/>
                          </a:solidFill>
                          <a:effectLst/>
                          <a:latin typeface="Arial Black" panose="020B0A04020102020204" pitchFamily="34" charset="0"/>
                          <a:ea typeface="Times New Roman" panose="02020603050405020304" pitchFamily="18" charset="0"/>
                        </a:rPr>
                        <a:t>Comportamiento actual.</a:t>
                      </a:r>
                      <a:endParaRPr lang="es-MX" sz="2400" dirty="0">
                        <a:solidFill>
                          <a:srgbClr val="FF0000"/>
                        </a:solidFill>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48">
                <a:tc>
                  <a:txBody>
                    <a:bodyPr/>
                    <a:lstStyle/>
                    <a:p>
                      <a:pPr algn="just">
                        <a:spcAft>
                          <a:spcPts val="0"/>
                        </a:spcAft>
                      </a:pPr>
                      <a:r>
                        <a:rPr lang="es-ES" sz="2400" dirty="0">
                          <a:effectLst/>
                          <a:latin typeface="Arial Black" panose="020B0A04020102020204" pitchFamily="34" charset="0"/>
                          <a:ea typeface="Times New Roman" panose="02020603050405020304" pitchFamily="18" charset="0"/>
                        </a:rPr>
                        <a:t>CaO aprovechable (%)</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69.0</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a:effectLst/>
                          <a:latin typeface="Arial Black" panose="020B0A04020102020204" pitchFamily="34" charset="0"/>
                          <a:ea typeface="Times New Roman" panose="02020603050405020304" pitchFamily="18" charset="0"/>
                        </a:rPr>
                        <a:t>70.0</a:t>
                      </a:r>
                      <a:endParaRPr lang="es-MX" sz="240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606">
                <a:tc>
                  <a:txBody>
                    <a:bodyPr/>
                    <a:lstStyle/>
                    <a:p>
                      <a:pPr algn="just">
                        <a:spcAft>
                          <a:spcPts val="0"/>
                        </a:spcAft>
                      </a:pPr>
                      <a:r>
                        <a:rPr lang="es-ES" sz="2400">
                          <a:effectLst/>
                          <a:latin typeface="Arial Black" panose="020B0A04020102020204" pitchFamily="34" charset="0"/>
                          <a:ea typeface="Times New Roman" panose="02020603050405020304" pitchFamily="18" charset="0"/>
                        </a:rPr>
                        <a:t>MgO máximo (%)</a:t>
                      </a:r>
                      <a:endParaRPr lang="es-MX" sz="2400">
                        <a:effectLst/>
                        <a:latin typeface="Arial Black" panose="020B0A04020102020204" pitchFamily="34"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effectLst/>
                          <a:latin typeface="Arial Black" panose="020B0A04020102020204" pitchFamily="34" charset="0"/>
                          <a:ea typeface="Times New Roman" panose="02020603050405020304" pitchFamily="18" charset="0"/>
                        </a:rPr>
                        <a:t>0.40</a:t>
                      </a:r>
                      <a:endParaRPr lang="es-MX" sz="2400" dirty="0">
                        <a:effectLst/>
                        <a:latin typeface="Arial Black" panose="020B0A04020102020204" pitchFamily="34"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effectLst/>
                          <a:latin typeface="Arial Black" panose="020B0A04020102020204" pitchFamily="34" charset="0"/>
                          <a:ea typeface="Times New Roman" panose="02020603050405020304" pitchFamily="18" charset="0"/>
                        </a:rPr>
                        <a:t>0.40</a:t>
                      </a:r>
                      <a:endParaRPr lang="es-MX" sz="2400">
                        <a:effectLst/>
                        <a:latin typeface="Arial Black" panose="020B0A04020102020204" pitchFamily="34"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606">
                <a:tc>
                  <a:txBody>
                    <a:bodyPr/>
                    <a:lstStyle/>
                    <a:p>
                      <a:pPr algn="just">
                        <a:spcAft>
                          <a:spcPts val="0"/>
                        </a:spcAft>
                      </a:pPr>
                      <a:r>
                        <a:rPr lang="es-ES" sz="2400" dirty="0">
                          <a:effectLst/>
                          <a:latin typeface="Arial Black" panose="020B0A04020102020204" pitchFamily="34" charset="0"/>
                          <a:ea typeface="Times New Roman" panose="02020603050405020304" pitchFamily="18" charset="0"/>
                        </a:rPr>
                        <a:t>SiO2 (%)</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effectLst/>
                          <a:latin typeface="Arial Black" panose="020B0A04020102020204" pitchFamily="34" charset="0"/>
                          <a:ea typeface="Times New Roman" panose="02020603050405020304" pitchFamily="18" charset="0"/>
                        </a:rPr>
                        <a:t>0.30</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effectLst/>
                          <a:latin typeface="Arial Black" panose="020B0A04020102020204" pitchFamily="34" charset="0"/>
                          <a:ea typeface="Times New Roman" panose="02020603050405020304" pitchFamily="18" charset="0"/>
                        </a:rPr>
                        <a:t>0.30</a:t>
                      </a:r>
                      <a:endParaRPr lang="es-MX" sz="240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48">
                <a:tc>
                  <a:txBody>
                    <a:bodyPr/>
                    <a:lstStyle/>
                    <a:p>
                      <a:pPr algn="just">
                        <a:spcAft>
                          <a:spcPts val="0"/>
                        </a:spcAft>
                      </a:pPr>
                      <a:r>
                        <a:rPr lang="es-ES" sz="2400" dirty="0">
                          <a:effectLst/>
                          <a:latin typeface="Arial Black" panose="020B0A04020102020204" pitchFamily="34" charset="0"/>
                          <a:ea typeface="Times New Roman" panose="02020603050405020304" pitchFamily="18" charset="0"/>
                        </a:rPr>
                        <a:t>Fe2O3 (%)</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0.35</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0.35</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48">
                <a:tc>
                  <a:txBody>
                    <a:bodyPr/>
                    <a:lstStyle/>
                    <a:p>
                      <a:pPr algn="just">
                        <a:spcAft>
                          <a:spcPts val="0"/>
                        </a:spcAft>
                      </a:pPr>
                      <a:r>
                        <a:rPr lang="es-ES" sz="2400" dirty="0">
                          <a:effectLst/>
                          <a:latin typeface="Arial Black" panose="020B0A04020102020204" pitchFamily="34" charset="0"/>
                          <a:ea typeface="Times New Roman" panose="02020603050405020304" pitchFamily="18" charset="0"/>
                        </a:rPr>
                        <a:t>Al2O3 (%)</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a:effectLst/>
                          <a:latin typeface="Arial Black" panose="020B0A04020102020204" pitchFamily="34" charset="0"/>
                          <a:ea typeface="Times New Roman" panose="02020603050405020304" pitchFamily="18" charset="0"/>
                        </a:rPr>
                        <a:t>0.40</a:t>
                      </a:r>
                      <a:endParaRPr lang="es-MX" sz="240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0.40</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48">
                <a:tc>
                  <a:txBody>
                    <a:bodyPr/>
                    <a:lstStyle/>
                    <a:p>
                      <a:pPr algn="just">
                        <a:spcAft>
                          <a:spcPts val="0"/>
                        </a:spcAft>
                      </a:pPr>
                      <a:r>
                        <a:rPr lang="es-ES" sz="2400" dirty="0">
                          <a:effectLst/>
                          <a:latin typeface="Arial Black" panose="020B0A04020102020204" pitchFamily="34" charset="0"/>
                          <a:ea typeface="Times New Roman" panose="02020603050405020304" pitchFamily="18" charset="0"/>
                        </a:rPr>
                        <a:t>Residuos insolubles (%)</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a:effectLst/>
                          <a:latin typeface="Arial Black" panose="020B0A04020102020204" pitchFamily="34" charset="0"/>
                          <a:ea typeface="Times New Roman" panose="02020603050405020304" pitchFamily="18" charset="0"/>
                        </a:rPr>
                        <a:t>7.12</a:t>
                      </a:r>
                      <a:endParaRPr lang="es-MX" sz="240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3.14</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48">
                <a:tc>
                  <a:txBody>
                    <a:bodyPr/>
                    <a:lstStyle/>
                    <a:p>
                      <a:pPr algn="just">
                        <a:spcAft>
                          <a:spcPts val="0"/>
                        </a:spcAft>
                      </a:pPr>
                      <a:r>
                        <a:rPr lang="es-ES" sz="2400" dirty="0">
                          <a:effectLst/>
                          <a:latin typeface="Arial Black" panose="020B0A04020102020204" pitchFamily="34" charset="0"/>
                          <a:ea typeface="Times New Roman" panose="02020603050405020304" pitchFamily="18" charset="0"/>
                        </a:rPr>
                        <a:t>Humedad Máxima (%)</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a:effectLst/>
                          <a:latin typeface="Arial Black" panose="020B0A04020102020204" pitchFamily="34" charset="0"/>
                          <a:ea typeface="Times New Roman" panose="02020603050405020304" pitchFamily="18" charset="0"/>
                        </a:rPr>
                        <a:t>0.69</a:t>
                      </a:r>
                      <a:endParaRPr lang="es-MX" sz="240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0.67</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212">
                <a:tc>
                  <a:txBody>
                    <a:bodyPr/>
                    <a:lstStyle/>
                    <a:p>
                      <a:pPr algn="just">
                        <a:spcAft>
                          <a:spcPts val="0"/>
                        </a:spcAft>
                      </a:pPr>
                      <a:r>
                        <a:rPr lang="es-ES" sz="2400" dirty="0">
                          <a:effectLst/>
                          <a:latin typeface="Arial Black" panose="020B0A04020102020204" pitchFamily="34" charset="0"/>
                          <a:ea typeface="Times New Roman" panose="02020603050405020304" pitchFamily="18" charset="0"/>
                        </a:rPr>
                        <a:t>Granulometría retenido en el tamiz 200 (%)</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300"/>
                        </a:spcAft>
                      </a:pPr>
                      <a:r>
                        <a:rPr lang="es-ES" sz="2400" b="0" i="0">
                          <a:effectLst/>
                          <a:latin typeface="Arial Black" panose="020B0A04020102020204" pitchFamily="34" charset="0"/>
                        </a:rPr>
                        <a:t>7.39</a:t>
                      </a:r>
                      <a:endParaRPr lang="es-MX" sz="2400" b="1" i="1">
                        <a:effectLst/>
                        <a:latin typeface="Arial Black" panose="020B0A040201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200"/>
                        </a:spcBef>
                        <a:spcAft>
                          <a:spcPts val="300"/>
                        </a:spcAft>
                      </a:pPr>
                      <a:r>
                        <a:rPr lang="es-ES" sz="2400" b="0" i="0" dirty="0">
                          <a:effectLst/>
                          <a:latin typeface="Arial Black" panose="020B0A04020102020204" pitchFamily="34" charset="0"/>
                        </a:rPr>
                        <a:t>5.9</a:t>
                      </a:r>
                      <a:endParaRPr lang="es-MX" sz="2400" b="1" i="1" dirty="0">
                        <a:effectLst/>
                        <a:latin typeface="Arial Black" panose="020B0A04020102020204" pitchFamily="34"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ángulo 4"/>
          <p:cNvSpPr/>
          <p:nvPr/>
        </p:nvSpPr>
        <p:spPr>
          <a:xfrm>
            <a:off x="576470" y="24707"/>
            <a:ext cx="11012556" cy="830997"/>
          </a:xfrm>
          <a:prstGeom prst="rect">
            <a:avLst/>
          </a:prstGeom>
        </p:spPr>
        <p:txBody>
          <a:bodyPr wrap="square">
            <a:spAutoFit/>
          </a:bodyPr>
          <a:lstStyle/>
          <a:p>
            <a:pPr algn="just"/>
            <a:r>
              <a:rPr lang="es-MX" sz="2400" dirty="0">
                <a:latin typeface="Arial Black" panose="020B0A04020102020204" pitchFamily="34" charset="0"/>
              </a:rPr>
              <a:t>Comportamiento de los índices simples de calidad antes y después de haber aplicado las mejoras a la planta.</a:t>
            </a:r>
          </a:p>
        </p:txBody>
      </p:sp>
    </p:spTree>
    <p:extLst>
      <p:ext uri="{BB962C8B-B14F-4D97-AF65-F5344CB8AC3E}">
        <p14:creationId xmlns:p14="http://schemas.microsoft.com/office/powerpoint/2010/main" val="1894938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98173" y="254388"/>
            <a:ext cx="11628783" cy="6186309"/>
          </a:xfrm>
          <a:prstGeom prst="rect">
            <a:avLst/>
          </a:prstGeom>
        </p:spPr>
        <p:txBody>
          <a:bodyPr wrap="square">
            <a:spAutoFit/>
          </a:bodyPr>
          <a:lstStyle/>
          <a:p>
            <a:pPr algn="just">
              <a:lnSpc>
                <a:spcPct val="150000"/>
              </a:lnSpc>
            </a:pPr>
            <a:r>
              <a:rPr lang="es-MX" sz="2400" dirty="0">
                <a:latin typeface="Arial Black" panose="020B0A04020102020204" pitchFamily="34" charset="0"/>
              </a:rPr>
              <a:t>CONCLUSIONES </a:t>
            </a:r>
          </a:p>
          <a:p>
            <a:pPr algn="just">
              <a:lnSpc>
                <a:spcPct val="150000"/>
              </a:lnSpc>
            </a:pPr>
            <a:r>
              <a:rPr lang="es-MX" sz="2400" dirty="0">
                <a:latin typeface="Arial Black" panose="020B0A04020102020204" pitchFamily="34" charset="0"/>
              </a:rPr>
              <a:t>Una vez realizada la investigación y haberse logrado los objetivos planteados a través de la aplicación de las técnicas arribamos a las siguientes conclusiones</a:t>
            </a:r>
            <a:r>
              <a:rPr lang="es-MX" sz="2400" dirty="0" smtClean="0">
                <a:latin typeface="Arial Black" panose="020B0A04020102020204" pitchFamily="34" charset="0"/>
              </a:rPr>
              <a:t>:</a:t>
            </a:r>
            <a:endParaRPr lang="es-MX" sz="2400" dirty="0">
              <a:latin typeface="Arial Black" panose="020B0A04020102020204" pitchFamily="34" charset="0"/>
            </a:endParaRPr>
          </a:p>
          <a:p>
            <a:pPr marL="536575" indent="-536575" algn="just">
              <a:lnSpc>
                <a:spcPct val="150000"/>
              </a:lnSpc>
            </a:pPr>
            <a:r>
              <a:rPr lang="es-MX" sz="2400" dirty="0">
                <a:latin typeface="Arial Black" panose="020B0A04020102020204" pitchFamily="34" charset="0"/>
              </a:rPr>
              <a:t>1.	Se realizó el análisis de la bibliografía y documentación relacionada con el tema.</a:t>
            </a:r>
          </a:p>
          <a:p>
            <a:pPr marL="536575" indent="-536575" algn="just">
              <a:lnSpc>
                <a:spcPct val="150000"/>
              </a:lnSpc>
            </a:pPr>
            <a:r>
              <a:rPr lang="es-MX" sz="2400" dirty="0">
                <a:latin typeface="Arial Black" panose="020B0A04020102020204" pitchFamily="34" charset="0"/>
              </a:rPr>
              <a:t>2.	Se realizó la caracterización de la empresa y planta objeto de estudio.</a:t>
            </a:r>
          </a:p>
          <a:p>
            <a:pPr marL="536575" indent="-536575" algn="just">
              <a:lnSpc>
                <a:spcPct val="150000"/>
              </a:lnSpc>
            </a:pPr>
            <a:r>
              <a:rPr lang="es-MX" sz="2400" dirty="0">
                <a:latin typeface="Arial Black" panose="020B0A04020102020204" pitchFamily="34" charset="0"/>
              </a:rPr>
              <a:t>3.	Se aplicaron adecuadamente los métodos de evaluación de la calidad a partir de los resultados de laboratorio lográndose los resultados esperados</a:t>
            </a:r>
            <a:r>
              <a:rPr lang="es-MX" sz="2400" dirty="0" smtClean="0">
                <a:latin typeface="Arial Black" panose="020B0A04020102020204" pitchFamily="34" charset="0"/>
              </a:rPr>
              <a:t>.</a:t>
            </a:r>
            <a:endParaRPr lang="es-MX" sz="2400" dirty="0">
              <a:latin typeface="Arial Black" panose="020B0A04020102020204" pitchFamily="34" charset="0"/>
            </a:endParaRPr>
          </a:p>
        </p:txBody>
      </p:sp>
    </p:spTree>
    <p:extLst>
      <p:ext uri="{BB962C8B-B14F-4D97-AF65-F5344CB8AC3E}">
        <p14:creationId xmlns:p14="http://schemas.microsoft.com/office/powerpoint/2010/main" val="642726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78296" y="286364"/>
            <a:ext cx="11628782" cy="3970318"/>
          </a:xfrm>
          <a:prstGeom prst="rect">
            <a:avLst/>
          </a:prstGeom>
        </p:spPr>
        <p:txBody>
          <a:bodyPr wrap="square">
            <a:spAutoFit/>
          </a:bodyPr>
          <a:lstStyle/>
          <a:p>
            <a:pPr marL="457200" indent="-457200" algn="just">
              <a:lnSpc>
                <a:spcPct val="150000"/>
              </a:lnSpc>
            </a:pPr>
            <a:r>
              <a:rPr lang="es-MX" sz="2400" dirty="0" smtClean="0">
                <a:latin typeface="Arial Black" panose="020B0A04020102020204" pitchFamily="34" charset="0"/>
              </a:rPr>
              <a:t>4.</a:t>
            </a:r>
            <a:r>
              <a:rPr lang="es-MX" dirty="0" smtClean="0"/>
              <a:t> </a:t>
            </a:r>
            <a:r>
              <a:rPr lang="es-MX" sz="2400" dirty="0" smtClean="0">
                <a:latin typeface="Arial Black" panose="020B0A04020102020204" pitchFamily="34" charset="0"/>
              </a:rPr>
              <a:t>Se </a:t>
            </a:r>
            <a:r>
              <a:rPr lang="es-MX" sz="2400" dirty="0">
                <a:latin typeface="Arial Black" panose="020B0A04020102020204" pitchFamily="34" charset="0"/>
              </a:rPr>
              <a:t>ejecutó el cronograma de las soluciones propuestas lo cual propició una mejora de los requisitos de calidad del producto Hidrato de Cal (CaOH2).</a:t>
            </a:r>
          </a:p>
          <a:p>
            <a:pPr marL="457200" indent="-457200" algn="just">
              <a:lnSpc>
                <a:spcPct val="150000"/>
              </a:lnSpc>
            </a:pPr>
            <a:r>
              <a:rPr lang="es-MX" sz="2400" dirty="0">
                <a:latin typeface="Arial Black" panose="020B0A04020102020204" pitchFamily="34" charset="0"/>
              </a:rPr>
              <a:t>5.	Debiendo además destacar que hubo aumento en la producción ya que de 18 toneladas máximas que se producían históricamente se ha logrado estabilizar la producción de 22 a 25 toneladas por turnos de trabajo.  </a:t>
            </a:r>
          </a:p>
        </p:txBody>
      </p:sp>
    </p:spTree>
    <p:extLst>
      <p:ext uri="{BB962C8B-B14F-4D97-AF65-F5344CB8AC3E}">
        <p14:creationId xmlns:p14="http://schemas.microsoft.com/office/powerpoint/2010/main" val="2554658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8539" y="117693"/>
            <a:ext cx="11708295" cy="6740307"/>
          </a:xfrm>
          <a:prstGeom prst="rect">
            <a:avLst/>
          </a:prstGeom>
        </p:spPr>
        <p:txBody>
          <a:bodyPr wrap="square">
            <a:spAutoFit/>
          </a:bodyPr>
          <a:lstStyle/>
          <a:p>
            <a:pPr algn="just">
              <a:lnSpc>
                <a:spcPct val="150000"/>
              </a:lnSpc>
            </a:pPr>
            <a:r>
              <a:rPr lang="es-MX" sz="2400" dirty="0" smtClean="0">
                <a:solidFill>
                  <a:srgbClr val="FF0000"/>
                </a:solidFill>
                <a:latin typeface="Arial Black" panose="020B0A04020102020204" pitchFamily="34" charset="0"/>
              </a:rPr>
              <a:t>RECOMENDACIONES</a:t>
            </a:r>
            <a:endParaRPr lang="es-MX" sz="2400" dirty="0">
              <a:solidFill>
                <a:srgbClr val="FF0000"/>
              </a:solidFill>
              <a:latin typeface="Arial Black" panose="020B0A04020102020204" pitchFamily="34" charset="0"/>
            </a:endParaRPr>
          </a:p>
          <a:p>
            <a:pPr algn="just">
              <a:lnSpc>
                <a:spcPct val="150000"/>
              </a:lnSpc>
            </a:pPr>
            <a:r>
              <a:rPr lang="es-MX" sz="2400" dirty="0">
                <a:latin typeface="Arial Black" panose="020B0A04020102020204" pitchFamily="34" charset="0"/>
              </a:rPr>
              <a:t>Luego de los resultados obtenidos y haber arribado a las conclusiones anteriormente expuestas establecemos las siguientes recomendaciones</a:t>
            </a:r>
            <a:r>
              <a:rPr lang="es-MX" sz="2400" dirty="0" smtClean="0">
                <a:latin typeface="Arial Black" panose="020B0A04020102020204" pitchFamily="34" charset="0"/>
              </a:rPr>
              <a:t>:</a:t>
            </a:r>
            <a:endParaRPr lang="es-MX" sz="2400" dirty="0">
              <a:latin typeface="Arial Black" panose="020B0A04020102020204" pitchFamily="34" charset="0"/>
            </a:endParaRPr>
          </a:p>
          <a:p>
            <a:pPr marL="457200" indent="-457200" algn="just">
              <a:lnSpc>
                <a:spcPct val="150000"/>
              </a:lnSpc>
            </a:pPr>
            <a:r>
              <a:rPr lang="es-MX" sz="2400" dirty="0">
                <a:latin typeface="Arial Black" panose="020B0A04020102020204" pitchFamily="34" charset="0"/>
              </a:rPr>
              <a:t>1.	Promover hacia otras Plantas que posean esta misma tecnología las soluciones planteadas y los resultados logrados.</a:t>
            </a:r>
          </a:p>
          <a:p>
            <a:pPr marL="457200" indent="-457200" algn="just">
              <a:lnSpc>
                <a:spcPct val="150000"/>
              </a:lnSpc>
            </a:pPr>
            <a:r>
              <a:rPr lang="es-MX" sz="2400" dirty="0">
                <a:latin typeface="Arial Black" panose="020B0A04020102020204" pitchFamily="34" charset="0"/>
              </a:rPr>
              <a:t>2.	Mantener el trabajo en equipo que se ha logrado alcanzar y hacerlo extensivo en la realización y cumplimiento de otras tareas.</a:t>
            </a:r>
          </a:p>
          <a:p>
            <a:pPr marL="457200" indent="-457200" algn="just">
              <a:lnSpc>
                <a:spcPct val="150000"/>
              </a:lnSpc>
            </a:pPr>
            <a:r>
              <a:rPr lang="es-MX" sz="2400" dirty="0">
                <a:latin typeface="Arial Black" panose="020B0A04020102020204" pitchFamily="34" charset="0"/>
              </a:rPr>
              <a:t>3.	Esta investigación no es exhaustiva sino que queda abierta para que otros investigadores interesados en el tema sigan profundizando en el mismo. </a:t>
            </a:r>
          </a:p>
        </p:txBody>
      </p:sp>
    </p:spTree>
    <p:extLst>
      <p:ext uri="{BB962C8B-B14F-4D97-AF65-F5344CB8AC3E}">
        <p14:creationId xmlns:p14="http://schemas.microsoft.com/office/powerpoint/2010/main" val="139540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98172" y="457197"/>
            <a:ext cx="11608903" cy="2400657"/>
          </a:xfrm>
          <a:prstGeom prst="rect">
            <a:avLst/>
          </a:prstGeom>
          <a:noFill/>
        </p:spPr>
        <p:txBody>
          <a:bodyPr wrap="square" rtlCol="0">
            <a:spAutoFit/>
          </a:bodyPr>
          <a:lstStyle/>
          <a:p>
            <a:pPr algn="just">
              <a:lnSpc>
                <a:spcPct val="150000"/>
              </a:lnSpc>
            </a:pPr>
            <a:r>
              <a:rPr lang="es-ES_tradnl" sz="2400" b="1" dirty="0" smtClean="0">
                <a:latin typeface="Arial Black" panose="020B0A04020102020204" pitchFamily="34" charset="0"/>
                <a:ea typeface="Times New Roman" panose="02020603050405020304" pitchFamily="18" charset="0"/>
              </a:rPr>
              <a:t>El </a:t>
            </a:r>
            <a:r>
              <a:rPr lang="es-ES_tradnl" sz="2800" b="1" dirty="0" smtClean="0">
                <a:solidFill>
                  <a:srgbClr val="FF0000"/>
                </a:solidFill>
                <a:latin typeface="Arial Black" panose="020B0A04020102020204" pitchFamily="34" charset="0"/>
                <a:ea typeface="Times New Roman" panose="02020603050405020304" pitchFamily="18" charset="0"/>
              </a:rPr>
              <a:t>objetivo </a:t>
            </a:r>
            <a:r>
              <a:rPr lang="es-ES_tradnl" sz="2800" b="1" dirty="0">
                <a:solidFill>
                  <a:srgbClr val="FF0000"/>
                </a:solidFill>
                <a:latin typeface="Arial Black" panose="020B0A04020102020204" pitchFamily="34" charset="0"/>
                <a:ea typeface="Times New Roman" panose="02020603050405020304" pitchFamily="18" charset="0"/>
              </a:rPr>
              <a:t>general </a:t>
            </a:r>
            <a:r>
              <a:rPr lang="es-ES_tradnl" sz="2400" dirty="0">
                <a:latin typeface="Arial Black" panose="020B0A04020102020204" pitchFamily="34" charset="0"/>
                <a:ea typeface="Times New Roman" panose="02020603050405020304" pitchFamily="18" charset="0"/>
              </a:rPr>
              <a:t>de esta investigación consiste en evaluar el comportamiento de los indicadores de calidad del producto Hidrato de Cal (CaOH</a:t>
            </a:r>
            <a:r>
              <a:rPr lang="es-ES_tradnl" sz="2400" baseline="-25000" dirty="0">
                <a:latin typeface="Arial Black" panose="020B0A04020102020204" pitchFamily="34" charset="0"/>
                <a:ea typeface="Times New Roman" panose="02020603050405020304" pitchFamily="18" charset="0"/>
              </a:rPr>
              <a:t>2</a:t>
            </a:r>
            <a:r>
              <a:rPr lang="es-ES_tradnl" sz="2400" dirty="0">
                <a:latin typeface="Arial Black" panose="020B0A04020102020204" pitchFamily="34" charset="0"/>
                <a:ea typeface="Times New Roman" panose="02020603050405020304" pitchFamily="18" charset="0"/>
              </a:rPr>
              <a:t>) y a partir de los resultados descubrir las causas que provocan la variación de los mismos de una jornada a otra.</a:t>
            </a:r>
            <a:endParaRPr lang="es-MX" sz="2400" dirty="0">
              <a:latin typeface="Arial Black" panose="020B0A04020102020204" pitchFamily="34" charset="0"/>
            </a:endParaRPr>
          </a:p>
        </p:txBody>
      </p:sp>
      <p:sp>
        <p:nvSpPr>
          <p:cNvPr id="5" name="Rectángulo 4"/>
          <p:cNvSpPr/>
          <p:nvPr/>
        </p:nvSpPr>
        <p:spPr>
          <a:xfrm>
            <a:off x="278294" y="3212282"/>
            <a:ext cx="11608903" cy="2862322"/>
          </a:xfrm>
          <a:prstGeom prst="rect">
            <a:avLst/>
          </a:prstGeom>
        </p:spPr>
        <p:txBody>
          <a:bodyPr wrap="square">
            <a:spAutoFit/>
          </a:bodyPr>
          <a:lstStyle/>
          <a:p>
            <a:pPr algn="just">
              <a:lnSpc>
                <a:spcPct val="150000"/>
              </a:lnSpc>
            </a:pPr>
            <a:r>
              <a:rPr lang="es-ES_tradnl" sz="2400" b="1" dirty="0" smtClean="0">
                <a:solidFill>
                  <a:srgbClr val="FF0000"/>
                </a:solidFill>
                <a:latin typeface="Arial Black" panose="020B0A04020102020204" pitchFamily="34" charset="0"/>
                <a:ea typeface="Times New Roman" panose="02020603050405020304" pitchFamily="18" charset="0"/>
              </a:rPr>
              <a:t>Hipótesis</a:t>
            </a:r>
            <a:r>
              <a:rPr lang="es-ES_tradnl" sz="2400" dirty="0">
                <a:solidFill>
                  <a:srgbClr val="FF0000"/>
                </a:solidFill>
                <a:latin typeface="Arial Black" panose="020B0A04020102020204" pitchFamily="34" charset="0"/>
                <a:ea typeface="Times New Roman" panose="02020603050405020304" pitchFamily="18" charset="0"/>
              </a:rPr>
              <a:t>: </a:t>
            </a:r>
            <a:r>
              <a:rPr lang="es-ES_tradnl" sz="2400" dirty="0">
                <a:latin typeface="Arial Black" panose="020B0A04020102020204" pitchFamily="34" charset="0"/>
                <a:ea typeface="Times New Roman" panose="02020603050405020304" pitchFamily="18" charset="0"/>
              </a:rPr>
              <a:t>Si se realiza una buena evaluación de la variación de los indicadores de calidad del producto Hidrato de Cal (CaOH</a:t>
            </a:r>
            <a:r>
              <a:rPr lang="es-ES_tradnl" sz="2400" baseline="-25000" dirty="0">
                <a:latin typeface="Arial Black" panose="020B0A04020102020204" pitchFamily="34" charset="0"/>
                <a:ea typeface="Times New Roman" panose="02020603050405020304" pitchFamily="18" charset="0"/>
              </a:rPr>
              <a:t>2</a:t>
            </a:r>
            <a:r>
              <a:rPr lang="es-ES_tradnl" sz="2400" dirty="0">
                <a:latin typeface="Arial Black" panose="020B0A04020102020204" pitchFamily="34" charset="0"/>
                <a:ea typeface="Times New Roman" panose="02020603050405020304" pitchFamily="18" charset="0"/>
              </a:rPr>
              <a:t>) se podrán descubrir las causas que afectan los mismos y al eliminarlas ello contribuirá al aumento de la eficiencia y competitividad de la empresa. </a:t>
            </a:r>
            <a:endParaRPr lang="es-MX" sz="2400" dirty="0">
              <a:latin typeface="Arial Black" panose="020B0A04020102020204" pitchFamily="34" charset="0"/>
            </a:endParaRPr>
          </a:p>
        </p:txBody>
      </p:sp>
    </p:spTree>
    <p:extLst>
      <p:ext uri="{BB962C8B-B14F-4D97-AF65-F5344CB8AC3E}">
        <p14:creationId xmlns:p14="http://schemas.microsoft.com/office/powerpoint/2010/main" val="1361633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457201" y="640931"/>
            <a:ext cx="11310729" cy="5632311"/>
          </a:xfrm>
          <a:prstGeom prst="rect">
            <a:avLst/>
          </a:prstGeom>
        </p:spPr>
        <p:txBody>
          <a:bodyPr wrap="square">
            <a:spAutoFit/>
          </a:bodyPr>
          <a:lstStyle/>
          <a:p>
            <a:pPr algn="just">
              <a:lnSpc>
                <a:spcPct val="150000"/>
              </a:lnSpc>
              <a:spcAft>
                <a:spcPts val="0"/>
              </a:spcAft>
            </a:pPr>
            <a:r>
              <a:rPr lang="es-ES_tradnl" sz="2400" dirty="0" smtClean="0">
                <a:solidFill>
                  <a:srgbClr val="FF0000"/>
                </a:solidFill>
                <a:latin typeface="Arial Black" panose="020B0A04020102020204" pitchFamily="34" charset="0"/>
                <a:ea typeface="Times New Roman" panose="02020603050405020304" pitchFamily="18" charset="0"/>
              </a:rPr>
              <a:t>Métodos de Investigación</a:t>
            </a:r>
          </a:p>
          <a:p>
            <a:pPr algn="just">
              <a:lnSpc>
                <a:spcPct val="150000"/>
              </a:lnSpc>
              <a:spcAft>
                <a:spcPts val="0"/>
              </a:spcAft>
            </a:pPr>
            <a:r>
              <a:rPr lang="es-ES_tradnl" sz="2400" dirty="0" smtClean="0">
                <a:latin typeface="Arial Black" panose="020B0A04020102020204" pitchFamily="34" charset="0"/>
                <a:ea typeface="Times New Roman" panose="02020603050405020304" pitchFamily="18" charset="0"/>
              </a:rPr>
              <a:t>Para </a:t>
            </a:r>
            <a:r>
              <a:rPr lang="es-ES_tradnl" sz="2400" dirty="0">
                <a:latin typeface="Arial Black" panose="020B0A04020102020204" pitchFamily="34" charset="0"/>
                <a:ea typeface="Times New Roman" panose="02020603050405020304" pitchFamily="18" charset="0"/>
              </a:rPr>
              <a:t>fundamentar esta investigación nos basamos en los siguientes métodos de investigación: </a:t>
            </a:r>
            <a:endParaRPr lang="es-ES_tradnl" sz="2400" dirty="0" smtClean="0">
              <a:latin typeface="Arial Black" panose="020B0A04020102020204" pitchFamily="34" charset="0"/>
              <a:ea typeface="Times New Roman" panose="02020603050405020304" pitchFamily="18" charset="0"/>
            </a:endParaRPr>
          </a:p>
          <a:p>
            <a:pPr algn="just">
              <a:lnSpc>
                <a:spcPct val="150000"/>
              </a:lnSpc>
              <a:spcAft>
                <a:spcPts val="0"/>
              </a:spcAft>
            </a:pPr>
            <a:r>
              <a:rPr lang="es-MX" sz="2400" dirty="0" smtClean="0">
                <a:latin typeface="Arial Black" panose="020B0A04020102020204" pitchFamily="34" charset="0"/>
                <a:ea typeface="Times New Roman" panose="02020603050405020304" pitchFamily="18" charset="0"/>
              </a:rPr>
              <a:t>Lógico </a:t>
            </a:r>
            <a:r>
              <a:rPr lang="es-MX" sz="2400" dirty="0">
                <a:latin typeface="Arial Black" panose="020B0A04020102020204" pitchFamily="34" charset="0"/>
                <a:ea typeface="Times New Roman" panose="02020603050405020304" pitchFamily="18" charset="0"/>
              </a:rPr>
              <a:t>Abstracto, Análisis y Síntesis, inducción y deducción. Además se utilizaron como métodos empíricos</a:t>
            </a:r>
            <a:r>
              <a:rPr lang="es-MX" sz="2400" dirty="0" smtClean="0">
                <a:latin typeface="Arial Black" panose="020B0A04020102020204" pitchFamily="34" charset="0"/>
                <a:ea typeface="Times New Roman" panose="02020603050405020304" pitchFamily="18" charset="0"/>
              </a:rPr>
              <a:t>:</a:t>
            </a:r>
          </a:p>
          <a:p>
            <a:pPr algn="just">
              <a:lnSpc>
                <a:spcPct val="150000"/>
              </a:lnSpc>
              <a:spcAft>
                <a:spcPts val="0"/>
              </a:spcAft>
            </a:pPr>
            <a:r>
              <a:rPr lang="es-MX" sz="2400" dirty="0">
                <a:latin typeface="Arial Black" panose="020B0A04020102020204" pitchFamily="34" charset="0"/>
                <a:ea typeface="Times New Roman" panose="02020603050405020304" pitchFamily="18" charset="0"/>
              </a:rPr>
              <a:t>La observación, la </a:t>
            </a:r>
            <a:r>
              <a:rPr lang="es-MX" sz="2400" dirty="0" smtClean="0">
                <a:latin typeface="Arial Black" panose="020B0A04020102020204" pitchFamily="34" charset="0"/>
                <a:ea typeface="Times New Roman" panose="02020603050405020304" pitchFamily="18" charset="0"/>
              </a:rPr>
              <a:t>entrevista y revisión </a:t>
            </a:r>
            <a:r>
              <a:rPr lang="es-MX" sz="2400" dirty="0">
                <a:latin typeface="Arial Black" panose="020B0A04020102020204" pitchFamily="34" charset="0"/>
                <a:ea typeface="Times New Roman" panose="02020603050405020304" pitchFamily="18" charset="0"/>
              </a:rPr>
              <a:t>de documentos </a:t>
            </a:r>
            <a:r>
              <a:rPr lang="es-MX" sz="2400" dirty="0" smtClean="0">
                <a:latin typeface="Arial Black" panose="020B0A04020102020204" pitchFamily="34" charset="0"/>
                <a:ea typeface="Times New Roman" panose="02020603050405020304" pitchFamily="18" charset="0"/>
              </a:rPr>
              <a:t>para </a:t>
            </a:r>
            <a:r>
              <a:rPr lang="es-MX" sz="2400" dirty="0">
                <a:latin typeface="Arial Black" panose="020B0A04020102020204" pitchFamily="34" charset="0"/>
                <a:ea typeface="Times New Roman" panose="02020603050405020304" pitchFamily="18" charset="0"/>
              </a:rPr>
              <a:t>lograr consenso.</a:t>
            </a:r>
          </a:p>
          <a:p>
            <a:pPr algn="just">
              <a:lnSpc>
                <a:spcPct val="150000"/>
              </a:lnSpc>
            </a:pPr>
            <a:r>
              <a:rPr lang="es-ES_tradnl" sz="2400" b="1" dirty="0" smtClean="0">
                <a:latin typeface="Arial Black" panose="020B0A04020102020204" pitchFamily="34" charset="0"/>
              </a:rPr>
              <a:t>Y se complementaron con el método de evaluación </a:t>
            </a:r>
            <a:r>
              <a:rPr lang="es-ES_tradnl" sz="2400" b="1" dirty="0">
                <a:latin typeface="Arial Black" panose="020B0A04020102020204" pitchFamily="34" charset="0"/>
              </a:rPr>
              <a:t>diferencial </a:t>
            </a:r>
            <a:r>
              <a:rPr lang="es-ES_tradnl" sz="2400" b="1" dirty="0" smtClean="0">
                <a:latin typeface="Arial Black" panose="020B0A04020102020204" pitchFamily="34" charset="0"/>
              </a:rPr>
              <a:t>de los índices de calidad, los </a:t>
            </a:r>
            <a:r>
              <a:rPr lang="es-ES_tradnl" sz="2400" b="1" dirty="0">
                <a:latin typeface="Arial Black" panose="020B0A04020102020204" pitchFamily="34" charset="0"/>
              </a:rPr>
              <a:t>análisis de laboratorio</a:t>
            </a:r>
            <a:r>
              <a:rPr lang="es-ES_tradnl" sz="2400" dirty="0"/>
              <a:t> </a:t>
            </a:r>
            <a:r>
              <a:rPr lang="es-MX" sz="2400" dirty="0" smtClean="0">
                <a:latin typeface="Arial Black" panose="020B0A04020102020204" pitchFamily="34" charset="0"/>
                <a:ea typeface="Times New Roman" panose="02020603050405020304" pitchFamily="18" charset="0"/>
              </a:rPr>
              <a:t>y el </a:t>
            </a:r>
            <a:r>
              <a:rPr lang="es-MX" sz="2400" dirty="0">
                <a:latin typeface="Arial Black" panose="020B0A04020102020204" pitchFamily="34" charset="0"/>
                <a:ea typeface="Times New Roman" panose="02020603050405020304" pitchFamily="18" charset="0"/>
              </a:rPr>
              <a:t>Microsoft Project para establecer el plan de mejora</a:t>
            </a:r>
            <a:r>
              <a:rPr lang="es-MX" sz="2400" dirty="0" smtClean="0">
                <a:latin typeface="Arial Black" panose="020B0A04020102020204" pitchFamily="34" charset="0"/>
                <a:ea typeface="Times New Roman" panose="02020603050405020304" pitchFamily="18" charset="0"/>
              </a:rPr>
              <a:t>.</a:t>
            </a:r>
            <a:endParaRPr lang="es-MX" sz="2400" dirty="0">
              <a:latin typeface="Arial Black" panose="020B0A04020102020204" pitchFamily="34" charset="0"/>
              <a:ea typeface="Times New Roman" panose="02020603050405020304" pitchFamily="18" charset="0"/>
            </a:endParaRPr>
          </a:p>
        </p:txBody>
      </p:sp>
    </p:spTree>
    <p:extLst>
      <p:ext uri="{BB962C8B-B14F-4D97-AF65-F5344CB8AC3E}">
        <p14:creationId xmlns:p14="http://schemas.microsoft.com/office/powerpoint/2010/main" val="327898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97565" y="506971"/>
            <a:ext cx="11390244" cy="5632311"/>
          </a:xfrm>
          <a:prstGeom prst="rect">
            <a:avLst/>
          </a:prstGeom>
        </p:spPr>
        <p:txBody>
          <a:bodyPr wrap="square">
            <a:spAutoFit/>
          </a:bodyPr>
          <a:lstStyle/>
          <a:p>
            <a:pPr algn="just">
              <a:lnSpc>
                <a:spcPct val="150000"/>
              </a:lnSpc>
            </a:pPr>
            <a:r>
              <a:rPr lang="es-ES_tradnl" sz="2400" dirty="0" smtClean="0">
                <a:solidFill>
                  <a:srgbClr val="FF0000"/>
                </a:solidFill>
                <a:latin typeface="Arial Black" panose="020B0A04020102020204" pitchFamily="34" charset="0"/>
              </a:rPr>
              <a:t>Tareas</a:t>
            </a:r>
            <a:r>
              <a:rPr lang="en-US" sz="2400" dirty="0" smtClean="0">
                <a:solidFill>
                  <a:srgbClr val="FF0000"/>
                </a:solidFill>
                <a:latin typeface="Arial Black" panose="020B0A04020102020204" pitchFamily="34" charset="0"/>
              </a:rPr>
              <a:t> </a:t>
            </a:r>
            <a:r>
              <a:rPr lang="es-ES_tradnl" sz="2400" dirty="0" smtClean="0">
                <a:solidFill>
                  <a:srgbClr val="FF0000"/>
                </a:solidFill>
                <a:latin typeface="Arial Black" panose="020B0A04020102020204" pitchFamily="34" charset="0"/>
              </a:rPr>
              <a:t>Específicas</a:t>
            </a:r>
          </a:p>
          <a:p>
            <a:pPr algn="just">
              <a:lnSpc>
                <a:spcPct val="150000"/>
              </a:lnSpc>
            </a:pPr>
            <a:r>
              <a:rPr lang="es-MX" sz="2400" dirty="0" smtClean="0">
                <a:latin typeface="Arial Black" panose="020B0A04020102020204" pitchFamily="34" charset="0"/>
              </a:rPr>
              <a:t>Para </a:t>
            </a:r>
            <a:r>
              <a:rPr lang="es-MX" sz="2400" dirty="0">
                <a:latin typeface="Arial Black" panose="020B0A04020102020204" pitchFamily="34" charset="0"/>
              </a:rPr>
              <a:t>lograr el objetivo antes mencionado, se propusieron las tareas específicas siguientes:</a:t>
            </a:r>
          </a:p>
          <a:p>
            <a:pPr marL="536575" indent="-536575" algn="just">
              <a:lnSpc>
                <a:spcPct val="150000"/>
              </a:lnSpc>
              <a:buFont typeface="+mj-lt"/>
              <a:buAutoNum type="arabicPeriod"/>
            </a:pPr>
            <a:r>
              <a:rPr lang="es-MX" sz="2400" dirty="0" smtClean="0">
                <a:latin typeface="Arial Black" panose="020B0A04020102020204" pitchFamily="34" charset="0"/>
              </a:rPr>
              <a:t>Revisión </a:t>
            </a:r>
            <a:r>
              <a:rPr lang="es-MX" sz="2400" dirty="0">
                <a:latin typeface="Arial Black" panose="020B0A04020102020204" pitchFamily="34" charset="0"/>
              </a:rPr>
              <a:t>y análisis de la bibliografía y documentación relacionada con el tema.</a:t>
            </a:r>
          </a:p>
          <a:p>
            <a:pPr marL="536575" indent="-536575" algn="just">
              <a:lnSpc>
                <a:spcPct val="150000"/>
              </a:lnSpc>
              <a:buFont typeface="+mj-lt"/>
              <a:buAutoNum type="arabicPeriod"/>
            </a:pPr>
            <a:r>
              <a:rPr lang="es-MX" sz="2400" dirty="0" smtClean="0">
                <a:latin typeface="Arial Black" panose="020B0A04020102020204" pitchFamily="34" charset="0"/>
              </a:rPr>
              <a:t>Evaluación </a:t>
            </a:r>
            <a:r>
              <a:rPr lang="es-MX" sz="2400" dirty="0">
                <a:latin typeface="Arial Black" panose="020B0A04020102020204" pitchFamily="34" charset="0"/>
              </a:rPr>
              <a:t>del comportamiento de los indicadores de calidad mediante un método de análisis adecuado para determinar las principales causas que influyen en tal comportamiento.</a:t>
            </a:r>
          </a:p>
          <a:p>
            <a:pPr marL="536575" indent="-536575" algn="just">
              <a:lnSpc>
                <a:spcPct val="150000"/>
              </a:lnSpc>
              <a:buFont typeface="+mj-lt"/>
              <a:buAutoNum type="arabicPeriod"/>
            </a:pPr>
            <a:r>
              <a:rPr lang="es-MX" sz="2400" dirty="0" smtClean="0">
                <a:latin typeface="Arial Black" panose="020B0A04020102020204" pitchFamily="34" charset="0"/>
              </a:rPr>
              <a:t>Propuesta </a:t>
            </a:r>
            <a:r>
              <a:rPr lang="es-MX" sz="2400" dirty="0">
                <a:latin typeface="Arial Black" panose="020B0A04020102020204" pitchFamily="34" charset="0"/>
              </a:rPr>
              <a:t>de un plan de mejora para eliminar las causas que afectan el comportamiento normal del producto.</a:t>
            </a:r>
          </a:p>
        </p:txBody>
      </p:sp>
    </p:spTree>
    <p:extLst>
      <p:ext uri="{BB962C8B-B14F-4D97-AF65-F5344CB8AC3E}">
        <p14:creationId xmlns:p14="http://schemas.microsoft.com/office/powerpoint/2010/main" val="2935119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609600" y="298174"/>
            <a:ext cx="10979426" cy="1200329"/>
          </a:xfrm>
          <a:prstGeom prst="rect">
            <a:avLst/>
          </a:prstGeom>
        </p:spPr>
        <p:txBody>
          <a:bodyPr wrap="square">
            <a:spAutoFit/>
          </a:bodyPr>
          <a:lstStyle/>
          <a:p>
            <a:pPr algn="just">
              <a:lnSpc>
                <a:spcPct val="150000"/>
              </a:lnSpc>
            </a:pPr>
            <a:r>
              <a:rPr lang="es-MX" sz="2400" dirty="0">
                <a:latin typeface="Arial Black" panose="020B0A04020102020204" pitchFamily="34" charset="0"/>
              </a:rPr>
              <a:t>El </a:t>
            </a:r>
            <a:r>
              <a:rPr lang="es-MX" sz="2400" dirty="0">
                <a:solidFill>
                  <a:srgbClr val="FF0000"/>
                </a:solidFill>
                <a:latin typeface="Arial Black" panose="020B0A04020102020204" pitchFamily="34" charset="0"/>
              </a:rPr>
              <a:t>Hidrato de </a:t>
            </a:r>
            <a:r>
              <a:rPr lang="es-MX" sz="2400" dirty="0" smtClean="0">
                <a:solidFill>
                  <a:srgbClr val="FF0000"/>
                </a:solidFill>
                <a:latin typeface="Arial Black" panose="020B0A04020102020204" pitchFamily="34" charset="0"/>
              </a:rPr>
              <a:t>Cal (CaOH</a:t>
            </a:r>
            <a:r>
              <a:rPr lang="es-MX" dirty="0" smtClean="0">
                <a:solidFill>
                  <a:srgbClr val="FF0000"/>
                </a:solidFill>
                <a:latin typeface="Arial Black" panose="020B0A04020102020204" pitchFamily="34" charset="0"/>
              </a:rPr>
              <a:t>2</a:t>
            </a:r>
            <a:r>
              <a:rPr lang="es-MX" sz="2400" dirty="0" smtClean="0">
                <a:solidFill>
                  <a:srgbClr val="FF0000"/>
                </a:solidFill>
                <a:latin typeface="Arial Black" panose="020B0A04020102020204" pitchFamily="34" charset="0"/>
              </a:rPr>
              <a:t>) </a:t>
            </a:r>
            <a:r>
              <a:rPr lang="es-MX" sz="2400" dirty="0">
                <a:latin typeface="Arial Black" panose="020B0A04020102020204" pitchFamily="34" charset="0"/>
              </a:rPr>
              <a:t>para consumo Industrial debe cumplir los siguientes requisitos</a:t>
            </a:r>
            <a:r>
              <a:rPr lang="es-MX" sz="2400" dirty="0" smtClean="0">
                <a:latin typeface="Arial Black" panose="020B0A04020102020204" pitchFamily="34" charset="0"/>
              </a:rPr>
              <a:t>:</a:t>
            </a:r>
          </a:p>
        </p:txBody>
      </p:sp>
      <p:graphicFrame>
        <p:nvGraphicFramePr>
          <p:cNvPr id="10" name="Tabla 9"/>
          <p:cNvGraphicFramePr>
            <a:graphicFrameLocks noGrp="1"/>
          </p:cNvGraphicFramePr>
          <p:nvPr>
            <p:extLst>
              <p:ext uri="{D42A27DB-BD31-4B8C-83A1-F6EECF244321}">
                <p14:modId xmlns:p14="http://schemas.microsoft.com/office/powerpoint/2010/main" val="3645470460"/>
              </p:ext>
            </p:extLst>
          </p:nvPr>
        </p:nvGraphicFramePr>
        <p:xfrm>
          <a:off x="795130" y="2186609"/>
          <a:ext cx="10774018" cy="3234944"/>
        </p:xfrm>
        <a:graphic>
          <a:graphicData uri="http://schemas.openxmlformats.org/drawingml/2006/table">
            <a:tbl>
              <a:tblPr/>
              <a:tblGrid>
                <a:gridCol w="8194507"/>
                <a:gridCol w="2579511"/>
              </a:tblGrid>
              <a:tr h="488911">
                <a:tc>
                  <a:txBody>
                    <a:bodyPr/>
                    <a:lstStyle/>
                    <a:p>
                      <a:pPr algn="ctr">
                        <a:lnSpc>
                          <a:spcPct val="150000"/>
                        </a:lnSpc>
                        <a:spcAft>
                          <a:spcPts val="600"/>
                        </a:spcAft>
                      </a:pPr>
                      <a:r>
                        <a:rPr lang="es-ES" sz="2400" b="1" dirty="0">
                          <a:solidFill>
                            <a:srgbClr val="FF0000"/>
                          </a:solidFill>
                          <a:effectLst/>
                          <a:latin typeface="Arial Black" panose="020B0A04020102020204" pitchFamily="34" charset="0"/>
                          <a:ea typeface="Times New Roman" panose="02020603050405020304" pitchFamily="18" charset="0"/>
                        </a:rPr>
                        <a:t>Índices de Calidad</a:t>
                      </a:r>
                      <a:endParaRPr lang="es-MX" sz="2400" dirty="0">
                        <a:solidFill>
                          <a:srgbClr val="FF0000"/>
                        </a:solidFill>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es-ES" sz="2400" b="1" dirty="0">
                          <a:solidFill>
                            <a:srgbClr val="FF0000"/>
                          </a:solidFill>
                          <a:effectLst/>
                          <a:latin typeface="Arial Black" panose="020B0A04020102020204" pitchFamily="34" charset="0"/>
                          <a:ea typeface="Times New Roman" panose="02020603050405020304" pitchFamily="18" charset="0"/>
                        </a:rPr>
                        <a:t>% M/M</a:t>
                      </a:r>
                      <a:endParaRPr lang="es-MX" sz="2400" dirty="0">
                        <a:solidFill>
                          <a:srgbClr val="FF0000"/>
                        </a:solidFill>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43">
                <a:tc>
                  <a:txBody>
                    <a:bodyPr/>
                    <a:lstStyle/>
                    <a:p>
                      <a:pPr algn="just">
                        <a:lnSpc>
                          <a:spcPct val="150000"/>
                        </a:lnSpc>
                        <a:spcAft>
                          <a:spcPts val="0"/>
                        </a:spcAft>
                      </a:pPr>
                      <a:r>
                        <a:rPr lang="es-ES" sz="2400" dirty="0">
                          <a:effectLst/>
                          <a:latin typeface="Arial Black" panose="020B0A04020102020204" pitchFamily="34" charset="0"/>
                          <a:ea typeface="Times New Roman" panose="02020603050405020304" pitchFamily="18" charset="0"/>
                        </a:rPr>
                        <a:t>Óxido de calcio aprovechable mínimo</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600"/>
                        </a:spcAft>
                      </a:pPr>
                      <a:r>
                        <a:rPr lang="es-ES" sz="2400" dirty="0">
                          <a:effectLst/>
                          <a:latin typeface="Arial Black" panose="020B0A04020102020204" pitchFamily="34" charset="0"/>
                          <a:ea typeface="Times New Roman" panose="02020603050405020304" pitchFamily="18" charset="0"/>
                        </a:rPr>
                        <a:t>68.00 - 70.00</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683">
                <a:tc>
                  <a:txBody>
                    <a:bodyPr/>
                    <a:lstStyle/>
                    <a:p>
                      <a:pPr algn="just">
                        <a:lnSpc>
                          <a:spcPct val="150000"/>
                        </a:lnSpc>
                        <a:spcAft>
                          <a:spcPts val="0"/>
                        </a:spcAft>
                      </a:pPr>
                      <a:r>
                        <a:rPr lang="es-ES" sz="2400" dirty="0">
                          <a:effectLst/>
                          <a:latin typeface="Arial Black" panose="020B0A04020102020204" pitchFamily="34" charset="0"/>
                          <a:ea typeface="Times New Roman" panose="02020603050405020304" pitchFamily="18" charset="0"/>
                        </a:rPr>
                        <a:t>Óxido de magnesio máximo</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Max. 2.0</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683">
                <a:tc>
                  <a:txBody>
                    <a:bodyPr/>
                    <a:lstStyle/>
                    <a:p>
                      <a:pPr algn="just">
                        <a:lnSpc>
                          <a:spcPct val="150000"/>
                        </a:lnSpc>
                        <a:spcAft>
                          <a:spcPts val="0"/>
                        </a:spcAft>
                      </a:pPr>
                      <a:r>
                        <a:rPr lang="es-ES" sz="2400">
                          <a:effectLst/>
                          <a:latin typeface="Arial Black" panose="020B0A04020102020204" pitchFamily="34" charset="0"/>
                          <a:ea typeface="Times New Roman" panose="02020603050405020304" pitchFamily="18" charset="0"/>
                        </a:rPr>
                        <a:t>Humedad  máximo permisible</a:t>
                      </a:r>
                      <a:endParaRPr lang="es-MX" sz="240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Max. 2.0</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659">
                <a:tc>
                  <a:txBody>
                    <a:bodyPr/>
                    <a:lstStyle/>
                    <a:p>
                      <a:pPr algn="just">
                        <a:lnSpc>
                          <a:spcPct val="150000"/>
                        </a:lnSpc>
                        <a:spcAft>
                          <a:spcPts val="0"/>
                        </a:spcAft>
                      </a:pPr>
                      <a:r>
                        <a:rPr lang="es-ES" sz="2400">
                          <a:effectLst/>
                          <a:latin typeface="Arial Black" panose="020B0A04020102020204" pitchFamily="34" charset="0"/>
                          <a:ea typeface="Times New Roman" panose="02020603050405020304" pitchFamily="18" charset="0"/>
                        </a:rPr>
                        <a:t>Residuos totales</a:t>
                      </a:r>
                      <a:endParaRPr lang="es-MX" sz="240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6 - 10</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683">
                <a:tc>
                  <a:txBody>
                    <a:bodyPr/>
                    <a:lstStyle/>
                    <a:p>
                      <a:pPr algn="just">
                        <a:lnSpc>
                          <a:spcPct val="150000"/>
                        </a:lnSpc>
                        <a:spcAft>
                          <a:spcPts val="0"/>
                        </a:spcAft>
                        <a:tabLst>
                          <a:tab pos="2700020" algn="ctr"/>
                          <a:tab pos="5400040" algn="r"/>
                          <a:tab pos="449580" algn="l"/>
                        </a:tabLst>
                      </a:pPr>
                      <a:r>
                        <a:rPr lang="es-ES" sz="2400" dirty="0">
                          <a:effectLst/>
                          <a:latin typeface="Arial Black" panose="020B0A04020102020204" pitchFamily="34" charset="0"/>
                          <a:ea typeface="Times New Roman" panose="02020603050405020304" pitchFamily="18" charset="0"/>
                        </a:rPr>
                        <a:t>Sílice  en forma de óxido máximo permisible</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2400" dirty="0">
                          <a:effectLst/>
                          <a:latin typeface="Arial Black" panose="020B0A04020102020204" pitchFamily="34" charset="0"/>
                          <a:ea typeface="Times New Roman" panose="02020603050405020304" pitchFamily="18" charset="0"/>
                        </a:rPr>
                        <a:t>Max.1.0</a:t>
                      </a:r>
                      <a:endParaRPr lang="es-MX" sz="2400" dirty="0">
                        <a:effectLst/>
                        <a:latin typeface="Arial Black" panose="020B0A040201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0982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3705" y="263244"/>
            <a:ext cx="11204712" cy="1142877"/>
          </a:xfrm>
          <a:prstGeom prst="rect">
            <a:avLst/>
          </a:prstGeom>
        </p:spPr>
        <p:txBody>
          <a:bodyPr wrap="square">
            <a:spAutoFit/>
          </a:bodyPr>
          <a:lstStyle/>
          <a:p>
            <a:pPr algn="just">
              <a:lnSpc>
                <a:spcPct val="150000"/>
              </a:lnSpc>
            </a:pPr>
            <a:r>
              <a:rPr lang="es-MX" sz="2400" dirty="0">
                <a:solidFill>
                  <a:srgbClr val="FF0000"/>
                </a:solidFill>
                <a:latin typeface="Arial Black" panose="020B0A04020102020204" pitchFamily="34" charset="0"/>
              </a:rPr>
              <a:t>Muestreo:</a:t>
            </a:r>
            <a:r>
              <a:rPr lang="es-MX" sz="2400" dirty="0">
                <a:latin typeface="Arial Black" panose="020B0A04020102020204" pitchFamily="34" charset="0"/>
              </a:rPr>
              <a:t> Se ejecuta una vez terminado el proceso y obtenido el  producto tomando como mínimo 3 muestras  por lote.</a:t>
            </a:r>
          </a:p>
        </p:txBody>
      </p:sp>
      <p:graphicFrame>
        <p:nvGraphicFramePr>
          <p:cNvPr id="6" name="Tabla 5"/>
          <p:cNvGraphicFramePr>
            <a:graphicFrameLocks noGrp="1"/>
          </p:cNvGraphicFramePr>
          <p:nvPr>
            <p:extLst>
              <p:ext uri="{D42A27DB-BD31-4B8C-83A1-F6EECF244321}">
                <p14:modId xmlns:p14="http://schemas.microsoft.com/office/powerpoint/2010/main" val="253528748"/>
              </p:ext>
            </p:extLst>
          </p:nvPr>
        </p:nvGraphicFramePr>
        <p:xfrm>
          <a:off x="720201" y="2081054"/>
          <a:ext cx="10630286" cy="2743200"/>
        </p:xfrm>
        <a:graphic>
          <a:graphicData uri="http://schemas.openxmlformats.org/drawingml/2006/table">
            <a:tbl>
              <a:tblPr firstRow="1" firstCol="1" bandRow="1" bandCol="1"/>
              <a:tblGrid>
                <a:gridCol w="5299236"/>
                <a:gridCol w="5331050"/>
              </a:tblGrid>
              <a:tr h="0">
                <a:tc>
                  <a:txBody>
                    <a:bodyPr/>
                    <a:lstStyle/>
                    <a:p>
                      <a:pPr marL="228600" algn="ctr">
                        <a:lnSpc>
                          <a:spcPct val="150000"/>
                        </a:lnSpc>
                        <a:spcAft>
                          <a:spcPts val="0"/>
                        </a:spcAft>
                      </a:pPr>
                      <a:r>
                        <a:rPr lang="es-ES" sz="2400" b="1" dirty="0">
                          <a:solidFill>
                            <a:srgbClr val="FF0000"/>
                          </a:solidFill>
                          <a:effectLst/>
                          <a:latin typeface="Arial Black" panose="020B0A04020102020204" pitchFamily="34" charset="0"/>
                          <a:ea typeface="Times New Roman" panose="02020603050405020304" pitchFamily="18" charset="0"/>
                        </a:rPr>
                        <a:t>Producto</a:t>
                      </a:r>
                      <a:endParaRPr lang="es-MX" sz="2400" dirty="0">
                        <a:solidFill>
                          <a:srgbClr val="FF0000"/>
                        </a:solidFill>
                        <a:effectLst/>
                        <a:latin typeface="Arial Black" panose="020B0A040201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50000"/>
                        </a:lnSpc>
                        <a:spcAft>
                          <a:spcPts val="0"/>
                        </a:spcAft>
                      </a:pPr>
                      <a:r>
                        <a:rPr lang="es-ES" sz="2400" b="1" dirty="0">
                          <a:solidFill>
                            <a:srgbClr val="FF0000"/>
                          </a:solidFill>
                          <a:effectLst/>
                          <a:latin typeface="Arial Black" panose="020B0A04020102020204" pitchFamily="34" charset="0"/>
                          <a:ea typeface="Times New Roman" panose="02020603050405020304" pitchFamily="18" charset="0"/>
                        </a:rPr>
                        <a:t>Masa Mínima de la muestra (kg)</a:t>
                      </a:r>
                      <a:endParaRPr lang="es-MX" sz="2400" dirty="0">
                        <a:solidFill>
                          <a:srgbClr val="FF0000"/>
                        </a:solidFill>
                        <a:effectLst/>
                        <a:latin typeface="Arial Black" panose="020B0A040201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28600" algn="just">
                        <a:lnSpc>
                          <a:spcPct val="150000"/>
                        </a:lnSpc>
                        <a:spcAft>
                          <a:spcPts val="0"/>
                        </a:spcAft>
                      </a:pPr>
                      <a:r>
                        <a:rPr lang="es-ES" sz="2400" dirty="0">
                          <a:effectLst/>
                          <a:latin typeface="Arial Black" panose="020B0A04020102020204" pitchFamily="34" charset="0"/>
                          <a:ea typeface="Times New Roman" panose="02020603050405020304" pitchFamily="18" charset="0"/>
                        </a:rPr>
                        <a:t>Calizas</a:t>
                      </a:r>
                      <a:endParaRPr lang="es-MX" sz="2400" dirty="0">
                        <a:effectLst/>
                        <a:latin typeface="Arial Black" panose="020B0A040201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50000"/>
                        </a:lnSpc>
                        <a:spcAft>
                          <a:spcPts val="0"/>
                        </a:spcAft>
                      </a:pPr>
                      <a:r>
                        <a:rPr lang="es-ES" sz="2400" dirty="0">
                          <a:effectLst/>
                          <a:latin typeface="Arial Black" panose="020B0A04020102020204" pitchFamily="34" charset="0"/>
                          <a:ea typeface="Times New Roman" panose="02020603050405020304" pitchFamily="18" charset="0"/>
                        </a:rPr>
                        <a:t>55</a:t>
                      </a:r>
                      <a:endParaRPr lang="es-MX" sz="2400" dirty="0">
                        <a:effectLst/>
                        <a:latin typeface="Arial Black" panose="020B0A040201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28600" algn="just">
                        <a:lnSpc>
                          <a:spcPct val="150000"/>
                        </a:lnSpc>
                        <a:spcAft>
                          <a:spcPts val="0"/>
                        </a:spcAft>
                      </a:pPr>
                      <a:r>
                        <a:rPr lang="es-ES" sz="2400" dirty="0">
                          <a:effectLst/>
                          <a:latin typeface="Arial Black" panose="020B0A04020102020204" pitchFamily="34" charset="0"/>
                          <a:ea typeface="Times New Roman" panose="02020603050405020304" pitchFamily="18" charset="0"/>
                        </a:rPr>
                        <a:t>Cal viva en piedra</a:t>
                      </a:r>
                      <a:endParaRPr lang="es-MX" sz="2400" dirty="0">
                        <a:effectLst/>
                        <a:latin typeface="Arial Black" panose="020B0A040201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50000"/>
                        </a:lnSpc>
                        <a:spcAft>
                          <a:spcPts val="0"/>
                        </a:spcAft>
                      </a:pPr>
                      <a:r>
                        <a:rPr lang="es-ES" sz="2400" dirty="0">
                          <a:effectLst/>
                          <a:latin typeface="Arial Black" panose="020B0A04020102020204" pitchFamily="34" charset="0"/>
                          <a:ea typeface="Times New Roman" panose="02020603050405020304" pitchFamily="18" charset="0"/>
                        </a:rPr>
                        <a:t>55</a:t>
                      </a:r>
                      <a:endParaRPr lang="es-MX" sz="2400" dirty="0">
                        <a:effectLst/>
                        <a:latin typeface="Arial Black" panose="020B0A040201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228600" algn="just">
                        <a:lnSpc>
                          <a:spcPct val="150000"/>
                        </a:lnSpc>
                        <a:spcAft>
                          <a:spcPts val="0"/>
                        </a:spcAft>
                      </a:pPr>
                      <a:r>
                        <a:rPr lang="es-ES" sz="2400">
                          <a:effectLst/>
                          <a:latin typeface="Arial Black" panose="020B0A04020102020204" pitchFamily="34" charset="0"/>
                          <a:ea typeface="Times New Roman" panose="02020603050405020304" pitchFamily="18" charset="0"/>
                        </a:rPr>
                        <a:t>Cal viva triturada</a:t>
                      </a:r>
                      <a:endParaRPr lang="es-MX" sz="2400">
                        <a:effectLst/>
                        <a:latin typeface="Arial Black" panose="020B0A040201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50000"/>
                        </a:lnSpc>
                        <a:spcAft>
                          <a:spcPts val="0"/>
                        </a:spcAft>
                      </a:pPr>
                      <a:r>
                        <a:rPr lang="es-ES" sz="2400" dirty="0">
                          <a:effectLst/>
                          <a:latin typeface="Arial Black" panose="020B0A04020102020204" pitchFamily="34" charset="0"/>
                          <a:ea typeface="Times New Roman" panose="02020603050405020304" pitchFamily="18" charset="0"/>
                        </a:rPr>
                        <a:t>5</a:t>
                      </a:r>
                      <a:endParaRPr lang="es-MX" sz="2400" dirty="0">
                        <a:effectLst/>
                        <a:latin typeface="Arial Black" panose="020B0A040201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803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52518" y="242718"/>
            <a:ext cx="11255169" cy="1696875"/>
          </a:xfrm>
          <a:prstGeom prst="rect">
            <a:avLst/>
          </a:prstGeom>
        </p:spPr>
        <p:txBody>
          <a:bodyPr wrap="square">
            <a:spAutoFit/>
          </a:bodyPr>
          <a:lstStyle/>
          <a:p>
            <a:pPr>
              <a:lnSpc>
                <a:spcPct val="150000"/>
              </a:lnSpc>
            </a:pPr>
            <a:r>
              <a:rPr lang="es-MX" sz="2400" dirty="0">
                <a:solidFill>
                  <a:srgbClr val="FF0000"/>
                </a:solidFill>
                <a:latin typeface="Arial Black" panose="020B0A04020102020204" pitchFamily="34" charset="0"/>
              </a:rPr>
              <a:t>Métodos de </a:t>
            </a:r>
            <a:r>
              <a:rPr lang="es-MX" sz="2400" dirty="0" smtClean="0">
                <a:solidFill>
                  <a:srgbClr val="FF0000"/>
                </a:solidFill>
                <a:latin typeface="Arial Black" panose="020B0A04020102020204" pitchFamily="34" charset="0"/>
              </a:rPr>
              <a:t>Ensayo</a:t>
            </a:r>
          </a:p>
          <a:p>
            <a:pPr algn="just">
              <a:lnSpc>
                <a:spcPct val="150000"/>
              </a:lnSpc>
            </a:pPr>
            <a:r>
              <a:rPr lang="es-MX" sz="2400" dirty="0">
                <a:latin typeface="Arial Black" panose="020B0A04020102020204" pitchFamily="34" charset="0"/>
              </a:rPr>
              <a:t>Los ensayos se realizarán por las Normas establecidas</a:t>
            </a:r>
            <a:r>
              <a:rPr lang="es-MX" sz="2400" dirty="0">
                <a:solidFill>
                  <a:srgbClr val="FF0000"/>
                </a:solidFill>
                <a:latin typeface="Arial Black" panose="020B0A04020102020204" pitchFamily="34" charset="0"/>
              </a:rPr>
              <a:t> </a:t>
            </a:r>
            <a:r>
              <a:rPr lang="es-MX" sz="2400" dirty="0">
                <a:latin typeface="Arial Black" panose="020B0A04020102020204" pitchFamily="34" charset="0"/>
              </a:rPr>
              <a:t>para cada ensayo las cuales se muestran a continuación:</a:t>
            </a:r>
          </a:p>
        </p:txBody>
      </p:sp>
      <p:graphicFrame>
        <p:nvGraphicFramePr>
          <p:cNvPr id="6" name="Tabla 5"/>
          <p:cNvGraphicFramePr>
            <a:graphicFrameLocks noGrp="1"/>
          </p:cNvGraphicFramePr>
          <p:nvPr>
            <p:extLst>
              <p:ext uri="{D42A27DB-BD31-4B8C-83A1-F6EECF244321}">
                <p14:modId xmlns:p14="http://schemas.microsoft.com/office/powerpoint/2010/main" val="212419294"/>
              </p:ext>
            </p:extLst>
          </p:nvPr>
        </p:nvGraphicFramePr>
        <p:xfrm>
          <a:off x="552518" y="2177144"/>
          <a:ext cx="11255169" cy="4422177"/>
        </p:xfrm>
        <a:graphic>
          <a:graphicData uri="http://schemas.openxmlformats.org/drawingml/2006/table">
            <a:tbl>
              <a:tblPr/>
              <a:tblGrid>
                <a:gridCol w="6174853"/>
                <a:gridCol w="5080316"/>
              </a:tblGrid>
              <a:tr h="678543">
                <a:tc>
                  <a:txBody>
                    <a:bodyPr/>
                    <a:lstStyle/>
                    <a:p>
                      <a:pPr>
                        <a:lnSpc>
                          <a:spcPct val="150000"/>
                        </a:lnSpc>
                        <a:spcAft>
                          <a:spcPts val="0"/>
                        </a:spcAft>
                      </a:pPr>
                      <a:r>
                        <a:rPr lang="es-ES" sz="2400" b="0" dirty="0">
                          <a:effectLst/>
                          <a:latin typeface="Arial" panose="020B0604020202020204" pitchFamily="34" charset="0"/>
                          <a:ea typeface="Times New Roman" panose="02020603050405020304" pitchFamily="18" charset="0"/>
                        </a:rPr>
                        <a:t>Oxido de calcio aprovechable mínimo</a:t>
                      </a:r>
                      <a:endParaRPr lang="es-MX" sz="2400" b="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0" algn="just">
                        <a:lnSpc>
                          <a:spcPct val="150000"/>
                        </a:lnSpc>
                        <a:spcAft>
                          <a:spcPts val="0"/>
                        </a:spcAft>
                      </a:pPr>
                      <a:r>
                        <a:rPr lang="es-ES" sz="2400" b="0" dirty="0">
                          <a:effectLst/>
                          <a:latin typeface="Arial" panose="020B0604020202020204" pitchFamily="34" charset="0"/>
                          <a:ea typeface="Times New Roman" panose="02020603050405020304" pitchFamily="18" charset="0"/>
                        </a:rPr>
                        <a:t>Manual de análisis unificado de la Industria Azucarera (MACU)</a:t>
                      </a:r>
                      <a:endParaRPr lang="es-MX" sz="2400" b="0" dirty="0">
                        <a:effectLst/>
                        <a:latin typeface="Arial" panose="020B0604020202020204" pitchFamily="34"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43">
                <a:tc>
                  <a:txBody>
                    <a:bodyPr/>
                    <a:lstStyle/>
                    <a:p>
                      <a:pPr>
                        <a:lnSpc>
                          <a:spcPct val="150000"/>
                        </a:lnSpc>
                        <a:spcAft>
                          <a:spcPts val="0"/>
                        </a:spcAft>
                      </a:pPr>
                      <a:r>
                        <a:rPr lang="es-ES" sz="2400" b="0" dirty="0">
                          <a:effectLst/>
                          <a:latin typeface="Arial" panose="020B0604020202020204" pitchFamily="34" charset="0"/>
                          <a:ea typeface="Times New Roman" panose="02020603050405020304" pitchFamily="18" charset="0"/>
                        </a:rPr>
                        <a:t>Oxido de magnesio máximo</a:t>
                      </a:r>
                      <a:endParaRPr lang="es-MX" sz="2400" b="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0" algn="just">
                        <a:lnSpc>
                          <a:spcPct val="150000"/>
                        </a:lnSpc>
                        <a:spcAft>
                          <a:spcPts val="0"/>
                        </a:spcAft>
                      </a:pPr>
                      <a:r>
                        <a:rPr lang="es-ES" sz="2400" b="0" dirty="0">
                          <a:effectLst/>
                          <a:latin typeface="Arial" panose="020B0604020202020204" pitchFamily="34" charset="0"/>
                          <a:ea typeface="Times New Roman" panose="02020603050405020304" pitchFamily="18" charset="0"/>
                        </a:rPr>
                        <a:t>NC-54-337:1986</a:t>
                      </a:r>
                      <a:endParaRPr lang="es-MX" sz="2400" b="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43">
                <a:tc>
                  <a:txBody>
                    <a:bodyPr/>
                    <a:lstStyle/>
                    <a:p>
                      <a:pPr>
                        <a:lnSpc>
                          <a:spcPct val="150000"/>
                        </a:lnSpc>
                        <a:spcAft>
                          <a:spcPts val="0"/>
                        </a:spcAft>
                      </a:pPr>
                      <a:r>
                        <a:rPr lang="es-ES" sz="2400" b="0">
                          <a:effectLst/>
                          <a:latin typeface="Arial" panose="020B0604020202020204" pitchFamily="34" charset="0"/>
                          <a:ea typeface="Times New Roman" panose="02020603050405020304" pitchFamily="18" charset="0"/>
                        </a:rPr>
                        <a:t>Humedad máximo permisible</a:t>
                      </a:r>
                      <a:endParaRPr lang="es-MX" sz="2400" b="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0" algn="just">
                        <a:lnSpc>
                          <a:spcPct val="150000"/>
                        </a:lnSpc>
                        <a:spcAft>
                          <a:spcPts val="0"/>
                        </a:spcAft>
                      </a:pPr>
                      <a:r>
                        <a:rPr lang="es-ES" sz="2400" b="0" dirty="0">
                          <a:effectLst/>
                          <a:latin typeface="Arial" panose="020B0604020202020204" pitchFamily="34" charset="0"/>
                          <a:ea typeface="Times New Roman" panose="02020603050405020304" pitchFamily="18" charset="0"/>
                        </a:rPr>
                        <a:t>NC-54-06:1985</a:t>
                      </a:r>
                      <a:endParaRPr lang="es-MX" sz="2400" b="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43">
                <a:tc>
                  <a:txBody>
                    <a:bodyPr/>
                    <a:lstStyle/>
                    <a:p>
                      <a:pPr>
                        <a:lnSpc>
                          <a:spcPct val="150000"/>
                        </a:lnSpc>
                        <a:spcAft>
                          <a:spcPts val="0"/>
                        </a:spcAft>
                        <a:tabLst>
                          <a:tab pos="2700020" algn="ctr"/>
                          <a:tab pos="5400040" algn="r"/>
                          <a:tab pos="449580" algn="l"/>
                        </a:tabLst>
                      </a:pPr>
                      <a:r>
                        <a:rPr lang="es-ES" sz="2400" b="0">
                          <a:effectLst/>
                          <a:latin typeface="Arial" panose="020B0604020202020204" pitchFamily="34" charset="0"/>
                          <a:ea typeface="Times New Roman" panose="02020603050405020304" pitchFamily="18" charset="0"/>
                        </a:rPr>
                        <a:t>Sílice  en forma de óxido máximo permisible</a:t>
                      </a:r>
                      <a:endParaRPr lang="es-MX" sz="2400" b="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0" algn="just">
                        <a:lnSpc>
                          <a:spcPct val="150000"/>
                        </a:lnSpc>
                        <a:spcAft>
                          <a:spcPts val="0"/>
                        </a:spcAft>
                      </a:pPr>
                      <a:r>
                        <a:rPr lang="es-ES" sz="2400" b="0" dirty="0">
                          <a:effectLst/>
                          <a:latin typeface="Arial" panose="020B0604020202020204" pitchFamily="34" charset="0"/>
                          <a:ea typeface="Times New Roman" panose="02020603050405020304" pitchFamily="18" charset="0"/>
                        </a:rPr>
                        <a:t>NC-54-34:1985</a:t>
                      </a:r>
                      <a:endParaRPr lang="es-MX" sz="2400" b="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43">
                <a:tc>
                  <a:txBody>
                    <a:bodyPr/>
                    <a:lstStyle/>
                    <a:p>
                      <a:pPr>
                        <a:lnSpc>
                          <a:spcPct val="150000"/>
                        </a:lnSpc>
                        <a:spcAft>
                          <a:spcPts val="0"/>
                        </a:spcAft>
                        <a:tabLst>
                          <a:tab pos="2700020" algn="ctr"/>
                          <a:tab pos="5400040" algn="r"/>
                          <a:tab pos="449580" algn="l"/>
                        </a:tabLst>
                      </a:pPr>
                      <a:r>
                        <a:rPr lang="es-ES" sz="2400" b="0">
                          <a:effectLst/>
                          <a:latin typeface="Arial" panose="020B0604020202020204" pitchFamily="34" charset="0"/>
                          <a:ea typeface="Times New Roman" panose="02020603050405020304" pitchFamily="18" charset="0"/>
                        </a:rPr>
                        <a:t>Residuos totales</a:t>
                      </a:r>
                      <a:endParaRPr lang="es-MX" sz="2400" b="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0" algn="just">
                        <a:lnSpc>
                          <a:spcPct val="150000"/>
                        </a:lnSpc>
                        <a:spcAft>
                          <a:spcPts val="0"/>
                        </a:spcAft>
                      </a:pPr>
                      <a:r>
                        <a:rPr lang="es-ES" sz="2400" b="0" dirty="0">
                          <a:effectLst/>
                          <a:latin typeface="Arial" panose="020B0604020202020204" pitchFamily="34" charset="0"/>
                          <a:ea typeface="Times New Roman" panose="02020603050405020304" pitchFamily="18" charset="0"/>
                        </a:rPr>
                        <a:t>NC-54-33:1985</a:t>
                      </a:r>
                      <a:endParaRPr lang="es-MX" sz="2400" b="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8543">
                <a:tc>
                  <a:txBody>
                    <a:bodyPr/>
                    <a:lstStyle/>
                    <a:p>
                      <a:pPr>
                        <a:lnSpc>
                          <a:spcPct val="150000"/>
                        </a:lnSpc>
                        <a:spcAft>
                          <a:spcPts val="0"/>
                        </a:spcAft>
                        <a:tabLst>
                          <a:tab pos="2700020" algn="ctr"/>
                          <a:tab pos="5400040" algn="r"/>
                          <a:tab pos="449580" algn="l"/>
                        </a:tabLst>
                      </a:pPr>
                      <a:r>
                        <a:rPr lang="es-ES" sz="2400" b="0">
                          <a:effectLst/>
                          <a:latin typeface="Arial" panose="020B0604020202020204" pitchFamily="34" charset="0"/>
                          <a:ea typeface="Times New Roman" panose="02020603050405020304" pitchFamily="18" charset="0"/>
                        </a:rPr>
                        <a:t>Óxidos no hidratados (sobre calcinados)</a:t>
                      </a:r>
                      <a:endParaRPr lang="es-MX" sz="2400" b="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0" algn="just">
                        <a:lnSpc>
                          <a:spcPct val="150000"/>
                        </a:lnSpc>
                        <a:spcAft>
                          <a:spcPts val="0"/>
                        </a:spcAft>
                      </a:pPr>
                      <a:r>
                        <a:rPr lang="es-ES" sz="2400" b="0" dirty="0">
                          <a:effectLst/>
                          <a:latin typeface="Arial" panose="020B0604020202020204" pitchFamily="34" charset="0"/>
                          <a:ea typeface="Times New Roman" panose="02020603050405020304" pitchFamily="18" charset="0"/>
                        </a:rPr>
                        <a:t>NC-54-324:1985</a:t>
                      </a:r>
                      <a:endParaRPr lang="es-MX" sz="2400" b="0" dirty="0">
                        <a:effectLst/>
                        <a:latin typeface="Times New Roman" panose="02020603050405020304" pitchFamily="18" charset="0"/>
                        <a:ea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08314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38540" y="0"/>
            <a:ext cx="11708295" cy="6971139"/>
          </a:xfrm>
          <a:prstGeom prst="rect">
            <a:avLst/>
          </a:prstGeom>
        </p:spPr>
        <p:txBody>
          <a:bodyPr wrap="square">
            <a:spAutoFit/>
          </a:bodyPr>
          <a:lstStyle/>
          <a:p>
            <a:pPr algn="just">
              <a:lnSpc>
                <a:spcPct val="150000"/>
              </a:lnSpc>
              <a:spcAft>
                <a:spcPts val="0"/>
              </a:spcAft>
            </a:pPr>
            <a:r>
              <a:rPr lang="es-ES" sz="2400" b="1" dirty="0">
                <a:solidFill>
                  <a:srgbClr val="FF0000"/>
                </a:solidFill>
                <a:latin typeface="Arial Black" panose="020B0A04020102020204" pitchFamily="34" charset="0"/>
                <a:ea typeface="Times New Roman" panose="02020603050405020304" pitchFamily="18" charset="0"/>
              </a:rPr>
              <a:t>Métodos cuantitativos de evaluación del nivel de calidad.</a:t>
            </a:r>
            <a:endParaRPr lang="es-MX" sz="2400" dirty="0">
              <a:solidFill>
                <a:srgbClr val="FF0000"/>
              </a:solidFill>
              <a:latin typeface="Arial Black" panose="020B0A04020102020204" pitchFamily="34" charset="0"/>
              <a:ea typeface="Times New Roman" panose="02020603050405020304" pitchFamily="18" charset="0"/>
            </a:endParaRPr>
          </a:p>
          <a:p>
            <a:pPr algn="just">
              <a:lnSpc>
                <a:spcPct val="150000"/>
              </a:lnSpc>
              <a:spcAft>
                <a:spcPts val="0"/>
              </a:spcAft>
            </a:pPr>
            <a:r>
              <a:rPr lang="es-ES" sz="2400" dirty="0">
                <a:latin typeface="Arial Black" panose="020B0A04020102020204" pitchFamily="34" charset="0"/>
                <a:ea typeface="Times New Roman" panose="02020603050405020304" pitchFamily="18" charset="0"/>
              </a:rPr>
              <a:t>Los métodos cuantitativos de evaluación del nivel de la calidad se clasifican sobre la base del número de características, su complejidad y grado de integración en:</a:t>
            </a:r>
            <a:endParaRPr lang="es-MX" sz="2400" dirty="0">
              <a:latin typeface="Arial Black" panose="020B0A04020102020204" pitchFamily="34" charset="0"/>
              <a:ea typeface="Times New Roman" panose="02020603050405020304" pitchFamily="18" charset="0"/>
            </a:endParaRPr>
          </a:p>
          <a:p>
            <a:pPr marL="342900" lvl="0" indent="-342900">
              <a:lnSpc>
                <a:spcPct val="150000"/>
              </a:lnSpc>
              <a:spcAft>
                <a:spcPts val="600"/>
              </a:spcAft>
              <a:buFont typeface="Symbol" panose="05050102010706020507" pitchFamily="18" charset="2"/>
              <a:buChar char=""/>
            </a:pPr>
            <a:r>
              <a:rPr lang="es-ES" sz="2400" dirty="0">
                <a:latin typeface="Arial Black" panose="020B0A04020102020204" pitchFamily="34" charset="0"/>
                <a:ea typeface="Times New Roman" panose="02020603050405020304" pitchFamily="18" charset="0"/>
                <a:cs typeface="Symbol" panose="05050102010706020507" pitchFamily="18" charset="2"/>
              </a:rPr>
              <a:t>Método  Diferencial</a:t>
            </a:r>
            <a:endParaRPr lang="es-MX" sz="2400" dirty="0">
              <a:latin typeface="Arial Black" panose="020B0A04020102020204" pitchFamily="34" charset="0"/>
              <a:ea typeface="Times New Roman" panose="02020603050405020304" pitchFamily="18" charset="0"/>
              <a:cs typeface="Symbol" panose="05050102010706020507" pitchFamily="18" charset="2"/>
            </a:endParaRPr>
          </a:p>
          <a:p>
            <a:pPr marL="342900" lvl="0" indent="-342900">
              <a:lnSpc>
                <a:spcPct val="150000"/>
              </a:lnSpc>
              <a:spcAft>
                <a:spcPts val="600"/>
              </a:spcAft>
              <a:buFont typeface="Symbol" panose="05050102010706020507" pitchFamily="18" charset="2"/>
              <a:buChar char=""/>
            </a:pPr>
            <a:r>
              <a:rPr lang="es-ES" sz="2400" dirty="0">
                <a:latin typeface="Arial Black" panose="020B0A04020102020204" pitchFamily="34" charset="0"/>
                <a:ea typeface="Times New Roman" panose="02020603050405020304" pitchFamily="18" charset="0"/>
                <a:cs typeface="Symbol" panose="05050102010706020507" pitchFamily="18" charset="2"/>
              </a:rPr>
              <a:t>Método </a:t>
            </a:r>
            <a:r>
              <a:rPr lang="es-ES" sz="2400" dirty="0" smtClean="0">
                <a:latin typeface="Arial Black" panose="020B0A04020102020204" pitchFamily="34" charset="0"/>
                <a:ea typeface="Times New Roman" panose="02020603050405020304" pitchFamily="18" charset="0"/>
                <a:cs typeface="Symbol" panose="05050102010706020507" pitchFamily="18" charset="2"/>
              </a:rPr>
              <a:t>Complejo</a:t>
            </a:r>
          </a:p>
          <a:p>
            <a:pPr lvl="0" algn="just">
              <a:lnSpc>
                <a:spcPct val="150000"/>
              </a:lnSpc>
              <a:spcAft>
                <a:spcPts val="600"/>
              </a:spcAft>
            </a:pPr>
            <a:r>
              <a:rPr lang="es-ES" sz="2400" dirty="0">
                <a:latin typeface="Arial Black" panose="020B0A04020102020204" pitchFamily="34" charset="0"/>
              </a:rPr>
              <a:t>En este </a:t>
            </a:r>
            <a:r>
              <a:rPr lang="es-ES" sz="2400" dirty="0" smtClean="0">
                <a:latin typeface="Arial Black" panose="020B0A04020102020204" pitchFamily="34" charset="0"/>
              </a:rPr>
              <a:t>caso </a:t>
            </a:r>
            <a:r>
              <a:rPr lang="es-ES" sz="2400" dirty="0">
                <a:latin typeface="Arial Black" panose="020B0A04020102020204" pitchFamily="34" charset="0"/>
              </a:rPr>
              <a:t>aplicamos el Método Diferencial para obtener datos </a:t>
            </a:r>
            <a:r>
              <a:rPr lang="es-ES" sz="2400" dirty="0" smtClean="0">
                <a:latin typeface="Arial Black" panose="020B0A04020102020204" pitchFamily="34" charset="0"/>
              </a:rPr>
              <a:t>estándares </a:t>
            </a:r>
            <a:r>
              <a:rPr lang="es-ES" sz="2400" dirty="0">
                <a:latin typeface="Arial Black" panose="020B0A04020102020204" pitchFamily="34" charset="0"/>
              </a:rPr>
              <a:t>que nos </a:t>
            </a:r>
            <a:r>
              <a:rPr lang="es-ES" sz="2400" dirty="0" smtClean="0">
                <a:latin typeface="Arial Black" panose="020B0A04020102020204" pitchFamily="34" charset="0"/>
              </a:rPr>
              <a:t>permitan </a:t>
            </a:r>
            <a:r>
              <a:rPr lang="es-ES" sz="2400" dirty="0">
                <a:latin typeface="Arial Black" panose="020B0A04020102020204" pitchFamily="34" charset="0"/>
              </a:rPr>
              <a:t>la veracidad de los índices de los productos analizados. </a:t>
            </a:r>
            <a:endParaRPr lang="es-ES" sz="2400" dirty="0" smtClean="0">
              <a:latin typeface="Arial Black" panose="020B0A04020102020204" pitchFamily="34" charset="0"/>
            </a:endParaRPr>
          </a:p>
          <a:p>
            <a:pPr algn="just">
              <a:lnSpc>
                <a:spcPct val="150000"/>
              </a:lnSpc>
              <a:spcAft>
                <a:spcPts val="600"/>
              </a:spcAft>
            </a:pPr>
            <a:r>
              <a:rPr lang="es-ES" sz="2400" dirty="0" smtClean="0">
                <a:latin typeface="Arial Black" panose="020B0A04020102020204" pitchFamily="34" charset="0"/>
              </a:rPr>
              <a:t>La evaluación</a:t>
            </a:r>
            <a:r>
              <a:rPr lang="es-ES" sz="2400" dirty="0">
                <a:latin typeface="Arial Black" panose="020B0A04020102020204" pitchFamily="34" charset="0"/>
              </a:rPr>
              <a:t> </a:t>
            </a:r>
            <a:r>
              <a:rPr lang="es-ES" sz="2400" dirty="0" smtClean="0">
                <a:latin typeface="Arial Black" panose="020B0A04020102020204" pitchFamily="34" charset="0"/>
              </a:rPr>
              <a:t>se fundamenta </a:t>
            </a:r>
            <a:r>
              <a:rPr lang="es-ES" sz="2400" dirty="0">
                <a:latin typeface="Arial Black" panose="020B0A04020102020204" pitchFamily="34" charset="0"/>
              </a:rPr>
              <a:t>en la comparación de los índices simples de calidad del producto o servicio con los correspondientes índices básicos</a:t>
            </a:r>
            <a:r>
              <a:rPr lang="es-ES" sz="2400" dirty="0" smtClean="0">
                <a:latin typeface="Arial Black" panose="020B0A04020102020204" pitchFamily="34" charset="0"/>
              </a:rPr>
              <a:t>.</a:t>
            </a:r>
            <a:endParaRPr lang="es-MX" sz="2400" dirty="0">
              <a:latin typeface="Arial Black" panose="020B0A04020102020204" pitchFamily="34" charset="0"/>
            </a:endParaRPr>
          </a:p>
        </p:txBody>
      </p:sp>
    </p:spTree>
    <p:extLst>
      <p:ext uri="{BB962C8B-B14F-4D97-AF65-F5344CB8AC3E}">
        <p14:creationId xmlns:p14="http://schemas.microsoft.com/office/powerpoint/2010/main" val="770653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1472</Words>
  <Application>Microsoft Office PowerPoint</Application>
  <PresentationFormat>Panorámica</PresentationFormat>
  <Paragraphs>165</Paragraphs>
  <Slides>27</Slides>
  <Notes>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27</vt:i4>
      </vt:variant>
    </vt:vector>
  </HeadingPairs>
  <TitlesOfParts>
    <vt:vector size="36" baseType="lpstr">
      <vt:lpstr>Arial</vt:lpstr>
      <vt:lpstr>Arial Black</vt:lpstr>
      <vt:lpstr>Calibri</vt:lpstr>
      <vt:lpstr>Calibri Light</vt:lpstr>
      <vt:lpstr>Cambria</vt:lpstr>
      <vt:lpstr>Symbol</vt:lpstr>
      <vt:lpstr>Times New Roman</vt:lpstr>
      <vt:lpstr>Tema de Office</vt:lpstr>
      <vt:lpstr>Documento de Microsoft Project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Edgar</dc:creator>
  <cp:lastModifiedBy>Edgar</cp:lastModifiedBy>
  <cp:revision>29</cp:revision>
  <dcterms:created xsi:type="dcterms:W3CDTF">2017-07-18T14:59:51Z</dcterms:created>
  <dcterms:modified xsi:type="dcterms:W3CDTF">2017-07-19T19:05:12Z</dcterms:modified>
</cp:coreProperties>
</file>