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4"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86" d="100"/>
          <a:sy n="86" d="100"/>
        </p:scale>
        <p:origin x="7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D704E-B028-468D-832F-46DBE33F70F9}" type="datetimeFigureOut">
              <a:rPr lang="en-US"/>
              <a:pPr>
                <a:defRPr/>
              </a:pPr>
              <a:t>7/7/2017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462F10-14C2-4905-B45C-BBF75CE54DA8}" type="slidenum">
              <a:rPr lang="en-US" altLang="en-US"/>
              <a:pPr>
                <a:defRPr/>
              </a:pPr>
              <a:t>‹#›</a:t>
            </a:fld>
            <a:endParaRPr lang="en-US" altLang="en-US"/>
          </a:p>
        </p:txBody>
      </p:sp>
    </p:spTree>
    <p:extLst>
      <p:ext uri="{BB962C8B-B14F-4D97-AF65-F5344CB8AC3E}">
        <p14:creationId xmlns:p14="http://schemas.microsoft.com/office/powerpoint/2010/main" val="37711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EB1905-63E8-48D9-92C8-A0F5EC175AE5}" type="datetimeFigureOut">
              <a:rPr lang="en-US"/>
              <a:pPr>
                <a:defRPr/>
              </a:pPr>
              <a:t>7/7/2017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BC698-CE49-4DA6-BF94-FA70FF7AC880}" type="slidenum">
              <a:rPr lang="en-US" altLang="en-US"/>
              <a:pPr>
                <a:defRPr/>
              </a:pPr>
              <a:t>‹#›</a:t>
            </a:fld>
            <a:endParaRPr lang="en-US" altLang="en-US"/>
          </a:p>
        </p:txBody>
      </p:sp>
    </p:spTree>
    <p:extLst>
      <p:ext uri="{BB962C8B-B14F-4D97-AF65-F5344CB8AC3E}">
        <p14:creationId xmlns:p14="http://schemas.microsoft.com/office/powerpoint/2010/main" val="159608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0305C3-15CC-4198-A9DA-333EF6BF5FA2}" type="datetimeFigureOut">
              <a:rPr lang="en-US"/>
              <a:pPr>
                <a:defRPr/>
              </a:pPr>
              <a:t>7/7/2017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215C1-3FAD-42E7-8D6F-BC45D4E23982}" type="slidenum">
              <a:rPr lang="en-US" altLang="en-US"/>
              <a:pPr>
                <a:defRPr/>
              </a:pPr>
              <a:t>‹#›</a:t>
            </a:fld>
            <a:endParaRPr lang="en-US" altLang="en-US"/>
          </a:p>
        </p:txBody>
      </p:sp>
    </p:spTree>
    <p:extLst>
      <p:ext uri="{BB962C8B-B14F-4D97-AF65-F5344CB8AC3E}">
        <p14:creationId xmlns:p14="http://schemas.microsoft.com/office/powerpoint/2010/main" val="259558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19F278-294B-4382-B4EA-C48F94C941FE}" type="datetimeFigureOut">
              <a:rPr lang="en-US"/>
              <a:pPr>
                <a:defRPr/>
              </a:pPr>
              <a:t>7/7/2017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7162C-EF9D-4745-9A1E-F4E881329571}" type="slidenum">
              <a:rPr lang="en-US" altLang="en-US"/>
              <a:pPr>
                <a:defRPr/>
              </a:pPr>
              <a:t>‹#›</a:t>
            </a:fld>
            <a:endParaRPr lang="en-US" altLang="en-US"/>
          </a:p>
        </p:txBody>
      </p:sp>
    </p:spTree>
    <p:extLst>
      <p:ext uri="{BB962C8B-B14F-4D97-AF65-F5344CB8AC3E}">
        <p14:creationId xmlns:p14="http://schemas.microsoft.com/office/powerpoint/2010/main" val="266448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1FE109-4A50-452D-AA21-E5485CB9F772}" type="datetimeFigureOut">
              <a:rPr lang="en-US"/>
              <a:pPr>
                <a:defRPr/>
              </a:pPr>
              <a:t>7/7/2017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99C5E6-1FA9-486B-9EC3-A683E338EE40}" type="slidenum">
              <a:rPr lang="en-US" altLang="en-US"/>
              <a:pPr>
                <a:defRPr/>
              </a:pPr>
              <a:t>‹#›</a:t>
            </a:fld>
            <a:endParaRPr lang="en-US" altLang="en-US"/>
          </a:p>
        </p:txBody>
      </p:sp>
    </p:spTree>
    <p:extLst>
      <p:ext uri="{BB962C8B-B14F-4D97-AF65-F5344CB8AC3E}">
        <p14:creationId xmlns:p14="http://schemas.microsoft.com/office/powerpoint/2010/main" val="336413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5322A1-75F3-459D-97AF-D58954B93108}" type="datetimeFigureOut">
              <a:rPr lang="en-US"/>
              <a:pPr>
                <a:defRPr/>
              </a:pPr>
              <a:t>7/7/2017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417F10-7791-4F1C-8E30-91F06424476F}" type="slidenum">
              <a:rPr lang="en-US" altLang="en-US"/>
              <a:pPr>
                <a:defRPr/>
              </a:pPr>
              <a:t>‹#›</a:t>
            </a:fld>
            <a:endParaRPr lang="en-US" altLang="en-US"/>
          </a:p>
        </p:txBody>
      </p:sp>
    </p:spTree>
    <p:extLst>
      <p:ext uri="{BB962C8B-B14F-4D97-AF65-F5344CB8AC3E}">
        <p14:creationId xmlns:p14="http://schemas.microsoft.com/office/powerpoint/2010/main" val="179158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9B7587-4B5E-46CB-95CD-B7E9D2A3BD56}" type="datetimeFigureOut">
              <a:rPr lang="en-US"/>
              <a:pPr>
                <a:defRPr/>
              </a:pPr>
              <a:t>7/7/2017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143C966-B930-42EC-86E1-B742D3738951}" type="slidenum">
              <a:rPr lang="en-US" altLang="en-US"/>
              <a:pPr>
                <a:defRPr/>
              </a:pPr>
              <a:t>‹#›</a:t>
            </a:fld>
            <a:endParaRPr lang="en-US" altLang="en-US"/>
          </a:p>
        </p:txBody>
      </p:sp>
    </p:spTree>
    <p:extLst>
      <p:ext uri="{BB962C8B-B14F-4D97-AF65-F5344CB8AC3E}">
        <p14:creationId xmlns:p14="http://schemas.microsoft.com/office/powerpoint/2010/main" val="226995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76850F-62EE-4D34-A6EE-75A3E65C7458}" type="datetimeFigureOut">
              <a:rPr lang="en-US"/>
              <a:pPr>
                <a:defRPr/>
              </a:pPr>
              <a:t>7/7/2017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A9F555-61E5-46A0-A6ED-EB098F06293C}" type="slidenum">
              <a:rPr lang="en-US" altLang="en-US"/>
              <a:pPr>
                <a:defRPr/>
              </a:pPr>
              <a:t>‹#›</a:t>
            </a:fld>
            <a:endParaRPr lang="en-US" altLang="en-US"/>
          </a:p>
        </p:txBody>
      </p:sp>
    </p:spTree>
    <p:extLst>
      <p:ext uri="{BB962C8B-B14F-4D97-AF65-F5344CB8AC3E}">
        <p14:creationId xmlns:p14="http://schemas.microsoft.com/office/powerpoint/2010/main" val="208208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17875F-546D-4ADA-81E1-767F258AB6A4}" type="datetimeFigureOut">
              <a:rPr lang="en-US"/>
              <a:pPr>
                <a:defRPr/>
              </a:pPr>
              <a:t>7/7/2017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2A1AD3-4EDE-4E71-8B00-285D9F101630}" type="slidenum">
              <a:rPr lang="en-US" altLang="en-US"/>
              <a:pPr>
                <a:defRPr/>
              </a:pPr>
              <a:t>‹#›</a:t>
            </a:fld>
            <a:endParaRPr lang="en-US" altLang="en-US"/>
          </a:p>
        </p:txBody>
      </p:sp>
    </p:spTree>
    <p:extLst>
      <p:ext uri="{BB962C8B-B14F-4D97-AF65-F5344CB8AC3E}">
        <p14:creationId xmlns:p14="http://schemas.microsoft.com/office/powerpoint/2010/main" val="78482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BCA3A1-D422-4C57-8A5A-79CB7D3B2748}" type="datetimeFigureOut">
              <a:rPr lang="en-US"/>
              <a:pPr>
                <a:defRPr/>
              </a:pPr>
              <a:t>7/7/2017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302CA-3A7B-4F2D-A5B7-B08D1B640082}" type="slidenum">
              <a:rPr lang="en-US" altLang="en-US"/>
              <a:pPr>
                <a:defRPr/>
              </a:pPr>
              <a:t>‹#›</a:t>
            </a:fld>
            <a:endParaRPr lang="en-US" altLang="en-US"/>
          </a:p>
        </p:txBody>
      </p:sp>
    </p:spTree>
    <p:extLst>
      <p:ext uri="{BB962C8B-B14F-4D97-AF65-F5344CB8AC3E}">
        <p14:creationId xmlns:p14="http://schemas.microsoft.com/office/powerpoint/2010/main" val="393043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529B26-8B0E-4866-8A09-38EFD0D92131}" type="datetimeFigureOut">
              <a:rPr lang="en-US"/>
              <a:pPr>
                <a:defRPr/>
              </a:pPr>
              <a:t>7/7/2017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BE6683-2964-41CB-8C97-A4F1218BB7CC}" type="slidenum">
              <a:rPr lang="en-US" altLang="en-US"/>
              <a:pPr>
                <a:defRPr/>
              </a:pPr>
              <a:t>‹#›</a:t>
            </a:fld>
            <a:endParaRPr lang="en-US" altLang="en-US"/>
          </a:p>
        </p:txBody>
      </p:sp>
    </p:spTree>
    <p:extLst>
      <p:ext uri="{BB962C8B-B14F-4D97-AF65-F5344CB8AC3E}">
        <p14:creationId xmlns:p14="http://schemas.microsoft.com/office/powerpoint/2010/main" val="130634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cs typeface="Arial" pitchFamily="34" charset="0"/>
              </a:defRPr>
            </a:lvl1pPr>
          </a:lstStyle>
          <a:p>
            <a:pPr fontAlgn="base">
              <a:spcBef>
                <a:spcPct val="0"/>
              </a:spcBef>
              <a:spcAft>
                <a:spcPct val="0"/>
              </a:spcAft>
              <a:defRPr/>
            </a:pPr>
            <a:fld id="{1B034173-A462-46C1-8BCF-CD24488050D5}" type="datetimeFigureOut">
              <a:rPr lang="en-US">
                <a:ea typeface="ＭＳ Ｐゴシック" panose="020B0600070205080204" pitchFamily="34" charset="-128"/>
              </a:rPr>
              <a:pPr fontAlgn="base">
                <a:spcBef>
                  <a:spcPct val="0"/>
                </a:spcBef>
                <a:spcAft>
                  <a:spcPct val="0"/>
                </a:spcAft>
                <a:defRPr/>
              </a:pPr>
              <a:t>7/7/2017</a:t>
            </a:fld>
            <a:endParaRPr lang="en-US">
              <a:ea typeface="ＭＳ Ｐゴシック" panose="020B0600070205080204"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fontAlgn="base">
              <a:spcBef>
                <a:spcPct val="0"/>
              </a:spcBef>
              <a:spcAft>
                <a:spcPct val="0"/>
              </a:spcAft>
              <a:defRPr/>
            </a:pPr>
            <a:fld id="{B65A64E0-E820-44EA-B8E1-C885685C473A}"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42977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240873" y="1944303"/>
            <a:ext cx="6594091" cy="1280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w Cen MT" panose="020B0602020104020603"/>
                <a:ea typeface="+mj-ea"/>
                <a:cs typeface="+mj-cs"/>
              </a:rPr>
              <a:t>ELIMINADORES DE GOTAS PARA REDUCCIÓN DE ARRASTRES DE SACAROSA</a:t>
            </a:r>
            <a:endParaRPr kumimoji="0" lang="es-VE" sz="3200" b="1" i="0" u="none" strike="noStrike" kern="1200" cap="none"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w Cen MT" panose="020B0602020104020603"/>
              <a:ea typeface="+mj-ea"/>
              <a:cs typeface="+mj-cs"/>
            </a:endParaRPr>
          </a:p>
        </p:txBody>
      </p:sp>
      <p:sp>
        <p:nvSpPr>
          <p:cNvPr id="4" name="Subtitle 2"/>
          <p:cNvSpPr txBox="1">
            <a:spLocks/>
          </p:cNvSpPr>
          <p:nvPr/>
        </p:nvSpPr>
        <p:spPr>
          <a:xfrm>
            <a:off x="1240873" y="3556649"/>
            <a:ext cx="6237956" cy="203563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VE" sz="11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Conociendo mejor el </a:t>
            </a:r>
            <a:r>
              <a:rPr kumimoji="0" lang="es-VE" sz="12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mecanismo</a:t>
            </a:r>
            <a:r>
              <a:rPr kumimoji="0" lang="es-VE" sz="11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 de los arrastres de sacarosa en los equipos de evaporación</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n-US" sz="11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Por</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n-US" sz="11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Juan J Mendoza</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n-US" sz="1100" b="0" i="0" u="none" strike="noStrike" kern="1200" cap="all" spc="0" normalizeH="0" baseline="0" noProof="0" dirty="0" err="1" smtClean="0">
                <a:ln>
                  <a:noFill/>
                </a:ln>
                <a:solidFill>
                  <a:sysClr val="window" lastClr="FFFFFF">
                    <a:lumMod val="50000"/>
                  </a:sysClr>
                </a:solidFill>
                <a:effectLst/>
                <a:uLnTx/>
                <a:uFillTx/>
                <a:latin typeface="Tw Cen MT" panose="020B0602020104020603"/>
                <a:ea typeface="+mn-ea"/>
                <a:cs typeface="+mn-cs"/>
              </a:rPr>
              <a:t>Prodek</a:t>
            </a:r>
            <a:r>
              <a:rPr kumimoji="0" lang="en-US" sz="1100" b="0" i="0" u="none" strike="noStrike" kern="1200" cap="all" spc="0" normalizeH="0" baseline="0" noProof="0" dirty="0" smtClean="0">
                <a:ln>
                  <a:noFill/>
                </a:ln>
                <a:solidFill>
                  <a:sysClr val="window" lastClr="FFFFFF">
                    <a:lumMod val="50000"/>
                  </a:sysClr>
                </a:solidFill>
                <a:effectLst/>
                <a:uLnTx/>
                <a:uFillTx/>
                <a:latin typeface="Tw Cen MT" panose="020B0602020104020603"/>
                <a:ea typeface="+mn-ea"/>
                <a:cs typeface="+mn-cs"/>
              </a:rPr>
              <a:t> Inc. </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n-US" sz="1100" b="0" i="0" u="none" strike="noStrike" kern="1200" cap="all" spc="0" normalizeH="0" baseline="0" noProof="0" dirty="0" err="1" smtClean="0">
                <a:ln>
                  <a:noFill/>
                </a:ln>
                <a:solidFill>
                  <a:sysClr val="window" lastClr="FFFFFF">
                    <a:lumMod val="50000"/>
                  </a:sysClr>
                </a:solidFill>
                <a:effectLst/>
                <a:uLnTx/>
                <a:uFillTx/>
                <a:latin typeface="Tw Cen MT" panose="020B0602020104020603"/>
                <a:ea typeface="+mn-ea"/>
                <a:cs typeface="+mn-cs"/>
              </a:rPr>
              <a:t>U.s.a</a:t>
            </a:r>
            <a:endParaRPr kumimoji="0" lang="es-VE" sz="1100" b="0" i="0" u="none" strike="noStrike" kern="1200" cap="all" spc="0" normalizeH="0" baseline="0" noProof="0" dirty="0">
              <a:ln>
                <a:noFill/>
              </a:ln>
              <a:solidFill>
                <a:sysClr val="window" lastClr="FFFFFF">
                  <a:lumMod val="50000"/>
                </a:sys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07725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087115" y="1310461"/>
            <a:ext cx="7055943" cy="10115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Instalación interna</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pic>
        <p:nvPicPr>
          <p:cNvPr id="4" name="Content Placeholder 4"/>
          <p:cNvPicPr>
            <a:picLocks noChangeAspect="1"/>
          </p:cNvPicPr>
          <p:nvPr/>
        </p:nvPicPr>
        <p:blipFill>
          <a:blip r:embed="rId4"/>
          <a:stretch>
            <a:fillRect/>
          </a:stretch>
        </p:blipFill>
        <p:spPr>
          <a:xfrm>
            <a:off x="218143" y="2646401"/>
            <a:ext cx="4180604" cy="2947974"/>
          </a:xfrm>
          <a:prstGeom prst="rect">
            <a:avLst/>
          </a:prstGeom>
        </p:spPr>
      </p:pic>
      <p:pic>
        <p:nvPicPr>
          <p:cNvPr id="5" name="Content Placeholder 8"/>
          <p:cNvPicPr>
            <a:picLocks noChangeAspect="1"/>
          </p:cNvPicPr>
          <p:nvPr/>
        </p:nvPicPr>
        <p:blipFill>
          <a:blip r:embed="rId5"/>
          <a:stretch>
            <a:fillRect/>
          </a:stretch>
        </p:blipFill>
        <p:spPr>
          <a:xfrm>
            <a:off x="4528460" y="2543322"/>
            <a:ext cx="4451911" cy="3051053"/>
          </a:xfrm>
          <a:prstGeom prst="rect">
            <a:avLst/>
          </a:prstGeom>
        </p:spPr>
      </p:pic>
    </p:spTree>
    <p:extLst>
      <p:ext uri="{BB962C8B-B14F-4D97-AF65-F5344CB8AC3E}">
        <p14:creationId xmlns:p14="http://schemas.microsoft.com/office/powerpoint/2010/main" val="328652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66164" y="1280159"/>
            <a:ext cx="6488052" cy="93453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separador horizontal</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pic>
        <p:nvPicPr>
          <p:cNvPr id="4" name="Content Placeholder 4"/>
          <p:cNvPicPr>
            <a:picLocks noChangeAspect="1"/>
          </p:cNvPicPr>
          <p:nvPr/>
        </p:nvPicPr>
        <p:blipFill>
          <a:blip r:embed="rId4"/>
          <a:stretch>
            <a:fillRect/>
          </a:stretch>
        </p:blipFill>
        <p:spPr>
          <a:xfrm>
            <a:off x="405695" y="2569945"/>
            <a:ext cx="3392960" cy="3279006"/>
          </a:xfrm>
          <a:prstGeom prst="rect">
            <a:avLst/>
          </a:prstGeom>
        </p:spPr>
      </p:pic>
      <p:pic>
        <p:nvPicPr>
          <p:cNvPr id="5" name="Content Placeholder 7"/>
          <p:cNvPicPr>
            <a:picLocks noChangeAspect="1"/>
          </p:cNvPicPr>
          <p:nvPr/>
        </p:nvPicPr>
        <p:blipFill>
          <a:blip r:embed="rId5"/>
          <a:stretch>
            <a:fillRect/>
          </a:stretch>
        </p:blipFill>
        <p:spPr>
          <a:xfrm>
            <a:off x="4177054" y="2569945"/>
            <a:ext cx="4591562" cy="3630133"/>
          </a:xfrm>
          <a:prstGeom prst="rect">
            <a:avLst/>
          </a:prstGeom>
        </p:spPr>
      </p:pic>
    </p:spTree>
    <p:extLst>
      <p:ext uri="{BB962C8B-B14F-4D97-AF65-F5344CB8AC3E}">
        <p14:creationId xmlns:p14="http://schemas.microsoft.com/office/powerpoint/2010/main" val="405592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TOMA DE MUESTRAS</a:t>
            </a:r>
            <a:endParaRPr lang="es-VE" dirty="0"/>
          </a:p>
        </p:txBody>
      </p:sp>
      <p:pic>
        <p:nvPicPr>
          <p:cNvPr id="4" name="Content Placeholder 3"/>
          <p:cNvPicPr>
            <a:picLocks noGrp="1" noChangeAspect="1"/>
          </p:cNvPicPr>
          <p:nvPr>
            <p:ph idx="1"/>
          </p:nvPr>
        </p:nvPicPr>
        <p:blipFill>
          <a:blip r:embed="rId2"/>
          <a:stretch>
            <a:fillRect/>
          </a:stretch>
        </p:blipFill>
        <p:spPr>
          <a:xfrm>
            <a:off x="617885" y="1600200"/>
            <a:ext cx="3313927" cy="4525963"/>
          </a:xfrm>
          <a:prstGeom prst="rect">
            <a:avLst/>
          </a:prstGeom>
        </p:spPr>
      </p:pic>
      <p:pic>
        <p:nvPicPr>
          <p:cNvPr id="5" name="Picture 4"/>
          <p:cNvPicPr>
            <a:picLocks noChangeAspect="1"/>
          </p:cNvPicPr>
          <p:nvPr/>
        </p:nvPicPr>
        <p:blipFill>
          <a:blip r:embed="rId3"/>
          <a:stretch>
            <a:fillRect/>
          </a:stretch>
        </p:blipFill>
        <p:spPr>
          <a:xfrm>
            <a:off x="4256983" y="1954411"/>
            <a:ext cx="4176122" cy="4041998"/>
          </a:xfrm>
          <a:prstGeom prst="rect">
            <a:avLst/>
          </a:prstGeom>
        </p:spPr>
      </p:pic>
    </p:spTree>
    <p:extLst>
      <p:ext uri="{BB962C8B-B14F-4D97-AF65-F5344CB8AC3E}">
        <p14:creationId xmlns:p14="http://schemas.microsoft.com/office/powerpoint/2010/main" val="399351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a:xfrm>
            <a:off x="740521" y="1280160"/>
            <a:ext cx="7171446" cy="11077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Instalación externa</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pic>
        <p:nvPicPr>
          <p:cNvPr id="4" name="Content Placeholder 7"/>
          <p:cNvPicPr>
            <a:picLocks noChangeAspect="1"/>
          </p:cNvPicPr>
          <p:nvPr/>
        </p:nvPicPr>
        <p:blipFill>
          <a:blip r:embed="rId4"/>
          <a:stretch>
            <a:fillRect/>
          </a:stretch>
        </p:blipFill>
        <p:spPr>
          <a:xfrm>
            <a:off x="144504" y="2617220"/>
            <a:ext cx="4129112" cy="291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8"/>
          <p:cNvPicPr>
            <a:picLocks noChangeAspect="1"/>
          </p:cNvPicPr>
          <p:nvPr/>
        </p:nvPicPr>
        <p:blipFill>
          <a:blip r:embed="rId5"/>
          <a:stretch>
            <a:fillRect/>
          </a:stretch>
        </p:blipFill>
        <p:spPr>
          <a:xfrm>
            <a:off x="4452724" y="2617220"/>
            <a:ext cx="4454085" cy="291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881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434165" y="1350824"/>
            <a:ext cx="5890661" cy="10789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Combinación mas común de separadores</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Text Placeholder 4"/>
          <p:cNvSpPr txBox="1">
            <a:spLocks/>
          </p:cNvSpPr>
          <p:nvPr/>
        </p:nvSpPr>
        <p:spPr>
          <a:xfrm>
            <a:off x="299305" y="2420594"/>
            <a:ext cx="4873474" cy="679994"/>
          </a:xfrm>
          <a:prstGeom prst="rect">
            <a:avLst/>
          </a:prstGeom>
        </p:spPr>
        <p:txBody>
          <a:bodyPr vert="horz" lIns="91440" tIns="45720" rIns="91440" bIns="45720" rtlCol="0" anchor="b">
            <a:noAutofit/>
          </a:bodyPr>
          <a:lstStyle>
            <a:lvl1pPr marL="0" indent="0" algn="l" defTabSz="914400" rtl="0" eaLnBrk="1" latinLnBrk="0" hangingPunct="1">
              <a:lnSpc>
                <a:spcPct val="85000"/>
              </a:lnSpc>
              <a:spcBef>
                <a:spcPts val="1000"/>
              </a:spcBef>
              <a:buClr>
                <a:schemeClr val="tx1"/>
              </a:buClr>
              <a:buFont typeface="Arial" panose="020B0604020202020204" pitchFamily="34" charset="0"/>
              <a:buNone/>
              <a:defRPr sz="2600" b="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ysClr val="windowText" lastClr="000000"/>
              </a:buClr>
              <a:buSzTx/>
              <a:buFont typeface="Arial" panose="020B0604020202020204" pitchFamily="34" charset="0"/>
              <a:buNone/>
              <a:tabLst/>
              <a:defRPr/>
            </a:pPr>
            <a:r>
              <a:rPr kumimoji="0" lang="es-VE" sz="2400" b="0" i="0" u="sng" strike="noStrike" kern="1200" cap="all" spc="0" normalizeH="0" baseline="0" noProof="0" dirty="0" smtClean="0">
                <a:ln>
                  <a:noFill/>
                </a:ln>
                <a:solidFill>
                  <a:sysClr val="windowText" lastClr="000000"/>
                </a:solidFill>
                <a:effectLst/>
                <a:uLnTx/>
                <a:uFillTx/>
                <a:latin typeface="Tw Cen MT" panose="020B0602020104020603"/>
                <a:ea typeface="+mn-ea"/>
                <a:cs typeface="+mn-cs"/>
              </a:rPr>
              <a:t>Balde invertido</a:t>
            </a:r>
            <a:endParaRPr kumimoji="0" lang="es-VE" sz="2400" b="0" i="0" u="sng"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
        <p:nvSpPr>
          <p:cNvPr id="5" name="Text Placeholder 5"/>
          <p:cNvSpPr txBox="1">
            <a:spLocks/>
          </p:cNvSpPr>
          <p:nvPr/>
        </p:nvSpPr>
        <p:spPr>
          <a:xfrm>
            <a:off x="4379495" y="2420594"/>
            <a:ext cx="4881804" cy="679994"/>
          </a:xfrm>
          <a:prstGeom prst="rect">
            <a:avLst/>
          </a:prstGeom>
        </p:spPr>
        <p:txBody>
          <a:bodyPr vert="horz" lIns="91440" tIns="45720" rIns="91440" bIns="45720" rtlCol="0" anchor="b">
            <a:noAutofit/>
          </a:bodyPr>
          <a:lstStyle>
            <a:lvl1pPr marL="0" indent="0" algn="l" defTabSz="914400" rtl="0" eaLnBrk="1" latinLnBrk="0" hangingPunct="1">
              <a:lnSpc>
                <a:spcPct val="85000"/>
              </a:lnSpc>
              <a:spcBef>
                <a:spcPts val="1000"/>
              </a:spcBef>
              <a:buClr>
                <a:schemeClr val="tx1"/>
              </a:buClr>
              <a:buFont typeface="Arial" panose="020B0604020202020204" pitchFamily="34" charset="0"/>
              <a:buNone/>
              <a:defRPr sz="2600" b="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ysClr val="windowText" lastClr="000000"/>
              </a:buClr>
              <a:buSzTx/>
              <a:buFont typeface="Arial" panose="020B0604020202020204" pitchFamily="34" charset="0"/>
              <a:buNone/>
              <a:tabLst/>
              <a:defRPr/>
            </a:pPr>
            <a:r>
              <a:rPr kumimoji="0" lang="es-VE" sz="2400" b="0" i="0" u="sng"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Separador horizontal</a:t>
            </a:r>
            <a:endParaRPr kumimoji="0" lang="es-VE" sz="2400" b="0" i="0" u="sng"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6" name="Content Placeholder 8"/>
          <p:cNvPicPr>
            <a:picLocks noChangeAspect="1"/>
          </p:cNvPicPr>
          <p:nvPr/>
        </p:nvPicPr>
        <p:blipFill>
          <a:blip r:embed="rId4"/>
          <a:stretch>
            <a:fillRect/>
          </a:stretch>
        </p:blipFill>
        <p:spPr>
          <a:xfrm>
            <a:off x="321023" y="3269049"/>
            <a:ext cx="3393304" cy="2740025"/>
          </a:xfrm>
          <a:prstGeom prst="rect">
            <a:avLst/>
          </a:prstGeom>
        </p:spPr>
      </p:pic>
      <p:pic>
        <p:nvPicPr>
          <p:cNvPr id="7" name="Content Placeholder 11"/>
          <p:cNvPicPr>
            <a:picLocks noChangeAspect="1"/>
          </p:cNvPicPr>
          <p:nvPr/>
        </p:nvPicPr>
        <p:blipFill>
          <a:blip r:embed="rId5"/>
          <a:stretch>
            <a:fillRect/>
          </a:stretch>
        </p:blipFill>
        <p:spPr>
          <a:xfrm>
            <a:off x="5235847" y="3269049"/>
            <a:ext cx="2133599" cy="2740025"/>
          </a:xfrm>
          <a:prstGeom prst="rect">
            <a:avLst/>
          </a:prstGeom>
        </p:spPr>
      </p:pic>
      <p:pic>
        <p:nvPicPr>
          <p:cNvPr id="11" name="Picture 10"/>
          <p:cNvPicPr>
            <a:picLocks noChangeAspect="1"/>
          </p:cNvPicPr>
          <p:nvPr/>
        </p:nvPicPr>
        <p:blipFill>
          <a:blip r:embed="rId6"/>
          <a:stretch>
            <a:fillRect/>
          </a:stretch>
        </p:blipFill>
        <p:spPr>
          <a:xfrm>
            <a:off x="6398697" y="400845"/>
            <a:ext cx="2400300" cy="619125"/>
          </a:xfrm>
          <a:prstGeom prst="rect">
            <a:avLst/>
          </a:prstGeom>
        </p:spPr>
      </p:pic>
    </p:spTree>
    <p:extLst>
      <p:ext uri="{BB962C8B-B14F-4D97-AF65-F5344CB8AC3E}">
        <p14:creationId xmlns:p14="http://schemas.microsoft.com/office/powerpoint/2010/main" val="663123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8"/>
          <p:cNvSpPr txBox="1">
            <a:spLocks/>
          </p:cNvSpPr>
          <p:nvPr/>
        </p:nvSpPr>
        <p:spPr>
          <a:xfrm>
            <a:off x="625017" y="1559292"/>
            <a:ext cx="7546831" cy="654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Resultados</a:t>
            </a:r>
            <a:b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b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11"/>
          <p:cNvSpPr txBox="1">
            <a:spLocks/>
          </p:cNvSpPr>
          <p:nvPr/>
        </p:nvSpPr>
        <p:spPr>
          <a:xfrm>
            <a:off x="374778" y="1973181"/>
            <a:ext cx="8133347" cy="9047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r>
              <a:rPr kumimoji="0" lang="es-VE" sz="1800" b="0" i="0" u="none" strike="noStrike" kern="1200" cap="all" spc="0" normalizeH="0" baseline="0" noProof="0" dirty="0" smtClean="0">
                <a:ln>
                  <a:noFill/>
                </a:ln>
                <a:solidFill>
                  <a:schemeClr val="accent1">
                    <a:lumMod val="75000"/>
                  </a:schemeClr>
                </a:solidFill>
                <a:effectLst/>
                <a:uLnTx/>
                <a:uFillTx/>
                <a:latin typeface="Tw Cen MT" panose="020B0602020104020603"/>
                <a:ea typeface="+mn-ea"/>
                <a:cs typeface="+mn-cs"/>
              </a:rPr>
              <a:t>Algunos ejemplos REALES LOGRADOS CON NUESTROS SEPARADORES</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VE" sz="18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625017" y="2706912"/>
            <a:ext cx="7971427" cy="3878988"/>
          </a:xfrm>
          <a:prstGeom prst="rect">
            <a:avLst/>
          </a:prstGeom>
        </p:spPr>
      </p:pic>
      <p:pic>
        <p:nvPicPr>
          <p:cNvPr id="6" name="Picture 5"/>
          <p:cNvPicPr>
            <a:picLocks noChangeAspect="1"/>
          </p:cNvPicPr>
          <p:nvPr/>
        </p:nvPicPr>
        <p:blipFill>
          <a:blip r:embed="rId5"/>
          <a:stretch>
            <a:fillRect/>
          </a:stretch>
        </p:blipFill>
        <p:spPr>
          <a:xfrm>
            <a:off x="6309063" y="447066"/>
            <a:ext cx="2400300" cy="619125"/>
          </a:xfrm>
          <a:prstGeom prst="rect">
            <a:avLst/>
          </a:prstGeom>
        </p:spPr>
      </p:pic>
    </p:spTree>
    <p:extLst>
      <p:ext uri="{BB962C8B-B14F-4D97-AF65-F5344CB8AC3E}">
        <p14:creationId xmlns:p14="http://schemas.microsoft.com/office/powerpoint/2010/main" val="360542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154407" y="1386037"/>
            <a:ext cx="6545804" cy="9922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conclusiones</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904147" y="2572145"/>
            <a:ext cx="7363953" cy="30586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marR="0" lvl="0" indent="-457200" algn="just" defTabSz="914400" rtl="0" eaLnBrk="1" fontAlgn="auto" latinLnBrk="0" hangingPunct="1">
              <a:lnSpc>
                <a:spcPct val="120000"/>
              </a:lnSpc>
              <a:spcBef>
                <a:spcPts val="1000"/>
              </a:spcBef>
              <a:spcAft>
                <a:spcPts val="0"/>
              </a:spcAft>
              <a:buClr>
                <a:sysClr val="windowText" lastClr="000000"/>
              </a:buClr>
              <a:buSzTx/>
              <a:buFont typeface="+mj-lt"/>
              <a:buAutoNum type="arabicPeriod"/>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Las condiciones estables no son una realidad en los equipos que tienen sangrías variables y cargas cambiantes, por lo tanto las salpicaduras y la necesidad de recuperar los arrastres por ellas causados, están siempre presentes.</a:t>
            </a:r>
          </a:p>
          <a:p>
            <a:pPr marL="457200" marR="0" lvl="0" indent="-457200" algn="just" defTabSz="914400" rtl="0" eaLnBrk="1" fontAlgn="auto" latinLnBrk="0" hangingPunct="1">
              <a:lnSpc>
                <a:spcPct val="120000"/>
              </a:lnSpc>
              <a:spcBef>
                <a:spcPts val="1000"/>
              </a:spcBef>
              <a:spcAft>
                <a:spcPts val="0"/>
              </a:spcAft>
              <a:buClr>
                <a:sysClr val="windowText" lastClr="000000"/>
              </a:buClr>
              <a:buSzTx/>
              <a:buFont typeface="+mj-lt"/>
              <a:buAutoNum type="arabicPeriod"/>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La toma de muestras de vapor es obligante si se quiere tener una buena eliminación de gotas.</a:t>
            </a:r>
          </a:p>
          <a:p>
            <a:pPr marL="457200" marR="0" lvl="0" indent="-457200" algn="just" defTabSz="914400" rtl="0" eaLnBrk="1" fontAlgn="auto" latinLnBrk="0" hangingPunct="1">
              <a:lnSpc>
                <a:spcPct val="120000"/>
              </a:lnSpc>
              <a:spcBef>
                <a:spcPts val="1000"/>
              </a:spcBef>
              <a:spcAft>
                <a:spcPts val="0"/>
              </a:spcAft>
              <a:buClr>
                <a:sysClr val="windowText" lastClr="000000"/>
              </a:buClr>
              <a:buSzTx/>
              <a:buFont typeface="+mj-lt"/>
              <a:buAutoNum type="arabicPeriod"/>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El buen drenaje del equipo separador y su limpieza periódica, son necesarias para una eficiente eliminación de gotas</a:t>
            </a: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6135807" y="400845"/>
            <a:ext cx="2400300" cy="619125"/>
          </a:xfrm>
          <a:prstGeom prst="rect">
            <a:avLst/>
          </a:prstGeom>
        </p:spPr>
      </p:pic>
    </p:spTree>
    <p:extLst>
      <p:ext uri="{BB962C8B-B14F-4D97-AF65-F5344CB8AC3E}">
        <p14:creationId xmlns:p14="http://schemas.microsoft.com/office/powerpoint/2010/main" val="3410946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711645" y="1414914"/>
            <a:ext cx="6969315" cy="10211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recomendaciones</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711645" y="2632100"/>
            <a:ext cx="7675169" cy="31086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marR="0" lvl="0" indent="-457200" algn="l" defTabSz="914400" rtl="0" eaLnBrk="1" fontAlgn="auto" latinLnBrk="0" hangingPunct="1">
              <a:lnSpc>
                <a:spcPct val="120000"/>
              </a:lnSpc>
              <a:spcBef>
                <a:spcPts val="1000"/>
              </a:spcBef>
              <a:spcAft>
                <a:spcPts val="0"/>
              </a:spcAft>
              <a:buClr>
                <a:sysClr val="windowText" lastClr="000000"/>
              </a:buClr>
              <a:buSzTx/>
              <a:buFont typeface="+mj-lt"/>
              <a:buAutoNum type="arabicPeriod"/>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Deben colocarse tomas de muestras de vapor en los ductos de salida de todos los equipos conectados directamente a los condensadores aun cuando, no haya separadores externos, esto ayuda a mantenernos convencidos de su utilidad.</a:t>
            </a:r>
          </a:p>
          <a:p>
            <a:pPr marL="457200" marR="0" lvl="0" indent="-457200" algn="just" defTabSz="914400" rtl="0" eaLnBrk="1" fontAlgn="auto" latinLnBrk="0" hangingPunct="1">
              <a:lnSpc>
                <a:spcPct val="120000"/>
              </a:lnSpc>
              <a:spcBef>
                <a:spcPts val="1000"/>
              </a:spcBef>
              <a:spcAft>
                <a:spcPts val="0"/>
              </a:spcAft>
              <a:buClr>
                <a:sysClr val="windowText" lastClr="000000"/>
              </a:buClr>
              <a:buSzTx/>
              <a:buFont typeface="+mj-lt"/>
              <a:buAutoNum type="arabicPeriod"/>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Es una excelente idea drenar los arrastres de la misma naturaleza desde los separadores externos, hasta tanques sello a nivel de piso (33 pie) desde los que se bombea al piso de tachos. Esto evitaría las tapaduras comunes en los retornos directos al cuerpo.</a:t>
            </a: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6241685" y="400845"/>
            <a:ext cx="2400300" cy="619125"/>
          </a:xfrm>
          <a:prstGeom prst="rect">
            <a:avLst/>
          </a:prstGeom>
        </p:spPr>
      </p:pic>
    </p:spTree>
    <p:extLst>
      <p:ext uri="{BB962C8B-B14F-4D97-AF65-F5344CB8AC3E}">
        <p14:creationId xmlns:p14="http://schemas.microsoft.com/office/powerpoint/2010/main" val="416342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884900" y="1482290"/>
            <a:ext cx="6988566" cy="12387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4000" b="1" i="0" u="none" strike="noStrike" kern="1200" cap="none"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w Cen MT" panose="020B0602020104020603"/>
                <a:ea typeface="+mj-ea"/>
                <a:cs typeface="+mj-cs"/>
              </a:rPr>
              <a:t>Muchas Gracias</a:t>
            </a:r>
            <a:endParaRPr kumimoji="0" lang="es-VE" sz="4000" b="1" i="0" u="none" strike="noStrike" kern="1200" cap="none"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w Cen MT" panose="020B0602020104020603"/>
              <a:ea typeface="+mj-ea"/>
              <a:cs typeface="+mj-cs"/>
            </a:endParaRPr>
          </a:p>
        </p:txBody>
      </p:sp>
      <p:pic>
        <p:nvPicPr>
          <p:cNvPr id="5" name="Picture 4"/>
          <p:cNvPicPr>
            <a:picLocks noChangeAspect="1"/>
          </p:cNvPicPr>
          <p:nvPr/>
        </p:nvPicPr>
        <p:blipFill>
          <a:blip r:embed="rId4"/>
          <a:stretch>
            <a:fillRect/>
          </a:stretch>
        </p:blipFill>
        <p:spPr>
          <a:xfrm>
            <a:off x="6126182" y="421194"/>
            <a:ext cx="2400300" cy="619125"/>
          </a:xfrm>
          <a:prstGeom prst="rect">
            <a:avLst/>
          </a:prstGeom>
        </p:spPr>
      </p:pic>
      <p:sp>
        <p:nvSpPr>
          <p:cNvPr id="6" name="Content Placeholder 2"/>
          <p:cNvSpPr txBox="1">
            <a:spLocks/>
          </p:cNvSpPr>
          <p:nvPr/>
        </p:nvSpPr>
        <p:spPr>
          <a:xfrm>
            <a:off x="884900" y="3365117"/>
            <a:ext cx="7248624" cy="151651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ysClr val="windowText" lastClr="000000"/>
              </a:buClr>
              <a:buSzTx/>
              <a:buNone/>
              <a:tabLst/>
              <a:defRPr/>
            </a:pPr>
            <a:r>
              <a:rPr kumimoji="0" lang="es-VE" sz="29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Información adicional y ayuda en aplicaciones, comunicarse con:</a:t>
            </a:r>
          </a:p>
          <a:p>
            <a:pPr marL="2743200" marR="0" lvl="6" indent="0" algn="l" defTabSz="914400" rtl="0" eaLnBrk="1" fontAlgn="auto" latinLnBrk="0" hangingPunct="1">
              <a:lnSpc>
                <a:spcPct val="120000"/>
              </a:lnSpc>
              <a:spcBef>
                <a:spcPts val="500"/>
              </a:spcBef>
              <a:spcAft>
                <a:spcPts val="0"/>
              </a:spcAft>
              <a:buClr>
                <a:sysClr val="windowText" lastClr="000000"/>
              </a:buClr>
              <a:buSzTx/>
              <a:buNone/>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2743200" marR="0" lvl="6" indent="0" algn="l" defTabSz="914400" rtl="0" eaLnBrk="1" fontAlgn="auto" latinLnBrk="0" hangingPunct="1">
              <a:lnSpc>
                <a:spcPct val="120000"/>
              </a:lnSpc>
              <a:spcBef>
                <a:spcPts val="500"/>
              </a:spcBef>
              <a:spcAft>
                <a:spcPts val="0"/>
              </a:spcAft>
              <a:buClr>
                <a:sysClr val="windowText" lastClr="000000"/>
              </a:buClr>
              <a:buSzTx/>
              <a:buNone/>
              <a:tabLst/>
              <a:defRPr/>
            </a:pPr>
            <a:endParaRPr lang="es-VE" dirty="0">
              <a:solidFill>
                <a:sysClr val="windowText" lastClr="000000"/>
              </a:solidFill>
              <a:latin typeface="Tw Cen MT" panose="020B0602020104020603"/>
            </a:endParaRPr>
          </a:p>
          <a:p>
            <a:pPr marL="2743200" marR="0" lvl="6" indent="0" algn="l" defTabSz="914400" rtl="0" eaLnBrk="1" fontAlgn="auto" latinLnBrk="0" hangingPunct="1">
              <a:lnSpc>
                <a:spcPct val="120000"/>
              </a:lnSpc>
              <a:spcBef>
                <a:spcPts val="500"/>
              </a:spcBef>
              <a:spcAft>
                <a:spcPts val="0"/>
              </a:spcAft>
              <a:buClr>
                <a:sysClr val="windowText" lastClr="000000"/>
              </a:buClr>
              <a:buSzTx/>
              <a:buNone/>
              <a:tabLst/>
              <a:defRPr/>
            </a:pPr>
            <a:endParaRPr kumimoji="0" lang="es-VE" sz="14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2743200" marR="0" lvl="6" indent="0" algn="l" defTabSz="914400" rtl="0" eaLnBrk="1" fontAlgn="auto" latinLnBrk="0" hangingPunct="1">
              <a:lnSpc>
                <a:spcPct val="120000"/>
              </a:lnSpc>
              <a:spcBef>
                <a:spcPts val="500"/>
              </a:spcBef>
              <a:spcAft>
                <a:spcPts val="0"/>
              </a:spcAft>
              <a:buClr>
                <a:sysClr val="windowText" lastClr="000000"/>
              </a:buClr>
              <a:buSzTx/>
              <a:buNone/>
              <a:tabLst/>
              <a:defRPr/>
            </a:pPr>
            <a:r>
              <a:rPr kumimoji="0" lang="es-VE" sz="26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JjMENDOZA</a:t>
            </a:r>
            <a:r>
              <a:rPr kumimoji="0" lang="en-US" sz="2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@prodekinc.com</a:t>
            </a:r>
            <a:endParaRPr kumimoji="0" lang="es-VE" sz="2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4196960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90600" y="1192215"/>
            <a:ext cx="6478427" cy="103659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Resumen</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6" name="Content Placeholder 2"/>
          <p:cNvSpPr txBox="1">
            <a:spLocks/>
          </p:cNvSpPr>
          <p:nvPr/>
        </p:nvSpPr>
        <p:spPr>
          <a:xfrm>
            <a:off x="741145" y="2155828"/>
            <a:ext cx="7854215" cy="419684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Los equipos más importantes en la fábrica de azúcar son para concentrar soluciones de azúcar, mediante la evaporación de agua de las mismas bien sea, a presión sobre la atmosférica o al vacío.</a:t>
            </a:r>
          </a:p>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Los equipos donde ocurre ebullición son propensos a producir gotas de líquido conteniendo sacarosa, cerca de la superficie del material que evaporan las cuales, pueden ser arrastradas verticalmente por la masa de vapor ascendiendo hasta llegar a su condensación.</a:t>
            </a:r>
          </a:p>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En investigaciones experimentales se ha demostrado que hay, una proporcionalidad potencial entre la velocidad de los vapores y la cantidad de sacarosa arrastrada medidas ambas en condiciones controladas. </a:t>
            </a:r>
          </a:p>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Haciendo mediciones en condiciones reales de funcionamiento (No controladas), nos damos cuenta que, no todo el tiempo, se conserva la proporcionalidad con la velocidad de los vapores en el cuerpo, si no que, hay arrastres mucho más grandes, producidos por salpicaduras debidas a cambios en alimentación, entradas de aire y la presión en el equipo analizado.</a:t>
            </a:r>
          </a:p>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Tomando en cuenta las investigaciones experimentales se han diseñado distintos aparatos para parar los arrastres de gotas contentivas de sacarosa, recolectarlas y devolverlas en forma segura al líquido en ebullición. Normalmente los arrastres primarios por salpicaduras producidas por disturbios alcanzan mamparos de choque, los cuales logran parar en alrededor de 90 % el arrastre, la combinación de estos con los equipos más sofisticados pueden alcanzar arriba de 99.7 % de separación.</a:t>
            </a:r>
          </a:p>
          <a:p>
            <a:pPr marR="0" lvl="0" algn="just"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En este trabajo se concluye cuáles son separadores más efectivos, la mejor ubicación relativa de los mismos respecto al equipo donde se evapora, el retorno garantizado del líquido separado y la eficiencia de separación en ellos lograda.</a:t>
            </a: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1780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404664" y="1559292"/>
            <a:ext cx="6237796" cy="6650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EQUIPOS PARA EVAPORACIÓN</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717748" y="2591394"/>
            <a:ext cx="7925737" cy="347252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Superficie de líquidos en ebullición desprenden gotas que contienen sacarosa y que el flujo de vapor tiende a arrastrar, en su ascenso hacia la salida del mismo.</a:t>
            </a: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endPar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En forma experimental por resultado de mediciones y toma de muestras, se ha demostrado que el arrastre de gotas de líquido con sacarosa junto al vapor esta regido por una ecuación del tipo:</a:t>
            </a:r>
          </a:p>
          <a:p>
            <a:pPr marL="0" marR="0" lvl="0" indent="0" algn="l" defTabSz="914400" rtl="0" eaLnBrk="1" fontAlgn="auto" latinLnBrk="0" hangingPunct="1">
              <a:lnSpc>
                <a:spcPct val="120000"/>
              </a:lnSpc>
              <a:spcBef>
                <a:spcPts val="1000"/>
              </a:spcBef>
              <a:spcAft>
                <a:spcPts val="0"/>
              </a:spcAft>
              <a:buClr>
                <a:srgbClr val="00B0F0"/>
              </a:buClr>
              <a:buSzTx/>
              <a:buNone/>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1)</a:t>
            </a:r>
            <a:r>
              <a:rPr kumimoji="0" lang="es-VE" sz="2000" b="1"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Arrastre de sacarosa = a*velocidad vapor</a:t>
            </a:r>
            <a:r>
              <a:rPr kumimoji="0" lang="en-US" sz="2000" b="1"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t>
            </a:r>
            <a:r>
              <a:rPr kumimoji="0" lang="es-VE" sz="2000" b="1"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b</a:t>
            </a: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 y b son constantes determinadas en forma experimental para </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situaciones </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particulares donde se mantiene una </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evaporación </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estable</a:t>
            </a: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1404664" y="3005133"/>
            <a:ext cx="6630853" cy="1803844"/>
          </a:xfrm>
          <a:prstGeom prst="rect">
            <a:avLst/>
          </a:prstGeom>
        </p:spPr>
      </p:pic>
    </p:spTree>
    <p:extLst>
      <p:ext uri="{BB962C8B-B14F-4D97-AF65-F5344CB8AC3E}">
        <p14:creationId xmlns:p14="http://schemas.microsoft.com/office/powerpoint/2010/main" val="316636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597169" y="1443789"/>
            <a:ext cx="6439926" cy="8960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EQUIPOS PARA EVAPORACIÓN</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596766" y="2714325"/>
            <a:ext cx="7892716" cy="25988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Análisis de la situación en condiciones reales muestran:</a:t>
            </a:r>
          </a:p>
          <a:p>
            <a:pPr marL="0" marR="0" lvl="0" indent="0" algn="just" defTabSz="914400" rtl="0" eaLnBrk="1" fontAlgn="auto" latinLnBrk="0" hangingPunct="1">
              <a:lnSpc>
                <a:spcPct val="120000"/>
              </a:lnSpc>
              <a:spcBef>
                <a:spcPts val="1000"/>
              </a:spcBef>
              <a:spcAft>
                <a:spcPts val="0"/>
              </a:spcAft>
              <a:buClr>
                <a:srgbClr val="00B0F0"/>
              </a:buClr>
              <a:buSzTx/>
              <a:buNone/>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 que en los equipos de evaporación (evaporadores y tachos). 		   con frecuencia los arrastres medidos, son mayores a los    	 	   obtenidos de ecuación (1) de proporcionalidad.</a:t>
            </a:r>
          </a:p>
          <a:p>
            <a:pPr marR="0" lvl="0" algn="l" defTabSz="914400" rtl="0" eaLnBrk="1" fontAlgn="auto" latinLnBrk="0" hangingPunct="1">
              <a:lnSpc>
                <a:spcPct val="120000"/>
              </a:lnSpc>
              <a:spcBef>
                <a:spcPts val="1000"/>
              </a:spcBef>
              <a:spcAft>
                <a:spcPts val="0"/>
              </a:spcAft>
              <a:buClr>
                <a:srgbClr val="00B0F0"/>
              </a:buClr>
              <a:buSzTx/>
              <a:buFont typeface="Wingdings" panose="05000000000000000000" pitchFamily="2" charset="2"/>
              <a:buChar char="Ø"/>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Porque ?</a:t>
            </a:r>
          </a:p>
          <a:p>
            <a:pPr marL="0" marR="0" lvl="0" indent="0" algn="l" defTabSz="914400" rtl="0" eaLnBrk="1" fontAlgn="auto" latinLnBrk="0" hangingPunct="1">
              <a:lnSpc>
                <a:spcPct val="120000"/>
              </a:lnSpc>
              <a:spcBef>
                <a:spcPts val="1000"/>
              </a:spcBef>
              <a:spcAft>
                <a:spcPts val="0"/>
              </a:spcAft>
              <a:buClr>
                <a:srgbClr val="00B0F0"/>
              </a:buClr>
              <a:buSzTx/>
              <a:buNone/>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Disturbios introducidos por variaciones en alimentación de 	 	liquido, vapor, presión, entradas de aire o vapor para promover 	la circulación 	   		</a:t>
            </a:r>
          </a:p>
        </p:txBody>
      </p:sp>
    </p:spTree>
    <p:extLst>
      <p:ext uri="{BB962C8B-B14F-4D97-AF65-F5344CB8AC3E}">
        <p14:creationId xmlns:p14="http://schemas.microsoft.com/office/powerpoint/2010/main" val="209485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990600" y="1225244"/>
            <a:ext cx="7059954" cy="121947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separadores primarios</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1165858" y="2561540"/>
            <a:ext cx="6709435" cy="63404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None/>
              <a:tabLst/>
              <a:defRPr/>
            </a:pPr>
            <a:r>
              <a:rPr kumimoji="0" lang="es-VE" sz="6200" b="0" i="0" u="sng"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ejemplos:</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1611637" y="3195588"/>
            <a:ext cx="5817875" cy="3582282"/>
          </a:xfrm>
          <a:prstGeom prst="rect">
            <a:avLst/>
          </a:prstGeom>
        </p:spPr>
      </p:pic>
    </p:spTree>
    <p:extLst>
      <p:ext uri="{BB962C8B-B14F-4D97-AF65-F5344CB8AC3E}">
        <p14:creationId xmlns:p14="http://schemas.microsoft.com/office/powerpoint/2010/main" val="123875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78118" y="1429065"/>
            <a:ext cx="3935688" cy="15984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28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Eficiencia de separación y velocidad</a:t>
            </a:r>
            <a:endParaRPr kumimoji="0" lang="es-VE" sz="28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Text Placeholder 4"/>
          <p:cNvSpPr txBox="1">
            <a:spLocks/>
          </p:cNvSpPr>
          <p:nvPr/>
        </p:nvSpPr>
        <p:spPr>
          <a:xfrm>
            <a:off x="178118" y="3032643"/>
            <a:ext cx="3935689" cy="3158348"/>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VE" sz="1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VE" sz="1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La curva medida para distintas combinaciones de separadores se vuelve asintótica y en forma experimental, se demostró que a alrededor de los 131 pie/s, se produce </a:t>
            </a:r>
            <a:r>
              <a:rPr kumimoji="0" lang="es-VE" sz="16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rearrastre</a:t>
            </a:r>
            <a:r>
              <a:rPr kumimoji="0" lang="es-VE" sz="1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r>
              <a:rPr kumimoji="0" lang="es-VE" sz="1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del material separado.</a:t>
            </a:r>
            <a:endParaRPr kumimoji="0" lang="es-VE" sz="1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Content Placeholder 3"/>
          <p:cNvPicPr>
            <a:picLocks noChangeAspect="1"/>
          </p:cNvPicPr>
          <p:nvPr/>
        </p:nvPicPr>
        <p:blipFill>
          <a:blip r:embed="rId4"/>
          <a:stretch>
            <a:fillRect/>
          </a:stretch>
        </p:blipFill>
        <p:spPr>
          <a:xfrm>
            <a:off x="4113806" y="1660701"/>
            <a:ext cx="4853751" cy="4530290"/>
          </a:xfrm>
          <a:prstGeom prst="rect">
            <a:avLst/>
          </a:prstGeom>
        </p:spPr>
      </p:pic>
    </p:spTree>
    <p:extLst>
      <p:ext uri="{BB962C8B-B14F-4D97-AF65-F5344CB8AC3E}">
        <p14:creationId xmlns:p14="http://schemas.microsoft.com/office/powerpoint/2010/main" val="130304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481665" y="1318661"/>
            <a:ext cx="6661307" cy="10307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Dispositivos de separación</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731522" y="2349448"/>
            <a:ext cx="7575080" cy="36085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Orientación del flujo</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Vertical, Empleados en el interior de los equipos de evaporación de jugos.</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El vertical esta colocado de tal forma que también atrape salpicaduras.</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Su acción es integral por ello tienden a incrustarse.</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Los de malla son muy efectivos en flujo vertical, pero las incrustaciones restringen muy rápido el flujo, la caída de presión sube y son difíciles de limpiar.</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Los dispositivos formados por módulos en </a:t>
            </a:r>
            <a:r>
              <a:rPr kumimoji="0" lang="es-VE" sz="18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sig</a:t>
            </a: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r>
              <a:rPr kumimoji="0" lang="es-VE" sz="18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sag</a:t>
            </a: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verticales, son los mas populares, existen diferentes diseños de ellos, algunos muy buenos. </a:t>
            </a:r>
          </a:p>
          <a:p>
            <a:pPr lvl="1" algn="just">
              <a:buClr>
                <a:srgbClr val="00B0F0"/>
              </a:buClr>
              <a:buFont typeface="Wingdings" panose="05000000000000000000" pitchFamily="2" charset="2"/>
              <a:buChar char="Ø"/>
              <a:tabLst>
                <a:tab pos="568325" algn="l"/>
              </a:tabLst>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Son colocados en restricciones de flujo que mantengan una velocidad conveniente a la eficiencia de arresto de gotas, sin comprometer las pérdidas de presión, ni la velocidad en que se pueda tender al </a:t>
            </a:r>
            <a:r>
              <a:rPr kumimoji="0" lang="es-VE" sz="18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rearrastre</a:t>
            </a:r>
            <a:endPar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lvl="1">
              <a:buClr>
                <a:srgbClr val="00B0F0"/>
              </a:buClr>
              <a:buFont typeface="Wingdings" panose="05000000000000000000" pitchFamily="2" charset="2"/>
              <a:buChar char="Ø"/>
              <a:tabLst>
                <a:tab pos="568325" algn="l"/>
              </a:tabLst>
            </a:pPr>
            <a:endParaRPr kumimoji="0" lang="es-VE" sz="18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80307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251461" y="1456909"/>
            <a:ext cx="6523970" cy="9730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Dispositivos de separación</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2"/>
          <p:cNvSpPr txBox="1">
            <a:spLocks/>
          </p:cNvSpPr>
          <p:nvPr/>
        </p:nvSpPr>
        <p:spPr>
          <a:xfrm>
            <a:off x="1183908" y="2694638"/>
            <a:ext cx="6333422" cy="30195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r>
              <a:rPr kumimoji="0" lang="es-VE"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Orientación del flujo.</a:t>
            </a:r>
          </a:p>
          <a:p>
            <a:pPr marR="0" lvl="1" algn="l" defTabSz="914400" rtl="0" eaLnBrk="1" fontAlgn="auto" latinLnBrk="0" hangingPunct="1">
              <a:lnSpc>
                <a:spcPct val="120000"/>
              </a:lnSpc>
              <a:spcBef>
                <a:spcPts val="500"/>
              </a:spcBef>
              <a:spcAft>
                <a:spcPts val="0"/>
              </a:spcAft>
              <a:buClr>
                <a:srgbClr val="00B0F0"/>
              </a:buClr>
              <a:buSzTx/>
              <a:buFont typeface="Wingdings" panose="05000000000000000000" pitchFamily="2" charset="2"/>
              <a:buChar char="Ø"/>
              <a:tabLst/>
              <a:defRPr/>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Horizontal, generalmente colocados en el ducto de salida de vapor.</a:t>
            </a:r>
          </a:p>
          <a:p>
            <a:pPr marR="0" lvl="1" algn="l" defTabSz="914400" rtl="0" eaLnBrk="1" fontAlgn="auto" latinLnBrk="0" hangingPunct="1">
              <a:lnSpc>
                <a:spcPct val="120000"/>
              </a:lnSpc>
              <a:spcBef>
                <a:spcPts val="500"/>
              </a:spcBef>
              <a:spcAft>
                <a:spcPts val="0"/>
              </a:spcAft>
              <a:buClr>
                <a:srgbClr val="00B0F0"/>
              </a:buClr>
              <a:buSzTx/>
              <a:buFont typeface="Wingdings" panose="05000000000000000000" pitchFamily="2" charset="2"/>
              <a:buChar char="Ø"/>
              <a:tabLst/>
              <a:defRPr/>
            </a:pP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Se colocan en expansiones del ducto de salida con el fin de lograr la velocidad adecuada a la separación y evitar el </a:t>
            </a:r>
            <a:r>
              <a:rPr kumimoji="0" lang="es-VE" sz="1800" b="0" i="0" u="none" strike="noStrike" kern="1200" cap="all" spc="0" normalizeH="0" baseline="0" noProof="0" dirty="0" err="1" smtClean="0">
                <a:ln>
                  <a:noFill/>
                </a:ln>
                <a:solidFill>
                  <a:sysClr val="windowText" lastClr="000000"/>
                </a:solidFill>
                <a:effectLst/>
                <a:uLnTx/>
                <a:uFillTx/>
                <a:latin typeface="Tw Cen MT" panose="020B0602020104020603"/>
                <a:ea typeface="+mn-ea"/>
                <a:cs typeface="+mn-cs"/>
              </a:rPr>
              <a:t>rearrastre</a:t>
            </a:r>
            <a:r>
              <a:rPr kumimoji="0" lang="es-VE"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de gotas.</a:t>
            </a:r>
          </a:p>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69549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2" descr="Prodek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2"/>
            <a:ext cx="1828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674169" y="1241586"/>
            <a:ext cx="5939413" cy="9114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VE" sz="3200" b="0" i="0" u="none" strike="noStrike" kern="1200" cap="all"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rPr>
              <a:t>separador vertical</a:t>
            </a:r>
            <a:endParaRPr kumimoji="0" lang="es-VE" sz="3200" b="0"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w Cen MT" panose="020B0602020104020603"/>
              <a:ea typeface="+mj-ea"/>
              <a:cs typeface="+mj-cs"/>
            </a:endParaRPr>
          </a:p>
        </p:txBody>
      </p:sp>
      <p:sp>
        <p:nvSpPr>
          <p:cNvPr id="4" name="Content Placeholder 3"/>
          <p:cNvSpPr txBox="1">
            <a:spLocks/>
          </p:cNvSpPr>
          <p:nvPr/>
        </p:nvSpPr>
        <p:spPr>
          <a:xfrm>
            <a:off x="382061" y="1969949"/>
            <a:ext cx="3571599" cy="4649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r>
              <a:rPr kumimoji="0" lang="es-VE" sz="2000" b="0" i="0" u="sng" strike="noStrike" kern="1200" cap="all" spc="0" normalizeH="0" baseline="0" noProof="0" dirty="0" smtClean="0">
                <a:ln>
                  <a:noFill/>
                </a:ln>
                <a:solidFill>
                  <a:sysClr val="windowText" lastClr="000000"/>
                </a:solidFill>
                <a:effectLst/>
                <a:uLnTx/>
                <a:uFillTx/>
                <a:latin typeface="Tw Cen MT" panose="020B0602020104020603"/>
                <a:ea typeface="+mn-ea"/>
                <a:cs typeface="+mn-cs"/>
              </a:rPr>
              <a:t>Vertical</a:t>
            </a:r>
          </a:p>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stretch>
            <a:fillRect/>
          </a:stretch>
        </p:blipFill>
        <p:spPr>
          <a:xfrm>
            <a:off x="382061" y="2671570"/>
            <a:ext cx="3572386" cy="3875986"/>
          </a:xfrm>
          <a:prstGeom prst="rect">
            <a:avLst/>
          </a:prstGeom>
        </p:spPr>
      </p:pic>
      <p:sp>
        <p:nvSpPr>
          <p:cNvPr id="6" name="Content Placeholder 4"/>
          <p:cNvSpPr txBox="1">
            <a:spLocks/>
          </p:cNvSpPr>
          <p:nvPr/>
        </p:nvSpPr>
        <p:spPr>
          <a:xfrm>
            <a:off x="4487103" y="1986193"/>
            <a:ext cx="4105489" cy="4649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r>
              <a:rPr kumimoji="0" lang="es-VE" sz="2000" b="0" i="0" u="sng" strike="noStrike" kern="1200" cap="all" spc="0" normalizeH="0" baseline="0" noProof="0" dirty="0" smtClean="0">
                <a:ln>
                  <a:noFill/>
                </a:ln>
                <a:solidFill>
                  <a:sysClr val="windowText" lastClr="000000"/>
                </a:solidFill>
                <a:effectLst/>
                <a:uLnTx/>
                <a:uFillTx/>
                <a:latin typeface="Tw Cen MT" panose="020B0602020104020603"/>
                <a:ea typeface="+mn-ea"/>
                <a:cs typeface="+mn-cs"/>
              </a:rPr>
              <a:t>Módulo vertical</a:t>
            </a:r>
          </a:p>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endParaRPr kumimoji="0" lang="es-VE"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7" name="Picture 6"/>
          <p:cNvPicPr>
            <a:picLocks noChangeAspect="1"/>
          </p:cNvPicPr>
          <p:nvPr/>
        </p:nvPicPr>
        <p:blipFill>
          <a:blip r:embed="rId5"/>
          <a:stretch>
            <a:fillRect/>
          </a:stretch>
        </p:blipFill>
        <p:spPr>
          <a:xfrm>
            <a:off x="4643876" y="2671570"/>
            <a:ext cx="3791944" cy="3751808"/>
          </a:xfrm>
          <a:prstGeom prst="rect">
            <a:avLst/>
          </a:prstGeom>
        </p:spPr>
      </p:pic>
    </p:spTree>
    <p:extLst>
      <p:ext uri="{BB962C8B-B14F-4D97-AF65-F5344CB8AC3E}">
        <p14:creationId xmlns:p14="http://schemas.microsoft.com/office/powerpoint/2010/main" val="264826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831</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Tw Cen MT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TOMA DE MUESTRAS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Sanchez</dc:creator>
  <cp:lastModifiedBy>Juan Mendoza</cp:lastModifiedBy>
  <cp:revision>14</cp:revision>
  <dcterms:created xsi:type="dcterms:W3CDTF">2016-06-02T18:09:57Z</dcterms:created>
  <dcterms:modified xsi:type="dcterms:W3CDTF">2017-07-07T16:29:18Z</dcterms:modified>
</cp:coreProperties>
</file>