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8" r:id="rId4"/>
    <p:sldId id="295" r:id="rId5"/>
    <p:sldId id="279" r:id="rId6"/>
    <p:sldId id="280" r:id="rId7"/>
    <p:sldId id="258" r:id="rId8"/>
    <p:sldId id="259" r:id="rId9"/>
    <p:sldId id="261" r:id="rId10"/>
    <p:sldId id="262" r:id="rId11"/>
    <p:sldId id="281" r:id="rId12"/>
    <p:sldId id="288" r:id="rId13"/>
    <p:sldId id="263" r:id="rId14"/>
    <p:sldId id="290" r:id="rId15"/>
    <p:sldId id="264" r:id="rId16"/>
    <p:sldId id="282" r:id="rId17"/>
    <p:sldId id="270" r:id="rId18"/>
    <p:sldId id="284" r:id="rId19"/>
    <p:sldId id="292" r:id="rId20"/>
    <p:sldId id="266" r:id="rId21"/>
    <p:sldId id="268" r:id="rId22"/>
    <p:sldId id="271" r:id="rId23"/>
    <p:sldId id="285" r:id="rId24"/>
    <p:sldId id="294" r:id="rId25"/>
    <p:sldId id="277" r:id="rId26"/>
    <p:sldId id="287" r:id="rId27"/>
    <p:sldId id="272" r:id="rId28"/>
    <p:sldId id="273" r:id="rId29"/>
    <p:sldId id="276" r:id="rId30"/>
    <p:sldId id="286" r:id="rId31"/>
    <p:sldId id="296" r:id="rId3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lineChart>
        <c:grouping val="standard"/>
        <c:varyColors val="0"/>
        <c:ser>
          <c:idx val="0"/>
          <c:order val="0"/>
          <c:tx>
            <c:strRef>
              <c:f>Hoja1!$B$1</c:f>
              <c:strCache>
                <c:ptCount val="1"/>
                <c:pt idx="0">
                  <c:v>Pureza de Licor madre</c:v>
                </c:pt>
              </c:strCache>
            </c:strRef>
          </c:tx>
          <c:spPr>
            <a:ln w="28575" cap="rnd">
              <a:solidFill>
                <a:schemeClr val="accent1"/>
              </a:solidFill>
              <a:round/>
            </a:ln>
            <a:effectLst>
              <a:outerShdw blurRad="50800" dist="38100" dir="2700000" algn="tl" rotWithShape="0">
                <a:prstClr val="black">
                  <a:alpha val="40000"/>
                </a:prstClr>
              </a:outerShdw>
            </a:effectLst>
          </c:spPr>
          <c:marker>
            <c:symbol val="circle"/>
            <c:size val="7"/>
            <c:spPr>
              <a:solidFill>
                <a:schemeClr val="accent1"/>
              </a:solidFill>
              <a:ln w="9525">
                <a:solidFill>
                  <a:schemeClr val="accent1"/>
                </a:solidFill>
              </a:ln>
              <a:effectLst>
                <a:outerShdw blurRad="50800" dist="38100" dir="2700000" algn="tl" rotWithShape="0">
                  <a:prstClr val="black">
                    <a:alpha val="40000"/>
                  </a:prstClr>
                </a:outerShdw>
              </a:effectLst>
            </c:spPr>
          </c:marker>
          <c:dPt>
            <c:idx val="0"/>
            <c:marker>
              <c:symbol val="circle"/>
              <c:size val="7"/>
              <c:spPr>
                <a:solidFill>
                  <a:schemeClr val="accent1"/>
                </a:solidFill>
                <a:ln w="9525">
                  <a:solidFill>
                    <a:srgbClr val="0070C0"/>
                  </a:solidFill>
                </a:ln>
                <a:effectLst>
                  <a:outerShdw blurRad="50800" dist="38100" dir="2700000" algn="tl" rotWithShape="0">
                    <a:prstClr val="black">
                      <a:alpha val="40000"/>
                    </a:prstClr>
                  </a:outerShdw>
                </a:effectLst>
              </c:spPr>
            </c:marker>
            <c:bubble3D val="0"/>
          </c:dPt>
          <c:dPt>
            <c:idx val="1"/>
            <c:marker>
              <c:symbol val="circle"/>
              <c:size val="7"/>
              <c:spPr>
                <a:solidFill>
                  <a:schemeClr val="accent1"/>
                </a:solidFill>
                <a:ln w="9525">
                  <a:solidFill>
                    <a:srgbClr val="0070C0"/>
                  </a:solidFill>
                </a:ln>
                <a:effectLst>
                  <a:outerShdw blurRad="50800" dist="38100" dir="2700000" algn="tl" rotWithShape="0">
                    <a:prstClr val="black">
                      <a:alpha val="40000"/>
                    </a:prstClr>
                  </a:outerShdw>
                </a:effectLst>
              </c:spPr>
            </c:marker>
            <c:bubble3D val="0"/>
          </c:dPt>
          <c:dPt>
            <c:idx val="2"/>
            <c:marker>
              <c:symbol val="circle"/>
              <c:size val="7"/>
              <c:spPr>
                <a:solidFill>
                  <a:schemeClr val="accent1"/>
                </a:solidFill>
                <a:ln w="9525">
                  <a:solidFill>
                    <a:srgbClr val="0070C0"/>
                  </a:solidFill>
                </a:ln>
                <a:effectLst>
                  <a:outerShdw blurRad="50800" dist="38100" dir="2700000" algn="tl" rotWithShape="0">
                    <a:prstClr val="black">
                      <a:alpha val="40000"/>
                    </a:prstClr>
                  </a:outerShdw>
                </a:effectLst>
              </c:spPr>
            </c:marker>
            <c:bubble3D val="0"/>
          </c:dPt>
          <c:dPt>
            <c:idx val="3"/>
            <c:marker>
              <c:symbol val="circle"/>
              <c:size val="7"/>
              <c:spPr>
                <a:solidFill>
                  <a:schemeClr val="accent1"/>
                </a:solidFill>
                <a:ln w="9525">
                  <a:solidFill>
                    <a:srgbClr val="0070C0"/>
                  </a:solidFill>
                </a:ln>
                <a:effectLst>
                  <a:outerShdw blurRad="50800" dist="38100" dir="2700000" algn="tl" rotWithShape="0">
                    <a:prstClr val="black">
                      <a:alpha val="40000"/>
                    </a:prstClr>
                  </a:outerShdw>
                </a:effectLst>
              </c:spPr>
            </c:marker>
            <c:bubble3D val="0"/>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Inicio de cristalización</c:v>
                </c:pt>
                <c:pt idx="1">
                  <c:v>Fin de Cristalización</c:v>
                </c:pt>
                <c:pt idx="2">
                  <c:v>Fin de Templa MCC</c:v>
                </c:pt>
                <c:pt idx="3">
                  <c:v>salida Cristalizadores</c:v>
                </c:pt>
                <c:pt idx="4">
                  <c:v>Miel Final </c:v>
                </c:pt>
              </c:strCache>
            </c:strRef>
          </c:cat>
          <c:val>
            <c:numRef>
              <c:f>Hoja1!$B$2:$B$6</c:f>
              <c:numCache>
                <c:formatCode>General</c:formatCode>
                <c:ptCount val="5"/>
                <c:pt idx="0">
                  <c:v>82</c:v>
                </c:pt>
                <c:pt idx="1">
                  <c:v>45</c:v>
                </c:pt>
                <c:pt idx="2">
                  <c:v>33</c:v>
                </c:pt>
                <c:pt idx="3">
                  <c:v>30</c:v>
                </c:pt>
                <c:pt idx="4">
                  <c:v>33</c:v>
                </c:pt>
              </c:numCache>
            </c:numRef>
          </c:val>
          <c:smooth val="0"/>
        </c:ser>
        <c:dLbls>
          <c:showLegendKey val="0"/>
          <c:showVal val="0"/>
          <c:showCatName val="0"/>
          <c:showSerName val="0"/>
          <c:showPercent val="0"/>
          <c:showBubbleSize val="0"/>
        </c:dLbls>
        <c:marker val="1"/>
        <c:smooth val="0"/>
        <c:axId val="1023816992"/>
        <c:axId val="1023815360"/>
      </c:lineChart>
      <c:catAx>
        <c:axId val="102381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crossAx val="1023815360"/>
        <c:crosses val="autoZero"/>
        <c:auto val="1"/>
        <c:lblAlgn val="ctr"/>
        <c:lblOffset val="100"/>
        <c:noMultiLvlLbl val="0"/>
      </c:catAx>
      <c:valAx>
        <c:axId val="1023815360"/>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crossAx val="1023816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Area</a:t>
            </a:r>
            <a:r>
              <a:rPr lang="es-MX" baseline="0"/>
              <a:t> de cristales mm2/mg y área de poros </a:t>
            </a:r>
            <a:endParaRPr lang="es-MX"/>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12548381452318461"/>
          <c:y val="0.17171296296296296"/>
          <c:w val="0.74257349081364832"/>
          <c:h val="0.56716061533974915"/>
        </c:manualLayout>
      </c:layout>
      <c:scatterChart>
        <c:scatterStyle val="smoothMarker"/>
        <c:varyColors val="0"/>
        <c:ser>
          <c:idx val="0"/>
          <c:order val="0"/>
          <c:tx>
            <c:strRef>
              <c:f>Hoja1!$B$1</c:f>
              <c:strCache>
                <c:ptCount val="1"/>
                <c:pt idx="0">
                  <c:v>área mm2/mg</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41580561150786383"/>
                  <c:y val="-0.28988995255025107"/>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trendlineLbl>
          </c:trendline>
          <c:xVal>
            <c:numRef>
              <c:f>Hoja1!$A$2:$A$6</c:f>
              <c:numCache>
                <c:formatCode>General</c:formatCode>
                <c:ptCount val="5"/>
                <c:pt idx="0">
                  <c:v>0.20799999999999999</c:v>
                </c:pt>
                <c:pt idx="1">
                  <c:v>0.246</c:v>
                </c:pt>
                <c:pt idx="2">
                  <c:v>0.29499999999999998</c:v>
                </c:pt>
                <c:pt idx="3">
                  <c:v>0.35099999999999998</c:v>
                </c:pt>
                <c:pt idx="4">
                  <c:v>0.41699999999999998</c:v>
                </c:pt>
              </c:numCache>
            </c:numRef>
          </c:xVal>
          <c:yVal>
            <c:numRef>
              <c:f>Hoja1!$B$2:$B$6</c:f>
              <c:numCache>
                <c:formatCode>General</c:formatCode>
                <c:ptCount val="5"/>
                <c:pt idx="0">
                  <c:v>19.100000000000001</c:v>
                </c:pt>
                <c:pt idx="1">
                  <c:v>16.2</c:v>
                </c:pt>
                <c:pt idx="2">
                  <c:v>13.5</c:v>
                </c:pt>
                <c:pt idx="3">
                  <c:v>11.4</c:v>
                </c:pt>
                <c:pt idx="4">
                  <c:v>9.5399999999999991</c:v>
                </c:pt>
              </c:numCache>
            </c:numRef>
          </c:yVal>
          <c:smooth val="1"/>
        </c:ser>
        <c:dLbls>
          <c:showLegendKey val="0"/>
          <c:showVal val="0"/>
          <c:showCatName val="0"/>
          <c:showSerName val="0"/>
          <c:showPercent val="0"/>
          <c:showBubbleSize val="0"/>
        </c:dLbls>
        <c:axId val="1092668640"/>
        <c:axId val="1092663744"/>
      </c:scatterChart>
      <c:scatterChart>
        <c:scatterStyle val="smoothMarker"/>
        <c:varyColors val="0"/>
        <c:ser>
          <c:idx val="1"/>
          <c:order val="1"/>
          <c:tx>
            <c:strRef>
              <c:f>Hoja1!$C$1</c:f>
              <c:strCache>
                <c:ptCount val="1"/>
                <c:pt idx="0">
                  <c:v>área relativa de sección transversal entre poros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1.8509633970172332E-2"/>
                  <c:y val="-2.6770027805829561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trendlineLbl>
          </c:trendline>
          <c:xVal>
            <c:numRef>
              <c:f>Hoja1!$A$2:$A$6</c:f>
              <c:numCache>
                <c:formatCode>General</c:formatCode>
                <c:ptCount val="5"/>
                <c:pt idx="0">
                  <c:v>0.20799999999999999</c:v>
                </c:pt>
                <c:pt idx="1">
                  <c:v>0.246</c:v>
                </c:pt>
                <c:pt idx="2">
                  <c:v>0.29499999999999998</c:v>
                </c:pt>
                <c:pt idx="3">
                  <c:v>0.35099999999999998</c:v>
                </c:pt>
                <c:pt idx="4">
                  <c:v>0.41699999999999998</c:v>
                </c:pt>
              </c:numCache>
            </c:numRef>
          </c:xVal>
          <c:yVal>
            <c:numRef>
              <c:f>Hoja1!$C$2:$C$6</c:f>
              <c:numCache>
                <c:formatCode>General</c:formatCode>
                <c:ptCount val="5"/>
                <c:pt idx="0">
                  <c:v>100</c:v>
                </c:pt>
                <c:pt idx="1">
                  <c:v>140</c:v>
                </c:pt>
                <c:pt idx="2">
                  <c:v>200</c:v>
                </c:pt>
                <c:pt idx="3">
                  <c:v>280</c:v>
                </c:pt>
                <c:pt idx="4">
                  <c:v>400</c:v>
                </c:pt>
              </c:numCache>
            </c:numRef>
          </c:yVal>
          <c:smooth val="1"/>
        </c:ser>
        <c:dLbls>
          <c:showLegendKey val="0"/>
          <c:showVal val="0"/>
          <c:showCatName val="0"/>
          <c:showSerName val="0"/>
          <c:showPercent val="0"/>
          <c:showBubbleSize val="0"/>
        </c:dLbls>
        <c:axId val="1092665376"/>
        <c:axId val="1092664832"/>
      </c:scatterChart>
      <c:valAx>
        <c:axId val="1092668640"/>
        <c:scaling>
          <c:orientation val="minMax"/>
          <c:min val="0.15000000000000002"/>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diámetros</a:t>
                </a:r>
                <a:r>
                  <a:rPr lang="es-MX" baseline="0"/>
                  <a:t> de cristal mm</a:t>
                </a:r>
                <a:endParaRPr lang="es-MX"/>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092663744"/>
        <c:crosses val="autoZero"/>
        <c:crossBetween val="midCat"/>
      </c:valAx>
      <c:valAx>
        <c:axId val="1092663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sz="900" dirty="0"/>
                  <a:t>Á</a:t>
                </a:r>
                <a:r>
                  <a:rPr lang="es-MX" sz="900" dirty="0" smtClean="0"/>
                  <a:t>rea</a:t>
                </a:r>
                <a:r>
                  <a:rPr lang="es-MX" sz="900" baseline="0" dirty="0" smtClean="0"/>
                  <a:t> </a:t>
                </a:r>
                <a:r>
                  <a:rPr lang="es-MX" sz="900" baseline="0" dirty="0"/>
                  <a:t>mm2/mg</a:t>
                </a:r>
                <a:endParaRPr lang="es-MX" sz="9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092668640"/>
        <c:crosses val="autoZero"/>
        <c:crossBetween val="midCat"/>
      </c:valAx>
      <c:valAx>
        <c:axId val="1092664832"/>
        <c:scaling>
          <c:orientation val="minMax"/>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092665376"/>
        <c:crosses val="max"/>
        <c:crossBetween val="midCat"/>
      </c:valAx>
      <c:valAx>
        <c:axId val="1092665376"/>
        <c:scaling>
          <c:orientation val="minMax"/>
        </c:scaling>
        <c:delete val="1"/>
        <c:axPos val="b"/>
        <c:numFmt formatCode="General" sourceLinked="1"/>
        <c:majorTickMark val="out"/>
        <c:minorTickMark val="none"/>
        <c:tickLblPos val="nextTo"/>
        <c:crossAx val="1092664832"/>
        <c:crosses val="autoZero"/>
        <c:crossBetween val="midCat"/>
      </c:valAx>
      <c:spPr>
        <a:noFill/>
        <a:ln>
          <a:noFill/>
        </a:ln>
        <a:effectLst/>
      </c:spPr>
    </c:plotArea>
    <c:legend>
      <c:legendPos val="r"/>
      <c:layout>
        <c:manualLayout>
          <c:xMode val="edge"/>
          <c:yMode val="edge"/>
          <c:x val="7.1917231276323004E-2"/>
          <c:y val="0.88504556722076411"/>
          <c:w val="0.89778550936946833"/>
          <c:h val="0.114584426946631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solidFill>
        <a:schemeClr val="tx1"/>
      </a:solidFill>
    </a:ln>
    <a:effectLst/>
  </c:spPr>
  <c:txPr>
    <a:bodyPr/>
    <a:lstStyle/>
    <a:p>
      <a:pPr>
        <a:defRPr/>
      </a:pPr>
      <a:endParaRPr lang="es-MX"/>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SV"/>
              <a:t>AM</a:t>
            </a:r>
            <a:r>
              <a:rPr lang="es-SV" baseline="0"/>
              <a:t> de Cristalizacion </a:t>
            </a:r>
            <a:endParaRPr lang="es-SV"/>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'[Gráfico en Microsoft PowerPoint]Hoja2'!$A$2:$A$14</c:f>
              <c:numCache>
                <c:formatCode>m/d/yyyy</c:formatCode>
                <c:ptCount val="13"/>
                <c:pt idx="0">
                  <c:v>42800</c:v>
                </c:pt>
                <c:pt idx="1">
                  <c:v>42801</c:v>
                </c:pt>
                <c:pt idx="2">
                  <c:v>42802</c:v>
                </c:pt>
                <c:pt idx="3">
                  <c:v>42803</c:v>
                </c:pt>
                <c:pt idx="4">
                  <c:v>42804</c:v>
                </c:pt>
                <c:pt idx="5">
                  <c:v>42805</c:v>
                </c:pt>
                <c:pt idx="6">
                  <c:v>42806</c:v>
                </c:pt>
                <c:pt idx="7">
                  <c:v>42807</c:v>
                </c:pt>
                <c:pt idx="8">
                  <c:v>42808</c:v>
                </c:pt>
                <c:pt idx="9">
                  <c:v>42809</c:v>
                </c:pt>
                <c:pt idx="10">
                  <c:v>42810</c:v>
                </c:pt>
                <c:pt idx="11">
                  <c:v>42811</c:v>
                </c:pt>
                <c:pt idx="12">
                  <c:v>42812</c:v>
                </c:pt>
              </c:numCache>
            </c:numRef>
          </c:xVal>
          <c:yVal>
            <c:numRef>
              <c:f>'[Gráfico en Microsoft PowerPoint]Hoja2'!$B$2:$B$14</c:f>
              <c:numCache>
                <c:formatCode>General</c:formatCode>
                <c:ptCount val="13"/>
                <c:pt idx="0">
                  <c:v>150.07</c:v>
                </c:pt>
                <c:pt idx="1">
                  <c:v>126.83</c:v>
                </c:pt>
                <c:pt idx="2">
                  <c:v>131.33000000000001</c:v>
                </c:pt>
                <c:pt idx="3">
                  <c:v>127.17</c:v>
                </c:pt>
                <c:pt idx="4">
                  <c:v>146.18</c:v>
                </c:pt>
                <c:pt idx="5">
                  <c:v>164.23</c:v>
                </c:pt>
                <c:pt idx="6">
                  <c:v>144.47</c:v>
                </c:pt>
                <c:pt idx="7">
                  <c:v>156.88999999999999</c:v>
                </c:pt>
                <c:pt idx="8">
                  <c:v>190.28</c:v>
                </c:pt>
                <c:pt idx="9">
                  <c:v>172.7</c:v>
                </c:pt>
                <c:pt idx="10">
                  <c:v>201.3</c:v>
                </c:pt>
                <c:pt idx="11">
                  <c:v>204.9</c:v>
                </c:pt>
                <c:pt idx="12">
                  <c:v>210.02</c:v>
                </c:pt>
              </c:numCache>
            </c:numRef>
          </c:yVal>
          <c:smooth val="1"/>
        </c:ser>
        <c:dLbls>
          <c:showLegendKey val="0"/>
          <c:showVal val="0"/>
          <c:showCatName val="0"/>
          <c:showSerName val="0"/>
          <c:showPercent val="0"/>
          <c:showBubbleSize val="0"/>
        </c:dLbls>
        <c:axId val="813890528"/>
        <c:axId val="1092667008"/>
      </c:scatterChart>
      <c:valAx>
        <c:axId val="813890528"/>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1092667008"/>
        <c:crosses val="autoZero"/>
        <c:crossBetween val="midCat"/>
      </c:valAx>
      <c:valAx>
        <c:axId val="1092667008"/>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8138905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AM</a:t>
            </a:r>
            <a:r>
              <a:rPr lang="es-MX" baseline="0"/>
              <a:t> de Cristales de MCC </a:t>
            </a:r>
            <a:endParaRPr lang="es-MX"/>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scatterChart>
        <c:scatterStyle val="lineMarker"/>
        <c:varyColors val="0"/>
        <c:ser>
          <c:idx val="0"/>
          <c:order val="0"/>
          <c:spPr>
            <a:ln w="25400" cap="rnd">
              <a:noFill/>
              <a:round/>
            </a:ln>
            <a:effectLst>
              <a:outerShdw blurRad="50800" dist="38100" dir="2700000" algn="tl" rotWithShape="0">
                <a:prstClr val="black">
                  <a:alpha val="40000"/>
                </a:prstClr>
              </a:outerShdw>
            </a:effectLst>
          </c:spPr>
          <c:marker>
            <c:symbol val="circle"/>
            <c:size val="7"/>
            <c:spPr>
              <a:solidFill>
                <a:schemeClr val="accent1"/>
              </a:solidFill>
              <a:ln w="9525">
                <a:solidFill>
                  <a:srgbClr val="0070C0"/>
                </a:solidFill>
              </a:ln>
              <a:effectLst>
                <a:outerShdw blurRad="50800" dist="38100" dir="2700000" algn="tl" rotWithShape="0">
                  <a:prstClr val="black">
                    <a:alpha val="40000"/>
                  </a:prstClr>
                </a:outerShdw>
              </a:effectLst>
            </c:spPr>
          </c:marker>
          <c:dPt>
            <c:idx val="0"/>
            <c:marker>
              <c:symbol val="circle"/>
              <c:size val="7"/>
              <c:spPr>
                <a:solidFill>
                  <a:srgbClr val="FF0000"/>
                </a:solidFill>
                <a:ln w="9525">
                  <a:solidFill>
                    <a:srgbClr val="0070C0"/>
                  </a:solidFill>
                </a:ln>
                <a:effectLst>
                  <a:outerShdw blurRad="50800" dist="38100" dir="2700000" algn="tl" rotWithShape="0">
                    <a:prstClr val="black">
                      <a:alpha val="40000"/>
                    </a:prstClr>
                  </a:outerShdw>
                </a:effectLst>
              </c:spPr>
            </c:marker>
            <c:bubble3D val="0"/>
          </c:dPt>
          <c:dPt>
            <c:idx val="1"/>
            <c:marker>
              <c:symbol val="circle"/>
              <c:size val="7"/>
              <c:spPr>
                <a:solidFill>
                  <a:srgbClr val="FF0000"/>
                </a:solidFill>
                <a:ln w="9525">
                  <a:solidFill>
                    <a:srgbClr val="0070C0"/>
                  </a:solidFill>
                </a:ln>
                <a:effectLst>
                  <a:outerShdw blurRad="50800" dist="38100" dir="2700000" algn="tl" rotWithShape="0">
                    <a:prstClr val="black">
                      <a:alpha val="40000"/>
                    </a:prstClr>
                  </a:outerShdw>
                </a:effectLst>
              </c:spPr>
            </c:marker>
            <c:bubble3D val="0"/>
          </c:dPt>
          <c:dPt>
            <c:idx val="2"/>
            <c:marker>
              <c:symbol val="circle"/>
              <c:size val="7"/>
              <c:spPr>
                <a:solidFill>
                  <a:srgbClr val="FF0000"/>
                </a:solidFill>
                <a:ln w="9525">
                  <a:solidFill>
                    <a:srgbClr val="0070C0"/>
                  </a:solidFill>
                </a:ln>
                <a:effectLst>
                  <a:outerShdw blurRad="50800" dist="38100" dir="2700000" algn="tl" rotWithShape="0">
                    <a:prstClr val="black">
                      <a:alpha val="40000"/>
                    </a:prstClr>
                  </a:outerShdw>
                </a:effectLst>
              </c:spPr>
            </c:marker>
            <c:bubble3D val="0"/>
          </c:dPt>
          <c:dPt>
            <c:idx val="3"/>
            <c:marker>
              <c:symbol val="circle"/>
              <c:size val="7"/>
              <c:spPr>
                <a:solidFill>
                  <a:srgbClr val="FF0000"/>
                </a:solidFill>
                <a:ln w="9525">
                  <a:solidFill>
                    <a:srgbClr val="0070C0"/>
                  </a:solidFill>
                </a:ln>
                <a:effectLst>
                  <a:outerShdw blurRad="50800" dist="38100" dir="2700000" algn="tl" rotWithShape="0">
                    <a:prstClr val="black">
                      <a:alpha val="40000"/>
                    </a:prstClr>
                  </a:outerShdw>
                </a:effectLst>
              </c:spPr>
            </c:marker>
            <c:bubble3D val="0"/>
          </c:dPt>
          <c:dPt>
            <c:idx val="4"/>
            <c:marker>
              <c:symbol val="circle"/>
              <c:size val="7"/>
              <c:spPr>
                <a:solidFill>
                  <a:srgbClr val="FF0000"/>
                </a:solidFill>
                <a:ln w="9525">
                  <a:solidFill>
                    <a:srgbClr val="0070C0"/>
                  </a:solidFill>
                </a:ln>
                <a:effectLst>
                  <a:outerShdw blurRad="50800" dist="38100" dir="2700000" algn="tl" rotWithShape="0">
                    <a:prstClr val="black">
                      <a:alpha val="40000"/>
                    </a:prstClr>
                  </a:outerShdw>
                </a:effectLst>
              </c:spPr>
            </c:marker>
            <c:bubble3D val="0"/>
          </c:dPt>
          <c:dPt>
            <c:idx val="5"/>
            <c:marker>
              <c:symbol val="circle"/>
              <c:size val="7"/>
              <c:spPr>
                <a:solidFill>
                  <a:srgbClr val="FF0000"/>
                </a:solidFill>
                <a:ln w="9525">
                  <a:solidFill>
                    <a:srgbClr val="0070C0"/>
                  </a:solidFill>
                </a:ln>
                <a:effectLst>
                  <a:outerShdw blurRad="50800" dist="38100" dir="2700000" algn="tl" rotWithShape="0">
                    <a:prstClr val="black">
                      <a:alpha val="40000"/>
                    </a:prstClr>
                  </a:outerShdw>
                </a:effectLst>
              </c:spPr>
            </c:marker>
            <c:bubble3D val="0"/>
          </c:dPt>
          <c:xVal>
            <c:numRef>
              <c:f>Hoja1!$A$1:$A$30</c:f>
              <c:numCache>
                <c:formatCode>m/d/yyyy</c:formatCode>
                <c:ptCount val="30"/>
                <c:pt idx="0">
                  <c:v>42760</c:v>
                </c:pt>
                <c:pt idx="1">
                  <c:v>42764</c:v>
                </c:pt>
                <c:pt idx="2">
                  <c:v>42766</c:v>
                </c:pt>
                <c:pt idx="3">
                  <c:v>42789</c:v>
                </c:pt>
                <c:pt idx="4">
                  <c:v>42790</c:v>
                </c:pt>
                <c:pt idx="5">
                  <c:v>42791</c:v>
                </c:pt>
                <c:pt idx="6">
                  <c:v>42800</c:v>
                </c:pt>
                <c:pt idx="7">
                  <c:v>42801</c:v>
                </c:pt>
                <c:pt idx="8">
                  <c:v>42802</c:v>
                </c:pt>
                <c:pt idx="9">
                  <c:v>42803</c:v>
                </c:pt>
                <c:pt idx="10">
                  <c:v>42804</c:v>
                </c:pt>
                <c:pt idx="11">
                  <c:v>42805</c:v>
                </c:pt>
                <c:pt idx="12">
                  <c:v>42806</c:v>
                </c:pt>
                <c:pt idx="13">
                  <c:v>42807</c:v>
                </c:pt>
                <c:pt idx="14">
                  <c:v>42808</c:v>
                </c:pt>
                <c:pt idx="15">
                  <c:v>42809</c:v>
                </c:pt>
                <c:pt idx="16">
                  <c:v>42810</c:v>
                </c:pt>
                <c:pt idx="17">
                  <c:v>42811</c:v>
                </c:pt>
                <c:pt idx="18">
                  <c:v>42812</c:v>
                </c:pt>
                <c:pt idx="19">
                  <c:v>42813</c:v>
                </c:pt>
                <c:pt idx="20">
                  <c:v>42814</c:v>
                </c:pt>
                <c:pt idx="21">
                  <c:v>42815</c:v>
                </c:pt>
                <c:pt idx="22">
                  <c:v>42816</c:v>
                </c:pt>
                <c:pt idx="23">
                  <c:v>42817</c:v>
                </c:pt>
                <c:pt idx="24">
                  <c:v>42818</c:v>
                </c:pt>
                <c:pt idx="25">
                  <c:v>42819</c:v>
                </c:pt>
                <c:pt idx="26">
                  <c:v>42820</c:v>
                </c:pt>
                <c:pt idx="27">
                  <c:v>42821</c:v>
                </c:pt>
                <c:pt idx="28">
                  <c:v>42822</c:v>
                </c:pt>
                <c:pt idx="29">
                  <c:v>42823</c:v>
                </c:pt>
              </c:numCache>
            </c:numRef>
          </c:xVal>
          <c:yVal>
            <c:numRef>
              <c:f>Hoja1!$B$1:$B$30</c:f>
              <c:numCache>
                <c:formatCode>General</c:formatCode>
                <c:ptCount val="30"/>
                <c:pt idx="0">
                  <c:v>109.8</c:v>
                </c:pt>
                <c:pt idx="1">
                  <c:v>104.3</c:v>
                </c:pt>
                <c:pt idx="2">
                  <c:v>115.9</c:v>
                </c:pt>
                <c:pt idx="3">
                  <c:v>166.7</c:v>
                </c:pt>
                <c:pt idx="4">
                  <c:v>162.4</c:v>
                </c:pt>
                <c:pt idx="5">
                  <c:v>189</c:v>
                </c:pt>
                <c:pt idx="6">
                  <c:v>192</c:v>
                </c:pt>
                <c:pt idx="7">
                  <c:v>198</c:v>
                </c:pt>
                <c:pt idx="8">
                  <c:v>195.6</c:v>
                </c:pt>
                <c:pt idx="9">
                  <c:v>196</c:v>
                </c:pt>
                <c:pt idx="10">
                  <c:v>184.1</c:v>
                </c:pt>
                <c:pt idx="11">
                  <c:v>180</c:v>
                </c:pt>
                <c:pt idx="12">
                  <c:v>164</c:v>
                </c:pt>
                <c:pt idx="13">
                  <c:v>194</c:v>
                </c:pt>
                <c:pt idx="14">
                  <c:v>191</c:v>
                </c:pt>
                <c:pt idx="15">
                  <c:v>215</c:v>
                </c:pt>
                <c:pt idx="16">
                  <c:v>213</c:v>
                </c:pt>
                <c:pt idx="17">
                  <c:v>231</c:v>
                </c:pt>
                <c:pt idx="18">
                  <c:v>230</c:v>
                </c:pt>
                <c:pt idx="19">
                  <c:v>206</c:v>
                </c:pt>
                <c:pt idx="20">
                  <c:v>192</c:v>
                </c:pt>
                <c:pt idx="21">
                  <c:v>208</c:v>
                </c:pt>
                <c:pt idx="22">
                  <c:v>230</c:v>
                </c:pt>
                <c:pt idx="23">
                  <c:v>291</c:v>
                </c:pt>
                <c:pt idx="24">
                  <c:v>261</c:v>
                </c:pt>
                <c:pt idx="25">
                  <c:v>222</c:v>
                </c:pt>
                <c:pt idx="26">
                  <c:v>231.7</c:v>
                </c:pt>
                <c:pt idx="27">
                  <c:v>226</c:v>
                </c:pt>
                <c:pt idx="28">
                  <c:v>231</c:v>
                </c:pt>
                <c:pt idx="29">
                  <c:v>227</c:v>
                </c:pt>
              </c:numCache>
            </c:numRef>
          </c:yVal>
          <c:smooth val="0"/>
        </c:ser>
        <c:dLbls>
          <c:showLegendKey val="0"/>
          <c:showVal val="0"/>
          <c:showCatName val="0"/>
          <c:showSerName val="0"/>
          <c:showPercent val="0"/>
          <c:showBubbleSize val="0"/>
        </c:dLbls>
        <c:axId val="845091504"/>
        <c:axId val="845092048"/>
      </c:scatterChart>
      <c:valAx>
        <c:axId val="845091504"/>
        <c:scaling>
          <c:orientation val="minMax"/>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845092048"/>
        <c:crosses val="autoZero"/>
        <c:crossBetween val="midCat"/>
        <c:majorUnit val="15"/>
      </c:valAx>
      <c:valAx>
        <c:axId val="845092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AM</a:t>
                </a:r>
                <a:r>
                  <a:rPr lang="es-MX" baseline="0"/>
                  <a:t> de cristales MCC</a:t>
                </a:r>
                <a:endParaRPr lang="es-MX"/>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8450915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SV"/>
              <a:t>Elevación</a:t>
            </a:r>
            <a:r>
              <a:rPr lang="es-SV" baseline="0"/>
              <a:t> de Pureza en centrifugas de 3°</a:t>
            </a:r>
            <a:endParaRPr lang="es-SV"/>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scatterChart>
        <c:scatterStyle val="smoothMarker"/>
        <c:varyColors val="0"/>
        <c:ser>
          <c:idx val="0"/>
          <c:order val="0"/>
          <c:spPr>
            <a:ln w="19050" cap="rnd">
              <a:solidFill>
                <a:schemeClr val="accent1"/>
              </a:solidFill>
              <a:round/>
            </a:ln>
            <a:effectLst>
              <a:outerShdw blurRad="50800" dist="38100" dir="2700000" algn="tl" rotWithShape="0">
                <a:prstClr val="black">
                  <a:alpha val="40000"/>
                </a:prstClr>
              </a:outerShdw>
            </a:effectLst>
          </c:spPr>
          <c:marker>
            <c:symbol val="circle"/>
            <c:size val="5"/>
            <c:spPr>
              <a:solidFill>
                <a:schemeClr val="accent1"/>
              </a:solidFill>
              <a:ln w="9525">
                <a:solidFill>
                  <a:srgbClr val="0070C0"/>
                </a:solidFill>
              </a:ln>
              <a:effectLst>
                <a:outerShdw blurRad="50800" dist="38100" dir="2700000" algn="tl" rotWithShape="0">
                  <a:prstClr val="black">
                    <a:alpha val="40000"/>
                  </a:prstClr>
                </a:outerShdw>
              </a:effectLst>
            </c:spPr>
          </c:marker>
          <c:xVal>
            <c:numRef>
              <c:f>Hoja1!$A$19:$A$167</c:f>
              <c:numCache>
                <c:formatCode>dd/mm/yyyy</c:formatCode>
                <c:ptCount val="149"/>
                <c:pt idx="0">
                  <c:v>42696</c:v>
                </c:pt>
                <c:pt idx="1">
                  <c:v>42697</c:v>
                </c:pt>
                <c:pt idx="2">
                  <c:v>42698</c:v>
                </c:pt>
                <c:pt idx="3">
                  <c:v>42699</c:v>
                </c:pt>
                <c:pt idx="4">
                  <c:v>42700</c:v>
                </c:pt>
                <c:pt idx="5">
                  <c:v>42701</c:v>
                </c:pt>
                <c:pt idx="6">
                  <c:v>42702</c:v>
                </c:pt>
                <c:pt idx="7">
                  <c:v>42703</c:v>
                </c:pt>
                <c:pt idx="8">
                  <c:v>42704</c:v>
                </c:pt>
                <c:pt idx="9">
                  <c:v>42705</c:v>
                </c:pt>
                <c:pt idx="10">
                  <c:v>42706</c:v>
                </c:pt>
                <c:pt idx="11">
                  <c:v>42707</c:v>
                </c:pt>
                <c:pt idx="12">
                  <c:v>42708</c:v>
                </c:pt>
                <c:pt idx="13">
                  <c:v>42709</c:v>
                </c:pt>
                <c:pt idx="14">
                  <c:v>42710</c:v>
                </c:pt>
                <c:pt idx="15">
                  <c:v>42711</c:v>
                </c:pt>
                <c:pt idx="16">
                  <c:v>42712</c:v>
                </c:pt>
                <c:pt idx="17">
                  <c:v>42713</c:v>
                </c:pt>
                <c:pt idx="18">
                  <c:v>42714</c:v>
                </c:pt>
                <c:pt idx="19">
                  <c:v>42715</c:v>
                </c:pt>
                <c:pt idx="20">
                  <c:v>42716</c:v>
                </c:pt>
                <c:pt idx="21">
                  <c:v>42717</c:v>
                </c:pt>
                <c:pt idx="22">
                  <c:v>42718</c:v>
                </c:pt>
                <c:pt idx="23">
                  <c:v>42719</c:v>
                </c:pt>
                <c:pt idx="24">
                  <c:v>42720</c:v>
                </c:pt>
                <c:pt idx="25">
                  <c:v>42721</c:v>
                </c:pt>
                <c:pt idx="26">
                  <c:v>42722</c:v>
                </c:pt>
                <c:pt idx="27">
                  <c:v>42723</c:v>
                </c:pt>
                <c:pt idx="28">
                  <c:v>42724</c:v>
                </c:pt>
                <c:pt idx="29">
                  <c:v>42725</c:v>
                </c:pt>
                <c:pt idx="30">
                  <c:v>42726</c:v>
                </c:pt>
                <c:pt idx="31">
                  <c:v>42727</c:v>
                </c:pt>
                <c:pt idx="32">
                  <c:v>42728</c:v>
                </c:pt>
                <c:pt idx="33">
                  <c:v>42729</c:v>
                </c:pt>
                <c:pt idx="34">
                  <c:v>42730</c:v>
                </c:pt>
                <c:pt idx="35">
                  <c:v>42731</c:v>
                </c:pt>
                <c:pt idx="36">
                  <c:v>42732</c:v>
                </c:pt>
                <c:pt idx="37">
                  <c:v>42733</c:v>
                </c:pt>
                <c:pt idx="38">
                  <c:v>42734</c:v>
                </c:pt>
                <c:pt idx="39">
                  <c:v>42735</c:v>
                </c:pt>
                <c:pt idx="40">
                  <c:v>42736</c:v>
                </c:pt>
                <c:pt idx="41">
                  <c:v>42737</c:v>
                </c:pt>
                <c:pt idx="42">
                  <c:v>42738</c:v>
                </c:pt>
                <c:pt idx="43">
                  <c:v>42739</c:v>
                </c:pt>
                <c:pt idx="44">
                  <c:v>42740</c:v>
                </c:pt>
                <c:pt idx="45">
                  <c:v>42741</c:v>
                </c:pt>
                <c:pt idx="46">
                  <c:v>42742</c:v>
                </c:pt>
                <c:pt idx="47">
                  <c:v>42743</c:v>
                </c:pt>
                <c:pt idx="48">
                  <c:v>42744</c:v>
                </c:pt>
                <c:pt idx="49">
                  <c:v>42745</c:v>
                </c:pt>
                <c:pt idx="50">
                  <c:v>42746</c:v>
                </c:pt>
                <c:pt idx="51">
                  <c:v>42747</c:v>
                </c:pt>
                <c:pt idx="52">
                  <c:v>42748</c:v>
                </c:pt>
                <c:pt idx="53">
                  <c:v>42749</c:v>
                </c:pt>
                <c:pt idx="54">
                  <c:v>42750</c:v>
                </c:pt>
                <c:pt idx="55">
                  <c:v>42751</c:v>
                </c:pt>
                <c:pt idx="56">
                  <c:v>42752</c:v>
                </c:pt>
                <c:pt idx="57">
                  <c:v>42753</c:v>
                </c:pt>
                <c:pt idx="58">
                  <c:v>42754</c:v>
                </c:pt>
                <c:pt idx="59">
                  <c:v>42755</c:v>
                </c:pt>
                <c:pt idx="60">
                  <c:v>42756</c:v>
                </c:pt>
                <c:pt idx="61">
                  <c:v>42757</c:v>
                </c:pt>
                <c:pt idx="62">
                  <c:v>42758</c:v>
                </c:pt>
                <c:pt idx="63">
                  <c:v>42759</c:v>
                </c:pt>
                <c:pt idx="64">
                  <c:v>42760</c:v>
                </c:pt>
                <c:pt idx="65">
                  <c:v>42761</c:v>
                </c:pt>
                <c:pt idx="66">
                  <c:v>42762</c:v>
                </c:pt>
                <c:pt idx="67">
                  <c:v>42763</c:v>
                </c:pt>
                <c:pt idx="68">
                  <c:v>42764</c:v>
                </c:pt>
                <c:pt idx="69">
                  <c:v>42765</c:v>
                </c:pt>
                <c:pt idx="70">
                  <c:v>42766</c:v>
                </c:pt>
                <c:pt idx="71">
                  <c:v>42767</c:v>
                </c:pt>
                <c:pt idx="72">
                  <c:v>42768</c:v>
                </c:pt>
                <c:pt idx="73">
                  <c:v>42769</c:v>
                </c:pt>
                <c:pt idx="74">
                  <c:v>42770</c:v>
                </c:pt>
                <c:pt idx="75">
                  <c:v>42771</c:v>
                </c:pt>
                <c:pt idx="76">
                  <c:v>42772</c:v>
                </c:pt>
                <c:pt idx="77">
                  <c:v>42773</c:v>
                </c:pt>
                <c:pt idx="78">
                  <c:v>42774</c:v>
                </c:pt>
                <c:pt idx="79">
                  <c:v>42775</c:v>
                </c:pt>
                <c:pt idx="80">
                  <c:v>42776</c:v>
                </c:pt>
                <c:pt idx="81">
                  <c:v>42777</c:v>
                </c:pt>
                <c:pt idx="82">
                  <c:v>42778</c:v>
                </c:pt>
                <c:pt idx="83">
                  <c:v>42779</c:v>
                </c:pt>
                <c:pt idx="84">
                  <c:v>42780</c:v>
                </c:pt>
                <c:pt idx="85">
                  <c:v>42781</c:v>
                </c:pt>
                <c:pt idx="86">
                  <c:v>42782</c:v>
                </c:pt>
                <c:pt idx="87">
                  <c:v>42783</c:v>
                </c:pt>
                <c:pt idx="88">
                  <c:v>42784</c:v>
                </c:pt>
                <c:pt idx="89">
                  <c:v>42785</c:v>
                </c:pt>
                <c:pt idx="90">
                  <c:v>42786</c:v>
                </c:pt>
                <c:pt idx="91">
                  <c:v>42787</c:v>
                </c:pt>
                <c:pt idx="92">
                  <c:v>42788</c:v>
                </c:pt>
                <c:pt idx="93">
                  <c:v>42789</c:v>
                </c:pt>
                <c:pt idx="94">
                  <c:v>42790</c:v>
                </c:pt>
                <c:pt idx="95">
                  <c:v>42791</c:v>
                </c:pt>
                <c:pt idx="96">
                  <c:v>42792</c:v>
                </c:pt>
                <c:pt idx="97">
                  <c:v>42793</c:v>
                </c:pt>
                <c:pt idx="98">
                  <c:v>42794</c:v>
                </c:pt>
                <c:pt idx="99">
                  <c:v>42795</c:v>
                </c:pt>
                <c:pt idx="100">
                  <c:v>42796</c:v>
                </c:pt>
                <c:pt idx="101">
                  <c:v>42797</c:v>
                </c:pt>
                <c:pt idx="102">
                  <c:v>42798</c:v>
                </c:pt>
                <c:pt idx="103">
                  <c:v>42799</c:v>
                </c:pt>
                <c:pt idx="104">
                  <c:v>42800</c:v>
                </c:pt>
                <c:pt idx="105">
                  <c:v>42801</c:v>
                </c:pt>
                <c:pt idx="106">
                  <c:v>42802</c:v>
                </c:pt>
                <c:pt idx="107">
                  <c:v>42803</c:v>
                </c:pt>
                <c:pt idx="108">
                  <c:v>42804</c:v>
                </c:pt>
                <c:pt idx="109">
                  <c:v>42805</c:v>
                </c:pt>
                <c:pt idx="110">
                  <c:v>42806</c:v>
                </c:pt>
                <c:pt idx="111">
                  <c:v>42807</c:v>
                </c:pt>
                <c:pt idx="112">
                  <c:v>42808</c:v>
                </c:pt>
                <c:pt idx="113">
                  <c:v>42809</c:v>
                </c:pt>
                <c:pt idx="114">
                  <c:v>42810</c:v>
                </c:pt>
                <c:pt idx="115">
                  <c:v>42811</c:v>
                </c:pt>
                <c:pt idx="116">
                  <c:v>42812</c:v>
                </c:pt>
                <c:pt idx="117">
                  <c:v>42813</c:v>
                </c:pt>
                <c:pt idx="118">
                  <c:v>42814</c:v>
                </c:pt>
                <c:pt idx="119">
                  <c:v>42815</c:v>
                </c:pt>
                <c:pt idx="120">
                  <c:v>42816</c:v>
                </c:pt>
                <c:pt idx="121">
                  <c:v>42817</c:v>
                </c:pt>
                <c:pt idx="122">
                  <c:v>42818</c:v>
                </c:pt>
                <c:pt idx="123">
                  <c:v>42819</c:v>
                </c:pt>
                <c:pt idx="124">
                  <c:v>42820</c:v>
                </c:pt>
                <c:pt idx="125">
                  <c:v>42821</c:v>
                </c:pt>
                <c:pt idx="126">
                  <c:v>42822</c:v>
                </c:pt>
                <c:pt idx="127">
                  <c:v>42823</c:v>
                </c:pt>
                <c:pt idx="128">
                  <c:v>42824</c:v>
                </c:pt>
                <c:pt idx="129">
                  <c:v>42825</c:v>
                </c:pt>
                <c:pt idx="130">
                  <c:v>42826</c:v>
                </c:pt>
                <c:pt idx="131">
                  <c:v>42827</c:v>
                </c:pt>
                <c:pt idx="132">
                  <c:v>42828</c:v>
                </c:pt>
                <c:pt idx="133">
                  <c:v>42829</c:v>
                </c:pt>
                <c:pt idx="134">
                  <c:v>42830</c:v>
                </c:pt>
                <c:pt idx="135">
                  <c:v>42831</c:v>
                </c:pt>
                <c:pt idx="136">
                  <c:v>42832</c:v>
                </c:pt>
                <c:pt idx="137">
                  <c:v>42833</c:v>
                </c:pt>
                <c:pt idx="138">
                  <c:v>42834</c:v>
                </c:pt>
                <c:pt idx="139">
                  <c:v>42835</c:v>
                </c:pt>
                <c:pt idx="140">
                  <c:v>42836</c:v>
                </c:pt>
                <c:pt idx="141">
                  <c:v>42837</c:v>
                </c:pt>
                <c:pt idx="142">
                  <c:v>42838</c:v>
                </c:pt>
                <c:pt idx="143">
                  <c:v>42839</c:v>
                </c:pt>
                <c:pt idx="144">
                  <c:v>42840</c:v>
                </c:pt>
                <c:pt idx="145">
                  <c:v>42841</c:v>
                </c:pt>
                <c:pt idx="146">
                  <c:v>42842</c:v>
                </c:pt>
                <c:pt idx="147">
                  <c:v>42843</c:v>
                </c:pt>
                <c:pt idx="148">
                  <c:v>42844</c:v>
                </c:pt>
              </c:numCache>
            </c:numRef>
          </c:xVal>
          <c:yVal>
            <c:numRef>
              <c:f>Hoja1!$D$19:$D$167</c:f>
              <c:numCache>
                <c:formatCode>#,##0.00</c:formatCode>
                <c:ptCount val="149"/>
                <c:pt idx="0">
                  <c:v>3.1400000000000006</c:v>
                </c:pt>
                <c:pt idx="1">
                  <c:v>4.9699999999999989</c:v>
                </c:pt>
                <c:pt idx="2">
                  <c:v>6.3699999999999974</c:v>
                </c:pt>
                <c:pt idx="3">
                  <c:v>5.4799999999999969</c:v>
                </c:pt>
                <c:pt idx="6">
                  <c:v>7.4200000000000017</c:v>
                </c:pt>
                <c:pt idx="8">
                  <c:v>8.0600000000000023</c:v>
                </c:pt>
                <c:pt idx="9">
                  <c:v>3.7899999999999991</c:v>
                </c:pt>
                <c:pt idx="10">
                  <c:v>5.6599999999999966</c:v>
                </c:pt>
                <c:pt idx="13">
                  <c:v>5.7099999999999937</c:v>
                </c:pt>
                <c:pt idx="14">
                  <c:v>7.48</c:v>
                </c:pt>
                <c:pt idx="15">
                  <c:v>5.6300000000000026</c:v>
                </c:pt>
                <c:pt idx="16">
                  <c:v>4.730000000000004</c:v>
                </c:pt>
                <c:pt idx="17">
                  <c:v>6.509999999999998</c:v>
                </c:pt>
                <c:pt idx="18">
                  <c:v>6.3299999999999983</c:v>
                </c:pt>
                <c:pt idx="19">
                  <c:v>2.5799999999999983</c:v>
                </c:pt>
                <c:pt idx="20">
                  <c:v>5.98</c:v>
                </c:pt>
                <c:pt idx="21">
                  <c:v>3.509999999999998</c:v>
                </c:pt>
                <c:pt idx="22">
                  <c:v>3.9499999999999957</c:v>
                </c:pt>
                <c:pt idx="23">
                  <c:v>5.2999999999999972</c:v>
                </c:pt>
                <c:pt idx="25">
                  <c:v>6.4700000000000024</c:v>
                </c:pt>
                <c:pt idx="26">
                  <c:v>6.68</c:v>
                </c:pt>
                <c:pt idx="27">
                  <c:v>5.759999999999998</c:v>
                </c:pt>
                <c:pt idx="28">
                  <c:v>5.4200000000000017</c:v>
                </c:pt>
                <c:pt idx="29">
                  <c:v>1.1899999999999977</c:v>
                </c:pt>
                <c:pt idx="30">
                  <c:v>6.3499999999999943</c:v>
                </c:pt>
                <c:pt idx="31">
                  <c:v>4.5600000000000023</c:v>
                </c:pt>
                <c:pt idx="32">
                  <c:v>3.0300000000000011</c:v>
                </c:pt>
                <c:pt idx="33">
                  <c:v>2.7100000000000009</c:v>
                </c:pt>
                <c:pt idx="34">
                  <c:v>4.8700000000000045</c:v>
                </c:pt>
                <c:pt idx="35">
                  <c:v>3.7800000000000011</c:v>
                </c:pt>
                <c:pt idx="36">
                  <c:v>4.4799999999999969</c:v>
                </c:pt>
                <c:pt idx="37">
                  <c:v>4.8800000000000026</c:v>
                </c:pt>
                <c:pt idx="38">
                  <c:v>4.5600000000000023</c:v>
                </c:pt>
                <c:pt idx="39">
                  <c:v>6.4200000000000017</c:v>
                </c:pt>
                <c:pt idx="40">
                  <c:v>4.32</c:v>
                </c:pt>
                <c:pt idx="41">
                  <c:v>4.0799999999999983</c:v>
                </c:pt>
                <c:pt idx="42">
                  <c:v>4.7699999999999996</c:v>
                </c:pt>
                <c:pt idx="43">
                  <c:v>4.5499999999999972</c:v>
                </c:pt>
                <c:pt idx="44">
                  <c:v>4.8000000000000043</c:v>
                </c:pt>
                <c:pt idx="45">
                  <c:v>2.8100000000000023</c:v>
                </c:pt>
                <c:pt idx="47">
                  <c:v>6.5599999999999952</c:v>
                </c:pt>
                <c:pt idx="48">
                  <c:v>6.9500000000000028</c:v>
                </c:pt>
                <c:pt idx="49">
                  <c:v>7.0500000000000043</c:v>
                </c:pt>
                <c:pt idx="50">
                  <c:v>4.1099999999999994</c:v>
                </c:pt>
                <c:pt idx="51">
                  <c:v>6.3500000000000014</c:v>
                </c:pt>
                <c:pt idx="52">
                  <c:v>5.7299999999999969</c:v>
                </c:pt>
                <c:pt idx="53">
                  <c:v>4.0399999999999991</c:v>
                </c:pt>
                <c:pt idx="54">
                  <c:v>4.2100000000000009</c:v>
                </c:pt>
                <c:pt idx="55">
                  <c:v>3.769999999999996</c:v>
                </c:pt>
                <c:pt idx="56">
                  <c:v>5.5799999999999983</c:v>
                </c:pt>
                <c:pt idx="57">
                  <c:v>4.6000000000000014</c:v>
                </c:pt>
                <c:pt idx="58">
                  <c:v>3.9000000000000057</c:v>
                </c:pt>
                <c:pt idx="59">
                  <c:v>6.4699999999999989</c:v>
                </c:pt>
                <c:pt idx="60">
                  <c:v>4.990000000000002</c:v>
                </c:pt>
                <c:pt idx="61">
                  <c:v>3.7399999999999949</c:v>
                </c:pt>
                <c:pt idx="62">
                  <c:v>5.1500000000000057</c:v>
                </c:pt>
                <c:pt idx="63">
                  <c:v>5.3500000000000014</c:v>
                </c:pt>
                <c:pt idx="64">
                  <c:v>5.7600000000000016</c:v>
                </c:pt>
                <c:pt idx="65">
                  <c:v>6.0800000000000054</c:v>
                </c:pt>
                <c:pt idx="66">
                  <c:v>5.3599999999999994</c:v>
                </c:pt>
                <c:pt idx="67">
                  <c:v>5.4200000000000017</c:v>
                </c:pt>
                <c:pt idx="68">
                  <c:v>7.629999999999999</c:v>
                </c:pt>
                <c:pt idx="69">
                  <c:v>6.9899999999999984</c:v>
                </c:pt>
                <c:pt idx="70">
                  <c:v>5.0500000000000007</c:v>
                </c:pt>
                <c:pt idx="71">
                  <c:v>4.6299999999999955</c:v>
                </c:pt>
                <c:pt idx="72">
                  <c:v>5.639999999999997</c:v>
                </c:pt>
                <c:pt idx="73">
                  <c:v>4.8799999999999955</c:v>
                </c:pt>
                <c:pt idx="74">
                  <c:v>4.8100000000000023</c:v>
                </c:pt>
                <c:pt idx="75">
                  <c:v>4.66</c:v>
                </c:pt>
                <c:pt idx="76">
                  <c:v>5.1899999999999977</c:v>
                </c:pt>
                <c:pt idx="77">
                  <c:v>6.48</c:v>
                </c:pt>
                <c:pt idx="78">
                  <c:v>6.6699999999999982</c:v>
                </c:pt>
                <c:pt idx="79">
                  <c:v>8.4199999999999982</c:v>
                </c:pt>
                <c:pt idx="80">
                  <c:v>6.4899999999999984</c:v>
                </c:pt>
                <c:pt idx="81">
                  <c:v>4.8300000000000018</c:v>
                </c:pt>
                <c:pt idx="82">
                  <c:v>6.8299999999999983</c:v>
                </c:pt>
                <c:pt idx="83">
                  <c:v>8.1499999999999986</c:v>
                </c:pt>
                <c:pt idx="84">
                  <c:v>4.3500000000000014</c:v>
                </c:pt>
                <c:pt idx="87">
                  <c:v>4.7800000000000011</c:v>
                </c:pt>
                <c:pt idx="88">
                  <c:v>4.7899999999999991</c:v>
                </c:pt>
                <c:pt idx="89">
                  <c:v>6.1400000000000006</c:v>
                </c:pt>
                <c:pt idx="90">
                  <c:v>7.1299999999999955</c:v>
                </c:pt>
                <c:pt idx="91">
                  <c:v>6.6000000000000014</c:v>
                </c:pt>
                <c:pt idx="92">
                  <c:v>5.8099999999999952</c:v>
                </c:pt>
                <c:pt idx="93">
                  <c:v>5.0399999999999991</c:v>
                </c:pt>
                <c:pt idx="94">
                  <c:v>3.3200000000000003</c:v>
                </c:pt>
                <c:pt idx="95">
                  <c:v>2.0399999999999991</c:v>
                </c:pt>
                <c:pt idx="96">
                  <c:v>3.0399999999999991</c:v>
                </c:pt>
                <c:pt idx="98">
                  <c:v>4.6300000000000026</c:v>
                </c:pt>
                <c:pt idx="101">
                  <c:v>4.730000000000004</c:v>
                </c:pt>
                <c:pt idx="103">
                  <c:v>7.3300000000000018</c:v>
                </c:pt>
                <c:pt idx="104">
                  <c:v>3.0200000000000031</c:v>
                </c:pt>
                <c:pt idx="105">
                  <c:v>5.7100000000000009</c:v>
                </c:pt>
                <c:pt idx="106">
                  <c:v>5.139999999999997</c:v>
                </c:pt>
                <c:pt idx="107">
                  <c:v>5.07</c:v>
                </c:pt>
                <c:pt idx="108">
                  <c:v>4.3599999999999994</c:v>
                </c:pt>
                <c:pt idx="109">
                  <c:v>4.5199999999999996</c:v>
                </c:pt>
                <c:pt idx="111">
                  <c:v>3.389999999999997</c:v>
                </c:pt>
                <c:pt idx="112">
                  <c:v>4.5699999999999967</c:v>
                </c:pt>
                <c:pt idx="113">
                  <c:v>4.2300000000000004</c:v>
                </c:pt>
                <c:pt idx="114">
                  <c:v>4.07</c:v>
                </c:pt>
                <c:pt idx="115">
                  <c:v>3.0200000000000031</c:v>
                </c:pt>
                <c:pt idx="116">
                  <c:v>1.6699999999999982</c:v>
                </c:pt>
                <c:pt idx="117">
                  <c:v>2.3900000000000006</c:v>
                </c:pt>
                <c:pt idx="118">
                  <c:v>3.8000000000000007</c:v>
                </c:pt>
                <c:pt idx="119">
                  <c:v>3.4500000000000028</c:v>
                </c:pt>
                <c:pt idx="120">
                  <c:v>3.9299999999999962</c:v>
                </c:pt>
                <c:pt idx="121">
                  <c:v>0.99000000000000199</c:v>
                </c:pt>
                <c:pt idx="122">
                  <c:v>3.0000000000000036</c:v>
                </c:pt>
                <c:pt idx="123">
                  <c:v>4.649999999999995</c:v>
                </c:pt>
                <c:pt idx="124">
                  <c:v>2.2800000000000011</c:v>
                </c:pt>
                <c:pt idx="125">
                  <c:v>1.9400000000000013</c:v>
                </c:pt>
                <c:pt idx="126">
                  <c:v>4.5800000000000018</c:v>
                </c:pt>
                <c:pt idx="127">
                  <c:v>2.259999999999998</c:v>
                </c:pt>
                <c:pt idx="128">
                  <c:v>2.1000000000000014</c:v>
                </c:pt>
                <c:pt idx="129">
                  <c:v>-0.24000000000000199</c:v>
                </c:pt>
                <c:pt idx="130">
                  <c:v>2.6300000000000026</c:v>
                </c:pt>
                <c:pt idx="131">
                  <c:v>4.1400000000000006</c:v>
                </c:pt>
                <c:pt idx="132">
                  <c:v>3.6199999999999974</c:v>
                </c:pt>
                <c:pt idx="133">
                  <c:v>3.2100000000000009</c:v>
                </c:pt>
                <c:pt idx="134">
                  <c:v>3.6799999999999997</c:v>
                </c:pt>
                <c:pt idx="135">
                  <c:v>4.4600000000000009</c:v>
                </c:pt>
                <c:pt idx="136">
                  <c:v>2.6000000000000014</c:v>
                </c:pt>
                <c:pt idx="137">
                  <c:v>2.3800000000000026</c:v>
                </c:pt>
                <c:pt idx="138">
                  <c:v>3.3200000000000003</c:v>
                </c:pt>
                <c:pt idx="139">
                  <c:v>3.7000000000000028</c:v>
                </c:pt>
                <c:pt idx="140">
                  <c:v>4.6900000000000013</c:v>
                </c:pt>
                <c:pt idx="141">
                  <c:v>4.3999999999999986</c:v>
                </c:pt>
                <c:pt idx="142">
                  <c:v>3.7700000000000031</c:v>
                </c:pt>
                <c:pt idx="143">
                  <c:v>4.3000000000000007</c:v>
                </c:pt>
                <c:pt idx="144">
                  <c:v>3.0300000000000011</c:v>
                </c:pt>
                <c:pt idx="145">
                  <c:v>1.8900000000000006</c:v>
                </c:pt>
                <c:pt idx="146">
                  <c:v>2.5800000000000018</c:v>
                </c:pt>
                <c:pt idx="147">
                  <c:v>4.519999999999996</c:v>
                </c:pt>
                <c:pt idx="148">
                  <c:v>3.1899999999999977</c:v>
                </c:pt>
              </c:numCache>
            </c:numRef>
          </c:yVal>
          <c:smooth val="1"/>
        </c:ser>
        <c:dLbls>
          <c:showLegendKey val="0"/>
          <c:showVal val="0"/>
          <c:showCatName val="0"/>
          <c:showSerName val="0"/>
          <c:showPercent val="0"/>
          <c:showBubbleSize val="0"/>
        </c:dLbls>
        <c:axId val="961630496"/>
        <c:axId val="961626144"/>
      </c:scatterChart>
      <c:valAx>
        <c:axId val="961630496"/>
        <c:scaling>
          <c:orientation val="minMax"/>
        </c:scaling>
        <c:delete val="0"/>
        <c:axPos val="b"/>
        <c:majorGridlines>
          <c:spPr>
            <a:ln w="9525" cap="flat" cmpd="sng" algn="ctr">
              <a:solidFill>
                <a:schemeClr val="tx1">
                  <a:lumMod val="15000"/>
                  <a:lumOff val="85000"/>
                </a:schemeClr>
              </a:solidFill>
              <a:round/>
            </a:ln>
            <a:effectLst/>
          </c:spPr>
        </c:majorGridlines>
        <c:numFmt formatCode="dd/mm/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961626144"/>
        <c:crosses val="autoZero"/>
        <c:crossBetween val="midCat"/>
      </c:valAx>
      <c:valAx>
        <c:axId val="9616261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9616304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Pureza</a:t>
            </a:r>
            <a:r>
              <a:rPr lang="es-MX" baseline="0"/>
              <a:t> de Miel Final </a:t>
            </a:r>
            <a:endParaRPr lang="es-MX"/>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scatterChart>
        <c:scatterStyle val="smoothMarker"/>
        <c:varyColors val="0"/>
        <c:ser>
          <c:idx val="0"/>
          <c:order val="0"/>
          <c:spPr>
            <a:ln w="19050" cap="rnd">
              <a:solidFill>
                <a:schemeClr val="accent1"/>
              </a:solidFill>
              <a:round/>
            </a:ln>
            <a:effectLst>
              <a:outerShdw blurRad="50800" dist="38100" dir="2700000" algn="tl" rotWithShape="0">
                <a:prstClr val="black">
                  <a:alpha val="40000"/>
                </a:prstClr>
              </a:outerShdw>
            </a:effectLst>
          </c:spPr>
          <c:marker>
            <c:symbol val="circle"/>
            <c:size val="5"/>
            <c:spPr>
              <a:solidFill>
                <a:schemeClr val="accent1"/>
              </a:solidFill>
              <a:ln w="9525">
                <a:solidFill>
                  <a:srgbClr val="0070C0"/>
                </a:solidFill>
              </a:ln>
              <a:effectLst>
                <a:outerShdw blurRad="50800" dist="38100" dir="2700000" algn="tl" rotWithShape="0">
                  <a:prstClr val="black">
                    <a:alpha val="40000"/>
                  </a:prstClr>
                </a:outerShdw>
              </a:effectLst>
            </c:spPr>
          </c:marker>
          <c:xVal>
            <c:numRef>
              <c:f>Hoja1!$A$15:$A$172</c:f>
              <c:numCache>
                <c:formatCode>m/d/yyyy</c:formatCode>
                <c:ptCount val="158"/>
                <c:pt idx="0">
                  <c:v>42692</c:v>
                </c:pt>
                <c:pt idx="1">
                  <c:v>42693</c:v>
                </c:pt>
                <c:pt idx="2">
                  <c:v>42694</c:v>
                </c:pt>
                <c:pt idx="3">
                  <c:v>42695</c:v>
                </c:pt>
                <c:pt idx="4">
                  <c:v>42696</c:v>
                </c:pt>
                <c:pt idx="5">
                  <c:v>42697</c:v>
                </c:pt>
                <c:pt idx="6">
                  <c:v>42698</c:v>
                </c:pt>
                <c:pt idx="7">
                  <c:v>42699</c:v>
                </c:pt>
                <c:pt idx="8">
                  <c:v>42700</c:v>
                </c:pt>
                <c:pt idx="9">
                  <c:v>42701</c:v>
                </c:pt>
                <c:pt idx="10">
                  <c:v>42702</c:v>
                </c:pt>
                <c:pt idx="11">
                  <c:v>42703</c:v>
                </c:pt>
                <c:pt idx="12">
                  <c:v>42704</c:v>
                </c:pt>
                <c:pt idx="13">
                  <c:v>42705</c:v>
                </c:pt>
                <c:pt idx="14">
                  <c:v>42706</c:v>
                </c:pt>
                <c:pt idx="15">
                  <c:v>42707</c:v>
                </c:pt>
                <c:pt idx="16">
                  <c:v>42708</c:v>
                </c:pt>
                <c:pt idx="17">
                  <c:v>42709</c:v>
                </c:pt>
                <c:pt idx="18">
                  <c:v>42710</c:v>
                </c:pt>
                <c:pt idx="19">
                  <c:v>42711</c:v>
                </c:pt>
                <c:pt idx="20">
                  <c:v>42712</c:v>
                </c:pt>
                <c:pt idx="21">
                  <c:v>42713</c:v>
                </c:pt>
                <c:pt idx="22">
                  <c:v>42714</c:v>
                </c:pt>
                <c:pt idx="23">
                  <c:v>42715</c:v>
                </c:pt>
                <c:pt idx="24">
                  <c:v>42716</c:v>
                </c:pt>
                <c:pt idx="25">
                  <c:v>42717</c:v>
                </c:pt>
                <c:pt idx="26">
                  <c:v>42718</c:v>
                </c:pt>
                <c:pt idx="27">
                  <c:v>42719</c:v>
                </c:pt>
                <c:pt idx="28">
                  <c:v>42720</c:v>
                </c:pt>
                <c:pt idx="29">
                  <c:v>42721</c:v>
                </c:pt>
                <c:pt idx="30">
                  <c:v>42722</c:v>
                </c:pt>
                <c:pt idx="31">
                  <c:v>42723</c:v>
                </c:pt>
                <c:pt idx="32">
                  <c:v>42724</c:v>
                </c:pt>
                <c:pt idx="33">
                  <c:v>42725</c:v>
                </c:pt>
                <c:pt idx="34">
                  <c:v>42726</c:v>
                </c:pt>
                <c:pt idx="35">
                  <c:v>42727</c:v>
                </c:pt>
                <c:pt idx="36">
                  <c:v>42728</c:v>
                </c:pt>
                <c:pt idx="37">
                  <c:v>42729</c:v>
                </c:pt>
                <c:pt idx="38">
                  <c:v>42730</c:v>
                </c:pt>
                <c:pt idx="39">
                  <c:v>42731</c:v>
                </c:pt>
                <c:pt idx="40">
                  <c:v>42732</c:v>
                </c:pt>
                <c:pt idx="41">
                  <c:v>42733</c:v>
                </c:pt>
                <c:pt idx="42">
                  <c:v>42734</c:v>
                </c:pt>
                <c:pt idx="43">
                  <c:v>42735</c:v>
                </c:pt>
                <c:pt idx="44">
                  <c:v>42736</c:v>
                </c:pt>
                <c:pt idx="45">
                  <c:v>42737</c:v>
                </c:pt>
                <c:pt idx="46">
                  <c:v>42738</c:v>
                </c:pt>
                <c:pt idx="47">
                  <c:v>42739</c:v>
                </c:pt>
                <c:pt idx="48">
                  <c:v>42740</c:v>
                </c:pt>
                <c:pt idx="49">
                  <c:v>42741</c:v>
                </c:pt>
                <c:pt idx="50">
                  <c:v>42742</c:v>
                </c:pt>
                <c:pt idx="51">
                  <c:v>42743</c:v>
                </c:pt>
                <c:pt idx="52">
                  <c:v>42744</c:v>
                </c:pt>
                <c:pt idx="53">
                  <c:v>42745</c:v>
                </c:pt>
                <c:pt idx="54">
                  <c:v>42746</c:v>
                </c:pt>
                <c:pt idx="55">
                  <c:v>42747</c:v>
                </c:pt>
                <c:pt idx="56">
                  <c:v>42748</c:v>
                </c:pt>
                <c:pt idx="57">
                  <c:v>42749</c:v>
                </c:pt>
                <c:pt idx="58">
                  <c:v>42750</c:v>
                </c:pt>
                <c:pt idx="59">
                  <c:v>42751</c:v>
                </c:pt>
                <c:pt idx="60">
                  <c:v>42752</c:v>
                </c:pt>
                <c:pt idx="61">
                  <c:v>42753</c:v>
                </c:pt>
                <c:pt idx="62">
                  <c:v>42754</c:v>
                </c:pt>
                <c:pt idx="63">
                  <c:v>42755</c:v>
                </c:pt>
                <c:pt idx="64">
                  <c:v>42756</c:v>
                </c:pt>
                <c:pt idx="65">
                  <c:v>42757</c:v>
                </c:pt>
                <c:pt idx="66">
                  <c:v>42758</c:v>
                </c:pt>
                <c:pt idx="67">
                  <c:v>42759</c:v>
                </c:pt>
                <c:pt idx="68">
                  <c:v>42760</c:v>
                </c:pt>
                <c:pt idx="69">
                  <c:v>42761</c:v>
                </c:pt>
                <c:pt idx="70">
                  <c:v>42762</c:v>
                </c:pt>
                <c:pt idx="71">
                  <c:v>42763</c:v>
                </c:pt>
                <c:pt idx="72">
                  <c:v>42764</c:v>
                </c:pt>
                <c:pt idx="73">
                  <c:v>42765</c:v>
                </c:pt>
                <c:pt idx="74">
                  <c:v>42766</c:v>
                </c:pt>
                <c:pt idx="75">
                  <c:v>42767</c:v>
                </c:pt>
                <c:pt idx="76">
                  <c:v>42768</c:v>
                </c:pt>
                <c:pt idx="77">
                  <c:v>42769</c:v>
                </c:pt>
                <c:pt idx="78">
                  <c:v>42770</c:v>
                </c:pt>
                <c:pt idx="79">
                  <c:v>42771</c:v>
                </c:pt>
                <c:pt idx="80">
                  <c:v>42772</c:v>
                </c:pt>
                <c:pt idx="81">
                  <c:v>42773</c:v>
                </c:pt>
                <c:pt idx="82">
                  <c:v>42774</c:v>
                </c:pt>
                <c:pt idx="83">
                  <c:v>42775</c:v>
                </c:pt>
                <c:pt idx="84">
                  <c:v>42776</c:v>
                </c:pt>
                <c:pt idx="85">
                  <c:v>42777</c:v>
                </c:pt>
                <c:pt idx="86">
                  <c:v>42778</c:v>
                </c:pt>
                <c:pt idx="87">
                  <c:v>42779</c:v>
                </c:pt>
                <c:pt idx="88">
                  <c:v>42780</c:v>
                </c:pt>
                <c:pt idx="89">
                  <c:v>42781</c:v>
                </c:pt>
                <c:pt idx="90">
                  <c:v>42782</c:v>
                </c:pt>
                <c:pt idx="91">
                  <c:v>42783</c:v>
                </c:pt>
                <c:pt idx="92">
                  <c:v>42784</c:v>
                </c:pt>
                <c:pt idx="93">
                  <c:v>42785</c:v>
                </c:pt>
                <c:pt idx="94">
                  <c:v>42786</c:v>
                </c:pt>
                <c:pt idx="95">
                  <c:v>42787</c:v>
                </c:pt>
                <c:pt idx="96">
                  <c:v>42788</c:v>
                </c:pt>
                <c:pt idx="97">
                  <c:v>42789</c:v>
                </c:pt>
                <c:pt idx="98">
                  <c:v>42790</c:v>
                </c:pt>
                <c:pt idx="99">
                  <c:v>42791</c:v>
                </c:pt>
                <c:pt idx="100">
                  <c:v>42792</c:v>
                </c:pt>
                <c:pt idx="101">
                  <c:v>42793</c:v>
                </c:pt>
                <c:pt idx="102">
                  <c:v>42794</c:v>
                </c:pt>
                <c:pt idx="103">
                  <c:v>42795</c:v>
                </c:pt>
                <c:pt idx="104">
                  <c:v>42796</c:v>
                </c:pt>
                <c:pt idx="105">
                  <c:v>42797</c:v>
                </c:pt>
                <c:pt idx="106">
                  <c:v>42798</c:v>
                </c:pt>
                <c:pt idx="107">
                  <c:v>42799</c:v>
                </c:pt>
                <c:pt idx="108">
                  <c:v>42800</c:v>
                </c:pt>
                <c:pt idx="109">
                  <c:v>42801</c:v>
                </c:pt>
                <c:pt idx="110">
                  <c:v>42802</c:v>
                </c:pt>
                <c:pt idx="111">
                  <c:v>42803</c:v>
                </c:pt>
                <c:pt idx="112">
                  <c:v>42804</c:v>
                </c:pt>
                <c:pt idx="113">
                  <c:v>42805</c:v>
                </c:pt>
                <c:pt idx="114">
                  <c:v>42806</c:v>
                </c:pt>
                <c:pt idx="115">
                  <c:v>42807</c:v>
                </c:pt>
                <c:pt idx="116">
                  <c:v>42808</c:v>
                </c:pt>
                <c:pt idx="117">
                  <c:v>42809</c:v>
                </c:pt>
                <c:pt idx="118">
                  <c:v>42810</c:v>
                </c:pt>
                <c:pt idx="119">
                  <c:v>42811</c:v>
                </c:pt>
                <c:pt idx="120">
                  <c:v>42812</c:v>
                </c:pt>
                <c:pt idx="121">
                  <c:v>42813</c:v>
                </c:pt>
                <c:pt idx="122">
                  <c:v>42814</c:v>
                </c:pt>
                <c:pt idx="123">
                  <c:v>42815</c:v>
                </c:pt>
                <c:pt idx="124">
                  <c:v>42816</c:v>
                </c:pt>
                <c:pt idx="125">
                  <c:v>42817</c:v>
                </c:pt>
                <c:pt idx="126">
                  <c:v>42818</c:v>
                </c:pt>
                <c:pt idx="127">
                  <c:v>42819</c:v>
                </c:pt>
                <c:pt idx="128">
                  <c:v>42820</c:v>
                </c:pt>
                <c:pt idx="129">
                  <c:v>42821</c:v>
                </c:pt>
                <c:pt idx="130">
                  <c:v>42822</c:v>
                </c:pt>
                <c:pt idx="131">
                  <c:v>42823</c:v>
                </c:pt>
                <c:pt idx="132">
                  <c:v>42824</c:v>
                </c:pt>
                <c:pt idx="133">
                  <c:v>42825</c:v>
                </c:pt>
                <c:pt idx="134">
                  <c:v>42826</c:v>
                </c:pt>
                <c:pt idx="135">
                  <c:v>42827</c:v>
                </c:pt>
                <c:pt idx="136">
                  <c:v>42828</c:v>
                </c:pt>
                <c:pt idx="137">
                  <c:v>42829</c:v>
                </c:pt>
                <c:pt idx="138">
                  <c:v>42830</c:v>
                </c:pt>
                <c:pt idx="139">
                  <c:v>42831</c:v>
                </c:pt>
                <c:pt idx="140">
                  <c:v>42832</c:v>
                </c:pt>
                <c:pt idx="141">
                  <c:v>42833</c:v>
                </c:pt>
                <c:pt idx="142">
                  <c:v>42834</c:v>
                </c:pt>
                <c:pt idx="143">
                  <c:v>42835</c:v>
                </c:pt>
                <c:pt idx="144">
                  <c:v>42836</c:v>
                </c:pt>
                <c:pt idx="145">
                  <c:v>42837</c:v>
                </c:pt>
                <c:pt idx="146">
                  <c:v>42838</c:v>
                </c:pt>
                <c:pt idx="147">
                  <c:v>42839</c:v>
                </c:pt>
                <c:pt idx="148">
                  <c:v>42840</c:v>
                </c:pt>
                <c:pt idx="149">
                  <c:v>42841</c:v>
                </c:pt>
                <c:pt idx="150">
                  <c:v>42842</c:v>
                </c:pt>
                <c:pt idx="151">
                  <c:v>42843</c:v>
                </c:pt>
                <c:pt idx="152">
                  <c:v>42844</c:v>
                </c:pt>
                <c:pt idx="153">
                  <c:v>42845</c:v>
                </c:pt>
                <c:pt idx="154">
                  <c:v>42846</c:v>
                </c:pt>
                <c:pt idx="155">
                  <c:v>42847</c:v>
                </c:pt>
                <c:pt idx="156">
                  <c:v>42848</c:v>
                </c:pt>
                <c:pt idx="157">
                  <c:v>42849</c:v>
                </c:pt>
              </c:numCache>
            </c:numRef>
          </c:xVal>
          <c:yVal>
            <c:numRef>
              <c:f>Hoja1!$B$15:$B$172</c:f>
              <c:numCache>
                <c:formatCode>#,##0.00</c:formatCode>
                <c:ptCount val="158"/>
                <c:pt idx="0">
                  <c:v>36.24</c:v>
                </c:pt>
                <c:pt idx="1">
                  <c:v>36.24</c:v>
                </c:pt>
                <c:pt idx="2">
                  <c:v>41</c:v>
                </c:pt>
                <c:pt idx="3">
                  <c:v>39.01</c:v>
                </c:pt>
                <c:pt idx="4">
                  <c:v>37.92</c:v>
                </c:pt>
                <c:pt idx="5">
                  <c:v>38.36</c:v>
                </c:pt>
                <c:pt idx="6">
                  <c:v>41.66</c:v>
                </c:pt>
                <c:pt idx="7">
                  <c:v>39.619999999999997</c:v>
                </c:pt>
                <c:pt idx="8">
                  <c:v>40.58</c:v>
                </c:pt>
                <c:pt idx="9">
                  <c:v>41.93</c:v>
                </c:pt>
                <c:pt idx="10">
                  <c:v>40.950000000000003</c:v>
                </c:pt>
                <c:pt idx="11">
                  <c:v>41.08</c:v>
                </c:pt>
                <c:pt idx="12">
                  <c:v>41.49</c:v>
                </c:pt>
                <c:pt idx="13">
                  <c:v>39.29</c:v>
                </c:pt>
                <c:pt idx="14">
                  <c:v>40.229999999999997</c:v>
                </c:pt>
                <c:pt idx="15">
                  <c:v>42.55</c:v>
                </c:pt>
                <c:pt idx="16">
                  <c:v>39.36</c:v>
                </c:pt>
                <c:pt idx="17">
                  <c:v>40.229999999999997</c:v>
                </c:pt>
                <c:pt idx="18">
                  <c:v>37.97</c:v>
                </c:pt>
                <c:pt idx="19">
                  <c:v>35.450000000000003</c:v>
                </c:pt>
                <c:pt idx="20">
                  <c:v>37.520000000000003</c:v>
                </c:pt>
                <c:pt idx="21">
                  <c:v>37.409999999999997</c:v>
                </c:pt>
                <c:pt idx="22">
                  <c:v>36.369999999999997</c:v>
                </c:pt>
                <c:pt idx="23">
                  <c:v>35.47</c:v>
                </c:pt>
                <c:pt idx="24">
                  <c:v>34.49</c:v>
                </c:pt>
                <c:pt idx="25">
                  <c:v>35.479999999999997</c:v>
                </c:pt>
                <c:pt idx="26">
                  <c:v>36.909999999999997</c:v>
                </c:pt>
                <c:pt idx="27">
                  <c:v>35.94</c:v>
                </c:pt>
                <c:pt idx="28">
                  <c:v>38.57</c:v>
                </c:pt>
                <c:pt idx="29">
                  <c:v>38.21</c:v>
                </c:pt>
                <c:pt idx="30">
                  <c:v>38.08</c:v>
                </c:pt>
                <c:pt idx="31">
                  <c:v>38.5</c:v>
                </c:pt>
                <c:pt idx="32">
                  <c:v>38.71</c:v>
                </c:pt>
                <c:pt idx="33">
                  <c:v>38.549999999999997</c:v>
                </c:pt>
                <c:pt idx="34">
                  <c:v>39.409999999999997</c:v>
                </c:pt>
                <c:pt idx="35">
                  <c:v>39.43</c:v>
                </c:pt>
                <c:pt idx="36">
                  <c:v>38.880000000000003</c:v>
                </c:pt>
                <c:pt idx="37">
                  <c:v>38.44</c:v>
                </c:pt>
                <c:pt idx="38">
                  <c:v>38.130000000000003</c:v>
                </c:pt>
                <c:pt idx="39">
                  <c:v>37.56</c:v>
                </c:pt>
                <c:pt idx="40">
                  <c:v>37.43</c:v>
                </c:pt>
                <c:pt idx="41">
                  <c:v>38.450000000000003</c:v>
                </c:pt>
                <c:pt idx="42">
                  <c:v>38.28</c:v>
                </c:pt>
                <c:pt idx="43">
                  <c:v>38.49</c:v>
                </c:pt>
                <c:pt idx="44">
                  <c:v>36.56</c:v>
                </c:pt>
                <c:pt idx="45">
                  <c:v>36.64</c:v>
                </c:pt>
                <c:pt idx="46">
                  <c:v>35.71</c:v>
                </c:pt>
                <c:pt idx="47">
                  <c:v>37.119999999999997</c:v>
                </c:pt>
                <c:pt idx="48">
                  <c:v>37.090000000000003</c:v>
                </c:pt>
                <c:pt idx="49">
                  <c:v>37.36</c:v>
                </c:pt>
                <c:pt idx="50">
                  <c:v>37.43</c:v>
                </c:pt>
                <c:pt idx="51">
                  <c:v>39.659999999999997</c:v>
                </c:pt>
                <c:pt idx="52">
                  <c:v>41.32</c:v>
                </c:pt>
                <c:pt idx="53">
                  <c:v>39.270000000000003</c:v>
                </c:pt>
                <c:pt idx="54">
                  <c:v>38.9</c:v>
                </c:pt>
                <c:pt idx="55">
                  <c:v>38.32</c:v>
                </c:pt>
                <c:pt idx="56">
                  <c:v>37.44</c:v>
                </c:pt>
                <c:pt idx="57">
                  <c:v>36.75</c:v>
                </c:pt>
                <c:pt idx="58">
                  <c:v>36.85</c:v>
                </c:pt>
                <c:pt idx="59">
                  <c:v>38.19</c:v>
                </c:pt>
                <c:pt idx="60">
                  <c:v>38.43</c:v>
                </c:pt>
                <c:pt idx="61">
                  <c:v>39.86</c:v>
                </c:pt>
                <c:pt idx="62">
                  <c:v>40.590000000000003</c:v>
                </c:pt>
                <c:pt idx="63">
                  <c:v>39.82</c:v>
                </c:pt>
                <c:pt idx="64">
                  <c:v>40.42</c:v>
                </c:pt>
                <c:pt idx="65">
                  <c:v>38.409999999999997</c:v>
                </c:pt>
                <c:pt idx="66">
                  <c:v>37.270000000000003</c:v>
                </c:pt>
                <c:pt idx="67">
                  <c:v>39.14</c:v>
                </c:pt>
                <c:pt idx="68">
                  <c:v>37.64</c:v>
                </c:pt>
                <c:pt idx="69">
                  <c:v>38.700000000000003</c:v>
                </c:pt>
                <c:pt idx="70">
                  <c:v>38.24</c:v>
                </c:pt>
                <c:pt idx="71">
                  <c:v>38.06</c:v>
                </c:pt>
                <c:pt idx="72">
                  <c:v>37.64</c:v>
                </c:pt>
                <c:pt idx="73">
                  <c:v>38.549999999999997</c:v>
                </c:pt>
                <c:pt idx="74">
                  <c:v>35.24</c:v>
                </c:pt>
                <c:pt idx="75">
                  <c:v>36.979999999999997</c:v>
                </c:pt>
                <c:pt idx="76">
                  <c:v>37.51</c:v>
                </c:pt>
                <c:pt idx="77">
                  <c:v>38.65</c:v>
                </c:pt>
                <c:pt idx="78">
                  <c:v>36.700000000000003</c:v>
                </c:pt>
                <c:pt idx="79">
                  <c:v>35.93</c:v>
                </c:pt>
                <c:pt idx="80">
                  <c:v>35.299999999999997</c:v>
                </c:pt>
                <c:pt idx="81">
                  <c:v>37.68</c:v>
                </c:pt>
                <c:pt idx="82">
                  <c:v>36.26</c:v>
                </c:pt>
                <c:pt idx="83">
                  <c:v>37.94</c:v>
                </c:pt>
                <c:pt idx="84">
                  <c:v>35.869999999999997</c:v>
                </c:pt>
                <c:pt idx="85">
                  <c:v>36.06</c:v>
                </c:pt>
                <c:pt idx="86">
                  <c:v>36.36</c:v>
                </c:pt>
                <c:pt idx="87">
                  <c:v>38.61</c:v>
                </c:pt>
                <c:pt idx="88">
                  <c:v>36.64</c:v>
                </c:pt>
                <c:pt idx="89">
                  <c:v>36.92</c:v>
                </c:pt>
                <c:pt idx="90">
                  <c:v>37.35</c:v>
                </c:pt>
                <c:pt idx="91">
                  <c:v>36.61</c:v>
                </c:pt>
                <c:pt idx="92">
                  <c:v>36.61</c:v>
                </c:pt>
                <c:pt idx="93">
                  <c:v>37.31</c:v>
                </c:pt>
                <c:pt idx="94">
                  <c:v>37.159999999999997</c:v>
                </c:pt>
                <c:pt idx="95">
                  <c:v>36.99</c:v>
                </c:pt>
                <c:pt idx="96">
                  <c:v>39.299999999999997</c:v>
                </c:pt>
                <c:pt idx="97">
                  <c:v>36.44</c:v>
                </c:pt>
                <c:pt idx="98">
                  <c:v>38.08</c:v>
                </c:pt>
                <c:pt idx="99">
                  <c:v>38.36</c:v>
                </c:pt>
                <c:pt idx="100">
                  <c:v>35.81</c:v>
                </c:pt>
                <c:pt idx="101">
                  <c:v>37.65</c:v>
                </c:pt>
                <c:pt idx="102">
                  <c:v>35.53</c:v>
                </c:pt>
                <c:pt idx="103">
                  <c:v>35.46</c:v>
                </c:pt>
                <c:pt idx="104">
                  <c:v>36.64</c:v>
                </c:pt>
                <c:pt idx="105">
                  <c:v>37.840000000000003</c:v>
                </c:pt>
                <c:pt idx="106">
                  <c:v>39.08</c:v>
                </c:pt>
                <c:pt idx="107">
                  <c:v>39.21</c:v>
                </c:pt>
                <c:pt idx="108">
                  <c:v>35.07</c:v>
                </c:pt>
                <c:pt idx="109">
                  <c:v>35.630000000000003</c:v>
                </c:pt>
                <c:pt idx="110">
                  <c:v>36.729999999999997</c:v>
                </c:pt>
                <c:pt idx="111">
                  <c:v>34.99</c:v>
                </c:pt>
                <c:pt idx="112">
                  <c:v>33.86</c:v>
                </c:pt>
                <c:pt idx="113">
                  <c:v>32.57</c:v>
                </c:pt>
                <c:pt idx="114">
                  <c:v>33.200000000000003</c:v>
                </c:pt>
                <c:pt idx="115">
                  <c:v>33.159999999999997</c:v>
                </c:pt>
                <c:pt idx="116">
                  <c:v>34.26</c:v>
                </c:pt>
                <c:pt idx="117">
                  <c:v>34.6</c:v>
                </c:pt>
                <c:pt idx="118">
                  <c:v>36.78</c:v>
                </c:pt>
                <c:pt idx="119">
                  <c:v>35.270000000000003</c:v>
                </c:pt>
                <c:pt idx="120">
                  <c:v>32.76</c:v>
                </c:pt>
                <c:pt idx="121">
                  <c:v>32.25</c:v>
                </c:pt>
                <c:pt idx="122">
                  <c:v>33.17</c:v>
                </c:pt>
                <c:pt idx="123">
                  <c:v>33.42</c:v>
                </c:pt>
                <c:pt idx="124">
                  <c:v>35.44</c:v>
                </c:pt>
                <c:pt idx="125">
                  <c:v>34.450000000000003</c:v>
                </c:pt>
                <c:pt idx="126">
                  <c:v>34.520000000000003</c:v>
                </c:pt>
                <c:pt idx="127">
                  <c:v>34.659999999999997</c:v>
                </c:pt>
                <c:pt idx="128">
                  <c:v>33.14</c:v>
                </c:pt>
                <c:pt idx="129">
                  <c:v>33.78</c:v>
                </c:pt>
                <c:pt idx="130">
                  <c:v>35.450000000000003</c:v>
                </c:pt>
                <c:pt idx="131">
                  <c:v>34.76</c:v>
                </c:pt>
                <c:pt idx="132">
                  <c:v>35.5</c:v>
                </c:pt>
                <c:pt idx="133">
                  <c:v>37.619999999999997</c:v>
                </c:pt>
                <c:pt idx="134">
                  <c:v>38.64</c:v>
                </c:pt>
                <c:pt idx="135">
                  <c:v>38.18</c:v>
                </c:pt>
                <c:pt idx="136">
                  <c:v>38.08</c:v>
                </c:pt>
                <c:pt idx="137">
                  <c:v>38.54</c:v>
                </c:pt>
                <c:pt idx="138">
                  <c:v>40.29</c:v>
                </c:pt>
                <c:pt idx="139">
                  <c:v>37.68</c:v>
                </c:pt>
                <c:pt idx="140">
                  <c:v>35.43</c:v>
                </c:pt>
                <c:pt idx="141">
                  <c:v>35.67</c:v>
                </c:pt>
                <c:pt idx="142">
                  <c:v>34.68</c:v>
                </c:pt>
                <c:pt idx="143">
                  <c:v>34.85</c:v>
                </c:pt>
                <c:pt idx="144">
                  <c:v>35.75</c:v>
                </c:pt>
                <c:pt idx="145">
                  <c:v>34.25</c:v>
                </c:pt>
                <c:pt idx="146">
                  <c:v>34.590000000000003</c:v>
                </c:pt>
                <c:pt idx="147">
                  <c:v>34.67</c:v>
                </c:pt>
                <c:pt idx="148">
                  <c:v>33.5</c:v>
                </c:pt>
                <c:pt idx="149">
                  <c:v>32.97</c:v>
                </c:pt>
                <c:pt idx="150">
                  <c:v>33.06</c:v>
                </c:pt>
                <c:pt idx="151">
                  <c:v>34.19</c:v>
                </c:pt>
                <c:pt idx="152">
                  <c:v>33.659999999999997</c:v>
                </c:pt>
                <c:pt idx="153">
                  <c:v>32.590000000000003</c:v>
                </c:pt>
                <c:pt idx="154">
                  <c:v>34.89</c:v>
                </c:pt>
                <c:pt idx="155">
                  <c:v>35.340000000000003</c:v>
                </c:pt>
                <c:pt idx="156">
                  <c:v>36.869999999999997</c:v>
                </c:pt>
                <c:pt idx="157">
                  <c:v>36.520000000000003</c:v>
                </c:pt>
              </c:numCache>
            </c:numRef>
          </c:yVal>
          <c:smooth val="1"/>
        </c:ser>
        <c:dLbls>
          <c:showLegendKey val="0"/>
          <c:showVal val="0"/>
          <c:showCatName val="0"/>
          <c:showSerName val="0"/>
          <c:showPercent val="0"/>
          <c:showBubbleSize val="0"/>
        </c:dLbls>
        <c:axId val="961641920"/>
        <c:axId val="961615264"/>
      </c:scatterChart>
      <c:valAx>
        <c:axId val="961641920"/>
        <c:scaling>
          <c:orientation val="minMax"/>
          <c:max val="42855"/>
          <c:min val="42685"/>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961615264"/>
        <c:crosses val="autoZero"/>
        <c:crossBetween val="midCat"/>
        <c:majorUnit val="30"/>
      </c:valAx>
      <c:valAx>
        <c:axId val="961615264"/>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9616419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0.94607</cdr:x>
      <cdr:y>0.22345</cdr:y>
    </cdr:from>
    <cdr:to>
      <cdr:x>0.98177</cdr:x>
      <cdr:y>0.69706</cdr:y>
    </cdr:to>
    <cdr:sp macro="" textlink="">
      <cdr:nvSpPr>
        <cdr:cNvPr id="2" name="CuadroTexto 1"/>
        <cdr:cNvSpPr txBox="1"/>
      </cdr:nvSpPr>
      <cdr:spPr>
        <a:xfrm xmlns:a="http://schemas.openxmlformats.org/drawingml/2006/main" rot="5400000">
          <a:off x="4007896" y="1330450"/>
          <a:ext cx="1459345" cy="1754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800" dirty="0" err="1" smtClean="0"/>
            <a:t>Area</a:t>
          </a:r>
          <a:r>
            <a:rPr lang="es-MX" sz="800" dirty="0" smtClean="0"/>
            <a:t> relativa de poros</a:t>
          </a:r>
          <a:endParaRPr lang="es-MX"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0.65288</cdr:x>
      <cdr:y>0.1468</cdr:y>
    </cdr:from>
    <cdr:to>
      <cdr:x>0.65288</cdr:x>
      <cdr:y>0.90176</cdr:y>
    </cdr:to>
    <cdr:cxnSp macro="">
      <cdr:nvCxnSpPr>
        <cdr:cNvPr id="5" name="Conector recto 4"/>
        <cdr:cNvCxnSpPr/>
      </cdr:nvCxnSpPr>
      <cdr:spPr>
        <a:xfrm xmlns:a="http://schemas.openxmlformats.org/drawingml/2006/main" flipV="1">
          <a:off x="5601032" y="452581"/>
          <a:ext cx="0" cy="2327564"/>
        </a:xfrm>
        <a:prstGeom xmlns:a="http://schemas.openxmlformats.org/drawingml/2006/main" prst="line">
          <a:avLst/>
        </a:prstGeom>
        <a:ln xmlns:a="http://schemas.openxmlformats.org/drawingml/2006/main" w="28575">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0.6597</cdr:x>
      <cdr:y>0.14844</cdr:y>
    </cdr:from>
    <cdr:to>
      <cdr:x>0.6597</cdr:x>
      <cdr:y>0.90731</cdr:y>
    </cdr:to>
    <cdr:cxnSp macro="">
      <cdr:nvCxnSpPr>
        <cdr:cNvPr id="3" name="Conector recto 2"/>
        <cdr:cNvCxnSpPr/>
      </cdr:nvCxnSpPr>
      <cdr:spPr>
        <a:xfrm xmlns:a="http://schemas.openxmlformats.org/drawingml/2006/main" flipV="1">
          <a:off x="5246256" y="473365"/>
          <a:ext cx="0" cy="2419928"/>
        </a:xfrm>
        <a:prstGeom xmlns:a="http://schemas.openxmlformats.org/drawingml/2006/main" prst="line">
          <a:avLst/>
        </a:prstGeom>
        <a:ln xmlns:a="http://schemas.openxmlformats.org/drawingml/2006/main" w="28575">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0.08479</cdr:x>
      <cdr:y>0.47285</cdr:y>
    </cdr:from>
    <cdr:to>
      <cdr:x>0.65854</cdr:x>
      <cdr:y>0.47574</cdr:y>
    </cdr:to>
    <cdr:cxnSp macro="">
      <cdr:nvCxnSpPr>
        <cdr:cNvPr id="5" name="Conector recto 4"/>
        <cdr:cNvCxnSpPr/>
      </cdr:nvCxnSpPr>
      <cdr:spPr>
        <a:xfrm xmlns:a="http://schemas.openxmlformats.org/drawingml/2006/main">
          <a:off x="674255" y="1507838"/>
          <a:ext cx="4562764" cy="9237"/>
        </a:xfrm>
        <a:prstGeom xmlns:a="http://schemas.openxmlformats.org/drawingml/2006/main" prst="line">
          <a:avLst/>
        </a:prstGeom>
        <a:ln xmlns:a="http://schemas.openxmlformats.org/drawingml/2006/main" w="28575">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0.9698</cdr:x>
      <cdr:y>0.47247</cdr:y>
    </cdr:from>
    <cdr:to>
      <cdr:x>1</cdr:x>
      <cdr:y>0.61188</cdr:y>
    </cdr:to>
    <cdr:sp macro="" textlink="">
      <cdr:nvSpPr>
        <cdr:cNvPr id="6" name="Flecha izquierda y derecha 5"/>
        <cdr:cNvSpPr/>
      </cdr:nvSpPr>
      <cdr:spPr>
        <a:xfrm xmlns:a="http://schemas.openxmlformats.org/drawingml/2006/main" rot="16200000">
          <a:off x="7610165" y="1608838"/>
          <a:ext cx="444543" cy="240145"/>
        </a:xfrm>
        <a:prstGeom xmlns:a="http://schemas.openxmlformats.org/drawingml/2006/main" prst="leftRightArrow">
          <a:avLst/>
        </a:prstGeom>
        <a:solidFill xmlns:a="http://schemas.openxmlformats.org/drawingml/2006/main">
          <a:srgbClr val="FF0000"/>
        </a:solidFill>
        <a:ln xmlns:a="http://schemas.openxmlformats.org/drawingml/2006/main">
          <a:solidFill>
            <a:srgbClr val="C00000"/>
          </a:solid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MX"/>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979A4D1D-716A-45FA-A595-C39D6C90DEA1}" type="datetimeFigureOut">
              <a:rPr lang="es-MX" smtClean="0"/>
              <a:t>08/08/2017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EA302FB-CA6A-4B42-9B97-2B50A75A821A}" type="slidenum">
              <a:rPr lang="es-MX" smtClean="0"/>
              <a:t>‹Nº›</a:t>
            </a:fld>
            <a:endParaRPr lang="es-MX"/>
          </a:p>
        </p:txBody>
      </p:sp>
    </p:spTree>
    <p:extLst>
      <p:ext uri="{BB962C8B-B14F-4D97-AF65-F5344CB8AC3E}">
        <p14:creationId xmlns:p14="http://schemas.microsoft.com/office/powerpoint/2010/main" val="262069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79A4D1D-716A-45FA-A595-C39D6C90DEA1}" type="datetimeFigureOut">
              <a:rPr lang="es-MX" smtClean="0"/>
              <a:t>08/08/2017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EA302FB-CA6A-4B42-9B97-2B50A75A821A}" type="slidenum">
              <a:rPr lang="es-MX" smtClean="0"/>
              <a:t>‹Nº›</a:t>
            </a:fld>
            <a:endParaRPr lang="es-MX"/>
          </a:p>
        </p:txBody>
      </p:sp>
    </p:spTree>
    <p:extLst>
      <p:ext uri="{BB962C8B-B14F-4D97-AF65-F5344CB8AC3E}">
        <p14:creationId xmlns:p14="http://schemas.microsoft.com/office/powerpoint/2010/main" val="360052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79A4D1D-716A-45FA-A595-C39D6C90DEA1}" type="datetimeFigureOut">
              <a:rPr lang="es-MX" smtClean="0"/>
              <a:t>08/08/2017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EA302FB-CA6A-4B42-9B97-2B50A75A821A}" type="slidenum">
              <a:rPr lang="es-MX" smtClean="0"/>
              <a:t>‹Nº›</a:t>
            </a:fld>
            <a:endParaRPr lang="es-MX"/>
          </a:p>
        </p:txBody>
      </p:sp>
    </p:spTree>
    <p:extLst>
      <p:ext uri="{BB962C8B-B14F-4D97-AF65-F5344CB8AC3E}">
        <p14:creationId xmlns:p14="http://schemas.microsoft.com/office/powerpoint/2010/main" val="76575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79A4D1D-716A-45FA-A595-C39D6C90DEA1}" type="datetimeFigureOut">
              <a:rPr lang="es-MX" smtClean="0"/>
              <a:t>08/08/2017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EA302FB-CA6A-4B42-9B97-2B50A75A821A}" type="slidenum">
              <a:rPr lang="es-MX" smtClean="0"/>
              <a:t>‹Nº›</a:t>
            </a:fld>
            <a:endParaRPr lang="es-MX"/>
          </a:p>
        </p:txBody>
      </p:sp>
    </p:spTree>
    <p:extLst>
      <p:ext uri="{BB962C8B-B14F-4D97-AF65-F5344CB8AC3E}">
        <p14:creationId xmlns:p14="http://schemas.microsoft.com/office/powerpoint/2010/main" val="319168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79A4D1D-716A-45FA-A595-C39D6C90DEA1}" type="datetimeFigureOut">
              <a:rPr lang="es-MX" smtClean="0"/>
              <a:t>08/08/2017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EA302FB-CA6A-4B42-9B97-2B50A75A821A}" type="slidenum">
              <a:rPr lang="es-MX" smtClean="0"/>
              <a:t>‹Nº›</a:t>
            </a:fld>
            <a:endParaRPr lang="es-MX"/>
          </a:p>
        </p:txBody>
      </p:sp>
    </p:spTree>
    <p:extLst>
      <p:ext uri="{BB962C8B-B14F-4D97-AF65-F5344CB8AC3E}">
        <p14:creationId xmlns:p14="http://schemas.microsoft.com/office/powerpoint/2010/main" val="388099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979A4D1D-716A-45FA-A595-C39D6C90DEA1}" type="datetimeFigureOut">
              <a:rPr lang="es-MX" smtClean="0"/>
              <a:t>08/08/2017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EA302FB-CA6A-4B42-9B97-2B50A75A821A}" type="slidenum">
              <a:rPr lang="es-MX" smtClean="0"/>
              <a:t>‹Nº›</a:t>
            </a:fld>
            <a:endParaRPr lang="es-MX"/>
          </a:p>
        </p:txBody>
      </p:sp>
    </p:spTree>
    <p:extLst>
      <p:ext uri="{BB962C8B-B14F-4D97-AF65-F5344CB8AC3E}">
        <p14:creationId xmlns:p14="http://schemas.microsoft.com/office/powerpoint/2010/main" val="148250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979A4D1D-716A-45FA-A595-C39D6C90DEA1}" type="datetimeFigureOut">
              <a:rPr lang="es-MX" smtClean="0"/>
              <a:t>08/08/2017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EA302FB-CA6A-4B42-9B97-2B50A75A821A}" type="slidenum">
              <a:rPr lang="es-MX" smtClean="0"/>
              <a:t>‹Nº›</a:t>
            </a:fld>
            <a:endParaRPr lang="es-MX"/>
          </a:p>
        </p:txBody>
      </p:sp>
    </p:spTree>
    <p:extLst>
      <p:ext uri="{BB962C8B-B14F-4D97-AF65-F5344CB8AC3E}">
        <p14:creationId xmlns:p14="http://schemas.microsoft.com/office/powerpoint/2010/main" val="14578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979A4D1D-716A-45FA-A595-C39D6C90DEA1}" type="datetimeFigureOut">
              <a:rPr lang="es-MX" smtClean="0"/>
              <a:t>08/08/2017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EA302FB-CA6A-4B42-9B97-2B50A75A821A}" type="slidenum">
              <a:rPr lang="es-MX" smtClean="0"/>
              <a:t>‹Nº›</a:t>
            </a:fld>
            <a:endParaRPr lang="es-MX"/>
          </a:p>
        </p:txBody>
      </p:sp>
    </p:spTree>
    <p:extLst>
      <p:ext uri="{BB962C8B-B14F-4D97-AF65-F5344CB8AC3E}">
        <p14:creationId xmlns:p14="http://schemas.microsoft.com/office/powerpoint/2010/main" val="255476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79A4D1D-716A-45FA-A595-C39D6C90DEA1}" type="datetimeFigureOut">
              <a:rPr lang="es-MX" smtClean="0"/>
              <a:t>08/08/2017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EA302FB-CA6A-4B42-9B97-2B50A75A821A}" type="slidenum">
              <a:rPr lang="es-MX" smtClean="0"/>
              <a:t>‹Nº›</a:t>
            </a:fld>
            <a:endParaRPr lang="es-MX"/>
          </a:p>
        </p:txBody>
      </p:sp>
    </p:spTree>
    <p:extLst>
      <p:ext uri="{BB962C8B-B14F-4D97-AF65-F5344CB8AC3E}">
        <p14:creationId xmlns:p14="http://schemas.microsoft.com/office/powerpoint/2010/main" val="199040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79A4D1D-716A-45FA-A595-C39D6C90DEA1}" type="datetimeFigureOut">
              <a:rPr lang="es-MX" smtClean="0"/>
              <a:t>08/08/2017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EA302FB-CA6A-4B42-9B97-2B50A75A821A}" type="slidenum">
              <a:rPr lang="es-MX" smtClean="0"/>
              <a:t>‹Nº›</a:t>
            </a:fld>
            <a:endParaRPr lang="es-MX"/>
          </a:p>
        </p:txBody>
      </p:sp>
    </p:spTree>
    <p:extLst>
      <p:ext uri="{BB962C8B-B14F-4D97-AF65-F5344CB8AC3E}">
        <p14:creationId xmlns:p14="http://schemas.microsoft.com/office/powerpoint/2010/main" val="36477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79A4D1D-716A-45FA-A595-C39D6C90DEA1}" type="datetimeFigureOut">
              <a:rPr lang="es-MX" smtClean="0"/>
              <a:t>08/08/2017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EA302FB-CA6A-4B42-9B97-2B50A75A821A}" type="slidenum">
              <a:rPr lang="es-MX" smtClean="0"/>
              <a:t>‹Nº›</a:t>
            </a:fld>
            <a:endParaRPr lang="es-MX"/>
          </a:p>
        </p:txBody>
      </p:sp>
    </p:spTree>
    <p:extLst>
      <p:ext uri="{BB962C8B-B14F-4D97-AF65-F5344CB8AC3E}">
        <p14:creationId xmlns:p14="http://schemas.microsoft.com/office/powerpoint/2010/main" val="325531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A4D1D-716A-45FA-A595-C39D6C90DEA1}" type="datetimeFigureOut">
              <a:rPr lang="es-MX" smtClean="0"/>
              <a:t>08/08/2017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302FB-CA6A-4B42-9B97-2B50A75A821A}" type="slidenum">
              <a:rPr lang="es-MX" smtClean="0"/>
              <a:t>‹Nº›</a:t>
            </a:fld>
            <a:endParaRPr lang="es-MX"/>
          </a:p>
        </p:txBody>
      </p:sp>
    </p:spTree>
    <p:extLst>
      <p:ext uri="{BB962C8B-B14F-4D97-AF65-F5344CB8AC3E}">
        <p14:creationId xmlns:p14="http://schemas.microsoft.com/office/powerpoint/2010/main" val="565687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69771" y="1318054"/>
            <a:ext cx="10140779" cy="3790049"/>
          </a:xfrm>
        </p:spPr>
        <p:txBody>
          <a:bodyPr>
            <a:noAutofit/>
          </a:bodyPr>
          <a:lstStyle/>
          <a:p>
            <a:r>
              <a:rPr lang="es-MX" sz="4800" b="1" dirty="0"/>
              <a:t>Aplicación de los principios fundamentales de cristalización y Agotamiento de </a:t>
            </a:r>
            <a:r>
              <a:rPr lang="es-MX" sz="4800" b="1" dirty="0" smtClean="0"/>
              <a:t>MCC para disminui</a:t>
            </a:r>
            <a:r>
              <a:rPr lang="es-MX" sz="4800" b="1" dirty="0" smtClean="0"/>
              <a:t>r perdidas en MF ingenio </a:t>
            </a:r>
            <a:r>
              <a:rPr lang="es-MX" sz="4800" b="1" dirty="0" err="1" smtClean="0"/>
              <a:t>Chaparrastique</a:t>
            </a:r>
            <a:r>
              <a:rPr lang="es-MX" sz="4800" b="1" dirty="0" smtClean="0"/>
              <a:t> </a:t>
            </a:r>
            <a:r>
              <a:rPr lang="es-MX" sz="4800" dirty="0"/>
              <a:t/>
            </a:r>
            <a:br>
              <a:rPr lang="es-MX" sz="4800" dirty="0"/>
            </a:br>
            <a:endParaRPr lang="es-MX" sz="4800" dirty="0"/>
          </a:p>
        </p:txBody>
      </p:sp>
    </p:spTree>
    <p:extLst>
      <p:ext uri="{BB962C8B-B14F-4D97-AF65-F5344CB8AC3E}">
        <p14:creationId xmlns:p14="http://schemas.microsoft.com/office/powerpoint/2010/main" val="2583142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2340" y="307461"/>
            <a:ext cx="10515600" cy="623416"/>
          </a:xfrm>
        </p:spPr>
        <p:txBody>
          <a:bodyPr>
            <a:normAutofit/>
          </a:bodyPr>
          <a:lstStyle/>
          <a:p>
            <a:pPr algn="ctr"/>
            <a:r>
              <a:rPr lang="es-MX" sz="3600" dirty="0" smtClean="0"/>
              <a:t>Área Superficial por litro de miel </a:t>
            </a:r>
            <a:endParaRPr lang="es-MX" sz="36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29963" y="1174835"/>
                <a:ext cx="10515600" cy="4929403"/>
              </a:xfrm>
            </p:spPr>
            <p:txBody>
              <a:bodyPr>
                <a:normAutofit fontScale="92500" lnSpcReduction="10000"/>
              </a:bodyPr>
              <a:lstStyle/>
              <a:p>
                <a:r>
                  <a:rPr lang="es-MX" dirty="0" smtClean="0"/>
                  <a:t>Gillet proporciona el indicador área de cristal por unidad de masa </a:t>
                </a:r>
                <a:r>
                  <a:rPr lang="es-MX" dirty="0" smtClean="0">
                    <a:solidFill>
                      <a:srgbClr val="FF0000"/>
                    </a:solidFill>
                  </a:rPr>
                  <a:t>mm2/mg</a:t>
                </a:r>
                <a:r>
                  <a:rPr lang="es-MX" dirty="0" smtClean="0"/>
                  <a:t>, para el caso del análisis en tachos  se necesita un indicador que relacione tanto el área del cristal en la semilla, como la cantidad de sacarosa disponible.</a:t>
                </a:r>
              </a:p>
              <a:p>
                <a:pPr marL="0" indent="0">
                  <a:buNone/>
                </a:pPr>
                <a:endParaRPr lang="es-MX" dirty="0" smtClean="0"/>
              </a:p>
              <a:p>
                <a:r>
                  <a:rPr lang="es-MX" dirty="0" smtClean="0"/>
                  <a:t>Se generó el indicador m2/litro de miel B en MCC</a:t>
                </a:r>
              </a:p>
              <a:p>
                <a:pPr marL="0" indent="0">
                  <a:buNone/>
                </a:pPr>
                <a:endParaRPr lang="es-MX" dirty="0" smtClean="0"/>
              </a:p>
              <a:p>
                <a:pPr marL="0" indent="0">
                  <a:buNone/>
                </a:pPr>
                <a14:m>
                  <m:oMathPara xmlns:m="http://schemas.openxmlformats.org/officeDocument/2006/math">
                    <m:oMathParaPr>
                      <m:jc m:val="centerGroup"/>
                    </m:oMathParaPr>
                    <m:oMath xmlns:m="http://schemas.openxmlformats.org/officeDocument/2006/math">
                      <m:f>
                        <m:fPr>
                          <m:ctrlPr>
                            <a:rPr lang="es-MX" sz="2000" i="1" smtClean="0">
                              <a:latin typeface="Cambria Math" panose="02040503050406030204" pitchFamily="18" charset="0"/>
                            </a:rPr>
                          </m:ctrlPr>
                        </m:fPr>
                        <m:num>
                          <m:sSup>
                            <m:sSupPr>
                              <m:ctrlPr>
                                <a:rPr lang="es-MX" sz="2000" i="1" smtClean="0">
                                  <a:latin typeface="Cambria Math" panose="02040503050406030204" pitchFamily="18" charset="0"/>
                                </a:rPr>
                              </m:ctrlPr>
                            </m:sSupPr>
                            <m:e>
                              <m:r>
                                <a:rPr lang="es-MX" sz="2000" b="0" i="1" smtClean="0">
                                  <a:latin typeface="Cambria Math" panose="02040503050406030204" pitchFamily="18" charset="0"/>
                                </a:rPr>
                                <m:t>𝑚</m:t>
                              </m:r>
                            </m:e>
                            <m:sup>
                              <m:r>
                                <a:rPr lang="es-MX" sz="2000" b="0" i="1" smtClean="0">
                                  <a:latin typeface="Cambria Math" panose="02040503050406030204" pitchFamily="18" charset="0"/>
                                </a:rPr>
                                <m:t>2</m:t>
                              </m:r>
                            </m:sup>
                          </m:sSup>
                        </m:num>
                        <m:den>
                          <m:r>
                            <a:rPr lang="es-MX" sz="2000" b="0" i="1" smtClean="0">
                              <a:latin typeface="Cambria Math" panose="02040503050406030204" pitchFamily="18" charset="0"/>
                            </a:rPr>
                            <m:t>𝑙</m:t>
                          </m:r>
                          <m:r>
                            <a:rPr lang="es-MX" sz="2000" b="0" i="1" smtClean="0">
                              <a:latin typeface="Cambria Math" panose="02040503050406030204" pitchFamily="18" charset="0"/>
                            </a:rPr>
                            <m:t> </m:t>
                          </m:r>
                          <m:r>
                            <a:rPr lang="es-MX" sz="2000" b="0" i="1" smtClean="0">
                              <a:latin typeface="Cambria Math" panose="02040503050406030204" pitchFamily="18" charset="0"/>
                            </a:rPr>
                            <m:t>𝑚𝑖𝑒𝑙</m:t>
                          </m:r>
                          <m:r>
                            <a:rPr lang="es-MX" sz="2000" b="0" i="1" smtClean="0">
                              <a:latin typeface="Cambria Math" panose="02040503050406030204" pitchFamily="18" charset="0"/>
                            </a:rPr>
                            <m:t> </m:t>
                          </m:r>
                          <m:r>
                            <a:rPr lang="es-MX" sz="2000" b="0" i="1" smtClean="0">
                              <a:latin typeface="Cambria Math" panose="02040503050406030204" pitchFamily="18" charset="0"/>
                            </a:rPr>
                            <m:t>𝐵</m:t>
                          </m:r>
                        </m:den>
                      </m:f>
                      <m:r>
                        <a:rPr lang="es-MX" sz="2000" b="0" i="1" smtClean="0">
                          <a:latin typeface="Cambria Math" panose="02040503050406030204" pitchFamily="18" charset="0"/>
                        </a:rPr>
                        <m:t>=</m:t>
                      </m:r>
                      <m:f>
                        <m:fPr>
                          <m:ctrlPr>
                            <a:rPr lang="es-MX" sz="2000" b="0" i="1" smtClean="0">
                              <a:latin typeface="Cambria Math" panose="02040503050406030204" pitchFamily="18" charset="0"/>
                            </a:rPr>
                          </m:ctrlPr>
                        </m:fPr>
                        <m:num>
                          <m:r>
                            <a:rPr lang="es-MX" sz="2000" i="1">
                              <a:latin typeface="Cambria Math" panose="02040503050406030204" pitchFamily="18" charset="0"/>
                            </a:rPr>
                            <m:t>𝐴𝑟𝑒𝑎</m:t>
                          </m:r>
                          <m:r>
                            <a:rPr lang="es-MX" sz="2000" i="1">
                              <a:latin typeface="Cambria Math" panose="02040503050406030204" pitchFamily="18" charset="0"/>
                            </a:rPr>
                            <m:t> </m:t>
                          </m:r>
                          <m:r>
                            <a:rPr lang="es-MX" sz="2000" i="1">
                              <a:latin typeface="Cambria Math" panose="02040503050406030204" pitchFamily="18" charset="0"/>
                            </a:rPr>
                            <m:t>𝑆𝑢𝑝</m:t>
                          </m:r>
                          <m:d>
                            <m:dPr>
                              <m:ctrlPr>
                                <a:rPr lang="es-MX" sz="2000" i="1">
                                  <a:latin typeface="Cambria Math" panose="02040503050406030204" pitchFamily="18" charset="0"/>
                                </a:rPr>
                              </m:ctrlPr>
                            </m:dPr>
                            <m:e>
                              <m:f>
                                <m:fPr>
                                  <m:ctrlPr>
                                    <a:rPr lang="es-MX" sz="2000" i="1">
                                      <a:latin typeface="Cambria Math" panose="02040503050406030204" pitchFamily="18" charset="0"/>
                                    </a:rPr>
                                  </m:ctrlPr>
                                </m:fPr>
                                <m:num>
                                  <m:sSup>
                                    <m:sSupPr>
                                      <m:ctrlPr>
                                        <a:rPr lang="es-MX" sz="2000" i="1">
                                          <a:latin typeface="Cambria Math" panose="02040503050406030204" pitchFamily="18" charset="0"/>
                                        </a:rPr>
                                      </m:ctrlPr>
                                    </m:sSupPr>
                                    <m:e>
                                      <m:r>
                                        <a:rPr lang="es-MX" sz="2000" i="1">
                                          <a:latin typeface="Cambria Math" panose="02040503050406030204" pitchFamily="18" charset="0"/>
                                        </a:rPr>
                                        <m:t>𝑚𝑚</m:t>
                                      </m:r>
                                    </m:e>
                                    <m:sup>
                                      <m:r>
                                        <a:rPr lang="es-MX" sz="2000" i="1">
                                          <a:latin typeface="Cambria Math" panose="02040503050406030204" pitchFamily="18" charset="0"/>
                                        </a:rPr>
                                        <m:t>2</m:t>
                                      </m:r>
                                    </m:sup>
                                  </m:sSup>
                                </m:num>
                                <m:den>
                                  <m:r>
                                    <a:rPr lang="es-MX" sz="2000" i="1">
                                      <a:latin typeface="Cambria Math" panose="02040503050406030204" pitchFamily="18" charset="0"/>
                                    </a:rPr>
                                    <m:t>𝑚𝑔</m:t>
                                  </m:r>
                                </m:den>
                              </m:f>
                            </m:e>
                          </m:d>
                          <m:r>
                            <a:rPr lang="es-MX" sz="2000" i="1">
                              <a:latin typeface="Cambria Math" panose="02040503050406030204" pitchFamily="18" charset="0"/>
                            </a:rPr>
                            <m:t> </m:t>
                          </m:r>
                          <m:r>
                            <a:rPr lang="es-MX" sz="2000">
                              <a:latin typeface="Cambria Math" panose="02040503050406030204" pitchFamily="18" charset="0"/>
                            </a:rPr>
                            <m:t>∗</m:t>
                          </m:r>
                          <m:r>
                            <a:rPr lang="es-MX" sz="2000" b="0" i="1" smtClean="0">
                              <a:latin typeface="Cambria Math" panose="02040503050406030204" pitchFamily="18" charset="0"/>
                            </a:rPr>
                            <m:t>𝑉𝑜𝑙𝑢𝑚𝑒𝑛</m:t>
                          </m:r>
                          <m:r>
                            <a:rPr lang="es-MX" sz="2000" b="0" i="1" smtClean="0">
                              <a:latin typeface="Cambria Math" panose="02040503050406030204" pitchFamily="18" charset="0"/>
                            </a:rPr>
                            <m:t> </m:t>
                          </m:r>
                          <m:r>
                            <a:rPr lang="es-MX" sz="2000" b="0" i="1" smtClean="0">
                              <a:latin typeface="Cambria Math" panose="02040503050406030204" pitchFamily="18" charset="0"/>
                            </a:rPr>
                            <m:t>𝑑𝑒</m:t>
                          </m:r>
                          <m:r>
                            <a:rPr lang="es-MX" sz="2000" b="0" i="1" smtClean="0">
                              <a:latin typeface="Cambria Math" panose="02040503050406030204" pitchFamily="18" charset="0"/>
                            </a:rPr>
                            <m:t> </m:t>
                          </m:r>
                          <m:r>
                            <a:rPr lang="es-MX" sz="2000" b="0" i="1" smtClean="0">
                              <a:latin typeface="Cambria Math" panose="02040503050406030204" pitchFamily="18" charset="0"/>
                            </a:rPr>
                            <m:t>𝑠𝑒𝑚𝑖𝑙𝑙𝑎</m:t>
                          </m:r>
                          <m:r>
                            <a:rPr lang="es-MX" sz="2000" b="0" i="1" smtClean="0">
                              <a:latin typeface="Cambria Math" panose="02040503050406030204" pitchFamily="18" charset="0"/>
                            </a:rPr>
                            <m:t>∗</m:t>
                          </m:r>
                          <m:sSub>
                            <m:sSubPr>
                              <m:ctrlPr>
                                <a:rPr lang="es-MX" sz="2000" i="1">
                                  <a:latin typeface="Cambria Math" panose="02040503050406030204" pitchFamily="18" charset="0"/>
                                </a:rPr>
                              </m:ctrlPr>
                            </m:sSubPr>
                            <m:e>
                              <m:r>
                                <a:rPr lang="es-MX" sz="2000" i="1">
                                  <a:latin typeface="Cambria Math" panose="02040503050406030204" pitchFamily="18" charset="0"/>
                                </a:rPr>
                                <m:t>𝑏𝑟𝑖𝑥</m:t>
                              </m:r>
                            </m:e>
                            <m:sub>
                              <m:r>
                                <a:rPr lang="es-MX" sz="2000" i="1">
                                  <a:latin typeface="Cambria Math" panose="02040503050406030204" pitchFamily="18" charset="0"/>
                                </a:rPr>
                                <m:t>𝑠𝑒𝑚𝑖𝑙𝑙𝑎</m:t>
                              </m:r>
                            </m:sub>
                          </m:sSub>
                          <m:r>
                            <a:rPr lang="es-MX" sz="2000" i="1">
                              <a:latin typeface="Cambria Math" panose="02040503050406030204" pitchFamily="18" charset="0"/>
                            </a:rPr>
                            <m:t>∗</m:t>
                          </m:r>
                          <m:sSub>
                            <m:sSubPr>
                              <m:ctrlPr>
                                <a:rPr lang="es-MX" sz="2000" i="1">
                                  <a:latin typeface="Cambria Math" panose="02040503050406030204" pitchFamily="18" charset="0"/>
                                </a:rPr>
                              </m:ctrlPr>
                            </m:sSubPr>
                            <m:e>
                              <m:r>
                                <a:rPr lang="es-MX" sz="2000" i="1">
                                  <a:latin typeface="Cambria Math" panose="02040503050406030204" pitchFamily="18" charset="0"/>
                                </a:rPr>
                                <m:t>%</m:t>
                              </m:r>
                              <m:r>
                                <a:rPr lang="es-MX" sz="2000" i="1">
                                  <a:latin typeface="Cambria Math" panose="02040503050406030204" pitchFamily="18" charset="0"/>
                                </a:rPr>
                                <m:t>𝐶𝐶</m:t>
                              </m:r>
                            </m:e>
                            <m:sub>
                              <m:r>
                                <a:rPr lang="es-MX" sz="2000" i="1">
                                  <a:latin typeface="Cambria Math" panose="02040503050406030204" pitchFamily="18" charset="0"/>
                                </a:rPr>
                                <m:t>𝑠𝑒𝑚𝑖𝑙𝑙𝑎</m:t>
                              </m:r>
                            </m:sub>
                          </m:sSub>
                        </m:num>
                        <m:den>
                          <m:r>
                            <a:rPr lang="es-MX" sz="2000" b="0" i="1" smtClean="0">
                              <a:latin typeface="Cambria Math" panose="02040503050406030204" pitchFamily="18" charset="0"/>
                            </a:rPr>
                            <m:t>𝑙𝑖𝑡𝑟𝑜𝑠</m:t>
                          </m:r>
                          <m:r>
                            <a:rPr lang="es-MX" sz="2000" b="0" i="1" smtClean="0">
                              <a:latin typeface="Cambria Math" panose="02040503050406030204" pitchFamily="18" charset="0"/>
                            </a:rPr>
                            <m:t> </m:t>
                          </m:r>
                          <m:r>
                            <a:rPr lang="es-MX" sz="2000" b="0" i="1" smtClean="0">
                              <a:latin typeface="Cambria Math" panose="02040503050406030204" pitchFamily="18" charset="0"/>
                            </a:rPr>
                            <m:t>𝑑𝑒</m:t>
                          </m:r>
                          <m:r>
                            <a:rPr lang="es-MX" sz="2000" b="0" i="1" smtClean="0">
                              <a:latin typeface="Cambria Math" panose="02040503050406030204" pitchFamily="18" charset="0"/>
                            </a:rPr>
                            <m:t> </m:t>
                          </m:r>
                          <m:r>
                            <a:rPr lang="es-MX" sz="2000" b="0" i="1" smtClean="0">
                              <a:latin typeface="Cambria Math" panose="02040503050406030204" pitchFamily="18" charset="0"/>
                            </a:rPr>
                            <m:t>𝑚𝑖𝑒𝑙</m:t>
                          </m:r>
                          <m:r>
                            <a:rPr lang="es-MX" sz="2000" b="0" i="1" smtClean="0">
                              <a:latin typeface="Cambria Math" panose="02040503050406030204" pitchFamily="18" charset="0"/>
                            </a:rPr>
                            <m:t> </m:t>
                          </m:r>
                          <m:r>
                            <a:rPr lang="es-MX" sz="2000" b="0" i="1" smtClean="0">
                              <a:latin typeface="Cambria Math" panose="02040503050406030204" pitchFamily="18" charset="0"/>
                            </a:rPr>
                            <m:t>𝐵</m:t>
                          </m:r>
                        </m:den>
                      </m:f>
                    </m:oMath>
                  </m:oMathPara>
                </a14:m>
                <a:endParaRPr lang="es-MX" sz="2000" dirty="0"/>
              </a:p>
              <a:p>
                <a:pPr marL="0" indent="0">
                  <a:buNone/>
                </a:pPr>
                <a:r>
                  <a:rPr lang="es-MX" dirty="0" smtClean="0"/>
                  <a:t> </a:t>
                </a:r>
              </a:p>
              <a:p>
                <a:pPr marL="0" indent="0">
                  <a:buNone/>
                </a:pPr>
                <a:r>
                  <a:rPr lang="es-MX" dirty="0" smtClean="0"/>
                  <a:t>Este indicador permite ligar la cantidad de área superficial disponible en cristales  por unidad de sacarosa. </a:t>
                </a:r>
                <a:endParaRPr lang="es-MX" dirty="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29963" y="1174835"/>
                <a:ext cx="10515600" cy="4929403"/>
              </a:xfrm>
              <a:blipFill rotWithShape="0">
                <a:blip r:embed="rId2"/>
                <a:stretch>
                  <a:fillRect l="-1043" t="-2599"/>
                </a:stretch>
              </a:blipFill>
            </p:spPr>
            <p:txBody>
              <a:bodyPr/>
              <a:lstStyle/>
              <a:p>
                <a:r>
                  <a:rPr lang="es-MX">
                    <a:noFill/>
                  </a:rPr>
                  <a:t> </a:t>
                </a:r>
              </a:p>
            </p:txBody>
          </p:sp>
        </mc:Fallback>
      </mc:AlternateContent>
    </p:spTree>
    <p:extLst>
      <p:ext uri="{BB962C8B-B14F-4D97-AF65-F5344CB8AC3E}">
        <p14:creationId xmlns:p14="http://schemas.microsoft.com/office/powerpoint/2010/main" val="3602350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410490" y="1795088"/>
            <a:ext cx="10017211" cy="2387600"/>
          </a:xfrm>
        </p:spPr>
        <p:txBody>
          <a:bodyPr>
            <a:normAutofit fontScale="90000"/>
          </a:bodyPr>
          <a:lstStyle/>
          <a:p>
            <a:r>
              <a:rPr lang="es-MX" dirty="0" smtClean="0"/>
              <a:t>¿Cómo se aplicaron estos principios para mejorar el agotamiento en Ingenio </a:t>
            </a:r>
            <a:r>
              <a:rPr lang="es-MX" dirty="0" err="1" smtClean="0"/>
              <a:t>Chaparrastique</a:t>
            </a:r>
            <a:r>
              <a:rPr lang="es-MX" dirty="0" smtClean="0"/>
              <a:t>?</a:t>
            </a:r>
            <a:endParaRPr lang="es-MX" dirty="0"/>
          </a:p>
        </p:txBody>
      </p:sp>
    </p:spTree>
    <p:extLst>
      <p:ext uri="{BB962C8B-B14F-4D97-AF65-F5344CB8AC3E}">
        <p14:creationId xmlns:p14="http://schemas.microsoft.com/office/powerpoint/2010/main" val="3198998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2975" y="336550"/>
            <a:ext cx="10515600" cy="873125"/>
          </a:xfrm>
        </p:spPr>
        <p:txBody>
          <a:bodyPr>
            <a:normAutofit fontScale="90000"/>
          </a:bodyPr>
          <a:lstStyle/>
          <a:p>
            <a:r>
              <a:rPr lang="es-MX" dirty="0" smtClean="0"/>
              <a:t>Esquema de trabajo en CH antes de los cambios </a:t>
            </a:r>
            <a:endParaRPr lang="es-MX" dirty="0"/>
          </a:p>
        </p:txBody>
      </p:sp>
      <p:grpSp>
        <p:nvGrpSpPr>
          <p:cNvPr id="4" name="Grupo 3"/>
          <p:cNvGrpSpPr/>
          <p:nvPr/>
        </p:nvGrpSpPr>
        <p:grpSpPr>
          <a:xfrm>
            <a:off x="1743075" y="1535945"/>
            <a:ext cx="3638551" cy="3731379"/>
            <a:chOff x="725455" y="1904845"/>
            <a:chExt cx="4330693" cy="3726383"/>
          </a:xfrm>
        </p:grpSpPr>
        <p:grpSp>
          <p:nvGrpSpPr>
            <p:cNvPr id="5" name="Grupo 4"/>
            <p:cNvGrpSpPr/>
            <p:nvPr/>
          </p:nvGrpSpPr>
          <p:grpSpPr>
            <a:xfrm>
              <a:off x="725455" y="1904845"/>
              <a:ext cx="4257457" cy="3720098"/>
              <a:chOff x="388615" y="1677130"/>
              <a:chExt cx="4512619" cy="4098058"/>
            </a:xfrm>
          </p:grpSpPr>
          <p:grpSp>
            <p:nvGrpSpPr>
              <p:cNvPr id="12" name="Grupo 11"/>
              <p:cNvGrpSpPr/>
              <p:nvPr/>
            </p:nvGrpSpPr>
            <p:grpSpPr>
              <a:xfrm>
                <a:off x="388615" y="4767596"/>
                <a:ext cx="674989" cy="980093"/>
                <a:chOff x="0" y="0"/>
                <a:chExt cx="857250" cy="1333500"/>
              </a:xfrm>
            </p:grpSpPr>
            <p:sp>
              <p:nvSpPr>
                <p:cNvPr id="39" name="Cilindro 38"/>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40" name="Cilindro 39"/>
                <p:cNvSpPr/>
                <p:nvPr/>
              </p:nvSpPr>
              <p:spPr>
                <a:xfrm>
                  <a:off x="0" y="609599"/>
                  <a:ext cx="857250" cy="714375"/>
                </a:xfrm>
                <a:prstGeom prst="can">
                  <a:avLst/>
                </a:prstGeom>
                <a:solidFill>
                  <a:srgbClr val="714831"/>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grpSp>
            <p:nvGrpSpPr>
              <p:cNvPr id="13" name="Grupo 12"/>
              <p:cNvGrpSpPr/>
              <p:nvPr/>
            </p:nvGrpSpPr>
            <p:grpSpPr>
              <a:xfrm>
                <a:off x="1628714" y="4795095"/>
                <a:ext cx="674989" cy="980093"/>
                <a:chOff x="0" y="0"/>
                <a:chExt cx="857250" cy="1333500"/>
              </a:xfrm>
            </p:grpSpPr>
            <p:sp>
              <p:nvSpPr>
                <p:cNvPr id="37" name="Cilindro 36"/>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38" name="Cilindro 37"/>
                <p:cNvSpPr/>
                <p:nvPr/>
              </p:nvSpPr>
              <p:spPr>
                <a:xfrm>
                  <a:off x="0" y="609599"/>
                  <a:ext cx="857250" cy="714375"/>
                </a:xfrm>
                <a:prstGeom prst="can">
                  <a:avLst/>
                </a:prstGeom>
                <a:solidFill>
                  <a:srgbClr val="714831"/>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grpSp>
            <p:nvGrpSpPr>
              <p:cNvPr id="14" name="Grupo 13"/>
              <p:cNvGrpSpPr/>
              <p:nvPr/>
            </p:nvGrpSpPr>
            <p:grpSpPr>
              <a:xfrm>
                <a:off x="2360424" y="1677130"/>
                <a:ext cx="826607" cy="980093"/>
                <a:chOff x="-54613" y="0"/>
                <a:chExt cx="1049808" cy="1333500"/>
              </a:xfrm>
            </p:grpSpPr>
            <p:grpSp>
              <p:nvGrpSpPr>
                <p:cNvPr id="33" name="Grupo 32"/>
                <p:cNvGrpSpPr/>
                <p:nvPr/>
              </p:nvGrpSpPr>
              <p:grpSpPr>
                <a:xfrm>
                  <a:off x="0" y="0"/>
                  <a:ext cx="857250" cy="1333500"/>
                  <a:chOff x="0" y="0"/>
                  <a:chExt cx="857250" cy="1333500"/>
                </a:xfrm>
              </p:grpSpPr>
              <p:sp>
                <p:nvSpPr>
                  <p:cNvPr id="35" name="Cilindro 34"/>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dirty="0"/>
                  </a:p>
                </p:txBody>
              </p:sp>
              <p:sp>
                <p:nvSpPr>
                  <p:cNvPr id="36" name="Cilindro 35"/>
                  <p:cNvSpPr/>
                  <p:nvPr/>
                </p:nvSpPr>
                <p:spPr>
                  <a:xfrm>
                    <a:off x="0" y="609599"/>
                    <a:ext cx="857250" cy="714375"/>
                  </a:xfrm>
                  <a:prstGeom prst="can">
                    <a:avLst/>
                  </a:prstGeom>
                  <a:solidFill>
                    <a:srgbClr val="714831"/>
                  </a:solidFill>
                  <a:ln>
                    <a:solidFill>
                      <a:srgbClr val="71483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sp>
              <p:nvSpPr>
                <p:cNvPr id="34" name="CuadroTexto 403"/>
                <p:cNvSpPr txBox="1"/>
                <p:nvPr/>
              </p:nvSpPr>
              <p:spPr>
                <a:xfrm>
                  <a:off x="-54613" y="847019"/>
                  <a:ext cx="1049808" cy="412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800" b="1" dirty="0" smtClean="0">
                      <a:solidFill>
                        <a:schemeClr val="bg1"/>
                      </a:solidFill>
                    </a:rPr>
                    <a:t>Cristalización</a:t>
                  </a:r>
                  <a:endParaRPr lang="es-SV" sz="800" b="1" dirty="0">
                    <a:solidFill>
                      <a:schemeClr val="bg1"/>
                    </a:solidFill>
                  </a:endParaRPr>
                </a:p>
              </p:txBody>
            </p:sp>
          </p:grpSp>
          <p:grpSp>
            <p:nvGrpSpPr>
              <p:cNvPr id="15" name="Grupo 14"/>
              <p:cNvGrpSpPr/>
              <p:nvPr/>
            </p:nvGrpSpPr>
            <p:grpSpPr>
              <a:xfrm>
                <a:off x="1063604" y="3194462"/>
                <a:ext cx="674989" cy="980093"/>
                <a:chOff x="0" y="0"/>
                <a:chExt cx="857250" cy="1333500"/>
              </a:xfrm>
            </p:grpSpPr>
            <p:sp>
              <p:nvSpPr>
                <p:cNvPr id="31" name="Cilindro 30"/>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32" name="Cilindro 31"/>
                <p:cNvSpPr/>
                <p:nvPr/>
              </p:nvSpPr>
              <p:spPr>
                <a:xfrm>
                  <a:off x="0" y="609599"/>
                  <a:ext cx="857250" cy="714375"/>
                </a:xfrm>
                <a:prstGeom prst="can">
                  <a:avLst/>
                </a:prstGeom>
                <a:solidFill>
                  <a:srgbClr val="AF6F4B"/>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grpSp>
            <p:nvGrpSpPr>
              <p:cNvPr id="16" name="Grupo 15"/>
              <p:cNvGrpSpPr/>
              <p:nvPr/>
            </p:nvGrpSpPr>
            <p:grpSpPr>
              <a:xfrm>
                <a:off x="3641424" y="3220484"/>
                <a:ext cx="674989" cy="980093"/>
                <a:chOff x="0" y="0"/>
                <a:chExt cx="857250" cy="1333500"/>
              </a:xfrm>
            </p:grpSpPr>
            <p:sp>
              <p:nvSpPr>
                <p:cNvPr id="29" name="Cilindro 28"/>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30" name="Cilindro 29"/>
                <p:cNvSpPr/>
                <p:nvPr/>
              </p:nvSpPr>
              <p:spPr>
                <a:xfrm>
                  <a:off x="0" y="609599"/>
                  <a:ext cx="857250" cy="714375"/>
                </a:xfrm>
                <a:prstGeom prst="can">
                  <a:avLst/>
                </a:prstGeom>
                <a:solidFill>
                  <a:srgbClr val="AF6F4B"/>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grpSp>
            <p:nvGrpSpPr>
              <p:cNvPr id="17" name="Grupo 16"/>
              <p:cNvGrpSpPr/>
              <p:nvPr/>
            </p:nvGrpSpPr>
            <p:grpSpPr>
              <a:xfrm>
                <a:off x="2905035" y="4786395"/>
                <a:ext cx="674989" cy="980093"/>
                <a:chOff x="0" y="0"/>
                <a:chExt cx="857250" cy="1333500"/>
              </a:xfrm>
            </p:grpSpPr>
            <p:sp>
              <p:nvSpPr>
                <p:cNvPr id="27" name="Cilindro 26"/>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28" name="Cilindro 27"/>
                <p:cNvSpPr/>
                <p:nvPr/>
              </p:nvSpPr>
              <p:spPr>
                <a:xfrm>
                  <a:off x="0" y="609599"/>
                  <a:ext cx="857250" cy="714375"/>
                </a:xfrm>
                <a:prstGeom prst="can">
                  <a:avLst/>
                </a:prstGeom>
                <a:solidFill>
                  <a:srgbClr val="714831"/>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grpSp>
            <p:nvGrpSpPr>
              <p:cNvPr id="18" name="Grupo 17"/>
              <p:cNvGrpSpPr/>
              <p:nvPr/>
            </p:nvGrpSpPr>
            <p:grpSpPr>
              <a:xfrm>
                <a:off x="4226245" y="4786395"/>
                <a:ext cx="674989" cy="980093"/>
                <a:chOff x="0" y="0"/>
                <a:chExt cx="857250" cy="1333500"/>
              </a:xfrm>
            </p:grpSpPr>
            <p:sp>
              <p:nvSpPr>
                <p:cNvPr id="25" name="Cilindro 24"/>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26" name="Cilindro 25"/>
                <p:cNvSpPr/>
                <p:nvPr/>
              </p:nvSpPr>
              <p:spPr>
                <a:xfrm>
                  <a:off x="0" y="609599"/>
                  <a:ext cx="857250" cy="714375"/>
                </a:xfrm>
                <a:prstGeom prst="can">
                  <a:avLst/>
                </a:prstGeom>
                <a:solidFill>
                  <a:srgbClr val="714831"/>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cxnSp>
            <p:nvCxnSpPr>
              <p:cNvPr id="19" name="Conector angular 18"/>
              <p:cNvCxnSpPr>
                <a:stCxn id="35" idx="3"/>
                <a:endCxn id="31" idx="1"/>
              </p:cNvCxnSpPr>
              <p:nvPr/>
            </p:nvCxnSpPr>
            <p:spPr>
              <a:xfrm rot="5400000">
                <a:off x="1802391" y="2255932"/>
                <a:ext cx="537239" cy="1339821"/>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a:stCxn id="35" idx="3"/>
                <a:endCxn id="29" idx="1"/>
              </p:cNvCxnSpPr>
              <p:nvPr/>
            </p:nvCxnSpPr>
            <p:spPr>
              <a:xfrm rot="16200000" flipH="1">
                <a:off x="3078289" y="2319853"/>
                <a:ext cx="563261" cy="1237999"/>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p:cNvCxnSpPr>
                <a:stCxn id="31" idx="3"/>
                <a:endCxn id="37" idx="1"/>
              </p:cNvCxnSpPr>
              <p:nvPr/>
            </p:nvCxnSpPr>
            <p:spPr>
              <a:xfrm rot="16200000" flipH="1">
                <a:off x="1373384" y="4202270"/>
                <a:ext cx="620540" cy="565110"/>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p:cNvCxnSpPr>
                <a:stCxn id="32" idx="3"/>
                <a:endCxn id="39" idx="1"/>
              </p:cNvCxnSpPr>
              <p:nvPr/>
            </p:nvCxnSpPr>
            <p:spPr>
              <a:xfrm rot="5400000">
                <a:off x="763584" y="4130081"/>
                <a:ext cx="600042" cy="674989"/>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p:cNvCxnSpPr>
                <a:stCxn id="29" idx="3"/>
                <a:endCxn id="25" idx="1"/>
              </p:cNvCxnSpPr>
              <p:nvPr/>
            </p:nvCxnSpPr>
            <p:spPr>
              <a:xfrm rot="16200000" flipH="1">
                <a:off x="3978420" y="4201075"/>
                <a:ext cx="585818" cy="584821"/>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p:cNvCxnSpPr>
                <a:stCxn id="29" idx="3"/>
                <a:endCxn id="27" idx="1"/>
              </p:cNvCxnSpPr>
              <p:nvPr/>
            </p:nvCxnSpPr>
            <p:spPr>
              <a:xfrm rot="5400000">
                <a:off x="3317816" y="4125292"/>
                <a:ext cx="585818" cy="736389"/>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CuadroTexto 403"/>
            <p:cNvSpPr txBox="1"/>
            <p:nvPr/>
          </p:nvSpPr>
          <p:spPr>
            <a:xfrm>
              <a:off x="1305797" y="3832363"/>
              <a:ext cx="779867" cy="2753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800" b="1" dirty="0" smtClean="0">
                  <a:solidFill>
                    <a:schemeClr val="bg1"/>
                  </a:solidFill>
                </a:rPr>
                <a:t>Desarrollo</a:t>
              </a:r>
              <a:endParaRPr lang="es-SV" sz="800" b="1" dirty="0">
                <a:solidFill>
                  <a:schemeClr val="bg1"/>
                </a:solidFill>
              </a:endParaRPr>
            </a:p>
          </p:txBody>
        </p:sp>
        <p:sp>
          <p:nvSpPr>
            <p:cNvPr id="7" name="CuadroTexto 403"/>
            <p:cNvSpPr txBox="1"/>
            <p:nvPr/>
          </p:nvSpPr>
          <p:spPr>
            <a:xfrm>
              <a:off x="3765373" y="3872901"/>
              <a:ext cx="779867" cy="2753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800" b="1" dirty="0" smtClean="0">
                  <a:solidFill>
                    <a:schemeClr val="bg1"/>
                  </a:solidFill>
                </a:rPr>
                <a:t>Desarrollo</a:t>
              </a:r>
              <a:endParaRPr lang="es-SV" sz="800" b="1" dirty="0">
                <a:solidFill>
                  <a:schemeClr val="bg1"/>
                </a:solidFill>
              </a:endParaRPr>
            </a:p>
          </p:txBody>
        </p:sp>
        <p:sp>
          <p:nvSpPr>
            <p:cNvPr id="8" name="CuadroTexto 403"/>
            <p:cNvSpPr txBox="1"/>
            <p:nvPr/>
          </p:nvSpPr>
          <p:spPr>
            <a:xfrm>
              <a:off x="823982" y="5270481"/>
              <a:ext cx="636521" cy="3326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900" b="1" dirty="0" smtClean="0">
                  <a:solidFill>
                    <a:schemeClr val="bg1"/>
                  </a:solidFill>
                </a:rPr>
                <a:t>MC C</a:t>
              </a:r>
              <a:endParaRPr lang="es-SV" sz="900" b="1" dirty="0">
                <a:solidFill>
                  <a:schemeClr val="bg1"/>
                </a:solidFill>
              </a:endParaRPr>
            </a:p>
          </p:txBody>
        </p:sp>
        <p:sp>
          <p:nvSpPr>
            <p:cNvPr id="9" name="CuadroTexto 403"/>
            <p:cNvSpPr txBox="1"/>
            <p:nvPr/>
          </p:nvSpPr>
          <p:spPr>
            <a:xfrm>
              <a:off x="1989083" y="5298551"/>
              <a:ext cx="636521" cy="3326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900" b="1" dirty="0" smtClean="0">
                  <a:solidFill>
                    <a:schemeClr val="bg1"/>
                  </a:solidFill>
                </a:rPr>
                <a:t>MC C</a:t>
              </a:r>
              <a:endParaRPr lang="es-SV" sz="900" b="1" dirty="0">
                <a:solidFill>
                  <a:schemeClr val="bg1"/>
                </a:solidFill>
              </a:endParaRPr>
            </a:p>
          </p:txBody>
        </p:sp>
        <p:sp>
          <p:nvSpPr>
            <p:cNvPr id="10" name="CuadroTexto 403"/>
            <p:cNvSpPr txBox="1"/>
            <p:nvPr/>
          </p:nvSpPr>
          <p:spPr>
            <a:xfrm>
              <a:off x="3184682" y="5291905"/>
              <a:ext cx="636521" cy="3326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900" b="1" dirty="0" smtClean="0">
                  <a:solidFill>
                    <a:schemeClr val="bg1"/>
                  </a:solidFill>
                </a:rPr>
                <a:t>MC C</a:t>
              </a:r>
              <a:endParaRPr lang="es-SV" sz="900" b="1" dirty="0">
                <a:solidFill>
                  <a:schemeClr val="bg1"/>
                </a:solidFill>
              </a:endParaRPr>
            </a:p>
          </p:txBody>
        </p:sp>
        <p:sp>
          <p:nvSpPr>
            <p:cNvPr id="11" name="CuadroTexto 403"/>
            <p:cNvSpPr txBox="1"/>
            <p:nvPr/>
          </p:nvSpPr>
          <p:spPr>
            <a:xfrm>
              <a:off x="4419627" y="5298551"/>
              <a:ext cx="636521" cy="3326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900" b="1" dirty="0" smtClean="0">
                  <a:solidFill>
                    <a:schemeClr val="bg1"/>
                  </a:solidFill>
                </a:rPr>
                <a:t>MC C</a:t>
              </a:r>
              <a:endParaRPr lang="es-SV" sz="900" b="1" dirty="0">
                <a:solidFill>
                  <a:schemeClr val="bg1"/>
                </a:solidFill>
              </a:endParaRPr>
            </a:p>
          </p:txBody>
        </p:sp>
      </p:grpSp>
      <p:sp>
        <p:nvSpPr>
          <p:cNvPr id="41" name="Flecha derecha 40"/>
          <p:cNvSpPr/>
          <p:nvPr/>
        </p:nvSpPr>
        <p:spPr>
          <a:xfrm>
            <a:off x="5592787" y="1643782"/>
            <a:ext cx="942975" cy="476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Flecha derecha 41"/>
          <p:cNvSpPr/>
          <p:nvPr/>
        </p:nvSpPr>
        <p:spPr>
          <a:xfrm>
            <a:off x="5592787" y="3171172"/>
            <a:ext cx="942975" cy="476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Flecha derecha 42"/>
          <p:cNvSpPr/>
          <p:nvPr/>
        </p:nvSpPr>
        <p:spPr>
          <a:xfrm>
            <a:off x="5592787" y="4577459"/>
            <a:ext cx="942975" cy="476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CuadroTexto 43"/>
          <p:cNvSpPr txBox="1"/>
          <p:nvPr/>
        </p:nvSpPr>
        <p:spPr>
          <a:xfrm>
            <a:off x="6881377" y="1544092"/>
            <a:ext cx="3219450" cy="646331"/>
          </a:xfrm>
          <a:prstGeom prst="rect">
            <a:avLst/>
          </a:prstGeom>
          <a:noFill/>
        </p:spPr>
        <p:txBody>
          <a:bodyPr wrap="square" rtlCol="0">
            <a:spAutoFit/>
          </a:bodyPr>
          <a:lstStyle/>
          <a:p>
            <a:r>
              <a:rPr lang="es-MX" dirty="0" smtClean="0"/>
              <a:t>Las cristalizaciones se trabajaban a 60 de pureza</a:t>
            </a:r>
            <a:endParaRPr lang="es-MX" dirty="0"/>
          </a:p>
        </p:txBody>
      </p:sp>
      <p:sp>
        <p:nvSpPr>
          <p:cNvPr id="45" name="CuadroTexto 44"/>
          <p:cNvSpPr txBox="1"/>
          <p:nvPr/>
        </p:nvSpPr>
        <p:spPr>
          <a:xfrm>
            <a:off x="6881377" y="3044975"/>
            <a:ext cx="4453374" cy="923330"/>
          </a:xfrm>
          <a:prstGeom prst="rect">
            <a:avLst/>
          </a:prstGeom>
          <a:noFill/>
        </p:spPr>
        <p:txBody>
          <a:bodyPr wrap="square" rtlCol="0">
            <a:spAutoFit/>
          </a:bodyPr>
          <a:lstStyle/>
          <a:p>
            <a:r>
              <a:rPr lang="es-MX" dirty="0" smtClean="0"/>
              <a:t>De cada Cristalización se hacían 2 desarrollos que no lograban un buen crecimiento del grano, solo aumentaban la miel circundante</a:t>
            </a:r>
            <a:endParaRPr lang="es-MX" dirty="0"/>
          </a:p>
        </p:txBody>
      </p:sp>
      <p:sp>
        <p:nvSpPr>
          <p:cNvPr id="46" name="CuadroTexto 45"/>
          <p:cNvSpPr txBox="1"/>
          <p:nvPr/>
        </p:nvSpPr>
        <p:spPr>
          <a:xfrm>
            <a:off x="6827392" y="4577459"/>
            <a:ext cx="4453374" cy="646331"/>
          </a:xfrm>
          <a:prstGeom prst="rect">
            <a:avLst/>
          </a:prstGeom>
          <a:noFill/>
        </p:spPr>
        <p:txBody>
          <a:bodyPr wrap="square" rtlCol="0">
            <a:spAutoFit/>
          </a:bodyPr>
          <a:lstStyle/>
          <a:p>
            <a:r>
              <a:rPr lang="es-MX" dirty="0" smtClean="0"/>
              <a:t>De  cada desarrollo se obtenían 2 templas de MCC con un tamaño final de 130 micrones </a:t>
            </a:r>
            <a:endParaRPr lang="es-MX" dirty="0"/>
          </a:p>
        </p:txBody>
      </p:sp>
    </p:spTree>
    <p:extLst>
      <p:ext uri="{BB962C8B-B14F-4D97-AF65-F5344CB8AC3E}">
        <p14:creationId xmlns:p14="http://schemas.microsoft.com/office/powerpoint/2010/main" val="246485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6271"/>
            <a:ext cx="10515600" cy="672843"/>
          </a:xfrm>
        </p:spPr>
        <p:txBody>
          <a:bodyPr>
            <a:normAutofit/>
          </a:bodyPr>
          <a:lstStyle/>
          <a:p>
            <a:pPr algn="ctr"/>
            <a:r>
              <a:rPr lang="es-MX" sz="3600" dirty="0" smtClean="0"/>
              <a:t>Problemas MCC en Ingenio </a:t>
            </a:r>
            <a:r>
              <a:rPr lang="es-MX" sz="3600" dirty="0" err="1" smtClean="0"/>
              <a:t>Chaparrastique</a:t>
            </a:r>
            <a:r>
              <a:rPr lang="es-MX" sz="3600" dirty="0" smtClean="0"/>
              <a:t> Zafra 16/17 </a:t>
            </a:r>
            <a:endParaRPr lang="es-MX" sz="3600" dirty="0"/>
          </a:p>
        </p:txBody>
      </p:sp>
      <p:sp>
        <p:nvSpPr>
          <p:cNvPr id="3" name="Marcador de contenido 2"/>
          <p:cNvSpPr>
            <a:spLocks noGrp="1"/>
          </p:cNvSpPr>
          <p:nvPr>
            <p:ph idx="1"/>
          </p:nvPr>
        </p:nvSpPr>
        <p:spPr>
          <a:xfrm>
            <a:off x="838200" y="1729947"/>
            <a:ext cx="10515600" cy="2125362"/>
          </a:xfrm>
        </p:spPr>
        <p:txBody>
          <a:bodyPr/>
          <a:lstStyle/>
          <a:p>
            <a:r>
              <a:rPr lang="es-MX" dirty="0" err="1" smtClean="0"/>
              <a:t>Chaparrastique</a:t>
            </a:r>
            <a:r>
              <a:rPr lang="es-MX" dirty="0" smtClean="0"/>
              <a:t> presentaba altas perdidas en Miel Final (1.55 %)</a:t>
            </a:r>
          </a:p>
          <a:p>
            <a:r>
              <a:rPr lang="es-MX" dirty="0" smtClean="0"/>
              <a:t>Pureza de Miel Final elevada ( 38 %)</a:t>
            </a:r>
          </a:p>
          <a:p>
            <a:r>
              <a:rPr lang="es-MX" dirty="0" smtClean="0"/>
              <a:t>Alta elevación de pureza en centrífugas (5.2 puntos)</a:t>
            </a:r>
          </a:p>
          <a:p>
            <a:r>
              <a:rPr lang="es-MX" dirty="0" smtClean="0"/>
              <a:t>Tamaño de cristal de MCC muy pequeño (130 µm)</a:t>
            </a:r>
            <a:endParaRPr lang="es-MX" dirty="0"/>
          </a:p>
        </p:txBody>
      </p:sp>
      <p:sp>
        <p:nvSpPr>
          <p:cNvPr id="4" name="CuadroTexto 3"/>
          <p:cNvSpPr txBox="1"/>
          <p:nvPr/>
        </p:nvSpPr>
        <p:spPr>
          <a:xfrm>
            <a:off x="1054442" y="4893276"/>
            <a:ext cx="9835979" cy="830997"/>
          </a:xfrm>
          <a:prstGeom prst="rect">
            <a:avLst/>
          </a:prstGeom>
          <a:noFill/>
        </p:spPr>
        <p:txBody>
          <a:bodyPr wrap="square" rtlCol="0">
            <a:spAutoFit/>
          </a:bodyPr>
          <a:lstStyle/>
          <a:p>
            <a:r>
              <a:rPr lang="es-MX" sz="2400" dirty="0" smtClean="0"/>
              <a:t>Se aplicaron los dos principios para el optimo agotamiento en MC durante los últimos 50 días de zafra </a:t>
            </a:r>
            <a:endParaRPr lang="es-MX" sz="2400" dirty="0"/>
          </a:p>
        </p:txBody>
      </p:sp>
    </p:spTree>
    <p:extLst>
      <p:ext uri="{BB962C8B-B14F-4D97-AF65-F5344CB8AC3E}">
        <p14:creationId xmlns:p14="http://schemas.microsoft.com/office/powerpoint/2010/main" val="1764605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Mejoras en la Cristalización </a:t>
            </a:r>
            <a:endParaRPr lang="es-MX" dirty="0"/>
          </a:p>
        </p:txBody>
      </p:sp>
    </p:spTree>
    <p:extLst>
      <p:ext uri="{BB962C8B-B14F-4D97-AF65-F5344CB8AC3E}">
        <p14:creationId xmlns:p14="http://schemas.microsoft.com/office/powerpoint/2010/main" val="911077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14031"/>
          </a:xfrm>
        </p:spPr>
        <p:txBody>
          <a:bodyPr>
            <a:normAutofit fontScale="90000"/>
          </a:bodyPr>
          <a:lstStyle/>
          <a:p>
            <a:r>
              <a:rPr lang="es-MX" dirty="0" smtClean="0"/>
              <a:t>1. Aumentar el indicador m2/ cristal litro miel B</a:t>
            </a:r>
            <a:endParaRPr lang="es-MX" dirty="0"/>
          </a:p>
        </p:txBody>
      </p:sp>
      <p:graphicFrame>
        <p:nvGraphicFramePr>
          <p:cNvPr id="11" name="Tabla 10"/>
          <p:cNvGraphicFramePr>
            <a:graphicFrameLocks noGrp="1"/>
          </p:cNvGraphicFramePr>
          <p:nvPr>
            <p:extLst>
              <p:ext uri="{D42A27DB-BD31-4B8C-83A1-F6EECF244321}">
                <p14:modId xmlns:p14="http://schemas.microsoft.com/office/powerpoint/2010/main" val="1414678575"/>
              </p:ext>
            </p:extLst>
          </p:nvPr>
        </p:nvGraphicFramePr>
        <p:xfrm>
          <a:off x="1065176" y="1989290"/>
          <a:ext cx="3783914" cy="2804268"/>
        </p:xfrm>
        <a:graphic>
          <a:graphicData uri="http://schemas.openxmlformats.org/drawingml/2006/table">
            <a:tbl>
              <a:tblPr firstRow="1" bandRow="1">
                <a:tableStyleId>{5C22544A-7EE6-4342-B048-85BDC9FD1C3A}</a:tableStyleId>
              </a:tblPr>
              <a:tblGrid>
                <a:gridCol w="2226963"/>
                <a:gridCol w="1556951"/>
              </a:tblGrid>
              <a:tr h="384854">
                <a:tc gridSpan="2">
                  <a:txBody>
                    <a:bodyPr/>
                    <a:lstStyle/>
                    <a:p>
                      <a:pPr algn="ctr"/>
                      <a:r>
                        <a:rPr lang="es-MX" sz="1600" dirty="0" smtClean="0"/>
                        <a:t>Datos de Templa</a:t>
                      </a:r>
                      <a:r>
                        <a:rPr lang="es-MX" sz="1600" baseline="0" dirty="0" smtClean="0"/>
                        <a:t> de Semilla antes de cambios  </a:t>
                      </a:r>
                      <a:endParaRPr lang="es-MX" sz="1600" dirty="0"/>
                    </a:p>
                  </a:txBody>
                  <a:tcPr/>
                </a:tc>
                <a:tc hMerge="1">
                  <a:txBody>
                    <a:bodyPr/>
                    <a:lstStyle/>
                    <a:p>
                      <a:endParaRPr lang="es-MX" dirty="0"/>
                    </a:p>
                  </a:txBody>
                  <a:tcPr/>
                </a:tc>
              </a:tr>
              <a:tr h="384854">
                <a:tc>
                  <a:txBody>
                    <a:bodyPr/>
                    <a:lstStyle/>
                    <a:p>
                      <a:pPr algn="ctr"/>
                      <a:r>
                        <a:rPr lang="es-MX" sz="1400" dirty="0" smtClean="0"/>
                        <a:t>Volumen de templa( ft3)</a:t>
                      </a:r>
                      <a:endParaRPr lang="es-MX" sz="1400" dirty="0"/>
                    </a:p>
                  </a:txBody>
                  <a:tcPr anchor="ctr"/>
                </a:tc>
                <a:tc>
                  <a:txBody>
                    <a:bodyPr/>
                    <a:lstStyle/>
                    <a:p>
                      <a:pPr algn="ctr"/>
                      <a:r>
                        <a:rPr lang="es-MX" sz="1400" dirty="0" smtClean="0"/>
                        <a:t>1175</a:t>
                      </a:r>
                      <a:endParaRPr lang="es-MX" sz="1400" dirty="0"/>
                    </a:p>
                  </a:txBody>
                  <a:tcPr anchor="ctr"/>
                </a:tc>
              </a:tr>
              <a:tr h="535293">
                <a:tc>
                  <a:txBody>
                    <a:bodyPr/>
                    <a:lstStyle/>
                    <a:p>
                      <a:pPr algn="ctr"/>
                      <a:r>
                        <a:rPr lang="es-MX" sz="1400" dirty="0" smtClean="0"/>
                        <a:t>Pureza de templa final (%)</a:t>
                      </a:r>
                      <a:endParaRPr lang="es-MX" sz="1400" dirty="0"/>
                    </a:p>
                  </a:txBody>
                  <a:tcPr anchor="ctr"/>
                </a:tc>
                <a:tc>
                  <a:txBody>
                    <a:bodyPr/>
                    <a:lstStyle/>
                    <a:p>
                      <a:pPr algn="ctr"/>
                      <a:r>
                        <a:rPr lang="es-MX" sz="1400" dirty="0" smtClean="0"/>
                        <a:t>60</a:t>
                      </a:r>
                      <a:endParaRPr lang="es-MX" sz="1400" dirty="0"/>
                    </a:p>
                  </a:txBody>
                  <a:tcPr anchor="ctr"/>
                </a:tc>
              </a:tr>
              <a:tr h="384854">
                <a:tc>
                  <a:txBody>
                    <a:bodyPr/>
                    <a:lstStyle/>
                    <a:p>
                      <a:pPr algn="ctr"/>
                      <a:r>
                        <a:rPr lang="es-MX" sz="1400" dirty="0" smtClean="0"/>
                        <a:t>% cristales( base solidos)</a:t>
                      </a:r>
                      <a:endParaRPr lang="es-MX" sz="1400" dirty="0"/>
                    </a:p>
                  </a:txBody>
                  <a:tcPr anchor="ctr"/>
                </a:tc>
                <a:tc>
                  <a:txBody>
                    <a:bodyPr/>
                    <a:lstStyle/>
                    <a:p>
                      <a:pPr algn="ctr"/>
                      <a:r>
                        <a:rPr lang="es-MX" sz="1400" dirty="0" smtClean="0"/>
                        <a:t>28</a:t>
                      </a:r>
                      <a:endParaRPr lang="es-MX" sz="1400" dirty="0"/>
                    </a:p>
                  </a:txBody>
                  <a:tcPr anchor="ctr"/>
                </a:tc>
              </a:tr>
              <a:tr h="535293">
                <a:tc>
                  <a:txBody>
                    <a:bodyPr/>
                    <a:lstStyle/>
                    <a:p>
                      <a:pPr algn="ctr"/>
                      <a:r>
                        <a:rPr lang="es-MX" sz="1400" dirty="0" smtClean="0"/>
                        <a:t>AM de cristales (micrones) </a:t>
                      </a:r>
                      <a:endParaRPr lang="es-MX" sz="1400" dirty="0"/>
                    </a:p>
                  </a:txBody>
                  <a:tcPr anchor="ctr"/>
                </a:tc>
                <a:tc>
                  <a:txBody>
                    <a:bodyPr/>
                    <a:lstStyle/>
                    <a:p>
                      <a:pPr algn="ctr"/>
                      <a:r>
                        <a:rPr lang="es-MX" sz="1400" dirty="0" smtClean="0"/>
                        <a:t>130</a:t>
                      </a:r>
                      <a:endParaRPr lang="es-MX" sz="1400" dirty="0"/>
                    </a:p>
                  </a:txBody>
                  <a:tcPr anchor="ctr"/>
                </a:tc>
              </a:tr>
              <a:tr h="384854">
                <a:tc>
                  <a:txBody>
                    <a:bodyPr/>
                    <a:lstStyle/>
                    <a:p>
                      <a:pPr algn="ctr"/>
                      <a:r>
                        <a:rPr lang="es-MX" sz="1400" dirty="0" err="1" smtClean="0"/>
                        <a:t>Brix</a:t>
                      </a:r>
                      <a:r>
                        <a:rPr lang="es-MX" sz="1400" dirty="0" smtClean="0"/>
                        <a:t> de templa</a:t>
                      </a:r>
                      <a:r>
                        <a:rPr lang="es-MX" sz="1400" baseline="0" dirty="0" smtClean="0"/>
                        <a:t> </a:t>
                      </a:r>
                      <a:r>
                        <a:rPr lang="es-MX" sz="1400" dirty="0" smtClean="0"/>
                        <a:t> (%)</a:t>
                      </a:r>
                      <a:endParaRPr lang="es-MX" sz="1400" dirty="0"/>
                    </a:p>
                  </a:txBody>
                  <a:tcPr anchor="ctr"/>
                </a:tc>
                <a:tc>
                  <a:txBody>
                    <a:bodyPr/>
                    <a:lstStyle/>
                    <a:p>
                      <a:pPr algn="ctr"/>
                      <a:r>
                        <a:rPr lang="es-MX" sz="1400" dirty="0" smtClean="0"/>
                        <a:t>92</a:t>
                      </a:r>
                      <a:endParaRPr lang="es-MX" sz="1400" dirty="0"/>
                    </a:p>
                  </a:txBody>
                  <a:tcPr anchor="ct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4049679788"/>
              </p:ext>
            </p:extLst>
          </p:nvPr>
        </p:nvGraphicFramePr>
        <p:xfrm>
          <a:off x="6679011" y="1977804"/>
          <a:ext cx="3783914" cy="2804268"/>
        </p:xfrm>
        <a:graphic>
          <a:graphicData uri="http://schemas.openxmlformats.org/drawingml/2006/table">
            <a:tbl>
              <a:tblPr firstRow="1" bandRow="1">
                <a:tableStyleId>{5C22544A-7EE6-4342-B048-85BDC9FD1C3A}</a:tableStyleId>
              </a:tblPr>
              <a:tblGrid>
                <a:gridCol w="2226963"/>
                <a:gridCol w="1556951"/>
              </a:tblGrid>
              <a:tr h="384854">
                <a:tc gridSpan="2">
                  <a:txBody>
                    <a:bodyPr/>
                    <a:lstStyle/>
                    <a:p>
                      <a:pPr algn="ctr"/>
                      <a:r>
                        <a:rPr lang="es-MX" sz="1600" dirty="0" smtClean="0"/>
                        <a:t>Datos de Templa</a:t>
                      </a:r>
                      <a:r>
                        <a:rPr lang="es-MX" sz="1600" baseline="0" dirty="0" smtClean="0"/>
                        <a:t> de Semilla Después de Cambios </a:t>
                      </a:r>
                      <a:endParaRPr lang="es-MX" sz="1600" dirty="0"/>
                    </a:p>
                  </a:txBody>
                  <a:tcPr/>
                </a:tc>
                <a:tc hMerge="1">
                  <a:txBody>
                    <a:bodyPr/>
                    <a:lstStyle/>
                    <a:p>
                      <a:endParaRPr lang="es-MX" dirty="0"/>
                    </a:p>
                  </a:txBody>
                  <a:tcPr/>
                </a:tc>
              </a:tr>
              <a:tr h="384854">
                <a:tc>
                  <a:txBody>
                    <a:bodyPr/>
                    <a:lstStyle/>
                    <a:p>
                      <a:pPr algn="ctr"/>
                      <a:r>
                        <a:rPr lang="es-MX" sz="1400" dirty="0" smtClean="0"/>
                        <a:t>Volumen de templa( ft3)</a:t>
                      </a:r>
                      <a:endParaRPr lang="es-MX" sz="1400" dirty="0"/>
                    </a:p>
                  </a:txBody>
                  <a:tcPr anchor="ctr"/>
                </a:tc>
                <a:tc>
                  <a:txBody>
                    <a:bodyPr/>
                    <a:lstStyle/>
                    <a:p>
                      <a:pPr algn="ctr"/>
                      <a:r>
                        <a:rPr lang="es-MX" sz="1400" dirty="0" smtClean="0"/>
                        <a:t>1175</a:t>
                      </a:r>
                      <a:endParaRPr lang="es-MX" sz="1400" dirty="0"/>
                    </a:p>
                  </a:txBody>
                  <a:tcPr anchor="ctr"/>
                </a:tc>
              </a:tr>
              <a:tr h="535293">
                <a:tc>
                  <a:txBody>
                    <a:bodyPr/>
                    <a:lstStyle/>
                    <a:p>
                      <a:pPr algn="ctr"/>
                      <a:r>
                        <a:rPr lang="es-MX" sz="1400" dirty="0" smtClean="0"/>
                        <a:t>Pureza de templa final (%)</a:t>
                      </a:r>
                      <a:endParaRPr lang="es-MX" sz="1400" dirty="0"/>
                    </a:p>
                  </a:txBody>
                  <a:tcPr anchor="ctr"/>
                </a:tc>
                <a:tc>
                  <a:txBody>
                    <a:bodyPr/>
                    <a:lstStyle/>
                    <a:p>
                      <a:pPr algn="ctr"/>
                      <a:r>
                        <a:rPr lang="es-MX" sz="1400" b="1" dirty="0" smtClean="0">
                          <a:solidFill>
                            <a:srgbClr val="FF0000"/>
                          </a:solidFill>
                        </a:rPr>
                        <a:t>70</a:t>
                      </a:r>
                      <a:endParaRPr lang="es-MX" sz="1400" b="1" dirty="0">
                        <a:solidFill>
                          <a:srgbClr val="FF0000"/>
                        </a:solidFill>
                      </a:endParaRPr>
                    </a:p>
                  </a:txBody>
                  <a:tcPr anchor="ctr"/>
                </a:tc>
              </a:tr>
              <a:tr h="384854">
                <a:tc>
                  <a:txBody>
                    <a:bodyPr/>
                    <a:lstStyle/>
                    <a:p>
                      <a:pPr algn="ctr"/>
                      <a:r>
                        <a:rPr lang="es-MX" sz="1400" dirty="0" smtClean="0"/>
                        <a:t>% cristales( base solidos)</a:t>
                      </a:r>
                      <a:endParaRPr lang="es-MX" sz="1400" dirty="0"/>
                    </a:p>
                  </a:txBody>
                  <a:tcPr anchor="ctr"/>
                </a:tc>
                <a:tc>
                  <a:txBody>
                    <a:bodyPr/>
                    <a:lstStyle/>
                    <a:p>
                      <a:pPr algn="ctr"/>
                      <a:r>
                        <a:rPr lang="es-MX" sz="1400" b="1" dirty="0" smtClean="0">
                          <a:solidFill>
                            <a:srgbClr val="FF0000"/>
                          </a:solidFill>
                        </a:rPr>
                        <a:t>35</a:t>
                      </a:r>
                      <a:endParaRPr lang="es-MX" sz="1400" b="1" dirty="0">
                        <a:solidFill>
                          <a:srgbClr val="FF0000"/>
                        </a:solidFill>
                      </a:endParaRPr>
                    </a:p>
                  </a:txBody>
                  <a:tcPr anchor="ctr"/>
                </a:tc>
              </a:tr>
              <a:tr h="535293">
                <a:tc>
                  <a:txBody>
                    <a:bodyPr/>
                    <a:lstStyle/>
                    <a:p>
                      <a:pPr algn="ctr"/>
                      <a:r>
                        <a:rPr lang="es-MX" sz="1400" dirty="0" smtClean="0"/>
                        <a:t>AM de cristales (micrones) </a:t>
                      </a:r>
                      <a:endParaRPr lang="es-MX" sz="1400" dirty="0"/>
                    </a:p>
                  </a:txBody>
                  <a:tcPr anchor="ctr"/>
                </a:tc>
                <a:tc>
                  <a:txBody>
                    <a:bodyPr/>
                    <a:lstStyle/>
                    <a:p>
                      <a:pPr algn="ctr"/>
                      <a:r>
                        <a:rPr lang="es-MX" sz="1400" b="1" dirty="0" smtClean="0">
                          <a:solidFill>
                            <a:srgbClr val="FF0000"/>
                          </a:solidFill>
                        </a:rPr>
                        <a:t>200</a:t>
                      </a:r>
                      <a:endParaRPr lang="es-MX" sz="1400" b="1" dirty="0">
                        <a:solidFill>
                          <a:srgbClr val="FF0000"/>
                        </a:solidFill>
                      </a:endParaRPr>
                    </a:p>
                  </a:txBody>
                  <a:tcPr anchor="ctr"/>
                </a:tc>
              </a:tr>
              <a:tr h="384854">
                <a:tc>
                  <a:txBody>
                    <a:bodyPr/>
                    <a:lstStyle/>
                    <a:p>
                      <a:pPr algn="ctr"/>
                      <a:r>
                        <a:rPr lang="es-MX" sz="1400" dirty="0" err="1" smtClean="0"/>
                        <a:t>Brix</a:t>
                      </a:r>
                      <a:r>
                        <a:rPr lang="es-MX" sz="1400" dirty="0" smtClean="0"/>
                        <a:t> de templa</a:t>
                      </a:r>
                      <a:r>
                        <a:rPr lang="es-MX" sz="1400" baseline="0" dirty="0" smtClean="0"/>
                        <a:t> </a:t>
                      </a:r>
                      <a:r>
                        <a:rPr lang="es-MX" sz="1400" dirty="0" smtClean="0"/>
                        <a:t> (%)</a:t>
                      </a:r>
                      <a:endParaRPr lang="es-MX" sz="1400" dirty="0"/>
                    </a:p>
                  </a:txBody>
                  <a:tcPr anchor="ctr"/>
                </a:tc>
                <a:tc>
                  <a:txBody>
                    <a:bodyPr/>
                    <a:lstStyle/>
                    <a:p>
                      <a:pPr algn="ctr"/>
                      <a:r>
                        <a:rPr lang="es-MX" sz="1400" dirty="0" smtClean="0"/>
                        <a:t>92</a:t>
                      </a:r>
                      <a:endParaRPr lang="es-MX" sz="1400" dirty="0"/>
                    </a:p>
                  </a:txBody>
                  <a:tcPr anchor="ctr"/>
                </a:tc>
              </a:tr>
            </a:tbl>
          </a:graphicData>
        </a:graphic>
      </p:graphicFrame>
      <p:sp>
        <p:nvSpPr>
          <p:cNvPr id="13" name="CuadroTexto 12"/>
          <p:cNvSpPr txBox="1"/>
          <p:nvPr/>
        </p:nvSpPr>
        <p:spPr>
          <a:xfrm>
            <a:off x="1441622" y="5148649"/>
            <a:ext cx="3764692" cy="369332"/>
          </a:xfrm>
          <a:prstGeom prst="rect">
            <a:avLst/>
          </a:prstGeom>
          <a:noFill/>
        </p:spPr>
        <p:txBody>
          <a:bodyPr wrap="square" rtlCol="0">
            <a:spAutoFit/>
          </a:bodyPr>
          <a:lstStyle/>
          <a:p>
            <a:r>
              <a:rPr lang="es-MX" dirty="0" smtClean="0"/>
              <a:t>Área/kg miel (m2/kg) = 7.76</a:t>
            </a:r>
            <a:endParaRPr lang="es-MX" dirty="0"/>
          </a:p>
        </p:txBody>
      </p:sp>
      <p:sp>
        <p:nvSpPr>
          <p:cNvPr id="14" name="CuadroTexto 13"/>
          <p:cNvSpPr txBox="1"/>
          <p:nvPr/>
        </p:nvSpPr>
        <p:spPr>
          <a:xfrm>
            <a:off x="7187513" y="5148649"/>
            <a:ext cx="3764692" cy="369332"/>
          </a:xfrm>
          <a:prstGeom prst="rect">
            <a:avLst/>
          </a:prstGeom>
          <a:noFill/>
        </p:spPr>
        <p:txBody>
          <a:bodyPr wrap="square" rtlCol="0">
            <a:spAutoFit/>
          </a:bodyPr>
          <a:lstStyle/>
          <a:p>
            <a:r>
              <a:rPr lang="es-MX" dirty="0" smtClean="0"/>
              <a:t>Área/kg miel (m2/kg) = 9.46</a:t>
            </a:r>
            <a:endParaRPr lang="es-MX" dirty="0"/>
          </a:p>
        </p:txBody>
      </p:sp>
      <p:sp>
        <p:nvSpPr>
          <p:cNvPr id="3" name="CuadroTexto 2"/>
          <p:cNvSpPr txBox="1"/>
          <p:nvPr/>
        </p:nvSpPr>
        <p:spPr>
          <a:xfrm>
            <a:off x="4752109" y="1273420"/>
            <a:ext cx="2687782" cy="369332"/>
          </a:xfrm>
          <a:prstGeom prst="rect">
            <a:avLst/>
          </a:prstGeom>
          <a:noFill/>
        </p:spPr>
        <p:txBody>
          <a:bodyPr wrap="square" rtlCol="0">
            <a:spAutoFit/>
          </a:bodyPr>
          <a:lstStyle/>
          <a:p>
            <a:r>
              <a:rPr lang="es-MX" dirty="0" smtClean="0"/>
              <a:t>Templa de Cristalización </a:t>
            </a:r>
            <a:endParaRPr lang="es-MX" dirty="0"/>
          </a:p>
        </p:txBody>
      </p:sp>
    </p:spTree>
    <p:extLst>
      <p:ext uri="{BB962C8B-B14F-4D97-AF65-F5344CB8AC3E}">
        <p14:creationId xmlns:p14="http://schemas.microsoft.com/office/powerpoint/2010/main" val="1882377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241531" y="405935"/>
            <a:ext cx="2232454" cy="1061829"/>
          </a:xfrm>
          <a:prstGeom prst="rect">
            <a:avLst/>
          </a:prstGeom>
          <a:noFill/>
          <a:ln>
            <a:solidFill>
              <a:schemeClr val="tx1"/>
            </a:solidFill>
          </a:ln>
        </p:spPr>
        <p:txBody>
          <a:bodyPr wrap="square" rtlCol="0">
            <a:spAutoFit/>
          </a:bodyPr>
          <a:lstStyle/>
          <a:p>
            <a:pPr algn="ctr"/>
            <a:r>
              <a:rPr lang="es-MX" sz="1050" b="1" dirty="0" smtClean="0"/>
              <a:t>Templa Cristalización </a:t>
            </a:r>
          </a:p>
          <a:p>
            <a:pPr algn="ctr"/>
            <a:r>
              <a:rPr lang="es-MX" sz="1050" b="1" dirty="0" smtClean="0"/>
              <a:t>92 % </a:t>
            </a:r>
            <a:r>
              <a:rPr lang="es-MX" sz="1050" b="1" dirty="0" err="1" smtClean="0"/>
              <a:t>brix</a:t>
            </a:r>
            <a:endParaRPr lang="es-MX" sz="1050" b="1" dirty="0" smtClean="0"/>
          </a:p>
          <a:p>
            <a:pPr algn="ctr"/>
            <a:r>
              <a:rPr lang="es-MX" sz="1050" b="1" dirty="0" smtClean="0"/>
              <a:t>%CC 28 %</a:t>
            </a:r>
          </a:p>
          <a:p>
            <a:pPr algn="ctr"/>
            <a:r>
              <a:rPr lang="es-MX" sz="1050" b="1" dirty="0" smtClean="0"/>
              <a:t>Volumen 1175 ft3 o 46578 kg</a:t>
            </a:r>
          </a:p>
          <a:p>
            <a:pPr algn="ctr"/>
            <a:r>
              <a:rPr lang="es-MX" sz="1050" b="1" dirty="0" smtClean="0"/>
              <a:t>Am Cristal 130 µm o 30.60m2/kg cristal</a:t>
            </a:r>
            <a:endParaRPr lang="es-MX" sz="1050" b="1" dirty="0"/>
          </a:p>
        </p:txBody>
      </p:sp>
      <p:sp>
        <p:nvSpPr>
          <p:cNvPr id="10" name="CuadroTexto 9"/>
          <p:cNvSpPr txBox="1"/>
          <p:nvPr/>
        </p:nvSpPr>
        <p:spPr>
          <a:xfrm>
            <a:off x="1438342" y="1867873"/>
            <a:ext cx="1425146" cy="261610"/>
          </a:xfrm>
          <a:prstGeom prst="rect">
            <a:avLst/>
          </a:prstGeom>
          <a:noFill/>
          <a:ln>
            <a:solidFill>
              <a:schemeClr val="tx1"/>
            </a:solidFill>
          </a:ln>
        </p:spPr>
        <p:txBody>
          <a:bodyPr wrap="square" rtlCol="0">
            <a:spAutoFit/>
          </a:bodyPr>
          <a:lstStyle/>
          <a:p>
            <a:pPr algn="ctr"/>
            <a:r>
              <a:rPr lang="es-MX" sz="1100" b="1" dirty="0" smtClean="0"/>
              <a:t>42852 kg sólidos</a:t>
            </a:r>
          </a:p>
        </p:txBody>
      </p:sp>
      <p:cxnSp>
        <p:nvCxnSpPr>
          <p:cNvPr id="13" name="Conector angular 12"/>
          <p:cNvCxnSpPr>
            <a:stCxn id="7" idx="2"/>
            <a:endCxn id="10" idx="0"/>
          </p:cNvCxnSpPr>
          <p:nvPr/>
        </p:nvCxnSpPr>
        <p:spPr>
          <a:xfrm rot="5400000">
            <a:off x="2554283" y="1064397"/>
            <a:ext cx="400109" cy="1206843"/>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3757904" y="1867873"/>
            <a:ext cx="1425146" cy="261610"/>
          </a:xfrm>
          <a:prstGeom prst="rect">
            <a:avLst/>
          </a:prstGeom>
          <a:noFill/>
          <a:ln>
            <a:solidFill>
              <a:schemeClr val="tx1"/>
            </a:solidFill>
          </a:ln>
        </p:spPr>
        <p:txBody>
          <a:bodyPr wrap="square" rtlCol="0">
            <a:spAutoFit/>
          </a:bodyPr>
          <a:lstStyle/>
          <a:p>
            <a:pPr algn="ctr"/>
            <a:r>
              <a:rPr lang="es-MX" sz="1100" b="1" dirty="0" smtClean="0"/>
              <a:t> 3726 kg Agua</a:t>
            </a:r>
          </a:p>
        </p:txBody>
      </p:sp>
      <p:cxnSp>
        <p:nvCxnSpPr>
          <p:cNvPr id="16" name="Conector angular 15"/>
          <p:cNvCxnSpPr>
            <a:stCxn id="7" idx="2"/>
            <a:endCxn id="14" idx="0"/>
          </p:cNvCxnSpPr>
          <p:nvPr/>
        </p:nvCxnSpPr>
        <p:spPr>
          <a:xfrm rot="16200000" flipH="1">
            <a:off x="3714063" y="1111458"/>
            <a:ext cx="400109" cy="1112719"/>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27264" y="2672951"/>
            <a:ext cx="1425146" cy="261610"/>
          </a:xfrm>
          <a:prstGeom prst="rect">
            <a:avLst/>
          </a:prstGeom>
          <a:noFill/>
          <a:ln>
            <a:solidFill>
              <a:schemeClr val="tx1"/>
            </a:solidFill>
          </a:ln>
        </p:spPr>
        <p:txBody>
          <a:bodyPr wrap="square" rtlCol="0">
            <a:spAutoFit/>
          </a:bodyPr>
          <a:lstStyle/>
          <a:p>
            <a:pPr algn="ctr"/>
            <a:r>
              <a:rPr lang="es-MX" sz="1100" b="1" dirty="0" smtClean="0"/>
              <a:t>9427.4 kg cristales</a:t>
            </a:r>
          </a:p>
        </p:txBody>
      </p:sp>
      <p:sp>
        <p:nvSpPr>
          <p:cNvPr id="18" name="CuadroTexto 17"/>
          <p:cNvSpPr txBox="1"/>
          <p:nvPr/>
        </p:nvSpPr>
        <p:spPr>
          <a:xfrm>
            <a:off x="2460443" y="2681522"/>
            <a:ext cx="1425146" cy="261610"/>
          </a:xfrm>
          <a:prstGeom prst="rect">
            <a:avLst/>
          </a:prstGeom>
          <a:noFill/>
          <a:ln>
            <a:solidFill>
              <a:schemeClr val="tx1"/>
            </a:solidFill>
          </a:ln>
        </p:spPr>
        <p:txBody>
          <a:bodyPr wrap="square" rtlCol="0">
            <a:spAutoFit/>
          </a:bodyPr>
          <a:lstStyle/>
          <a:p>
            <a:pPr algn="ctr"/>
            <a:r>
              <a:rPr lang="es-MX" sz="1100" b="1" dirty="0" smtClean="0"/>
              <a:t>37150.6 kg miel</a:t>
            </a:r>
          </a:p>
        </p:txBody>
      </p:sp>
      <p:cxnSp>
        <p:nvCxnSpPr>
          <p:cNvPr id="24" name="Conector angular 23"/>
          <p:cNvCxnSpPr>
            <a:stCxn id="10" idx="2"/>
            <a:endCxn id="18" idx="0"/>
          </p:cNvCxnSpPr>
          <p:nvPr/>
        </p:nvCxnSpPr>
        <p:spPr>
          <a:xfrm rot="16200000" flipH="1">
            <a:off x="2385946" y="1894451"/>
            <a:ext cx="552039" cy="1022101"/>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CuadroTexto 30"/>
              <p:cNvSpPr txBox="1"/>
              <p:nvPr/>
            </p:nvSpPr>
            <p:spPr>
              <a:xfrm>
                <a:off x="609205" y="3750895"/>
                <a:ext cx="5020990" cy="537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1600" b="0" i="1" smtClean="0">
                          <a:latin typeface="Cambria Math" panose="02040503050406030204" pitchFamily="18" charset="0"/>
                        </a:rPr>
                        <m:t>𝐴𝑟𝑒𝑎</m:t>
                      </m:r>
                      <m:r>
                        <a:rPr lang="es-MX" sz="1600" b="0" i="1" smtClean="0">
                          <a:latin typeface="Cambria Math" panose="02040503050406030204" pitchFamily="18" charset="0"/>
                        </a:rPr>
                        <m:t> </m:t>
                      </m:r>
                      <m:r>
                        <a:rPr lang="es-MX" sz="1600" b="0" i="1" smtClean="0">
                          <a:latin typeface="Cambria Math" panose="02040503050406030204" pitchFamily="18" charset="0"/>
                        </a:rPr>
                        <m:t>𝑑𝑒</m:t>
                      </m:r>
                      <m:r>
                        <a:rPr lang="es-MX" sz="1600" b="0" i="1" smtClean="0">
                          <a:latin typeface="Cambria Math" panose="02040503050406030204" pitchFamily="18" charset="0"/>
                        </a:rPr>
                        <m:t> </m:t>
                      </m:r>
                      <m:r>
                        <a:rPr lang="es-MX" sz="1600" b="0" i="1" smtClean="0">
                          <a:latin typeface="Cambria Math" panose="02040503050406030204" pitchFamily="18" charset="0"/>
                        </a:rPr>
                        <m:t>𝑐𝑟𝑖𝑠𝑡𝑎𝑙𝑒𝑠</m:t>
                      </m:r>
                      <m:r>
                        <a:rPr lang="es-MX" sz="1600" b="0" i="1" smtClean="0">
                          <a:latin typeface="Cambria Math" panose="02040503050406030204" pitchFamily="18" charset="0"/>
                        </a:rPr>
                        <m:t>=30.6 </m:t>
                      </m:r>
                      <m:f>
                        <m:fPr>
                          <m:ctrlPr>
                            <a:rPr lang="es-MX" sz="1600" b="0" i="1" smtClean="0">
                              <a:latin typeface="Cambria Math" panose="02040503050406030204" pitchFamily="18" charset="0"/>
                            </a:rPr>
                          </m:ctrlPr>
                        </m:fPr>
                        <m:num>
                          <m:sSup>
                            <m:sSupPr>
                              <m:ctrlPr>
                                <a:rPr lang="es-MX" sz="1600" b="0" i="1" smtClean="0">
                                  <a:latin typeface="Cambria Math" panose="02040503050406030204" pitchFamily="18" charset="0"/>
                                </a:rPr>
                              </m:ctrlPr>
                            </m:sSupPr>
                            <m:e>
                              <m:r>
                                <a:rPr lang="es-MX" sz="1600" b="0" i="1" smtClean="0">
                                  <a:latin typeface="Cambria Math" panose="02040503050406030204" pitchFamily="18" charset="0"/>
                                </a:rPr>
                                <m:t>𝑚</m:t>
                              </m:r>
                            </m:e>
                            <m:sup>
                              <m:r>
                                <a:rPr lang="es-MX" sz="1600" b="0" i="1" smtClean="0">
                                  <a:latin typeface="Cambria Math" panose="02040503050406030204" pitchFamily="18" charset="0"/>
                                </a:rPr>
                                <m:t>2</m:t>
                              </m:r>
                            </m:sup>
                          </m:sSup>
                        </m:num>
                        <m:den>
                          <m:r>
                            <a:rPr lang="es-MX" sz="1600" b="0" i="1" smtClean="0">
                              <a:latin typeface="Cambria Math" panose="02040503050406030204" pitchFamily="18" charset="0"/>
                            </a:rPr>
                            <m:t>𝑘𝑔</m:t>
                          </m:r>
                        </m:den>
                      </m:f>
                      <m:r>
                        <a:rPr lang="es-MX" sz="1600" b="0" i="1" smtClean="0">
                          <a:latin typeface="Cambria Math" panose="02040503050406030204" pitchFamily="18" charset="0"/>
                        </a:rPr>
                        <m:t>∗9427.4 </m:t>
                      </m:r>
                      <m:r>
                        <a:rPr lang="es-MX" sz="1600" b="0" i="1" smtClean="0">
                          <a:latin typeface="Cambria Math" panose="02040503050406030204" pitchFamily="18" charset="0"/>
                        </a:rPr>
                        <m:t>𝑘𝑔</m:t>
                      </m:r>
                      <m:r>
                        <a:rPr lang="es-MX" sz="1600" b="0" i="1" smtClean="0">
                          <a:latin typeface="Cambria Math" panose="02040503050406030204" pitchFamily="18" charset="0"/>
                        </a:rPr>
                        <m:t>=288,478 </m:t>
                      </m:r>
                      <m:sSup>
                        <m:sSupPr>
                          <m:ctrlPr>
                            <a:rPr lang="es-MX" sz="1600" b="0" i="1" smtClean="0">
                              <a:latin typeface="Cambria Math" panose="02040503050406030204" pitchFamily="18" charset="0"/>
                            </a:rPr>
                          </m:ctrlPr>
                        </m:sSupPr>
                        <m:e>
                          <m:r>
                            <a:rPr lang="es-MX" sz="1600" b="0" i="1" smtClean="0">
                              <a:latin typeface="Cambria Math" panose="02040503050406030204" pitchFamily="18" charset="0"/>
                            </a:rPr>
                            <m:t>𝑚</m:t>
                          </m:r>
                        </m:e>
                        <m:sup>
                          <m:r>
                            <a:rPr lang="es-MX" sz="1600" b="0" i="1" smtClean="0">
                              <a:latin typeface="Cambria Math" panose="02040503050406030204" pitchFamily="18" charset="0"/>
                            </a:rPr>
                            <m:t>2</m:t>
                          </m:r>
                        </m:sup>
                      </m:sSup>
                    </m:oMath>
                  </m:oMathPara>
                </a14:m>
                <a:endParaRPr lang="es-MX" sz="1600" dirty="0"/>
              </a:p>
            </p:txBody>
          </p:sp>
        </mc:Choice>
        <mc:Fallback xmlns="">
          <p:sp>
            <p:nvSpPr>
              <p:cNvPr id="31" name="CuadroTexto 30"/>
              <p:cNvSpPr txBox="1">
                <a:spLocks noRot="1" noChangeAspect="1" noMove="1" noResize="1" noEditPoints="1" noAdjustHandles="1" noChangeArrowheads="1" noChangeShapeType="1" noTextEdit="1"/>
              </p:cNvSpPr>
              <p:nvPr/>
            </p:nvSpPr>
            <p:spPr>
              <a:xfrm>
                <a:off x="609205" y="3750895"/>
                <a:ext cx="5020990" cy="537327"/>
              </a:xfrm>
              <a:prstGeom prst="rect">
                <a:avLst/>
              </a:prstGeom>
              <a:blipFill rotWithShape="0">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2" name="CuadroTexto 31"/>
              <p:cNvSpPr txBox="1"/>
              <p:nvPr/>
            </p:nvSpPr>
            <p:spPr>
              <a:xfrm>
                <a:off x="827903" y="5182906"/>
                <a:ext cx="4418837" cy="537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1600" b="0" i="1" smtClean="0">
                              <a:latin typeface="Cambria Math" panose="02040503050406030204" pitchFamily="18" charset="0"/>
                            </a:rPr>
                          </m:ctrlPr>
                        </m:fPr>
                        <m:num>
                          <m:r>
                            <a:rPr lang="es-MX" sz="1600" b="0" i="1" smtClean="0">
                              <a:latin typeface="Cambria Math" panose="02040503050406030204" pitchFamily="18" charset="0"/>
                            </a:rPr>
                            <m:t>𝐴𝑟𝑒𝑎</m:t>
                          </m:r>
                          <m:r>
                            <a:rPr lang="es-MX" sz="1600" b="0" i="1" smtClean="0">
                              <a:latin typeface="Cambria Math" panose="02040503050406030204" pitchFamily="18" charset="0"/>
                            </a:rPr>
                            <m:t> </m:t>
                          </m:r>
                          <m:r>
                            <a:rPr lang="es-MX" sz="1600" b="0" i="1" smtClean="0">
                              <a:latin typeface="Cambria Math" panose="02040503050406030204" pitchFamily="18" charset="0"/>
                            </a:rPr>
                            <m:t>𝑑𝑒</m:t>
                          </m:r>
                          <m:r>
                            <a:rPr lang="es-MX" sz="1600" b="0" i="1" smtClean="0">
                              <a:latin typeface="Cambria Math" panose="02040503050406030204" pitchFamily="18" charset="0"/>
                            </a:rPr>
                            <m:t> </m:t>
                          </m:r>
                          <m:r>
                            <a:rPr lang="es-MX" sz="1600" b="0" i="1" smtClean="0">
                              <a:latin typeface="Cambria Math" panose="02040503050406030204" pitchFamily="18" charset="0"/>
                            </a:rPr>
                            <m:t>𝑐𝑟𝑖𝑠𝑡𝑎𝑙𝑒𝑠</m:t>
                          </m:r>
                        </m:num>
                        <m:den>
                          <m:r>
                            <a:rPr lang="es-MX" sz="1600" b="0" i="1" smtClean="0">
                              <a:latin typeface="Cambria Math" panose="02040503050406030204" pitchFamily="18" charset="0"/>
                            </a:rPr>
                            <m:t>𝑘𝑔</m:t>
                          </m:r>
                          <m:r>
                            <a:rPr lang="es-MX" sz="1600" b="0" i="1" smtClean="0">
                              <a:latin typeface="Cambria Math" panose="02040503050406030204" pitchFamily="18" charset="0"/>
                            </a:rPr>
                            <m:t> </m:t>
                          </m:r>
                          <m:r>
                            <a:rPr lang="es-MX" sz="1600" b="0" i="1" smtClean="0">
                              <a:latin typeface="Cambria Math" panose="02040503050406030204" pitchFamily="18" charset="0"/>
                            </a:rPr>
                            <m:t>𝑚𝑖𝑒𝑙</m:t>
                          </m:r>
                        </m:den>
                      </m:f>
                      <m:r>
                        <a:rPr lang="es-MX" sz="1600" b="0" i="1" smtClean="0">
                          <a:latin typeface="Cambria Math" panose="02040503050406030204" pitchFamily="18" charset="0"/>
                        </a:rPr>
                        <m:t>=</m:t>
                      </m:r>
                      <m:f>
                        <m:fPr>
                          <m:ctrlPr>
                            <a:rPr lang="es-MX" sz="1600" b="0" i="1" smtClean="0">
                              <a:latin typeface="Cambria Math" panose="02040503050406030204" pitchFamily="18" charset="0"/>
                            </a:rPr>
                          </m:ctrlPr>
                        </m:fPr>
                        <m:num>
                          <m:r>
                            <a:rPr lang="es-MX" sz="1600" b="0" i="1" smtClean="0">
                              <a:latin typeface="Cambria Math" panose="02040503050406030204" pitchFamily="18" charset="0"/>
                            </a:rPr>
                            <m:t>288,478 </m:t>
                          </m:r>
                          <m:sSup>
                            <m:sSupPr>
                              <m:ctrlPr>
                                <a:rPr lang="es-MX" sz="1600" b="0" i="1" smtClean="0">
                                  <a:latin typeface="Cambria Math" panose="02040503050406030204" pitchFamily="18" charset="0"/>
                                </a:rPr>
                              </m:ctrlPr>
                            </m:sSupPr>
                            <m:e>
                              <m:r>
                                <a:rPr lang="es-MX" sz="1600" b="0" i="1" smtClean="0">
                                  <a:latin typeface="Cambria Math" panose="02040503050406030204" pitchFamily="18" charset="0"/>
                                </a:rPr>
                                <m:t>𝑚</m:t>
                              </m:r>
                            </m:e>
                            <m:sup>
                              <m:r>
                                <a:rPr lang="es-MX" sz="1600" b="0" i="1" smtClean="0">
                                  <a:latin typeface="Cambria Math" panose="02040503050406030204" pitchFamily="18" charset="0"/>
                                </a:rPr>
                                <m:t>2</m:t>
                              </m:r>
                            </m:sup>
                          </m:sSup>
                        </m:num>
                        <m:den>
                          <m:r>
                            <a:rPr lang="es-MX" sz="1600" b="0" i="1" smtClean="0">
                              <a:latin typeface="Cambria Math" panose="02040503050406030204" pitchFamily="18" charset="0"/>
                            </a:rPr>
                            <m:t>37,150.6 </m:t>
                          </m:r>
                          <m:r>
                            <a:rPr lang="es-MX" sz="1600" b="0" i="1" smtClean="0">
                              <a:latin typeface="Cambria Math" panose="02040503050406030204" pitchFamily="18" charset="0"/>
                            </a:rPr>
                            <m:t>𝑘𝑔</m:t>
                          </m:r>
                        </m:den>
                      </m:f>
                      <m:r>
                        <a:rPr lang="es-MX" sz="1600" b="0" i="1" smtClean="0">
                          <a:latin typeface="Cambria Math" panose="02040503050406030204" pitchFamily="18" charset="0"/>
                        </a:rPr>
                        <m:t>=7.76 </m:t>
                      </m:r>
                      <m:f>
                        <m:fPr>
                          <m:ctrlPr>
                            <a:rPr lang="es-MX" sz="1600" b="0" i="1" smtClean="0">
                              <a:latin typeface="Cambria Math" panose="02040503050406030204" pitchFamily="18" charset="0"/>
                            </a:rPr>
                          </m:ctrlPr>
                        </m:fPr>
                        <m:num>
                          <m:sSup>
                            <m:sSupPr>
                              <m:ctrlPr>
                                <a:rPr lang="es-MX" sz="1600" b="0" i="1" smtClean="0">
                                  <a:latin typeface="Cambria Math" panose="02040503050406030204" pitchFamily="18" charset="0"/>
                                </a:rPr>
                              </m:ctrlPr>
                            </m:sSupPr>
                            <m:e>
                              <m:r>
                                <a:rPr lang="es-MX" sz="1600" b="0" i="1" smtClean="0">
                                  <a:latin typeface="Cambria Math" panose="02040503050406030204" pitchFamily="18" charset="0"/>
                                </a:rPr>
                                <m:t>𝑚</m:t>
                              </m:r>
                            </m:e>
                            <m:sup>
                              <m:r>
                                <a:rPr lang="es-MX" sz="1600" b="0" i="1" smtClean="0">
                                  <a:latin typeface="Cambria Math" panose="02040503050406030204" pitchFamily="18" charset="0"/>
                                </a:rPr>
                                <m:t>2</m:t>
                              </m:r>
                            </m:sup>
                          </m:sSup>
                        </m:num>
                        <m:den>
                          <m:r>
                            <a:rPr lang="es-MX" sz="1600" b="0" i="1" smtClean="0">
                              <a:latin typeface="Cambria Math" panose="02040503050406030204" pitchFamily="18" charset="0"/>
                            </a:rPr>
                            <m:t>𝑘𝑔</m:t>
                          </m:r>
                          <m:r>
                            <a:rPr lang="es-MX" sz="1600" b="0" i="1" smtClean="0">
                              <a:latin typeface="Cambria Math" panose="02040503050406030204" pitchFamily="18" charset="0"/>
                            </a:rPr>
                            <m:t> </m:t>
                          </m:r>
                          <m:r>
                            <a:rPr lang="es-MX" sz="1600" b="0" i="1" smtClean="0">
                              <a:latin typeface="Cambria Math" panose="02040503050406030204" pitchFamily="18" charset="0"/>
                            </a:rPr>
                            <m:t>𝑚𝑖𝑒𝑙</m:t>
                          </m:r>
                          <m:r>
                            <a:rPr lang="es-MX" sz="1600" b="0" i="1" smtClean="0">
                              <a:latin typeface="Cambria Math" panose="02040503050406030204" pitchFamily="18" charset="0"/>
                            </a:rPr>
                            <m:t> </m:t>
                          </m:r>
                        </m:den>
                      </m:f>
                    </m:oMath>
                  </m:oMathPara>
                </a14:m>
                <a:endParaRPr lang="es-MX" sz="1600" dirty="0"/>
              </a:p>
            </p:txBody>
          </p:sp>
        </mc:Choice>
        <mc:Fallback xmlns="">
          <p:sp>
            <p:nvSpPr>
              <p:cNvPr id="32" name="CuadroTexto 31"/>
              <p:cNvSpPr txBox="1">
                <a:spLocks noRot="1" noChangeAspect="1" noMove="1" noResize="1" noEditPoints="1" noAdjustHandles="1" noChangeArrowheads="1" noChangeShapeType="1" noTextEdit="1"/>
              </p:cNvSpPr>
              <p:nvPr/>
            </p:nvSpPr>
            <p:spPr>
              <a:xfrm>
                <a:off x="827903" y="5182906"/>
                <a:ext cx="4418837" cy="537327"/>
              </a:xfrm>
              <a:prstGeom prst="rect">
                <a:avLst/>
              </a:prstGeom>
              <a:blipFill rotWithShape="0">
                <a:blip r:embed="rId3"/>
                <a:stretch>
                  <a:fillRect/>
                </a:stretch>
              </a:blipFill>
            </p:spPr>
            <p:txBody>
              <a:bodyPr/>
              <a:lstStyle/>
              <a:p>
                <a:r>
                  <a:rPr lang="es-MX">
                    <a:noFill/>
                  </a:rPr>
                  <a:t> </a:t>
                </a:r>
              </a:p>
            </p:txBody>
          </p:sp>
        </mc:Fallback>
      </mc:AlternateContent>
      <p:sp>
        <p:nvSpPr>
          <p:cNvPr id="35" name="CuadroTexto 34"/>
          <p:cNvSpPr txBox="1"/>
          <p:nvPr/>
        </p:nvSpPr>
        <p:spPr>
          <a:xfrm>
            <a:off x="8419068" y="405935"/>
            <a:ext cx="2232454" cy="1061829"/>
          </a:xfrm>
          <a:prstGeom prst="rect">
            <a:avLst/>
          </a:prstGeom>
          <a:noFill/>
          <a:ln>
            <a:solidFill>
              <a:schemeClr val="tx1"/>
            </a:solidFill>
          </a:ln>
        </p:spPr>
        <p:txBody>
          <a:bodyPr wrap="square" rtlCol="0">
            <a:spAutoFit/>
          </a:bodyPr>
          <a:lstStyle/>
          <a:p>
            <a:pPr algn="ctr"/>
            <a:r>
              <a:rPr lang="es-MX" sz="1050" b="1" dirty="0" smtClean="0"/>
              <a:t>Templa Cristalización </a:t>
            </a:r>
          </a:p>
          <a:p>
            <a:pPr algn="ctr"/>
            <a:r>
              <a:rPr lang="es-MX" sz="1050" b="1" dirty="0" smtClean="0"/>
              <a:t>92 % </a:t>
            </a:r>
            <a:r>
              <a:rPr lang="es-MX" sz="1050" b="1" dirty="0" err="1" smtClean="0"/>
              <a:t>brix</a:t>
            </a:r>
            <a:endParaRPr lang="es-MX" sz="1050" b="1" dirty="0" smtClean="0"/>
          </a:p>
          <a:p>
            <a:pPr algn="ctr"/>
            <a:r>
              <a:rPr lang="es-MX" sz="1050" b="1" dirty="0" smtClean="0"/>
              <a:t>%CC 35 %</a:t>
            </a:r>
          </a:p>
          <a:p>
            <a:pPr algn="ctr"/>
            <a:r>
              <a:rPr lang="es-MX" sz="1050" b="1" dirty="0" smtClean="0"/>
              <a:t>Volumen 1175 ft3 o 46578 kg</a:t>
            </a:r>
          </a:p>
          <a:p>
            <a:pPr algn="ctr"/>
            <a:r>
              <a:rPr lang="es-MX" sz="1050" b="1" dirty="0" smtClean="0"/>
              <a:t>Am Cristal 200 µm o 19.93m2/kg cristal</a:t>
            </a:r>
            <a:endParaRPr lang="es-MX" sz="1050" b="1" dirty="0"/>
          </a:p>
        </p:txBody>
      </p:sp>
      <p:sp>
        <p:nvSpPr>
          <p:cNvPr id="36" name="CuadroTexto 35"/>
          <p:cNvSpPr txBox="1"/>
          <p:nvPr/>
        </p:nvSpPr>
        <p:spPr>
          <a:xfrm>
            <a:off x="7615879" y="1867873"/>
            <a:ext cx="1425146" cy="261610"/>
          </a:xfrm>
          <a:prstGeom prst="rect">
            <a:avLst/>
          </a:prstGeom>
          <a:noFill/>
          <a:ln>
            <a:solidFill>
              <a:schemeClr val="tx1"/>
            </a:solidFill>
          </a:ln>
        </p:spPr>
        <p:txBody>
          <a:bodyPr wrap="square" rtlCol="0">
            <a:spAutoFit/>
          </a:bodyPr>
          <a:lstStyle/>
          <a:p>
            <a:pPr algn="ctr"/>
            <a:r>
              <a:rPr lang="es-MX" sz="1100" b="1" dirty="0" smtClean="0"/>
              <a:t>42852 kg sólidos</a:t>
            </a:r>
          </a:p>
        </p:txBody>
      </p:sp>
      <p:cxnSp>
        <p:nvCxnSpPr>
          <p:cNvPr id="37" name="Conector angular 36"/>
          <p:cNvCxnSpPr>
            <a:stCxn id="35" idx="2"/>
            <a:endCxn id="36" idx="0"/>
          </p:cNvCxnSpPr>
          <p:nvPr/>
        </p:nvCxnSpPr>
        <p:spPr>
          <a:xfrm rot="5400000">
            <a:off x="8731820" y="1064397"/>
            <a:ext cx="400109" cy="1206843"/>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9675338" y="1867873"/>
            <a:ext cx="1425146" cy="261610"/>
          </a:xfrm>
          <a:prstGeom prst="rect">
            <a:avLst/>
          </a:prstGeom>
          <a:noFill/>
          <a:ln>
            <a:solidFill>
              <a:schemeClr val="tx1"/>
            </a:solidFill>
          </a:ln>
        </p:spPr>
        <p:txBody>
          <a:bodyPr wrap="square" rtlCol="0">
            <a:spAutoFit/>
          </a:bodyPr>
          <a:lstStyle/>
          <a:p>
            <a:pPr algn="ctr"/>
            <a:r>
              <a:rPr lang="es-MX" sz="1100" b="1" dirty="0" smtClean="0"/>
              <a:t> 3726 kg Agua</a:t>
            </a:r>
          </a:p>
        </p:txBody>
      </p:sp>
      <p:cxnSp>
        <p:nvCxnSpPr>
          <p:cNvPr id="39" name="Conector angular 38"/>
          <p:cNvCxnSpPr>
            <a:stCxn id="35" idx="2"/>
            <a:endCxn id="38" idx="0"/>
          </p:cNvCxnSpPr>
          <p:nvPr/>
        </p:nvCxnSpPr>
        <p:spPr>
          <a:xfrm rot="16200000" flipH="1">
            <a:off x="9761549" y="1241510"/>
            <a:ext cx="400109" cy="852616"/>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CuadroTexto 39"/>
          <p:cNvSpPr txBox="1"/>
          <p:nvPr/>
        </p:nvSpPr>
        <p:spPr>
          <a:xfrm>
            <a:off x="6544997" y="2685595"/>
            <a:ext cx="1425146" cy="261610"/>
          </a:xfrm>
          <a:prstGeom prst="rect">
            <a:avLst/>
          </a:prstGeom>
          <a:noFill/>
          <a:ln>
            <a:solidFill>
              <a:schemeClr val="tx1"/>
            </a:solidFill>
          </a:ln>
        </p:spPr>
        <p:txBody>
          <a:bodyPr wrap="square" rtlCol="0">
            <a:spAutoFit/>
          </a:bodyPr>
          <a:lstStyle/>
          <a:p>
            <a:pPr algn="ctr"/>
            <a:r>
              <a:rPr lang="es-MX" sz="1100" b="1" dirty="0" smtClean="0"/>
              <a:t>14,998.1 kg cristales</a:t>
            </a:r>
          </a:p>
        </p:txBody>
      </p:sp>
      <p:sp>
        <p:nvSpPr>
          <p:cNvPr id="41" name="CuadroTexto 40"/>
          <p:cNvSpPr txBox="1"/>
          <p:nvPr/>
        </p:nvSpPr>
        <p:spPr>
          <a:xfrm>
            <a:off x="8752701" y="2681446"/>
            <a:ext cx="1425146" cy="261610"/>
          </a:xfrm>
          <a:prstGeom prst="rect">
            <a:avLst/>
          </a:prstGeom>
          <a:noFill/>
          <a:ln>
            <a:solidFill>
              <a:schemeClr val="tx1"/>
            </a:solidFill>
          </a:ln>
        </p:spPr>
        <p:txBody>
          <a:bodyPr wrap="square" rtlCol="0">
            <a:spAutoFit/>
          </a:bodyPr>
          <a:lstStyle/>
          <a:p>
            <a:pPr algn="ctr"/>
            <a:r>
              <a:rPr lang="es-MX" sz="1100" b="1" dirty="0" smtClean="0"/>
              <a:t>31579.8 kg miel</a:t>
            </a:r>
          </a:p>
        </p:txBody>
      </p:sp>
      <p:cxnSp>
        <p:nvCxnSpPr>
          <p:cNvPr id="43" name="Conector angular 42"/>
          <p:cNvCxnSpPr>
            <a:stCxn id="36" idx="2"/>
            <a:endCxn id="41" idx="0"/>
          </p:cNvCxnSpPr>
          <p:nvPr/>
        </p:nvCxnSpPr>
        <p:spPr>
          <a:xfrm rot="16200000" flipH="1">
            <a:off x="8620882" y="1837053"/>
            <a:ext cx="551963" cy="1136822"/>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CuadroTexto 43"/>
              <p:cNvSpPr txBox="1"/>
              <p:nvPr/>
            </p:nvSpPr>
            <p:spPr>
              <a:xfrm>
                <a:off x="6454057" y="3750894"/>
                <a:ext cx="5445786" cy="537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1600" b="0" i="1" smtClean="0">
                          <a:latin typeface="Cambria Math" panose="02040503050406030204" pitchFamily="18" charset="0"/>
                        </a:rPr>
                        <m:t>𝐴𝑟𝑒𝑎</m:t>
                      </m:r>
                      <m:r>
                        <a:rPr lang="es-MX" sz="1600" b="0" i="1" smtClean="0">
                          <a:latin typeface="Cambria Math" panose="02040503050406030204" pitchFamily="18" charset="0"/>
                        </a:rPr>
                        <m:t> </m:t>
                      </m:r>
                      <m:r>
                        <a:rPr lang="es-MX" sz="1600" b="0" i="1" smtClean="0">
                          <a:latin typeface="Cambria Math" panose="02040503050406030204" pitchFamily="18" charset="0"/>
                        </a:rPr>
                        <m:t>𝑑𝑒</m:t>
                      </m:r>
                      <m:r>
                        <a:rPr lang="es-MX" sz="1600" b="0" i="1" smtClean="0">
                          <a:latin typeface="Cambria Math" panose="02040503050406030204" pitchFamily="18" charset="0"/>
                        </a:rPr>
                        <m:t> </m:t>
                      </m:r>
                      <m:r>
                        <a:rPr lang="es-MX" sz="1600" b="0" i="1" smtClean="0">
                          <a:latin typeface="Cambria Math" panose="02040503050406030204" pitchFamily="18" charset="0"/>
                        </a:rPr>
                        <m:t>𝑐𝑟𝑖𝑠𝑡𝑎𝑙𝑒𝑠</m:t>
                      </m:r>
                      <m:r>
                        <a:rPr lang="es-MX" sz="1600" b="0" i="1" smtClean="0">
                          <a:latin typeface="Cambria Math" panose="02040503050406030204" pitchFamily="18" charset="0"/>
                        </a:rPr>
                        <m:t>=19.93 </m:t>
                      </m:r>
                      <m:f>
                        <m:fPr>
                          <m:ctrlPr>
                            <a:rPr lang="es-MX" sz="1600" b="0" i="1" smtClean="0">
                              <a:latin typeface="Cambria Math" panose="02040503050406030204" pitchFamily="18" charset="0"/>
                            </a:rPr>
                          </m:ctrlPr>
                        </m:fPr>
                        <m:num>
                          <m:sSup>
                            <m:sSupPr>
                              <m:ctrlPr>
                                <a:rPr lang="es-MX" sz="1600" b="0" i="1" smtClean="0">
                                  <a:latin typeface="Cambria Math" panose="02040503050406030204" pitchFamily="18" charset="0"/>
                                </a:rPr>
                              </m:ctrlPr>
                            </m:sSupPr>
                            <m:e>
                              <m:r>
                                <a:rPr lang="es-MX" sz="1600" b="0" i="1" smtClean="0">
                                  <a:latin typeface="Cambria Math" panose="02040503050406030204" pitchFamily="18" charset="0"/>
                                </a:rPr>
                                <m:t>𝑚</m:t>
                              </m:r>
                            </m:e>
                            <m:sup>
                              <m:r>
                                <a:rPr lang="es-MX" sz="1600" b="0" i="1" smtClean="0">
                                  <a:latin typeface="Cambria Math" panose="02040503050406030204" pitchFamily="18" charset="0"/>
                                </a:rPr>
                                <m:t>2</m:t>
                              </m:r>
                            </m:sup>
                          </m:sSup>
                        </m:num>
                        <m:den>
                          <m:r>
                            <a:rPr lang="es-MX" sz="1600" b="0" i="1" smtClean="0">
                              <a:latin typeface="Cambria Math" panose="02040503050406030204" pitchFamily="18" charset="0"/>
                            </a:rPr>
                            <m:t>𝑘𝑔</m:t>
                          </m:r>
                        </m:den>
                      </m:f>
                      <m:r>
                        <a:rPr lang="es-MX" sz="1600" b="0" i="1" smtClean="0">
                          <a:latin typeface="Cambria Math" panose="02040503050406030204" pitchFamily="18" charset="0"/>
                        </a:rPr>
                        <m:t>∗14,998.1 </m:t>
                      </m:r>
                      <m:r>
                        <a:rPr lang="es-MX" sz="1600" b="0" i="1" smtClean="0">
                          <a:latin typeface="Cambria Math" panose="02040503050406030204" pitchFamily="18" charset="0"/>
                        </a:rPr>
                        <m:t>𝑘𝑔</m:t>
                      </m:r>
                      <m:r>
                        <a:rPr lang="es-MX" sz="1600" b="0" i="1" smtClean="0">
                          <a:latin typeface="Cambria Math" panose="02040503050406030204" pitchFamily="18" charset="0"/>
                        </a:rPr>
                        <m:t>=298,912.1 </m:t>
                      </m:r>
                      <m:sSup>
                        <m:sSupPr>
                          <m:ctrlPr>
                            <a:rPr lang="es-MX" sz="1600" b="0" i="1" smtClean="0">
                              <a:latin typeface="Cambria Math" panose="02040503050406030204" pitchFamily="18" charset="0"/>
                            </a:rPr>
                          </m:ctrlPr>
                        </m:sSupPr>
                        <m:e>
                          <m:r>
                            <a:rPr lang="es-MX" sz="1600" b="0" i="1" smtClean="0">
                              <a:latin typeface="Cambria Math" panose="02040503050406030204" pitchFamily="18" charset="0"/>
                            </a:rPr>
                            <m:t>𝑚</m:t>
                          </m:r>
                        </m:e>
                        <m:sup>
                          <m:r>
                            <a:rPr lang="es-MX" sz="1600" b="0" i="1" smtClean="0">
                              <a:latin typeface="Cambria Math" panose="02040503050406030204" pitchFamily="18" charset="0"/>
                            </a:rPr>
                            <m:t>2</m:t>
                          </m:r>
                        </m:sup>
                      </m:sSup>
                    </m:oMath>
                  </m:oMathPara>
                </a14:m>
                <a:endParaRPr lang="es-MX" sz="1600" dirty="0"/>
              </a:p>
            </p:txBody>
          </p:sp>
        </mc:Choice>
        <mc:Fallback xmlns="">
          <p:sp>
            <p:nvSpPr>
              <p:cNvPr id="44" name="CuadroTexto 43"/>
              <p:cNvSpPr txBox="1">
                <a:spLocks noRot="1" noChangeAspect="1" noMove="1" noResize="1" noEditPoints="1" noAdjustHandles="1" noChangeArrowheads="1" noChangeShapeType="1" noTextEdit="1"/>
              </p:cNvSpPr>
              <p:nvPr/>
            </p:nvSpPr>
            <p:spPr>
              <a:xfrm>
                <a:off x="6454057" y="3750894"/>
                <a:ext cx="5445786" cy="537327"/>
              </a:xfrm>
              <a:prstGeom prst="rect">
                <a:avLst/>
              </a:prstGeom>
              <a:blipFill rotWithShape="0">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5" name="CuadroTexto 44"/>
              <p:cNvSpPr txBox="1"/>
              <p:nvPr/>
            </p:nvSpPr>
            <p:spPr>
              <a:xfrm>
                <a:off x="6967532" y="5112884"/>
                <a:ext cx="4560416" cy="537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1600" b="0" i="1" smtClean="0">
                              <a:latin typeface="Cambria Math" panose="02040503050406030204" pitchFamily="18" charset="0"/>
                            </a:rPr>
                          </m:ctrlPr>
                        </m:fPr>
                        <m:num>
                          <m:r>
                            <a:rPr lang="es-MX" sz="1600" b="0" i="1" smtClean="0">
                              <a:latin typeface="Cambria Math" panose="02040503050406030204" pitchFamily="18" charset="0"/>
                            </a:rPr>
                            <m:t>𝐴𝑟𝑒𝑎</m:t>
                          </m:r>
                          <m:r>
                            <a:rPr lang="es-MX" sz="1600" b="0" i="1" smtClean="0">
                              <a:latin typeface="Cambria Math" panose="02040503050406030204" pitchFamily="18" charset="0"/>
                            </a:rPr>
                            <m:t> </m:t>
                          </m:r>
                          <m:r>
                            <a:rPr lang="es-MX" sz="1600" b="0" i="1" smtClean="0">
                              <a:latin typeface="Cambria Math" panose="02040503050406030204" pitchFamily="18" charset="0"/>
                            </a:rPr>
                            <m:t>𝑑𝑒</m:t>
                          </m:r>
                          <m:r>
                            <a:rPr lang="es-MX" sz="1600" b="0" i="1" smtClean="0">
                              <a:latin typeface="Cambria Math" panose="02040503050406030204" pitchFamily="18" charset="0"/>
                            </a:rPr>
                            <m:t> </m:t>
                          </m:r>
                          <m:r>
                            <a:rPr lang="es-MX" sz="1600" b="0" i="1" smtClean="0">
                              <a:latin typeface="Cambria Math" panose="02040503050406030204" pitchFamily="18" charset="0"/>
                            </a:rPr>
                            <m:t>𝑐𝑟𝑖𝑠𝑡𝑎𝑙𝑒𝑠</m:t>
                          </m:r>
                        </m:num>
                        <m:den>
                          <m:r>
                            <a:rPr lang="es-MX" sz="1600" b="0" i="1" smtClean="0">
                              <a:latin typeface="Cambria Math" panose="02040503050406030204" pitchFamily="18" charset="0"/>
                            </a:rPr>
                            <m:t>𝑘𝑔</m:t>
                          </m:r>
                          <m:r>
                            <a:rPr lang="es-MX" sz="1600" b="0" i="1" smtClean="0">
                              <a:latin typeface="Cambria Math" panose="02040503050406030204" pitchFamily="18" charset="0"/>
                            </a:rPr>
                            <m:t> </m:t>
                          </m:r>
                          <m:r>
                            <a:rPr lang="es-MX" sz="1600" b="0" i="1" smtClean="0">
                              <a:latin typeface="Cambria Math" panose="02040503050406030204" pitchFamily="18" charset="0"/>
                            </a:rPr>
                            <m:t>𝑚𝑖𝑒𝑙</m:t>
                          </m:r>
                        </m:den>
                      </m:f>
                      <m:r>
                        <a:rPr lang="es-MX" sz="1600" b="0" i="1" smtClean="0">
                          <a:latin typeface="Cambria Math" panose="02040503050406030204" pitchFamily="18" charset="0"/>
                        </a:rPr>
                        <m:t>=</m:t>
                      </m:r>
                      <m:f>
                        <m:fPr>
                          <m:ctrlPr>
                            <a:rPr lang="es-MX" sz="1600" b="0" i="1" smtClean="0">
                              <a:latin typeface="Cambria Math" panose="02040503050406030204" pitchFamily="18" charset="0"/>
                            </a:rPr>
                          </m:ctrlPr>
                        </m:fPr>
                        <m:num>
                          <m:r>
                            <a:rPr lang="es-MX" sz="1600" b="0" i="1" smtClean="0">
                              <a:latin typeface="Cambria Math" panose="02040503050406030204" pitchFamily="18" charset="0"/>
                            </a:rPr>
                            <m:t>298,912.1 </m:t>
                          </m:r>
                          <m:sSup>
                            <m:sSupPr>
                              <m:ctrlPr>
                                <a:rPr lang="es-MX" sz="1600" b="0" i="1" smtClean="0">
                                  <a:latin typeface="Cambria Math" panose="02040503050406030204" pitchFamily="18" charset="0"/>
                                </a:rPr>
                              </m:ctrlPr>
                            </m:sSupPr>
                            <m:e>
                              <m:r>
                                <a:rPr lang="es-MX" sz="1600" b="0" i="1" smtClean="0">
                                  <a:latin typeface="Cambria Math" panose="02040503050406030204" pitchFamily="18" charset="0"/>
                                </a:rPr>
                                <m:t>𝑚</m:t>
                              </m:r>
                            </m:e>
                            <m:sup>
                              <m:r>
                                <a:rPr lang="es-MX" sz="1600" b="0" i="1" smtClean="0">
                                  <a:latin typeface="Cambria Math" panose="02040503050406030204" pitchFamily="18" charset="0"/>
                                </a:rPr>
                                <m:t>2</m:t>
                              </m:r>
                            </m:sup>
                          </m:sSup>
                        </m:num>
                        <m:den>
                          <m:r>
                            <a:rPr lang="es-MX" sz="1600" b="0" i="1" smtClean="0">
                              <a:latin typeface="Cambria Math" panose="02040503050406030204" pitchFamily="18" charset="0"/>
                            </a:rPr>
                            <m:t>31,579.8 </m:t>
                          </m:r>
                          <m:r>
                            <a:rPr lang="es-MX" sz="1600" b="0" i="1" smtClean="0">
                              <a:latin typeface="Cambria Math" panose="02040503050406030204" pitchFamily="18" charset="0"/>
                            </a:rPr>
                            <m:t>𝑘𝑔</m:t>
                          </m:r>
                        </m:den>
                      </m:f>
                      <m:r>
                        <a:rPr lang="es-MX" sz="1600" b="0" i="1" smtClean="0">
                          <a:latin typeface="Cambria Math" panose="02040503050406030204" pitchFamily="18" charset="0"/>
                        </a:rPr>
                        <m:t>=9.46 </m:t>
                      </m:r>
                      <m:f>
                        <m:fPr>
                          <m:ctrlPr>
                            <a:rPr lang="es-MX" sz="1600" b="0" i="1" smtClean="0">
                              <a:latin typeface="Cambria Math" panose="02040503050406030204" pitchFamily="18" charset="0"/>
                            </a:rPr>
                          </m:ctrlPr>
                        </m:fPr>
                        <m:num>
                          <m:sSup>
                            <m:sSupPr>
                              <m:ctrlPr>
                                <a:rPr lang="es-MX" sz="1600" b="0" i="1" smtClean="0">
                                  <a:latin typeface="Cambria Math" panose="02040503050406030204" pitchFamily="18" charset="0"/>
                                </a:rPr>
                              </m:ctrlPr>
                            </m:sSupPr>
                            <m:e>
                              <m:r>
                                <a:rPr lang="es-MX" sz="1600" b="0" i="1" smtClean="0">
                                  <a:latin typeface="Cambria Math" panose="02040503050406030204" pitchFamily="18" charset="0"/>
                                </a:rPr>
                                <m:t>𝑚</m:t>
                              </m:r>
                            </m:e>
                            <m:sup>
                              <m:r>
                                <a:rPr lang="es-MX" sz="1600" b="0" i="1" smtClean="0">
                                  <a:latin typeface="Cambria Math" panose="02040503050406030204" pitchFamily="18" charset="0"/>
                                </a:rPr>
                                <m:t>2</m:t>
                              </m:r>
                            </m:sup>
                          </m:sSup>
                        </m:num>
                        <m:den>
                          <m:r>
                            <a:rPr lang="es-MX" sz="1600" b="0" i="1" smtClean="0">
                              <a:latin typeface="Cambria Math" panose="02040503050406030204" pitchFamily="18" charset="0"/>
                            </a:rPr>
                            <m:t>𝑘𝑔</m:t>
                          </m:r>
                          <m:r>
                            <a:rPr lang="es-MX" sz="1600" b="0" i="1" smtClean="0">
                              <a:latin typeface="Cambria Math" panose="02040503050406030204" pitchFamily="18" charset="0"/>
                            </a:rPr>
                            <m:t> </m:t>
                          </m:r>
                          <m:r>
                            <a:rPr lang="es-MX" sz="1600" b="0" i="1" smtClean="0">
                              <a:latin typeface="Cambria Math" panose="02040503050406030204" pitchFamily="18" charset="0"/>
                            </a:rPr>
                            <m:t>𝑚𝑖𝑒𝑙</m:t>
                          </m:r>
                          <m:r>
                            <a:rPr lang="es-MX" sz="1600" b="0" i="1" smtClean="0">
                              <a:latin typeface="Cambria Math" panose="02040503050406030204" pitchFamily="18" charset="0"/>
                            </a:rPr>
                            <m:t> </m:t>
                          </m:r>
                        </m:den>
                      </m:f>
                    </m:oMath>
                  </m:oMathPara>
                </a14:m>
                <a:endParaRPr lang="es-MX" sz="1600" dirty="0"/>
              </a:p>
            </p:txBody>
          </p:sp>
        </mc:Choice>
        <mc:Fallback xmlns="">
          <p:sp>
            <p:nvSpPr>
              <p:cNvPr id="45" name="CuadroTexto 44"/>
              <p:cNvSpPr txBox="1">
                <a:spLocks noRot="1" noChangeAspect="1" noMove="1" noResize="1" noEditPoints="1" noAdjustHandles="1" noChangeArrowheads="1" noChangeShapeType="1" noTextEdit="1"/>
              </p:cNvSpPr>
              <p:nvPr/>
            </p:nvSpPr>
            <p:spPr>
              <a:xfrm>
                <a:off x="6967532" y="5112884"/>
                <a:ext cx="4560416" cy="537327"/>
              </a:xfrm>
              <a:prstGeom prst="rect">
                <a:avLst/>
              </a:prstGeom>
              <a:blipFill rotWithShape="0">
                <a:blip r:embed="rId5"/>
                <a:stretch>
                  <a:fillRect/>
                </a:stretch>
              </a:blipFill>
            </p:spPr>
            <p:txBody>
              <a:bodyPr/>
              <a:lstStyle/>
              <a:p>
                <a:r>
                  <a:rPr lang="es-MX">
                    <a:noFill/>
                  </a:rPr>
                  <a:t> </a:t>
                </a:r>
              </a:p>
            </p:txBody>
          </p:sp>
        </mc:Fallback>
      </mc:AlternateContent>
      <p:cxnSp>
        <p:nvCxnSpPr>
          <p:cNvPr id="47" name="Conector recto 46"/>
          <p:cNvCxnSpPr/>
          <p:nvPr/>
        </p:nvCxnSpPr>
        <p:spPr>
          <a:xfrm>
            <a:off x="6094779" y="197709"/>
            <a:ext cx="8238" cy="639256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Conector angular 50"/>
          <p:cNvCxnSpPr>
            <a:stCxn id="10" idx="2"/>
            <a:endCxn id="17" idx="0"/>
          </p:cNvCxnSpPr>
          <p:nvPr/>
        </p:nvCxnSpPr>
        <p:spPr>
          <a:xfrm rot="5400000">
            <a:off x="1323642" y="1845678"/>
            <a:ext cx="543468" cy="1111078"/>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angular 55"/>
          <p:cNvCxnSpPr>
            <a:stCxn id="36" idx="2"/>
            <a:endCxn id="40" idx="0"/>
          </p:cNvCxnSpPr>
          <p:nvPr/>
        </p:nvCxnSpPr>
        <p:spPr>
          <a:xfrm rot="5400000">
            <a:off x="7514955" y="1872098"/>
            <a:ext cx="556112" cy="1070882"/>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55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5865" y="159180"/>
            <a:ext cx="10515600" cy="697555"/>
          </a:xfrm>
        </p:spPr>
        <p:txBody>
          <a:bodyPr/>
          <a:lstStyle/>
          <a:p>
            <a:pPr algn="ctr"/>
            <a:r>
              <a:rPr lang="es-SV" dirty="0" smtClean="0"/>
              <a:t>Tamaño de Cristalizaciones en CH</a:t>
            </a:r>
            <a:endParaRPr lang="es-SV" dirty="0"/>
          </a:p>
        </p:txBody>
      </p:sp>
      <p:graphicFrame>
        <p:nvGraphicFramePr>
          <p:cNvPr id="4" name="Tabla 3"/>
          <p:cNvGraphicFramePr>
            <a:graphicFrameLocks noGrp="1"/>
          </p:cNvGraphicFramePr>
          <p:nvPr>
            <p:extLst>
              <p:ext uri="{D42A27DB-BD31-4B8C-83A1-F6EECF244321}">
                <p14:modId xmlns:p14="http://schemas.microsoft.com/office/powerpoint/2010/main" val="2188056072"/>
              </p:ext>
            </p:extLst>
          </p:nvPr>
        </p:nvGraphicFramePr>
        <p:xfrm>
          <a:off x="656970" y="1298408"/>
          <a:ext cx="4491681" cy="4641073"/>
        </p:xfrm>
        <a:graphic>
          <a:graphicData uri="http://schemas.openxmlformats.org/drawingml/2006/table">
            <a:tbl>
              <a:tblPr firstRow="1" bandRow="1">
                <a:tableStyleId>{5C22544A-7EE6-4342-B048-85BDC9FD1C3A}</a:tableStyleId>
              </a:tblPr>
              <a:tblGrid>
                <a:gridCol w="1497227"/>
                <a:gridCol w="1497227"/>
                <a:gridCol w="1497227"/>
              </a:tblGrid>
              <a:tr h="550636">
                <a:tc>
                  <a:txBody>
                    <a:bodyPr/>
                    <a:lstStyle/>
                    <a:p>
                      <a:pPr algn="ctr"/>
                      <a:r>
                        <a:rPr lang="es-SV" sz="1400" dirty="0" smtClean="0"/>
                        <a:t>Fecha </a:t>
                      </a:r>
                      <a:endParaRPr lang="es-SV" sz="1400" dirty="0"/>
                    </a:p>
                  </a:txBody>
                  <a:tcPr anchor="ctr"/>
                </a:tc>
                <a:tc>
                  <a:txBody>
                    <a:bodyPr/>
                    <a:lstStyle/>
                    <a:p>
                      <a:pPr algn="ctr"/>
                      <a:r>
                        <a:rPr lang="es-SV" sz="1400" dirty="0" smtClean="0"/>
                        <a:t>AM Cristalización</a:t>
                      </a:r>
                      <a:endParaRPr lang="es-SV" sz="1400" dirty="0"/>
                    </a:p>
                  </a:txBody>
                  <a:tcPr anchor="ctr"/>
                </a:tc>
                <a:tc>
                  <a:txBody>
                    <a:bodyPr/>
                    <a:lstStyle/>
                    <a:p>
                      <a:pPr algn="ctr"/>
                      <a:r>
                        <a:rPr lang="es-SV" sz="1400" dirty="0" smtClean="0"/>
                        <a:t>CV de cristalización </a:t>
                      </a:r>
                      <a:endParaRPr lang="es-SV" sz="1400" dirty="0"/>
                    </a:p>
                  </a:txBody>
                  <a:tcPr anchor="ctr"/>
                </a:tc>
              </a:tr>
              <a:tr h="314649">
                <a:tc>
                  <a:txBody>
                    <a:bodyPr/>
                    <a:lstStyle/>
                    <a:p>
                      <a:pPr algn="ctr"/>
                      <a:r>
                        <a:rPr lang="es-SV" sz="1400" dirty="0" smtClean="0"/>
                        <a:t>6/03/2017</a:t>
                      </a:r>
                      <a:endParaRPr lang="es-SV" sz="1400" dirty="0"/>
                    </a:p>
                  </a:txBody>
                  <a:tcPr/>
                </a:tc>
                <a:tc>
                  <a:txBody>
                    <a:bodyPr/>
                    <a:lstStyle/>
                    <a:p>
                      <a:pPr algn="ctr"/>
                      <a:r>
                        <a:rPr lang="es-SV" sz="1400" dirty="0" smtClean="0"/>
                        <a:t>150.07</a:t>
                      </a:r>
                      <a:endParaRPr lang="es-SV" sz="1400" dirty="0"/>
                    </a:p>
                  </a:txBody>
                  <a:tcPr/>
                </a:tc>
                <a:tc>
                  <a:txBody>
                    <a:bodyPr/>
                    <a:lstStyle/>
                    <a:p>
                      <a:pPr algn="ctr"/>
                      <a:r>
                        <a:rPr lang="es-SV" sz="1400" dirty="0" smtClean="0"/>
                        <a:t>56.33</a:t>
                      </a:r>
                      <a:endParaRPr lang="es-SV" sz="1400" dirty="0"/>
                    </a:p>
                  </a:txBody>
                  <a:tcPr/>
                </a:tc>
              </a:tr>
              <a:tr h="314649">
                <a:tc>
                  <a:txBody>
                    <a:bodyPr/>
                    <a:lstStyle/>
                    <a:p>
                      <a:pPr algn="ctr"/>
                      <a:r>
                        <a:rPr lang="es-SV" sz="1400" dirty="0" smtClean="0"/>
                        <a:t>7/03/2017</a:t>
                      </a:r>
                      <a:endParaRPr lang="es-SV" sz="1400" dirty="0"/>
                    </a:p>
                  </a:txBody>
                  <a:tcPr/>
                </a:tc>
                <a:tc>
                  <a:txBody>
                    <a:bodyPr/>
                    <a:lstStyle/>
                    <a:p>
                      <a:pPr algn="ctr"/>
                      <a:r>
                        <a:rPr lang="es-SV" sz="1400" dirty="0" smtClean="0"/>
                        <a:t>126.83</a:t>
                      </a:r>
                      <a:endParaRPr lang="es-SV" sz="1400" dirty="0"/>
                    </a:p>
                  </a:txBody>
                  <a:tcPr/>
                </a:tc>
                <a:tc>
                  <a:txBody>
                    <a:bodyPr/>
                    <a:lstStyle/>
                    <a:p>
                      <a:pPr algn="ctr"/>
                      <a:r>
                        <a:rPr lang="es-SV" sz="1400" dirty="0" smtClean="0"/>
                        <a:t>45.59</a:t>
                      </a:r>
                      <a:endParaRPr lang="es-SV" sz="1400" dirty="0"/>
                    </a:p>
                  </a:txBody>
                  <a:tcPr/>
                </a:tc>
              </a:tr>
              <a:tr h="314649">
                <a:tc>
                  <a:txBody>
                    <a:bodyPr/>
                    <a:lstStyle/>
                    <a:p>
                      <a:pPr algn="ctr"/>
                      <a:r>
                        <a:rPr lang="es-SV" sz="1400" dirty="0" smtClean="0"/>
                        <a:t>8/03/2017</a:t>
                      </a:r>
                      <a:endParaRPr lang="es-SV" sz="1400" dirty="0"/>
                    </a:p>
                  </a:txBody>
                  <a:tcPr/>
                </a:tc>
                <a:tc>
                  <a:txBody>
                    <a:bodyPr/>
                    <a:lstStyle/>
                    <a:p>
                      <a:pPr algn="ctr"/>
                      <a:r>
                        <a:rPr lang="es-SV" sz="1400" dirty="0" smtClean="0"/>
                        <a:t>131.33</a:t>
                      </a:r>
                      <a:endParaRPr lang="es-SV" sz="1400" dirty="0"/>
                    </a:p>
                  </a:txBody>
                  <a:tcPr/>
                </a:tc>
                <a:tc>
                  <a:txBody>
                    <a:bodyPr/>
                    <a:lstStyle/>
                    <a:p>
                      <a:pPr algn="ctr"/>
                      <a:r>
                        <a:rPr lang="es-SV" sz="1400" dirty="0" smtClean="0"/>
                        <a:t>46.19</a:t>
                      </a:r>
                      <a:endParaRPr lang="es-SV" sz="1400" dirty="0"/>
                    </a:p>
                  </a:txBody>
                  <a:tcPr/>
                </a:tc>
              </a:tr>
              <a:tr h="314649">
                <a:tc>
                  <a:txBody>
                    <a:bodyPr/>
                    <a:lstStyle/>
                    <a:p>
                      <a:pPr algn="ctr"/>
                      <a:r>
                        <a:rPr lang="es-SV" sz="1400" dirty="0" smtClean="0"/>
                        <a:t>9/03/2017</a:t>
                      </a:r>
                      <a:endParaRPr lang="es-SV" sz="1400" dirty="0"/>
                    </a:p>
                  </a:txBody>
                  <a:tcPr/>
                </a:tc>
                <a:tc>
                  <a:txBody>
                    <a:bodyPr/>
                    <a:lstStyle/>
                    <a:p>
                      <a:pPr algn="ctr"/>
                      <a:r>
                        <a:rPr lang="es-SV" sz="1400" dirty="0" smtClean="0"/>
                        <a:t>127.17</a:t>
                      </a:r>
                      <a:endParaRPr lang="es-SV" sz="1400" dirty="0"/>
                    </a:p>
                  </a:txBody>
                  <a:tcPr/>
                </a:tc>
                <a:tc>
                  <a:txBody>
                    <a:bodyPr/>
                    <a:lstStyle/>
                    <a:p>
                      <a:pPr algn="ctr"/>
                      <a:r>
                        <a:rPr lang="es-SV" sz="1400" dirty="0" smtClean="0"/>
                        <a:t>42.43</a:t>
                      </a:r>
                      <a:endParaRPr lang="es-SV" sz="1400" dirty="0"/>
                    </a:p>
                  </a:txBody>
                  <a:tcPr/>
                </a:tc>
              </a:tr>
              <a:tr h="314649">
                <a:tc>
                  <a:txBody>
                    <a:bodyPr/>
                    <a:lstStyle/>
                    <a:p>
                      <a:pPr algn="ctr"/>
                      <a:r>
                        <a:rPr lang="es-SV" sz="1400" dirty="0" smtClean="0"/>
                        <a:t>10/03/2017</a:t>
                      </a:r>
                      <a:endParaRPr lang="es-SV" sz="1400" dirty="0"/>
                    </a:p>
                  </a:txBody>
                  <a:tcPr/>
                </a:tc>
                <a:tc>
                  <a:txBody>
                    <a:bodyPr/>
                    <a:lstStyle/>
                    <a:p>
                      <a:pPr algn="ctr"/>
                      <a:r>
                        <a:rPr lang="es-SV" sz="1400" dirty="0" smtClean="0"/>
                        <a:t>146.18</a:t>
                      </a:r>
                      <a:endParaRPr lang="es-SV" sz="1400" dirty="0"/>
                    </a:p>
                  </a:txBody>
                  <a:tcPr/>
                </a:tc>
                <a:tc>
                  <a:txBody>
                    <a:bodyPr/>
                    <a:lstStyle/>
                    <a:p>
                      <a:pPr algn="ctr"/>
                      <a:r>
                        <a:rPr lang="es-SV" sz="1400" dirty="0" smtClean="0"/>
                        <a:t>40.73</a:t>
                      </a:r>
                      <a:endParaRPr lang="es-SV" sz="1400" dirty="0"/>
                    </a:p>
                  </a:txBody>
                  <a:tcPr/>
                </a:tc>
              </a:tr>
              <a:tr h="314649">
                <a:tc>
                  <a:txBody>
                    <a:bodyPr/>
                    <a:lstStyle/>
                    <a:p>
                      <a:pPr algn="ctr"/>
                      <a:r>
                        <a:rPr lang="es-SV" sz="1400" dirty="0" smtClean="0"/>
                        <a:t>11/03/2017</a:t>
                      </a:r>
                      <a:endParaRPr lang="es-SV" sz="1400" dirty="0"/>
                    </a:p>
                  </a:txBody>
                  <a:tcPr/>
                </a:tc>
                <a:tc>
                  <a:txBody>
                    <a:bodyPr/>
                    <a:lstStyle/>
                    <a:p>
                      <a:pPr algn="ctr"/>
                      <a:r>
                        <a:rPr lang="es-SV" sz="1400" dirty="0" smtClean="0"/>
                        <a:t>164.23</a:t>
                      </a:r>
                      <a:endParaRPr lang="es-SV" sz="1400" dirty="0"/>
                    </a:p>
                  </a:txBody>
                  <a:tcPr/>
                </a:tc>
                <a:tc>
                  <a:txBody>
                    <a:bodyPr/>
                    <a:lstStyle/>
                    <a:p>
                      <a:pPr algn="ctr"/>
                      <a:r>
                        <a:rPr lang="es-SV" sz="1400" dirty="0" smtClean="0"/>
                        <a:t>37.21</a:t>
                      </a:r>
                      <a:endParaRPr lang="es-SV" sz="1400" dirty="0"/>
                    </a:p>
                  </a:txBody>
                  <a:tcPr/>
                </a:tc>
              </a:tr>
              <a:tr h="314649">
                <a:tc>
                  <a:txBody>
                    <a:bodyPr/>
                    <a:lstStyle/>
                    <a:p>
                      <a:pPr algn="ctr"/>
                      <a:r>
                        <a:rPr lang="es-SV" sz="1400" dirty="0" smtClean="0"/>
                        <a:t>12/03/2017</a:t>
                      </a:r>
                      <a:endParaRPr lang="es-SV" sz="1400" dirty="0"/>
                    </a:p>
                  </a:txBody>
                  <a:tcPr/>
                </a:tc>
                <a:tc>
                  <a:txBody>
                    <a:bodyPr/>
                    <a:lstStyle/>
                    <a:p>
                      <a:pPr algn="ctr"/>
                      <a:r>
                        <a:rPr lang="es-SV" sz="1400" dirty="0" smtClean="0"/>
                        <a:t>144.47</a:t>
                      </a:r>
                      <a:endParaRPr lang="es-SV" sz="1400" dirty="0"/>
                    </a:p>
                  </a:txBody>
                  <a:tcPr/>
                </a:tc>
                <a:tc>
                  <a:txBody>
                    <a:bodyPr/>
                    <a:lstStyle/>
                    <a:p>
                      <a:pPr algn="ctr"/>
                      <a:r>
                        <a:rPr lang="es-SV" sz="1400" dirty="0" smtClean="0"/>
                        <a:t>38.51</a:t>
                      </a:r>
                      <a:endParaRPr lang="es-SV" sz="1400" dirty="0"/>
                    </a:p>
                  </a:txBody>
                  <a:tcPr/>
                </a:tc>
              </a:tr>
              <a:tr h="314649">
                <a:tc>
                  <a:txBody>
                    <a:bodyPr/>
                    <a:lstStyle/>
                    <a:p>
                      <a:pPr algn="ctr"/>
                      <a:r>
                        <a:rPr lang="es-SV" sz="1400" dirty="0" smtClean="0"/>
                        <a:t>13/03/2017</a:t>
                      </a:r>
                      <a:endParaRPr lang="es-SV" sz="1400" dirty="0"/>
                    </a:p>
                  </a:txBody>
                  <a:tcPr/>
                </a:tc>
                <a:tc>
                  <a:txBody>
                    <a:bodyPr/>
                    <a:lstStyle/>
                    <a:p>
                      <a:pPr algn="ctr"/>
                      <a:r>
                        <a:rPr lang="es-SV" sz="1400" dirty="0" smtClean="0"/>
                        <a:t>156.89</a:t>
                      </a:r>
                      <a:endParaRPr lang="es-SV" sz="1400" dirty="0"/>
                    </a:p>
                  </a:txBody>
                  <a:tcPr/>
                </a:tc>
                <a:tc>
                  <a:txBody>
                    <a:bodyPr/>
                    <a:lstStyle/>
                    <a:p>
                      <a:pPr algn="ctr"/>
                      <a:r>
                        <a:rPr lang="es-SV" sz="1400" dirty="0" smtClean="0"/>
                        <a:t>42.16</a:t>
                      </a:r>
                      <a:endParaRPr lang="es-SV" sz="1400" dirty="0"/>
                    </a:p>
                  </a:txBody>
                  <a:tcPr/>
                </a:tc>
              </a:tr>
              <a:tr h="314649">
                <a:tc>
                  <a:txBody>
                    <a:bodyPr/>
                    <a:lstStyle/>
                    <a:p>
                      <a:pPr algn="ctr"/>
                      <a:r>
                        <a:rPr lang="es-SV" sz="1400" dirty="0" smtClean="0"/>
                        <a:t>14/03/2017</a:t>
                      </a:r>
                      <a:endParaRPr lang="es-SV" sz="1400" dirty="0"/>
                    </a:p>
                  </a:txBody>
                  <a:tcPr/>
                </a:tc>
                <a:tc>
                  <a:txBody>
                    <a:bodyPr/>
                    <a:lstStyle/>
                    <a:p>
                      <a:pPr algn="ctr"/>
                      <a:r>
                        <a:rPr lang="es-SV" sz="1400" dirty="0" smtClean="0"/>
                        <a:t>190.28</a:t>
                      </a:r>
                      <a:endParaRPr lang="es-SV" sz="1400" dirty="0"/>
                    </a:p>
                  </a:txBody>
                  <a:tcPr/>
                </a:tc>
                <a:tc>
                  <a:txBody>
                    <a:bodyPr/>
                    <a:lstStyle/>
                    <a:p>
                      <a:pPr algn="ctr"/>
                      <a:r>
                        <a:rPr lang="es-SV" sz="1400" dirty="0" smtClean="0"/>
                        <a:t>60.22</a:t>
                      </a:r>
                      <a:endParaRPr lang="es-SV" sz="1400" dirty="0"/>
                    </a:p>
                  </a:txBody>
                  <a:tcPr/>
                </a:tc>
              </a:tr>
              <a:tr h="314649">
                <a:tc>
                  <a:txBody>
                    <a:bodyPr/>
                    <a:lstStyle/>
                    <a:p>
                      <a:pPr algn="ctr"/>
                      <a:r>
                        <a:rPr lang="es-SV" sz="1400" dirty="0" smtClean="0"/>
                        <a:t>15/03/2017</a:t>
                      </a:r>
                      <a:endParaRPr lang="es-SV" sz="1400" dirty="0"/>
                    </a:p>
                  </a:txBody>
                  <a:tcPr/>
                </a:tc>
                <a:tc>
                  <a:txBody>
                    <a:bodyPr/>
                    <a:lstStyle/>
                    <a:p>
                      <a:pPr algn="ctr"/>
                      <a:r>
                        <a:rPr lang="es-SV" sz="1400" dirty="0" smtClean="0"/>
                        <a:t>172.7</a:t>
                      </a:r>
                      <a:endParaRPr lang="es-SV" sz="1400" dirty="0"/>
                    </a:p>
                  </a:txBody>
                  <a:tcPr/>
                </a:tc>
                <a:tc>
                  <a:txBody>
                    <a:bodyPr/>
                    <a:lstStyle/>
                    <a:p>
                      <a:pPr algn="ctr"/>
                      <a:r>
                        <a:rPr lang="es-SV" sz="1400" dirty="0" smtClean="0"/>
                        <a:t>48.87</a:t>
                      </a:r>
                      <a:endParaRPr lang="es-SV" sz="1400" dirty="0"/>
                    </a:p>
                  </a:txBody>
                  <a:tcPr/>
                </a:tc>
              </a:tr>
              <a:tr h="314649">
                <a:tc>
                  <a:txBody>
                    <a:bodyPr/>
                    <a:lstStyle/>
                    <a:p>
                      <a:pPr algn="ctr"/>
                      <a:r>
                        <a:rPr lang="es-SV" sz="1400" dirty="0" smtClean="0"/>
                        <a:t>16/03/2017</a:t>
                      </a:r>
                      <a:endParaRPr lang="es-SV" sz="1400" dirty="0"/>
                    </a:p>
                  </a:txBody>
                  <a:tcPr/>
                </a:tc>
                <a:tc>
                  <a:txBody>
                    <a:bodyPr/>
                    <a:lstStyle/>
                    <a:p>
                      <a:pPr algn="ctr"/>
                      <a:r>
                        <a:rPr lang="es-SV" sz="1400" dirty="0" smtClean="0"/>
                        <a:t>201.3</a:t>
                      </a:r>
                      <a:endParaRPr lang="es-SV" sz="1400" dirty="0"/>
                    </a:p>
                  </a:txBody>
                  <a:tcPr/>
                </a:tc>
                <a:tc>
                  <a:txBody>
                    <a:bodyPr/>
                    <a:lstStyle/>
                    <a:p>
                      <a:pPr algn="ctr"/>
                      <a:r>
                        <a:rPr lang="es-SV" sz="1400" dirty="0" smtClean="0"/>
                        <a:t>48.67</a:t>
                      </a:r>
                      <a:endParaRPr lang="es-SV" sz="1400" dirty="0"/>
                    </a:p>
                  </a:txBody>
                  <a:tcPr/>
                </a:tc>
              </a:tr>
              <a:tr h="314649">
                <a:tc>
                  <a:txBody>
                    <a:bodyPr/>
                    <a:lstStyle/>
                    <a:p>
                      <a:pPr algn="ctr"/>
                      <a:r>
                        <a:rPr lang="es-SV" sz="1400" dirty="0" smtClean="0"/>
                        <a:t>17/03/2017</a:t>
                      </a:r>
                      <a:endParaRPr lang="es-SV" sz="1400" dirty="0"/>
                    </a:p>
                  </a:txBody>
                  <a:tcPr/>
                </a:tc>
                <a:tc>
                  <a:txBody>
                    <a:bodyPr/>
                    <a:lstStyle/>
                    <a:p>
                      <a:pPr algn="ctr"/>
                      <a:r>
                        <a:rPr lang="es-SV" sz="1400" dirty="0" smtClean="0"/>
                        <a:t>204.9</a:t>
                      </a:r>
                      <a:endParaRPr lang="es-SV" sz="1400" dirty="0"/>
                    </a:p>
                  </a:txBody>
                  <a:tcPr/>
                </a:tc>
                <a:tc>
                  <a:txBody>
                    <a:bodyPr/>
                    <a:lstStyle/>
                    <a:p>
                      <a:pPr algn="ctr"/>
                      <a:r>
                        <a:rPr lang="es-SV" sz="1400" dirty="0" smtClean="0"/>
                        <a:t>46.29</a:t>
                      </a:r>
                      <a:endParaRPr lang="es-SV" sz="1400" dirty="0"/>
                    </a:p>
                  </a:txBody>
                  <a:tcPr/>
                </a:tc>
              </a:tr>
              <a:tr h="314649">
                <a:tc>
                  <a:txBody>
                    <a:bodyPr/>
                    <a:lstStyle/>
                    <a:p>
                      <a:pPr algn="ctr"/>
                      <a:r>
                        <a:rPr lang="es-SV" sz="1400" dirty="0" smtClean="0"/>
                        <a:t>18/03/2018</a:t>
                      </a:r>
                      <a:endParaRPr lang="es-SV" sz="1400" dirty="0"/>
                    </a:p>
                  </a:txBody>
                  <a:tcPr/>
                </a:tc>
                <a:tc>
                  <a:txBody>
                    <a:bodyPr/>
                    <a:lstStyle/>
                    <a:p>
                      <a:pPr algn="ctr"/>
                      <a:r>
                        <a:rPr lang="es-SV" sz="1400" dirty="0" smtClean="0"/>
                        <a:t>210.02</a:t>
                      </a:r>
                      <a:endParaRPr lang="es-SV" sz="1400" dirty="0"/>
                    </a:p>
                  </a:txBody>
                  <a:tcPr/>
                </a:tc>
                <a:tc>
                  <a:txBody>
                    <a:bodyPr/>
                    <a:lstStyle/>
                    <a:p>
                      <a:pPr algn="ctr"/>
                      <a:r>
                        <a:rPr lang="es-SV" sz="1400" dirty="0" smtClean="0"/>
                        <a:t>44.69</a:t>
                      </a:r>
                      <a:endParaRPr lang="es-SV" sz="1400" dirty="0"/>
                    </a:p>
                  </a:txBody>
                  <a:tcPr/>
                </a:tc>
              </a:tr>
            </a:tbl>
          </a:graphicData>
        </a:graphic>
      </p:graphicFrame>
      <p:graphicFrame>
        <p:nvGraphicFramePr>
          <p:cNvPr id="6" name="Gráfico 5"/>
          <p:cNvGraphicFramePr>
            <a:graphicFrameLocks/>
          </p:cNvGraphicFramePr>
          <p:nvPr>
            <p:extLst>
              <p:ext uri="{D42A27DB-BD31-4B8C-83A1-F6EECF244321}">
                <p14:modId xmlns:p14="http://schemas.microsoft.com/office/powerpoint/2010/main" val="2402818445"/>
              </p:ext>
            </p:extLst>
          </p:nvPr>
        </p:nvGraphicFramePr>
        <p:xfrm>
          <a:off x="6052751" y="1018321"/>
          <a:ext cx="5358714" cy="3569043"/>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5815914" y="5107460"/>
            <a:ext cx="5947719" cy="923330"/>
          </a:xfrm>
          <a:prstGeom prst="rect">
            <a:avLst/>
          </a:prstGeom>
          <a:noFill/>
        </p:spPr>
        <p:txBody>
          <a:bodyPr wrap="square" rtlCol="0">
            <a:spAutoFit/>
          </a:bodyPr>
          <a:lstStyle/>
          <a:p>
            <a:r>
              <a:rPr lang="es-MX" dirty="0" smtClean="0"/>
              <a:t>Las cristalizaciones se mejoraron incrementando la pureza de la templa final de 60 a 70 puntos y aumentando la pureza durante los primeros minutos después de </a:t>
            </a:r>
            <a:r>
              <a:rPr lang="es-MX" dirty="0" err="1" smtClean="0"/>
              <a:t>ensemillar</a:t>
            </a:r>
            <a:r>
              <a:rPr lang="es-MX" dirty="0" smtClean="0"/>
              <a:t> </a:t>
            </a:r>
            <a:endParaRPr lang="es-MX" dirty="0"/>
          </a:p>
        </p:txBody>
      </p:sp>
    </p:spTree>
    <p:extLst>
      <p:ext uri="{BB962C8B-B14F-4D97-AF65-F5344CB8AC3E}">
        <p14:creationId xmlns:p14="http://schemas.microsoft.com/office/powerpoint/2010/main" val="287266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46369"/>
          </a:xfrm>
        </p:spPr>
        <p:txBody>
          <a:bodyPr>
            <a:normAutofit fontScale="90000"/>
          </a:bodyPr>
          <a:lstStyle/>
          <a:p>
            <a:pPr algn="ctr"/>
            <a:r>
              <a:rPr lang="es-MX" dirty="0" smtClean="0"/>
              <a:t>Fotos de cristalizaciones </a:t>
            </a:r>
            <a:endParaRPr lang="es-MX" dirty="0"/>
          </a:p>
        </p:txBody>
      </p:sp>
      <p:grpSp>
        <p:nvGrpSpPr>
          <p:cNvPr id="6" name="Grupo 5"/>
          <p:cNvGrpSpPr/>
          <p:nvPr/>
        </p:nvGrpSpPr>
        <p:grpSpPr>
          <a:xfrm>
            <a:off x="1106316" y="1519035"/>
            <a:ext cx="9571209" cy="3633991"/>
            <a:chOff x="1787611" y="2054510"/>
            <a:chExt cx="9391140" cy="3316560"/>
          </a:xfrm>
        </p:grpSpPr>
        <p:pic>
          <p:nvPicPr>
            <p:cNvPr id="4" name="Imagen 3"/>
            <p:cNvPicPr>
              <a:picLocks noChangeAspect="1"/>
            </p:cNvPicPr>
            <p:nvPr/>
          </p:nvPicPr>
          <p:blipFill rotWithShape="1">
            <a:blip r:embed="rId2"/>
            <a:srcRect l="13970" t="3683" r="17263" b="3625"/>
            <a:stretch/>
          </p:blipFill>
          <p:spPr>
            <a:xfrm>
              <a:off x="1787611" y="2054510"/>
              <a:ext cx="4028307" cy="3316559"/>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23085"/>
            <a:stretch/>
          </p:blipFill>
          <p:spPr>
            <a:xfrm>
              <a:off x="7232822" y="2054510"/>
              <a:ext cx="3945929" cy="3316560"/>
            </a:xfrm>
            <a:prstGeom prst="rect">
              <a:avLst/>
            </a:prstGeom>
          </p:spPr>
        </p:pic>
      </p:grpSp>
      <p:sp>
        <p:nvSpPr>
          <p:cNvPr id="7" name="CuadroTexto 6"/>
          <p:cNvSpPr txBox="1"/>
          <p:nvPr/>
        </p:nvSpPr>
        <p:spPr>
          <a:xfrm>
            <a:off x="1106316" y="4783693"/>
            <a:ext cx="3343276" cy="369332"/>
          </a:xfrm>
          <a:prstGeom prst="rect">
            <a:avLst/>
          </a:prstGeom>
          <a:noFill/>
        </p:spPr>
        <p:txBody>
          <a:bodyPr wrap="square" rtlCol="0">
            <a:spAutoFit/>
          </a:bodyPr>
          <a:lstStyle/>
          <a:p>
            <a:r>
              <a:rPr lang="es-MX" b="1" dirty="0" smtClean="0">
                <a:solidFill>
                  <a:schemeClr val="bg1"/>
                </a:solidFill>
              </a:rPr>
              <a:t>Cristalización antes de Cambios </a:t>
            </a:r>
            <a:endParaRPr lang="es-MX" b="1" dirty="0">
              <a:solidFill>
                <a:schemeClr val="bg1"/>
              </a:solidFill>
            </a:endParaRPr>
          </a:p>
        </p:txBody>
      </p:sp>
      <p:sp>
        <p:nvSpPr>
          <p:cNvPr id="8" name="CuadroTexto 7"/>
          <p:cNvSpPr txBox="1"/>
          <p:nvPr/>
        </p:nvSpPr>
        <p:spPr>
          <a:xfrm>
            <a:off x="6612896" y="4783693"/>
            <a:ext cx="3597904" cy="369332"/>
          </a:xfrm>
          <a:prstGeom prst="rect">
            <a:avLst/>
          </a:prstGeom>
          <a:noFill/>
        </p:spPr>
        <p:txBody>
          <a:bodyPr wrap="square" rtlCol="0">
            <a:spAutoFit/>
          </a:bodyPr>
          <a:lstStyle/>
          <a:p>
            <a:r>
              <a:rPr lang="es-MX" b="1" dirty="0" smtClean="0">
                <a:solidFill>
                  <a:schemeClr val="bg1"/>
                </a:solidFill>
              </a:rPr>
              <a:t>Cristalización después de Cambios </a:t>
            </a:r>
            <a:endParaRPr lang="es-MX" b="1" dirty="0">
              <a:solidFill>
                <a:schemeClr val="bg1"/>
              </a:solidFill>
            </a:endParaRPr>
          </a:p>
        </p:txBody>
      </p:sp>
    </p:spTree>
    <p:extLst>
      <p:ext uri="{BB962C8B-B14F-4D97-AF65-F5344CB8AC3E}">
        <p14:creationId xmlns:p14="http://schemas.microsoft.com/office/powerpoint/2010/main" val="677062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Mejoras en el Cocimiento de MCC</a:t>
            </a:r>
            <a:endParaRPr lang="es-MX" dirty="0"/>
          </a:p>
        </p:txBody>
      </p:sp>
    </p:spTree>
    <p:extLst>
      <p:ext uri="{BB962C8B-B14F-4D97-AF65-F5344CB8AC3E}">
        <p14:creationId xmlns:p14="http://schemas.microsoft.com/office/powerpoint/2010/main" val="1101688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81080"/>
          </a:xfrm>
        </p:spPr>
        <p:txBody>
          <a:bodyPr>
            <a:normAutofit fontScale="90000"/>
          </a:bodyPr>
          <a:lstStyle/>
          <a:p>
            <a:pPr algn="ctr"/>
            <a:r>
              <a:rPr lang="es-MX" dirty="0" smtClean="0"/>
              <a:t>Proceso de MCC</a:t>
            </a:r>
            <a:endParaRPr lang="es-MX" dirty="0"/>
          </a:p>
        </p:txBody>
      </p:sp>
      <p:sp>
        <p:nvSpPr>
          <p:cNvPr id="3" name="Marcador de contenido 2"/>
          <p:cNvSpPr>
            <a:spLocks noGrp="1"/>
          </p:cNvSpPr>
          <p:nvPr>
            <p:ph idx="1"/>
          </p:nvPr>
        </p:nvSpPr>
        <p:spPr>
          <a:xfrm>
            <a:off x="838200" y="1194486"/>
            <a:ext cx="10515600" cy="2117125"/>
          </a:xfrm>
        </p:spPr>
        <p:txBody>
          <a:bodyPr/>
          <a:lstStyle/>
          <a:p>
            <a:r>
              <a:rPr lang="es-MX" dirty="0" smtClean="0"/>
              <a:t>Cristalización </a:t>
            </a:r>
          </a:p>
          <a:p>
            <a:r>
              <a:rPr lang="es-MX" dirty="0" smtClean="0"/>
              <a:t>Cocimiento de masa tercera</a:t>
            </a:r>
          </a:p>
          <a:p>
            <a:r>
              <a:rPr lang="es-MX" dirty="0" smtClean="0"/>
              <a:t>Enfriamiento en cristalizadores </a:t>
            </a:r>
          </a:p>
          <a:p>
            <a:r>
              <a:rPr lang="es-MX" dirty="0" smtClean="0"/>
              <a:t>Separación de cristales de miel en centrifugas </a:t>
            </a:r>
            <a:endParaRPr lang="es-MX" dirty="0"/>
          </a:p>
        </p:txBody>
      </p:sp>
      <p:sp>
        <p:nvSpPr>
          <p:cNvPr id="4" name="CuadroTexto 3"/>
          <p:cNvSpPr txBox="1"/>
          <p:nvPr/>
        </p:nvSpPr>
        <p:spPr>
          <a:xfrm>
            <a:off x="930876" y="3698789"/>
            <a:ext cx="10519719" cy="1477328"/>
          </a:xfrm>
          <a:prstGeom prst="rect">
            <a:avLst/>
          </a:prstGeom>
          <a:noFill/>
        </p:spPr>
        <p:txBody>
          <a:bodyPr wrap="square" rtlCol="0">
            <a:spAutoFit/>
          </a:bodyPr>
          <a:lstStyle/>
          <a:p>
            <a:r>
              <a:rPr lang="es-MX" dirty="0" smtClean="0"/>
              <a:t>En los primeros 3 procesos el objetivo es agotar el licor madre hasta el punto de menor pureza al final, esto depende de tener la mayor área de cristales disponibles para lograr una máxima absorción de sacarosa.</a:t>
            </a:r>
          </a:p>
          <a:p>
            <a:endParaRPr lang="es-MX" dirty="0"/>
          </a:p>
          <a:p>
            <a:r>
              <a:rPr lang="es-MX" dirty="0" smtClean="0"/>
              <a:t>Lograr una buena separación de los cristales del licor madre sin destruir los cristales existentes depende del tamaño del cristal y uniformidad   </a:t>
            </a:r>
            <a:endParaRPr lang="es-MX" dirty="0"/>
          </a:p>
        </p:txBody>
      </p:sp>
    </p:spTree>
    <p:extLst>
      <p:ext uri="{BB962C8B-B14F-4D97-AF65-F5344CB8AC3E}">
        <p14:creationId xmlns:p14="http://schemas.microsoft.com/office/powerpoint/2010/main" val="2888439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612395" cy="959633"/>
          </a:xfrm>
        </p:spPr>
        <p:txBody>
          <a:bodyPr/>
          <a:lstStyle/>
          <a:p>
            <a:r>
              <a:rPr lang="es-SV" dirty="0" smtClean="0"/>
              <a:t>Cambio de esquema de 4 templas a 3 Templas</a:t>
            </a:r>
            <a:endParaRPr lang="es-SV" dirty="0"/>
          </a:p>
        </p:txBody>
      </p:sp>
      <p:sp>
        <p:nvSpPr>
          <p:cNvPr id="36" name="CuadroTexto 403"/>
          <p:cNvSpPr txBox="1"/>
          <p:nvPr/>
        </p:nvSpPr>
        <p:spPr>
          <a:xfrm>
            <a:off x="487469" y="5839101"/>
            <a:ext cx="649989" cy="3033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800" dirty="0" smtClean="0">
                <a:solidFill>
                  <a:schemeClr val="bg1"/>
                </a:solidFill>
              </a:rPr>
              <a:t>MC C </a:t>
            </a:r>
            <a:endParaRPr lang="es-SV" sz="800" dirty="0">
              <a:solidFill>
                <a:schemeClr val="bg1"/>
              </a:solidFill>
            </a:endParaRPr>
          </a:p>
        </p:txBody>
      </p:sp>
      <p:sp>
        <p:nvSpPr>
          <p:cNvPr id="37" name="CuadroTexto 403"/>
          <p:cNvSpPr txBox="1"/>
          <p:nvPr/>
        </p:nvSpPr>
        <p:spPr>
          <a:xfrm>
            <a:off x="1727568" y="5819938"/>
            <a:ext cx="649989" cy="3033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800" dirty="0" smtClean="0">
                <a:solidFill>
                  <a:schemeClr val="bg1"/>
                </a:solidFill>
              </a:rPr>
              <a:t>MC C </a:t>
            </a:r>
            <a:endParaRPr lang="es-SV" sz="800" dirty="0">
              <a:solidFill>
                <a:schemeClr val="bg1"/>
              </a:solidFill>
            </a:endParaRPr>
          </a:p>
        </p:txBody>
      </p:sp>
      <p:sp>
        <p:nvSpPr>
          <p:cNvPr id="38" name="CuadroTexto 403"/>
          <p:cNvSpPr txBox="1"/>
          <p:nvPr/>
        </p:nvSpPr>
        <p:spPr>
          <a:xfrm>
            <a:off x="3090289" y="5830050"/>
            <a:ext cx="649989" cy="3033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800" dirty="0" smtClean="0">
                <a:solidFill>
                  <a:schemeClr val="bg1"/>
                </a:solidFill>
              </a:rPr>
              <a:t>MC C </a:t>
            </a:r>
            <a:endParaRPr lang="es-SV" sz="800" dirty="0">
              <a:solidFill>
                <a:schemeClr val="bg1"/>
              </a:solidFill>
            </a:endParaRPr>
          </a:p>
        </p:txBody>
      </p:sp>
      <p:sp>
        <p:nvSpPr>
          <p:cNvPr id="39" name="CuadroTexto 403"/>
          <p:cNvSpPr txBox="1"/>
          <p:nvPr/>
        </p:nvSpPr>
        <p:spPr>
          <a:xfrm>
            <a:off x="4392213" y="5830050"/>
            <a:ext cx="649989" cy="3033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800" dirty="0" smtClean="0">
                <a:solidFill>
                  <a:schemeClr val="bg1"/>
                </a:solidFill>
              </a:rPr>
              <a:t>MC C </a:t>
            </a:r>
            <a:endParaRPr lang="es-SV" sz="800" dirty="0">
              <a:solidFill>
                <a:schemeClr val="bg1"/>
              </a:solidFill>
            </a:endParaRPr>
          </a:p>
        </p:txBody>
      </p:sp>
      <p:sp>
        <p:nvSpPr>
          <p:cNvPr id="47" name="Flecha derecha 46"/>
          <p:cNvSpPr/>
          <p:nvPr/>
        </p:nvSpPr>
        <p:spPr>
          <a:xfrm>
            <a:off x="5070260" y="2947327"/>
            <a:ext cx="1328177" cy="518134"/>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nvGrpSpPr>
          <p:cNvPr id="3" name="Grupo 2"/>
          <p:cNvGrpSpPr/>
          <p:nvPr/>
        </p:nvGrpSpPr>
        <p:grpSpPr>
          <a:xfrm>
            <a:off x="908237" y="1583570"/>
            <a:ext cx="3656971" cy="3452437"/>
            <a:chOff x="725455" y="1904845"/>
            <a:chExt cx="4330693" cy="3726383"/>
          </a:xfrm>
        </p:grpSpPr>
        <p:grpSp>
          <p:nvGrpSpPr>
            <p:cNvPr id="4" name="Grupo 3"/>
            <p:cNvGrpSpPr/>
            <p:nvPr/>
          </p:nvGrpSpPr>
          <p:grpSpPr>
            <a:xfrm>
              <a:off x="725455" y="1904845"/>
              <a:ext cx="4257457" cy="3720098"/>
              <a:chOff x="388615" y="1677130"/>
              <a:chExt cx="4512619" cy="4098058"/>
            </a:xfrm>
          </p:grpSpPr>
          <p:grpSp>
            <p:nvGrpSpPr>
              <p:cNvPr id="5" name="Grupo 4"/>
              <p:cNvGrpSpPr/>
              <p:nvPr/>
            </p:nvGrpSpPr>
            <p:grpSpPr>
              <a:xfrm>
                <a:off x="388615" y="4767596"/>
                <a:ext cx="674989" cy="980093"/>
                <a:chOff x="0" y="0"/>
                <a:chExt cx="857250" cy="1333500"/>
              </a:xfrm>
            </p:grpSpPr>
            <p:sp>
              <p:nvSpPr>
                <p:cNvPr id="32" name="Cilindro 31"/>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33" name="Cilindro 32"/>
                <p:cNvSpPr/>
                <p:nvPr/>
              </p:nvSpPr>
              <p:spPr>
                <a:xfrm>
                  <a:off x="0" y="609599"/>
                  <a:ext cx="857250" cy="714375"/>
                </a:xfrm>
                <a:prstGeom prst="can">
                  <a:avLst/>
                </a:prstGeom>
                <a:solidFill>
                  <a:srgbClr val="714831"/>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grpSp>
            <p:nvGrpSpPr>
              <p:cNvPr id="6" name="Grupo 5"/>
              <p:cNvGrpSpPr/>
              <p:nvPr/>
            </p:nvGrpSpPr>
            <p:grpSpPr>
              <a:xfrm>
                <a:off x="1628714" y="4795095"/>
                <a:ext cx="674989" cy="980093"/>
                <a:chOff x="0" y="0"/>
                <a:chExt cx="857250" cy="1333500"/>
              </a:xfrm>
            </p:grpSpPr>
            <p:sp>
              <p:nvSpPr>
                <p:cNvPr id="30" name="Cilindro 29"/>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31" name="Cilindro 30"/>
                <p:cNvSpPr/>
                <p:nvPr/>
              </p:nvSpPr>
              <p:spPr>
                <a:xfrm>
                  <a:off x="0" y="609599"/>
                  <a:ext cx="857250" cy="714375"/>
                </a:xfrm>
                <a:prstGeom prst="can">
                  <a:avLst/>
                </a:prstGeom>
                <a:solidFill>
                  <a:srgbClr val="714831"/>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grpSp>
            <p:nvGrpSpPr>
              <p:cNvPr id="7" name="Grupo 6"/>
              <p:cNvGrpSpPr/>
              <p:nvPr/>
            </p:nvGrpSpPr>
            <p:grpSpPr>
              <a:xfrm>
                <a:off x="2360424" y="1677130"/>
                <a:ext cx="826607" cy="980093"/>
                <a:chOff x="-54613" y="0"/>
                <a:chExt cx="1049808" cy="1333500"/>
              </a:xfrm>
            </p:grpSpPr>
            <p:grpSp>
              <p:nvGrpSpPr>
                <p:cNvPr id="26" name="Grupo 25"/>
                <p:cNvGrpSpPr/>
                <p:nvPr/>
              </p:nvGrpSpPr>
              <p:grpSpPr>
                <a:xfrm>
                  <a:off x="0" y="0"/>
                  <a:ext cx="857250" cy="1333500"/>
                  <a:chOff x="0" y="0"/>
                  <a:chExt cx="857250" cy="1333500"/>
                </a:xfrm>
              </p:grpSpPr>
              <p:sp>
                <p:nvSpPr>
                  <p:cNvPr id="28" name="Cilindro 27"/>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29" name="Cilindro 28"/>
                  <p:cNvSpPr/>
                  <p:nvPr/>
                </p:nvSpPr>
                <p:spPr>
                  <a:xfrm>
                    <a:off x="0" y="609599"/>
                    <a:ext cx="857250" cy="714375"/>
                  </a:xfrm>
                  <a:prstGeom prst="can">
                    <a:avLst/>
                  </a:prstGeom>
                  <a:solidFill>
                    <a:srgbClr val="714831"/>
                  </a:solidFill>
                  <a:ln>
                    <a:solidFill>
                      <a:srgbClr val="71483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sp>
              <p:nvSpPr>
                <p:cNvPr id="27" name="CuadroTexto 403"/>
                <p:cNvSpPr txBox="1"/>
                <p:nvPr/>
              </p:nvSpPr>
              <p:spPr>
                <a:xfrm>
                  <a:off x="-54613" y="847019"/>
                  <a:ext cx="1049808" cy="412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800" b="1" dirty="0" smtClean="0">
                      <a:solidFill>
                        <a:schemeClr val="bg1"/>
                      </a:solidFill>
                    </a:rPr>
                    <a:t>Cristalización</a:t>
                  </a:r>
                  <a:endParaRPr lang="es-SV" sz="800" b="1" dirty="0">
                    <a:solidFill>
                      <a:schemeClr val="bg1"/>
                    </a:solidFill>
                  </a:endParaRPr>
                </a:p>
              </p:txBody>
            </p:sp>
          </p:grpSp>
          <p:grpSp>
            <p:nvGrpSpPr>
              <p:cNvPr id="8" name="Grupo 7"/>
              <p:cNvGrpSpPr/>
              <p:nvPr/>
            </p:nvGrpSpPr>
            <p:grpSpPr>
              <a:xfrm>
                <a:off x="1063604" y="3194462"/>
                <a:ext cx="674989" cy="980093"/>
                <a:chOff x="0" y="0"/>
                <a:chExt cx="857250" cy="1333500"/>
              </a:xfrm>
            </p:grpSpPr>
            <p:sp>
              <p:nvSpPr>
                <p:cNvPr id="24" name="Cilindro 23"/>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25" name="Cilindro 24"/>
                <p:cNvSpPr/>
                <p:nvPr/>
              </p:nvSpPr>
              <p:spPr>
                <a:xfrm>
                  <a:off x="0" y="609599"/>
                  <a:ext cx="857250" cy="714375"/>
                </a:xfrm>
                <a:prstGeom prst="can">
                  <a:avLst/>
                </a:prstGeom>
                <a:solidFill>
                  <a:srgbClr val="AF6F4B"/>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grpSp>
            <p:nvGrpSpPr>
              <p:cNvPr id="9" name="Grupo 8"/>
              <p:cNvGrpSpPr/>
              <p:nvPr/>
            </p:nvGrpSpPr>
            <p:grpSpPr>
              <a:xfrm>
                <a:off x="3641424" y="3220484"/>
                <a:ext cx="674989" cy="980093"/>
                <a:chOff x="0" y="0"/>
                <a:chExt cx="857250" cy="1333500"/>
              </a:xfrm>
            </p:grpSpPr>
            <p:sp>
              <p:nvSpPr>
                <p:cNvPr id="22" name="Cilindro 21"/>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23" name="Cilindro 22"/>
                <p:cNvSpPr/>
                <p:nvPr/>
              </p:nvSpPr>
              <p:spPr>
                <a:xfrm>
                  <a:off x="0" y="609599"/>
                  <a:ext cx="857250" cy="714375"/>
                </a:xfrm>
                <a:prstGeom prst="can">
                  <a:avLst/>
                </a:prstGeom>
                <a:solidFill>
                  <a:srgbClr val="AF6F4B"/>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grpSp>
            <p:nvGrpSpPr>
              <p:cNvPr id="10" name="Grupo 9"/>
              <p:cNvGrpSpPr/>
              <p:nvPr/>
            </p:nvGrpSpPr>
            <p:grpSpPr>
              <a:xfrm>
                <a:off x="2905035" y="4786395"/>
                <a:ext cx="674989" cy="980093"/>
                <a:chOff x="0" y="0"/>
                <a:chExt cx="857250" cy="1333500"/>
              </a:xfrm>
            </p:grpSpPr>
            <p:sp>
              <p:nvSpPr>
                <p:cNvPr id="20" name="Cilindro 19"/>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21" name="Cilindro 20"/>
                <p:cNvSpPr/>
                <p:nvPr/>
              </p:nvSpPr>
              <p:spPr>
                <a:xfrm>
                  <a:off x="0" y="609599"/>
                  <a:ext cx="857250" cy="714375"/>
                </a:xfrm>
                <a:prstGeom prst="can">
                  <a:avLst/>
                </a:prstGeom>
                <a:solidFill>
                  <a:srgbClr val="714831"/>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grpSp>
            <p:nvGrpSpPr>
              <p:cNvPr id="11" name="Grupo 10"/>
              <p:cNvGrpSpPr/>
              <p:nvPr/>
            </p:nvGrpSpPr>
            <p:grpSpPr>
              <a:xfrm>
                <a:off x="4226245" y="4786395"/>
                <a:ext cx="674989" cy="980093"/>
                <a:chOff x="0" y="0"/>
                <a:chExt cx="857250" cy="1333500"/>
              </a:xfrm>
            </p:grpSpPr>
            <p:sp>
              <p:nvSpPr>
                <p:cNvPr id="18" name="Cilindro 17"/>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19" name="Cilindro 18"/>
                <p:cNvSpPr/>
                <p:nvPr/>
              </p:nvSpPr>
              <p:spPr>
                <a:xfrm>
                  <a:off x="0" y="609599"/>
                  <a:ext cx="857250" cy="714375"/>
                </a:xfrm>
                <a:prstGeom prst="can">
                  <a:avLst/>
                </a:prstGeom>
                <a:solidFill>
                  <a:srgbClr val="714831"/>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cxnSp>
            <p:nvCxnSpPr>
              <p:cNvPr id="12" name="Conector angular 11"/>
              <p:cNvCxnSpPr>
                <a:stCxn id="28" idx="3"/>
                <a:endCxn id="24" idx="1"/>
              </p:cNvCxnSpPr>
              <p:nvPr/>
            </p:nvCxnSpPr>
            <p:spPr>
              <a:xfrm rot="5400000">
                <a:off x="1802391" y="2255932"/>
                <a:ext cx="537239" cy="1339821"/>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p:cNvCxnSpPr>
                <a:stCxn id="28" idx="3"/>
                <a:endCxn id="22" idx="1"/>
              </p:cNvCxnSpPr>
              <p:nvPr/>
            </p:nvCxnSpPr>
            <p:spPr>
              <a:xfrm rot="16200000" flipH="1">
                <a:off x="3078289" y="2319853"/>
                <a:ext cx="563261" cy="1237999"/>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p:cNvCxnSpPr>
                <a:stCxn id="24" idx="3"/>
                <a:endCxn id="30" idx="1"/>
              </p:cNvCxnSpPr>
              <p:nvPr/>
            </p:nvCxnSpPr>
            <p:spPr>
              <a:xfrm rot="16200000" flipH="1">
                <a:off x="1373384" y="4202270"/>
                <a:ext cx="620540" cy="565110"/>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r 14"/>
              <p:cNvCxnSpPr>
                <a:stCxn id="25" idx="3"/>
                <a:endCxn id="32" idx="1"/>
              </p:cNvCxnSpPr>
              <p:nvPr/>
            </p:nvCxnSpPr>
            <p:spPr>
              <a:xfrm rot="5400000">
                <a:off x="763584" y="4130081"/>
                <a:ext cx="600042" cy="674989"/>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p:cNvCxnSpPr>
                <a:stCxn id="22" idx="3"/>
                <a:endCxn id="18" idx="1"/>
              </p:cNvCxnSpPr>
              <p:nvPr/>
            </p:nvCxnSpPr>
            <p:spPr>
              <a:xfrm rot="16200000" flipH="1">
                <a:off x="3978420" y="4201075"/>
                <a:ext cx="585818" cy="584821"/>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r 16"/>
              <p:cNvCxnSpPr>
                <a:stCxn id="22" idx="3"/>
                <a:endCxn id="20" idx="1"/>
              </p:cNvCxnSpPr>
              <p:nvPr/>
            </p:nvCxnSpPr>
            <p:spPr>
              <a:xfrm rot="5400000">
                <a:off x="3317816" y="4125292"/>
                <a:ext cx="585818" cy="736389"/>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3" name="CuadroTexto 403"/>
            <p:cNvSpPr txBox="1"/>
            <p:nvPr/>
          </p:nvSpPr>
          <p:spPr>
            <a:xfrm>
              <a:off x="1305797" y="3832363"/>
              <a:ext cx="779867" cy="2753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800" b="1" dirty="0" smtClean="0">
                  <a:solidFill>
                    <a:schemeClr val="bg1"/>
                  </a:solidFill>
                </a:rPr>
                <a:t>Desarrollo</a:t>
              </a:r>
              <a:endParaRPr lang="es-SV" sz="800" b="1" dirty="0">
                <a:solidFill>
                  <a:schemeClr val="bg1"/>
                </a:solidFill>
              </a:endParaRPr>
            </a:p>
          </p:txBody>
        </p:sp>
        <p:sp>
          <p:nvSpPr>
            <p:cNvPr id="74" name="CuadroTexto 403"/>
            <p:cNvSpPr txBox="1"/>
            <p:nvPr/>
          </p:nvSpPr>
          <p:spPr>
            <a:xfrm>
              <a:off x="3765373" y="3872901"/>
              <a:ext cx="779867" cy="2753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800" b="1" dirty="0" smtClean="0">
                  <a:solidFill>
                    <a:schemeClr val="bg1"/>
                  </a:solidFill>
                </a:rPr>
                <a:t>Desarrollo</a:t>
              </a:r>
              <a:endParaRPr lang="es-SV" sz="800" b="1" dirty="0">
                <a:solidFill>
                  <a:schemeClr val="bg1"/>
                </a:solidFill>
              </a:endParaRPr>
            </a:p>
          </p:txBody>
        </p:sp>
        <p:sp>
          <p:nvSpPr>
            <p:cNvPr id="75" name="CuadroTexto 403"/>
            <p:cNvSpPr txBox="1"/>
            <p:nvPr/>
          </p:nvSpPr>
          <p:spPr>
            <a:xfrm>
              <a:off x="823982" y="5270481"/>
              <a:ext cx="636521" cy="3326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900" b="1" dirty="0" smtClean="0">
                  <a:solidFill>
                    <a:schemeClr val="bg1"/>
                  </a:solidFill>
                </a:rPr>
                <a:t>MC C</a:t>
              </a:r>
              <a:endParaRPr lang="es-SV" sz="900" b="1" dirty="0">
                <a:solidFill>
                  <a:schemeClr val="bg1"/>
                </a:solidFill>
              </a:endParaRPr>
            </a:p>
          </p:txBody>
        </p:sp>
        <p:sp>
          <p:nvSpPr>
            <p:cNvPr id="76" name="CuadroTexto 403"/>
            <p:cNvSpPr txBox="1"/>
            <p:nvPr/>
          </p:nvSpPr>
          <p:spPr>
            <a:xfrm>
              <a:off x="1989083" y="5298551"/>
              <a:ext cx="636521" cy="3326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900" b="1" dirty="0" smtClean="0">
                  <a:solidFill>
                    <a:schemeClr val="bg1"/>
                  </a:solidFill>
                </a:rPr>
                <a:t>MC C</a:t>
              </a:r>
              <a:endParaRPr lang="es-SV" sz="900" b="1" dirty="0">
                <a:solidFill>
                  <a:schemeClr val="bg1"/>
                </a:solidFill>
              </a:endParaRPr>
            </a:p>
          </p:txBody>
        </p:sp>
        <p:sp>
          <p:nvSpPr>
            <p:cNvPr id="77" name="CuadroTexto 403"/>
            <p:cNvSpPr txBox="1"/>
            <p:nvPr/>
          </p:nvSpPr>
          <p:spPr>
            <a:xfrm>
              <a:off x="3184682" y="5291905"/>
              <a:ext cx="636521" cy="3326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900" b="1" dirty="0" smtClean="0">
                  <a:solidFill>
                    <a:schemeClr val="bg1"/>
                  </a:solidFill>
                </a:rPr>
                <a:t>MC C</a:t>
              </a:r>
              <a:endParaRPr lang="es-SV" sz="900" b="1" dirty="0">
                <a:solidFill>
                  <a:schemeClr val="bg1"/>
                </a:solidFill>
              </a:endParaRPr>
            </a:p>
          </p:txBody>
        </p:sp>
        <p:sp>
          <p:nvSpPr>
            <p:cNvPr id="78" name="CuadroTexto 403"/>
            <p:cNvSpPr txBox="1"/>
            <p:nvPr/>
          </p:nvSpPr>
          <p:spPr>
            <a:xfrm>
              <a:off x="4419627" y="5298551"/>
              <a:ext cx="636521" cy="3326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900" b="1" dirty="0" smtClean="0">
                  <a:solidFill>
                    <a:schemeClr val="bg1"/>
                  </a:solidFill>
                </a:rPr>
                <a:t>MC C</a:t>
              </a:r>
              <a:endParaRPr lang="es-SV" sz="900" b="1" dirty="0">
                <a:solidFill>
                  <a:schemeClr val="bg1"/>
                </a:solidFill>
              </a:endParaRPr>
            </a:p>
          </p:txBody>
        </p:sp>
      </p:grpSp>
      <p:grpSp>
        <p:nvGrpSpPr>
          <p:cNvPr id="40" name="Grupo 39"/>
          <p:cNvGrpSpPr/>
          <p:nvPr/>
        </p:nvGrpSpPr>
        <p:grpSpPr>
          <a:xfrm>
            <a:off x="6898108" y="1383953"/>
            <a:ext cx="3961422" cy="3652054"/>
            <a:chOff x="7392378" y="1731478"/>
            <a:chExt cx="3961422" cy="3652054"/>
          </a:xfrm>
        </p:grpSpPr>
        <p:grpSp>
          <p:nvGrpSpPr>
            <p:cNvPr id="48" name="Grupo 47"/>
            <p:cNvGrpSpPr/>
            <p:nvPr/>
          </p:nvGrpSpPr>
          <p:grpSpPr>
            <a:xfrm>
              <a:off x="7392378" y="1731478"/>
              <a:ext cx="3961422" cy="3652054"/>
              <a:chOff x="640174" y="1594751"/>
              <a:chExt cx="4149561" cy="3330241"/>
            </a:xfrm>
          </p:grpSpPr>
          <p:grpSp>
            <p:nvGrpSpPr>
              <p:cNvPr id="69" name="Grupo 68"/>
              <p:cNvGrpSpPr/>
              <p:nvPr/>
            </p:nvGrpSpPr>
            <p:grpSpPr>
              <a:xfrm>
                <a:off x="2296875" y="1594751"/>
                <a:ext cx="674989" cy="980093"/>
                <a:chOff x="0" y="0"/>
                <a:chExt cx="857250" cy="1333500"/>
              </a:xfrm>
            </p:grpSpPr>
            <p:sp>
              <p:nvSpPr>
                <p:cNvPr id="71" name="Cilindro 70"/>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72" name="Cilindro 71"/>
                <p:cNvSpPr/>
                <p:nvPr/>
              </p:nvSpPr>
              <p:spPr>
                <a:xfrm>
                  <a:off x="0" y="609599"/>
                  <a:ext cx="857250" cy="714375"/>
                </a:xfrm>
                <a:prstGeom prst="can">
                  <a:avLst/>
                </a:prstGeom>
                <a:solidFill>
                  <a:srgbClr val="714831"/>
                </a:solidFill>
                <a:ln>
                  <a:solidFill>
                    <a:srgbClr val="71483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grpSp>
            <p:nvGrpSpPr>
              <p:cNvPr id="50" name="Grupo 49"/>
              <p:cNvGrpSpPr/>
              <p:nvPr/>
            </p:nvGrpSpPr>
            <p:grpSpPr>
              <a:xfrm>
                <a:off x="640174" y="3938360"/>
                <a:ext cx="674989" cy="980093"/>
                <a:chOff x="0" y="0"/>
                <a:chExt cx="857250" cy="1333500"/>
              </a:xfrm>
            </p:grpSpPr>
            <p:sp>
              <p:nvSpPr>
                <p:cNvPr id="67" name="Cilindro 66"/>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68" name="Cilindro 67"/>
                <p:cNvSpPr/>
                <p:nvPr/>
              </p:nvSpPr>
              <p:spPr>
                <a:xfrm>
                  <a:off x="0" y="609599"/>
                  <a:ext cx="857250" cy="714375"/>
                </a:xfrm>
                <a:prstGeom prst="can">
                  <a:avLst/>
                </a:prstGeom>
                <a:solidFill>
                  <a:srgbClr val="714831"/>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grpSp>
            <p:nvGrpSpPr>
              <p:cNvPr id="51" name="Grupo 50"/>
              <p:cNvGrpSpPr/>
              <p:nvPr/>
            </p:nvGrpSpPr>
            <p:grpSpPr>
              <a:xfrm>
                <a:off x="2296876" y="3938360"/>
                <a:ext cx="674989" cy="980093"/>
                <a:chOff x="0" y="0"/>
                <a:chExt cx="857250" cy="1333500"/>
              </a:xfrm>
            </p:grpSpPr>
            <p:sp>
              <p:nvSpPr>
                <p:cNvPr id="65" name="Cilindro 64"/>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66" name="Cilindro 65"/>
                <p:cNvSpPr/>
                <p:nvPr/>
              </p:nvSpPr>
              <p:spPr>
                <a:xfrm>
                  <a:off x="0" y="609599"/>
                  <a:ext cx="857250" cy="714375"/>
                </a:xfrm>
                <a:prstGeom prst="can">
                  <a:avLst/>
                </a:prstGeom>
                <a:solidFill>
                  <a:srgbClr val="714831"/>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grpSp>
            <p:nvGrpSpPr>
              <p:cNvPr id="52" name="Grupo 51"/>
              <p:cNvGrpSpPr/>
              <p:nvPr/>
            </p:nvGrpSpPr>
            <p:grpSpPr>
              <a:xfrm>
                <a:off x="4042400" y="3938360"/>
                <a:ext cx="674989" cy="980093"/>
                <a:chOff x="0" y="0"/>
                <a:chExt cx="857250" cy="1333500"/>
              </a:xfrm>
            </p:grpSpPr>
            <p:sp>
              <p:nvSpPr>
                <p:cNvPr id="63" name="Cilindro 62"/>
                <p:cNvSpPr/>
                <p:nvPr/>
              </p:nvSpPr>
              <p:spPr>
                <a:xfrm>
                  <a:off x="0" y="0"/>
                  <a:ext cx="857250" cy="1333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sp>
              <p:nvSpPr>
                <p:cNvPr id="64" name="Cilindro 63"/>
                <p:cNvSpPr/>
                <p:nvPr/>
              </p:nvSpPr>
              <p:spPr>
                <a:xfrm>
                  <a:off x="0" y="609599"/>
                  <a:ext cx="857250" cy="714375"/>
                </a:xfrm>
                <a:prstGeom prst="can">
                  <a:avLst/>
                </a:prstGeom>
                <a:solidFill>
                  <a:srgbClr val="714831"/>
                </a:solidFill>
                <a:ln>
                  <a:solidFill>
                    <a:srgbClr val="AF6F4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SV" sz="1100"/>
                </a:p>
              </p:txBody>
            </p:sp>
          </p:grpSp>
          <p:sp>
            <p:nvSpPr>
              <p:cNvPr id="53" name="CuadroTexto 403"/>
              <p:cNvSpPr txBox="1"/>
              <p:nvPr/>
            </p:nvSpPr>
            <p:spPr>
              <a:xfrm>
                <a:off x="2385698" y="4615091"/>
                <a:ext cx="666751" cy="3033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900" dirty="0" smtClean="0">
                    <a:solidFill>
                      <a:schemeClr val="bg1"/>
                    </a:solidFill>
                  </a:rPr>
                  <a:t>MC C</a:t>
                </a:r>
                <a:endParaRPr lang="es-SV" sz="900" dirty="0">
                  <a:solidFill>
                    <a:schemeClr val="bg1"/>
                  </a:solidFill>
                </a:endParaRPr>
              </a:p>
            </p:txBody>
          </p:sp>
          <p:cxnSp>
            <p:nvCxnSpPr>
              <p:cNvPr id="54" name="Conector angular 53"/>
              <p:cNvCxnSpPr>
                <a:stCxn id="71" idx="3"/>
                <a:endCxn id="63" idx="1"/>
              </p:cNvCxnSpPr>
              <p:nvPr/>
            </p:nvCxnSpPr>
            <p:spPr>
              <a:xfrm rot="16200000" flipH="1">
                <a:off x="2825374" y="2383839"/>
                <a:ext cx="1363516" cy="1745525"/>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angular 54"/>
              <p:cNvCxnSpPr>
                <a:stCxn id="71" idx="3"/>
                <a:endCxn id="67" idx="1"/>
              </p:cNvCxnSpPr>
              <p:nvPr/>
            </p:nvCxnSpPr>
            <p:spPr>
              <a:xfrm rot="5400000">
                <a:off x="1124262" y="2428252"/>
                <a:ext cx="1363516" cy="1656701"/>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p:cNvCxnSpPr>
                <a:endCxn id="65" idx="1"/>
              </p:cNvCxnSpPr>
              <p:nvPr/>
            </p:nvCxnSpPr>
            <p:spPr>
              <a:xfrm>
                <a:off x="2634369" y="3229232"/>
                <a:ext cx="2" cy="709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CuadroTexto 403"/>
              <p:cNvSpPr txBox="1"/>
              <p:nvPr/>
            </p:nvSpPr>
            <p:spPr>
              <a:xfrm>
                <a:off x="4122984" y="4608090"/>
                <a:ext cx="666751" cy="3033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900" dirty="0" smtClean="0">
                    <a:solidFill>
                      <a:schemeClr val="bg1"/>
                    </a:solidFill>
                  </a:rPr>
                  <a:t>MC C</a:t>
                </a:r>
                <a:endParaRPr lang="es-SV" sz="900" dirty="0">
                  <a:solidFill>
                    <a:schemeClr val="bg1"/>
                  </a:solidFill>
                </a:endParaRPr>
              </a:p>
            </p:txBody>
          </p:sp>
          <p:sp>
            <p:nvSpPr>
              <p:cNvPr id="58" name="CuadroTexto 403"/>
              <p:cNvSpPr txBox="1"/>
              <p:nvPr/>
            </p:nvSpPr>
            <p:spPr>
              <a:xfrm>
                <a:off x="684585" y="4621630"/>
                <a:ext cx="666751" cy="3033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900" dirty="0" smtClean="0">
                    <a:solidFill>
                      <a:schemeClr val="bg1"/>
                    </a:solidFill>
                  </a:rPr>
                  <a:t>MC C</a:t>
                </a:r>
                <a:endParaRPr lang="es-SV" sz="900" dirty="0">
                  <a:solidFill>
                    <a:schemeClr val="bg1"/>
                  </a:solidFill>
                </a:endParaRPr>
              </a:p>
            </p:txBody>
          </p:sp>
        </p:grpSp>
        <p:sp>
          <p:nvSpPr>
            <p:cNvPr id="79" name="CuadroTexto 403"/>
            <p:cNvSpPr txBox="1"/>
            <p:nvPr/>
          </p:nvSpPr>
          <p:spPr>
            <a:xfrm>
              <a:off x="8915415" y="2432814"/>
              <a:ext cx="779867" cy="2753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SV" sz="800" b="1" dirty="0" smtClean="0">
                  <a:solidFill>
                    <a:schemeClr val="bg1"/>
                  </a:solidFill>
                </a:rPr>
                <a:t>Cristalización</a:t>
              </a:r>
              <a:endParaRPr lang="es-SV" sz="800" b="1" dirty="0">
                <a:solidFill>
                  <a:schemeClr val="bg1"/>
                </a:solidFill>
              </a:endParaRPr>
            </a:p>
          </p:txBody>
        </p:sp>
      </p:grpSp>
      <p:sp>
        <p:nvSpPr>
          <p:cNvPr id="41" name="CuadroTexto 40"/>
          <p:cNvSpPr txBox="1"/>
          <p:nvPr/>
        </p:nvSpPr>
        <p:spPr>
          <a:xfrm>
            <a:off x="487469" y="5420497"/>
            <a:ext cx="10963125" cy="646331"/>
          </a:xfrm>
          <a:prstGeom prst="rect">
            <a:avLst/>
          </a:prstGeom>
          <a:noFill/>
        </p:spPr>
        <p:txBody>
          <a:bodyPr wrap="square" rtlCol="0">
            <a:spAutoFit/>
          </a:bodyPr>
          <a:lstStyle/>
          <a:p>
            <a:r>
              <a:rPr lang="es-MX" dirty="0" smtClean="0"/>
              <a:t>El disminuir el numero de templas por cada cristalización aumenta el área de cristales por litro de miel sin importar que el AM del cristal sea mas grande ya que mayor contenido de cristales esta siendo distribuido en menos templas </a:t>
            </a:r>
            <a:endParaRPr lang="es-MX" dirty="0"/>
          </a:p>
        </p:txBody>
      </p:sp>
      <p:sp>
        <p:nvSpPr>
          <p:cNvPr id="42" name="CuadroTexto 41"/>
          <p:cNvSpPr txBox="1"/>
          <p:nvPr/>
        </p:nvSpPr>
        <p:spPr>
          <a:xfrm>
            <a:off x="4717207" y="4408455"/>
            <a:ext cx="1066472" cy="461665"/>
          </a:xfrm>
          <a:prstGeom prst="rect">
            <a:avLst/>
          </a:prstGeom>
          <a:noFill/>
        </p:spPr>
        <p:txBody>
          <a:bodyPr wrap="square" rtlCol="0">
            <a:spAutoFit/>
          </a:bodyPr>
          <a:lstStyle/>
          <a:p>
            <a:r>
              <a:rPr lang="es-MX" sz="1200" b="1" dirty="0" smtClean="0"/>
              <a:t>2.50 m2/litro miel B</a:t>
            </a:r>
            <a:endParaRPr lang="es-MX" sz="1200" b="1" dirty="0"/>
          </a:p>
        </p:txBody>
      </p:sp>
      <p:sp>
        <p:nvSpPr>
          <p:cNvPr id="80" name="CuadroTexto 79"/>
          <p:cNvSpPr txBox="1"/>
          <p:nvPr/>
        </p:nvSpPr>
        <p:spPr>
          <a:xfrm>
            <a:off x="10893198" y="4271599"/>
            <a:ext cx="1066472" cy="461665"/>
          </a:xfrm>
          <a:prstGeom prst="rect">
            <a:avLst/>
          </a:prstGeom>
          <a:noFill/>
        </p:spPr>
        <p:txBody>
          <a:bodyPr wrap="square" rtlCol="0">
            <a:spAutoFit/>
          </a:bodyPr>
          <a:lstStyle/>
          <a:p>
            <a:r>
              <a:rPr lang="es-MX" sz="1200" b="1" dirty="0" smtClean="0"/>
              <a:t>3.36 m2/litro miel B</a:t>
            </a:r>
            <a:endParaRPr lang="es-MX" sz="1200" b="1" dirty="0"/>
          </a:p>
        </p:txBody>
      </p:sp>
    </p:spTree>
    <p:extLst>
      <p:ext uri="{BB962C8B-B14F-4D97-AF65-F5344CB8AC3E}">
        <p14:creationId xmlns:p14="http://schemas.microsoft.com/office/powerpoint/2010/main" val="662373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14031"/>
          </a:xfrm>
        </p:spPr>
        <p:txBody>
          <a:bodyPr>
            <a:normAutofit/>
          </a:bodyPr>
          <a:lstStyle/>
          <a:p>
            <a:pPr algn="ctr"/>
            <a:r>
              <a:rPr lang="es-MX" dirty="0" smtClean="0"/>
              <a:t>Condiciones de MC C </a:t>
            </a:r>
            <a:endParaRPr lang="es-MX" dirty="0"/>
          </a:p>
        </p:txBody>
      </p:sp>
      <p:graphicFrame>
        <p:nvGraphicFramePr>
          <p:cNvPr id="11" name="Tabla 10"/>
          <p:cNvGraphicFramePr>
            <a:graphicFrameLocks noGrp="1"/>
          </p:cNvGraphicFramePr>
          <p:nvPr>
            <p:extLst>
              <p:ext uri="{D42A27DB-BD31-4B8C-83A1-F6EECF244321}">
                <p14:modId xmlns:p14="http://schemas.microsoft.com/office/powerpoint/2010/main" val="3659118985"/>
              </p:ext>
            </p:extLst>
          </p:nvPr>
        </p:nvGraphicFramePr>
        <p:xfrm>
          <a:off x="1092885" y="1582890"/>
          <a:ext cx="3783914" cy="3322428"/>
        </p:xfrm>
        <a:graphic>
          <a:graphicData uri="http://schemas.openxmlformats.org/drawingml/2006/table">
            <a:tbl>
              <a:tblPr firstRow="1" bandRow="1">
                <a:tableStyleId>{5C22544A-7EE6-4342-B048-85BDC9FD1C3A}</a:tableStyleId>
              </a:tblPr>
              <a:tblGrid>
                <a:gridCol w="2226963"/>
                <a:gridCol w="1556951"/>
              </a:tblGrid>
              <a:tr h="384854">
                <a:tc gridSpan="2">
                  <a:txBody>
                    <a:bodyPr/>
                    <a:lstStyle/>
                    <a:p>
                      <a:pPr algn="ctr"/>
                      <a:r>
                        <a:rPr lang="es-MX" sz="1600" dirty="0" smtClean="0"/>
                        <a:t>Datos de Templa</a:t>
                      </a:r>
                      <a:r>
                        <a:rPr lang="es-MX" sz="1600" baseline="0" dirty="0" smtClean="0"/>
                        <a:t> de MC C  antes de cambios  </a:t>
                      </a:r>
                      <a:endParaRPr lang="es-MX" sz="1600" dirty="0"/>
                    </a:p>
                  </a:txBody>
                  <a:tcPr/>
                </a:tc>
                <a:tc hMerge="1">
                  <a:txBody>
                    <a:bodyPr/>
                    <a:lstStyle/>
                    <a:p>
                      <a:endParaRPr lang="es-MX" dirty="0"/>
                    </a:p>
                  </a:txBody>
                  <a:tcPr/>
                </a:tc>
              </a:tr>
              <a:tr h="384854">
                <a:tc>
                  <a:txBody>
                    <a:bodyPr/>
                    <a:lstStyle/>
                    <a:p>
                      <a:pPr algn="ctr"/>
                      <a:r>
                        <a:rPr lang="es-MX" sz="1400" dirty="0" smtClean="0"/>
                        <a:t>Volumen de templa</a:t>
                      </a:r>
                      <a:r>
                        <a:rPr lang="es-MX" sz="1400" baseline="0" dirty="0" smtClean="0"/>
                        <a:t> x cristalización (pie3)</a:t>
                      </a:r>
                      <a:endParaRPr lang="es-MX" sz="1400" dirty="0"/>
                    </a:p>
                  </a:txBody>
                  <a:tcPr anchor="ctr"/>
                </a:tc>
                <a:tc>
                  <a:txBody>
                    <a:bodyPr/>
                    <a:lstStyle/>
                    <a:p>
                      <a:pPr algn="ctr"/>
                      <a:r>
                        <a:rPr lang="es-MX" sz="1400" dirty="0" smtClean="0"/>
                        <a:t>4700</a:t>
                      </a:r>
                      <a:endParaRPr lang="es-MX" sz="1400" dirty="0"/>
                    </a:p>
                  </a:txBody>
                  <a:tcPr anchor="ctr"/>
                </a:tc>
              </a:tr>
              <a:tr h="535293">
                <a:tc>
                  <a:txBody>
                    <a:bodyPr/>
                    <a:lstStyle/>
                    <a:p>
                      <a:pPr algn="ctr"/>
                      <a:r>
                        <a:rPr lang="es-MX" sz="1400" dirty="0" smtClean="0"/>
                        <a:t>Pureza de templa final (%)</a:t>
                      </a:r>
                      <a:endParaRPr lang="es-MX" sz="1400" dirty="0"/>
                    </a:p>
                  </a:txBody>
                  <a:tcPr anchor="ctr"/>
                </a:tc>
                <a:tc>
                  <a:txBody>
                    <a:bodyPr/>
                    <a:lstStyle/>
                    <a:p>
                      <a:pPr algn="ctr"/>
                      <a:r>
                        <a:rPr lang="es-MX" sz="1400" dirty="0" smtClean="0"/>
                        <a:t>53.3</a:t>
                      </a:r>
                      <a:endParaRPr lang="es-MX" sz="1400" dirty="0"/>
                    </a:p>
                  </a:txBody>
                  <a:tcPr anchor="ctr"/>
                </a:tc>
              </a:tr>
              <a:tr h="384854">
                <a:tc>
                  <a:txBody>
                    <a:bodyPr/>
                    <a:lstStyle/>
                    <a:p>
                      <a:pPr algn="ctr"/>
                      <a:r>
                        <a:rPr lang="es-MX" sz="1400" dirty="0" smtClean="0"/>
                        <a:t>% cristales( base solidos)</a:t>
                      </a:r>
                      <a:endParaRPr lang="es-MX" sz="1400" dirty="0"/>
                    </a:p>
                  </a:txBody>
                  <a:tcPr anchor="ctr"/>
                </a:tc>
                <a:tc>
                  <a:txBody>
                    <a:bodyPr/>
                    <a:lstStyle/>
                    <a:p>
                      <a:pPr algn="ctr"/>
                      <a:r>
                        <a:rPr lang="es-MX" sz="1400" dirty="0" smtClean="0"/>
                        <a:t>28.7</a:t>
                      </a:r>
                      <a:endParaRPr lang="es-MX" sz="1400" dirty="0"/>
                    </a:p>
                  </a:txBody>
                  <a:tcPr anchor="ctr"/>
                </a:tc>
              </a:tr>
              <a:tr h="535293">
                <a:tc>
                  <a:txBody>
                    <a:bodyPr/>
                    <a:lstStyle/>
                    <a:p>
                      <a:pPr algn="ctr"/>
                      <a:r>
                        <a:rPr lang="es-MX" sz="1400" dirty="0" smtClean="0"/>
                        <a:t>AM de cristales (micrones) </a:t>
                      </a:r>
                      <a:endParaRPr lang="es-MX" sz="1400" dirty="0"/>
                    </a:p>
                  </a:txBody>
                  <a:tcPr anchor="ctr"/>
                </a:tc>
                <a:tc>
                  <a:txBody>
                    <a:bodyPr/>
                    <a:lstStyle/>
                    <a:p>
                      <a:pPr algn="ctr"/>
                      <a:r>
                        <a:rPr lang="es-MX" sz="1400" dirty="0" smtClean="0"/>
                        <a:t>130</a:t>
                      </a:r>
                      <a:endParaRPr lang="es-MX" sz="1400" dirty="0"/>
                    </a:p>
                  </a:txBody>
                  <a:tcPr anchor="ctr"/>
                </a:tc>
              </a:tr>
              <a:tr h="384854">
                <a:tc>
                  <a:txBody>
                    <a:bodyPr/>
                    <a:lstStyle/>
                    <a:p>
                      <a:pPr algn="ctr"/>
                      <a:r>
                        <a:rPr lang="es-MX" sz="1400" dirty="0" err="1" smtClean="0"/>
                        <a:t>Brix</a:t>
                      </a:r>
                      <a:r>
                        <a:rPr lang="es-MX" sz="1400" dirty="0" smtClean="0"/>
                        <a:t> de templa</a:t>
                      </a:r>
                      <a:r>
                        <a:rPr lang="es-MX" sz="1400" baseline="0" dirty="0" smtClean="0"/>
                        <a:t> </a:t>
                      </a:r>
                      <a:r>
                        <a:rPr lang="es-MX" sz="1400" dirty="0" smtClean="0"/>
                        <a:t> (%)</a:t>
                      </a:r>
                      <a:endParaRPr lang="es-MX" sz="1400" dirty="0"/>
                    </a:p>
                  </a:txBody>
                  <a:tcPr anchor="ctr"/>
                </a:tc>
                <a:tc>
                  <a:txBody>
                    <a:bodyPr/>
                    <a:lstStyle/>
                    <a:p>
                      <a:pPr algn="ctr"/>
                      <a:r>
                        <a:rPr lang="es-MX" sz="1400" dirty="0" smtClean="0"/>
                        <a:t>96.5</a:t>
                      </a:r>
                      <a:endParaRPr lang="es-MX" sz="1400" dirty="0"/>
                    </a:p>
                  </a:txBody>
                  <a:tcPr anchor="ctr"/>
                </a:tc>
              </a:tr>
              <a:tr h="384854">
                <a:tc>
                  <a:txBody>
                    <a:bodyPr/>
                    <a:lstStyle/>
                    <a:p>
                      <a:pPr algn="ctr"/>
                      <a:r>
                        <a:rPr lang="es-MX" sz="1400" dirty="0" smtClean="0"/>
                        <a:t>Pureza de Miel </a:t>
                      </a:r>
                      <a:r>
                        <a:rPr lang="es-MX" sz="1400" dirty="0" err="1" smtClean="0"/>
                        <a:t>Nutsch</a:t>
                      </a:r>
                      <a:r>
                        <a:rPr lang="es-MX" sz="1400" dirty="0" smtClean="0"/>
                        <a:t> </a:t>
                      </a:r>
                      <a:endParaRPr lang="es-MX" sz="1400" dirty="0"/>
                    </a:p>
                  </a:txBody>
                  <a:tcPr anchor="ctr"/>
                </a:tc>
                <a:tc>
                  <a:txBody>
                    <a:bodyPr/>
                    <a:lstStyle/>
                    <a:p>
                      <a:pPr algn="ctr"/>
                      <a:r>
                        <a:rPr lang="es-MX" sz="1400" dirty="0" smtClean="0"/>
                        <a:t>34.1</a:t>
                      </a:r>
                      <a:endParaRPr lang="es-MX" sz="1400" dirty="0"/>
                    </a:p>
                  </a:txBody>
                  <a:tcPr anchor="ct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56705083"/>
              </p:ext>
            </p:extLst>
          </p:nvPr>
        </p:nvGraphicFramePr>
        <p:xfrm>
          <a:off x="6632831" y="1525225"/>
          <a:ext cx="3783914" cy="3322428"/>
        </p:xfrm>
        <a:graphic>
          <a:graphicData uri="http://schemas.openxmlformats.org/drawingml/2006/table">
            <a:tbl>
              <a:tblPr firstRow="1" bandRow="1">
                <a:tableStyleId>{5C22544A-7EE6-4342-B048-85BDC9FD1C3A}</a:tableStyleId>
              </a:tblPr>
              <a:tblGrid>
                <a:gridCol w="2226963"/>
                <a:gridCol w="1556951"/>
              </a:tblGrid>
              <a:tr h="384854">
                <a:tc gridSpan="2">
                  <a:txBody>
                    <a:bodyPr/>
                    <a:lstStyle/>
                    <a:p>
                      <a:pPr algn="ctr"/>
                      <a:r>
                        <a:rPr lang="es-MX" sz="1600" dirty="0" smtClean="0"/>
                        <a:t>Datos de Templa</a:t>
                      </a:r>
                      <a:r>
                        <a:rPr lang="es-MX" sz="1600" baseline="0" dirty="0" smtClean="0"/>
                        <a:t> de MC C Después de Cambios </a:t>
                      </a:r>
                      <a:endParaRPr lang="es-MX" sz="1600" dirty="0"/>
                    </a:p>
                  </a:txBody>
                  <a:tcPr/>
                </a:tc>
                <a:tc hMerge="1">
                  <a:txBody>
                    <a:bodyPr/>
                    <a:lstStyle/>
                    <a:p>
                      <a:endParaRPr lang="es-MX" dirty="0"/>
                    </a:p>
                  </a:txBody>
                  <a:tcPr/>
                </a:tc>
              </a:tr>
              <a:tr h="384854">
                <a:tc>
                  <a:txBody>
                    <a:bodyPr/>
                    <a:lstStyle/>
                    <a:p>
                      <a:pPr algn="ctr"/>
                      <a:r>
                        <a:rPr lang="es-MX" sz="1400" dirty="0" smtClean="0"/>
                        <a:t>Volumen de templa</a:t>
                      </a:r>
                      <a:r>
                        <a:rPr lang="es-MX" sz="1400" baseline="0" dirty="0" smtClean="0"/>
                        <a:t> x cristalización (pie3)</a:t>
                      </a:r>
                      <a:endParaRPr lang="es-MX" sz="1400" dirty="0"/>
                    </a:p>
                  </a:txBody>
                  <a:tcPr anchor="ctr"/>
                </a:tc>
                <a:tc>
                  <a:txBody>
                    <a:bodyPr/>
                    <a:lstStyle/>
                    <a:p>
                      <a:pPr algn="ctr"/>
                      <a:r>
                        <a:rPr lang="es-MX" sz="1400" dirty="0" smtClean="0"/>
                        <a:t>3525</a:t>
                      </a:r>
                      <a:endParaRPr lang="es-MX" sz="1400" dirty="0"/>
                    </a:p>
                  </a:txBody>
                  <a:tcPr anchor="ctr"/>
                </a:tc>
              </a:tr>
              <a:tr h="535293">
                <a:tc>
                  <a:txBody>
                    <a:bodyPr/>
                    <a:lstStyle/>
                    <a:p>
                      <a:pPr algn="ctr"/>
                      <a:r>
                        <a:rPr lang="es-MX" sz="1400" dirty="0" smtClean="0"/>
                        <a:t>Pureza de templa final (%)</a:t>
                      </a:r>
                      <a:endParaRPr lang="es-MX" sz="1400" dirty="0"/>
                    </a:p>
                  </a:txBody>
                  <a:tcPr anchor="ctr"/>
                </a:tc>
                <a:tc>
                  <a:txBody>
                    <a:bodyPr/>
                    <a:lstStyle/>
                    <a:p>
                      <a:pPr algn="ctr"/>
                      <a:r>
                        <a:rPr lang="es-MX" sz="1400" b="0" dirty="0" smtClean="0">
                          <a:solidFill>
                            <a:schemeClr val="tx1"/>
                          </a:solidFill>
                        </a:rPr>
                        <a:t>53.3</a:t>
                      </a:r>
                      <a:endParaRPr lang="es-MX" sz="1400" b="0" dirty="0">
                        <a:solidFill>
                          <a:schemeClr val="tx1"/>
                        </a:solidFill>
                      </a:endParaRPr>
                    </a:p>
                  </a:txBody>
                  <a:tcPr anchor="ctr"/>
                </a:tc>
              </a:tr>
              <a:tr h="384854">
                <a:tc>
                  <a:txBody>
                    <a:bodyPr/>
                    <a:lstStyle/>
                    <a:p>
                      <a:pPr algn="ctr"/>
                      <a:r>
                        <a:rPr lang="es-MX" sz="1400" dirty="0" smtClean="0"/>
                        <a:t>% cristales( base solidos)</a:t>
                      </a:r>
                      <a:endParaRPr lang="es-MX" sz="1400" dirty="0"/>
                    </a:p>
                  </a:txBody>
                  <a:tcPr anchor="ctr"/>
                </a:tc>
                <a:tc>
                  <a:txBody>
                    <a:bodyPr/>
                    <a:lstStyle/>
                    <a:p>
                      <a:pPr algn="ctr"/>
                      <a:r>
                        <a:rPr lang="es-MX" sz="1400" b="1" dirty="0" smtClean="0">
                          <a:solidFill>
                            <a:srgbClr val="FF0000"/>
                          </a:solidFill>
                        </a:rPr>
                        <a:t>30.5</a:t>
                      </a:r>
                      <a:endParaRPr lang="es-MX" sz="1400" b="1" dirty="0">
                        <a:solidFill>
                          <a:srgbClr val="FF0000"/>
                        </a:solidFill>
                      </a:endParaRPr>
                    </a:p>
                  </a:txBody>
                  <a:tcPr anchor="ctr"/>
                </a:tc>
              </a:tr>
              <a:tr h="535293">
                <a:tc>
                  <a:txBody>
                    <a:bodyPr/>
                    <a:lstStyle/>
                    <a:p>
                      <a:pPr algn="ctr"/>
                      <a:r>
                        <a:rPr lang="es-MX" sz="1400" dirty="0" smtClean="0"/>
                        <a:t>AM de cristales (micrones) </a:t>
                      </a:r>
                      <a:endParaRPr lang="es-MX" sz="1400" dirty="0"/>
                    </a:p>
                  </a:txBody>
                  <a:tcPr anchor="ctr"/>
                </a:tc>
                <a:tc>
                  <a:txBody>
                    <a:bodyPr/>
                    <a:lstStyle/>
                    <a:p>
                      <a:pPr algn="ctr"/>
                      <a:r>
                        <a:rPr lang="es-MX" sz="1400" b="1" dirty="0" smtClean="0">
                          <a:solidFill>
                            <a:srgbClr val="FF0000"/>
                          </a:solidFill>
                        </a:rPr>
                        <a:t>220</a:t>
                      </a:r>
                      <a:endParaRPr lang="es-MX" sz="1400" b="1" dirty="0">
                        <a:solidFill>
                          <a:srgbClr val="FF0000"/>
                        </a:solidFill>
                      </a:endParaRPr>
                    </a:p>
                  </a:txBody>
                  <a:tcPr anchor="ctr"/>
                </a:tc>
              </a:tr>
              <a:tr h="384854">
                <a:tc>
                  <a:txBody>
                    <a:bodyPr/>
                    <a:lstStyle/>
                    <a:p>
                      <a:pPr algn="ctr"/>
                      <a:r>
                        <a:rPr lang="es-MX" sz="1400" dirty="0" err="1" smtClean="0"/>
                        <a:t>Brix</a:t>
                      </a:r>
                      <a:r>
                        <a:rPr lang="es-MX" sz="1400" dirty="0" smtClean="0"/>
                        <a:t> de templa</a:t>
                      </a:r>
                      <a:r>
                        <a:rPr lang="es-MX" sz="1400" baseline="0" dirty="0" smtClean="0"/>
                        <a:t> </a:t>
                      </a:r>
                      <a:r>
                        <a:rPr lang="es-MX" sz="1400" dirty="0" smtClean="0"/>
                        <a:t> (%)</a:t>
                      </a:r>
                      <a:endParaRPr lang="es-MX" sz="1400" dirty="0"/>
                    </a:p>
                  </a:txBody>
                  <a:tcPr anchor="ctr"/>
                </a:tc>
                <a:tc>
                  <a:txBody>
                    <a:bodyPr/>
                    <a:lstStyle/>
                    <a:p>
                      <a:pPr algn="ctr"/>
                      <a:r>
                        <a:rPr lang="es-MX" sz="1400" dirty="0" smtClean="0"/>
                        <a:t>96.5</a:t>
                      </a:r>
                      <a:endParaRPr lang="es-MX" sz="1400" dirty="0"/>
                    </a:p>
                  </a:txBody>
                  <a:tcPr anchor="ctr"/>
                </a:tc>
              </a:tr>
              <a:tr h="384854">
                <a:tc>
                  <a:txBody>
                    <a:bodyPr/>
                    <a:lstStyle/>
                    <a:p>
                      <a:pPr algn="ctr"/>
                      <a:r>
                        <a:rPr lang="es-MX" sz="1400" dirty="0" smtClean="0"/>
                        <a:t>Pureza de miel </a:t>
                      </a:r>
                      <a:r>
                        <a:rPr lang="es-MX" sz="1400" dirty="0" err="1" smtClean="0"/>
                        <a:t>Nutsch</a:t>
                      </a:r>
                      <a:r>
                        <a:rPr lang="es-MX" sz="1400" dirty="0" smtClean="0"/>
                        <a:t> </a:t>
                      </a:r>
                      <a:endParaRPr lang="es-MX" sz="1400" dirty="0"/>
                    </a:p>
                  </a:txBody>
                  <a:tcPr anchor="ctr"/>
                </a:tc>
                <a:tc>
                  <a:txBody>
                    <a:bodyPr/>
                    <a:lstStyle/>
                    <a:p>
                      <a:pPr algn="ctr"/>
                      <a:r>
                        <a:rPr lang="es-MX" sz="1400" b="1" dirty="0" smtClean="0">
                          <a:solidFill>
                            <a:srgbClr val="FF0000"/>
                          </a:solidFill>
                        </a:rPr>
                        <a:t>32.5</a:t>
                      </a:r>
                      <a:endParaRPr lang="es-MX" sz="1400" b="1" dirty="0">
                        <a:solidFill>
                          <a:srgbClr val="FF0000"/>
                        </a:solidFill>
                      </a:endParaRPr>
                    </a:p>
                  </a:txBody>
                  <a:tcPr anchor="ctr"/>
                </a:tc>
              </a:tr>
            </a:tbl>
          </a:graphicData>
        </a:graphic>
      </p:graphicFrame>
      <p:sp>
        <p:nvSpPr>
          <p:cNvPr id="3" name="CuadroTexto 2"/>
          <p:cNvSpPr txBox="1"/>
          <p:nvPr/>
        </p:nvSpPr>
        <p:spPr>
          <a:xfrm>
            <a:off x="1164624" y="5293721"/>
            <a:ext cx="9862751" cy="369332"/>
          </a:xfrm>
          <a:prstGeom prst="rect">
            <a:avLst/>
          </a:prstGeom>
          <a:noFill/>
        </p:spPr>
        <p:txBody>
          <a:bodyPr wrap="square" rtlCol="0">
            <a:spAutoFit/>
          </a:bodyPr>
          <a:lstStyle/>
          <a:p>
            <a:r>
              <a:rPr lang="es-MX" dirty="0" smtClean="0"/>
              <a:t>Se logró cristal mas grande, mayor contenido de cristales y menor pureza de Miel </a:t>
            </a:r>
            <a:r>
              <a:rPr lang="es-MX" dirty="0" err="1" smtClean="0"/>
              <a:t>nutsch</a:t>
            </a:r>
            <a:r>
              <a:rPr lang="es-MX" dirty="0" smtClean="0"/>
              <a:t> de MC C </a:t>
            </a:r>
            <a:endParaRPr lang="es-MX" dirty="0"/>
          </a:p>
        </p:txBody>
      </p:sp>
      <p:sp>
        <p:nvSpPr>
          <p:cNvPr id="4" name="Flecha derecha 3"/>
          <p:cNvSpPr/>
          <p:nvPr/>
        </p:nvSpPr>
        <p:spPr>
          <a:xfrm rot="16200000">
            <a:off x="10442614" y="3698464"/>
            <a:ext cx="328827" cy="221673"/>
          </a:xfrm>
          <a:prstGeom prst="rightArrow">
            <a:avLst/>
          </a:prstGeom>
          <a:solidFill>
            <a:srgbClr val="92D050"/>
          </a:solidFill>
          <a:ln w="190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derecha 6"/>
          <p:cNvSpPr/>
          <p:nvPr/>
        </p:nvSpPr>
        <p:spPr>
          <a:xfrm rot="16200000">
            <a:off x="10452920" y="3155954"/>
            <a:ext cx="308214" cy="221673"/>
          </a:xfrm>
          <a:prstGeom prst="rightArrow">
            <a:avLst/>
          </a:prstGeom>
          <a:solidFill>
            <a:srgbClr val="92D050"/>
          </a:solidFill>
          <a:ln w="190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lecha derecha 7"/>
          <p:cNvSpPr/>
          <p:nvPr/>
        </p:nvSpPr>
        <p:spPr>
          <a:xfrm rot="5400000">
            <a:off x="10416745" y="4630069"/>
            <a:ext cx="380564" cy="221673"/>
          </a:xfrm>
          <a:prstGeom prst="rightArrow">
            <a:avLst/>
          </a:prstGeom>
          <a:solidFill>
            <a:srgbClr val="92D050"/>
          </a:solidFill>
          <a:ln w="190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46312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3453"/>
            <a:ext cx="10515600" cy="722270"/>
          </a:xfrm>
        </p:spPr>
        <p:txBody>
          <a:bodyPr/>
          <a:lstStyle/>
          <a:p>
            <a:pPr algn="ctr"/>
            <a:r>
              <a:rPr lang="es-SV" dirty="0" smtClean="0"/>
              <a:t>Tamaño de azúcar C </a:t>
            </a:r>
            <a:endParaRPr lang="es-SV" dirty="0"/>
          </a:p>
        </p:txBody>
      </p:sp>
      <p:graphicFrame>
        <p:nvGraphicFramePr>
          <p:cNvPr id="4" name="Tabla 3"/>
          <p:cNvGraphicFramePr>
            <a:graphicFrameLocks noGrp="1"/>
          </p:cNvGraphicFramePr>
          <p:nvPr>
            <p:extLst>
              <p:ext uri="{D42A27DB-BD31-4B8C-83A1-F6EECF244321}">
                <p14:modId xmlns:p14="http://schemas.microsoft.com/office/powerpoint/2010/main" val="2530873356"/>
              </p:ext>
            </p:extLst>
          </p:nvPr>
        </p:nvGraphicFramePr>
        <p:xfrm>
          <a:off x="838200" y="1190020"/>
          <a:ext cx="3390992" cy="5181600"/>
        </p:xfrm>
        <a:graphic>
          <a:graphicData uri="http://schemas.openxmlformats.org/drawingml/2006/table">
            <a:tbl>
              <a:tblPr firstRow="1" bandRow="1">
                <a:tableStyleId>{5C22544A-7EE6-4342-B048-85BDC9FD1C3A}</a:tableStyleId>
              </a:tblPr>
              <a:tblGrid>
                <a:gridCol w="1850516"/>
                <a:gridCol w="1540476"/>
              </a:tblGrid>
              <a:tr h="296825">
                <a:tc>
                  <a:txBody>
                    <a:bodyPr/>
                    <a:lstStyle/>
                    <a:p>
                      <a:pPr algn="ctr"/>
                      <a:r>
                        <a:rPr lang="es-SV" sz="1400" dirty="0" smtClean="0"/>
                        <a:t>Fecha</a:t>
                      </a:r>
                      <a:endParaRPr lang="es-SV" sz="1400" dirty="0"/>
                    </a:p>
                  </a:txBody>
                  <a:tcPr/>
                </a:tc>
                <a:tc>
                  <a:txBody>
                    <a:bodyPr/>
                    <a:lstStyle/>
                    <a:p>
                      <a:pPr algn="ctr"/>
                      <a:r>
                        <a:rPr lang="es-SV" sz="1400" dirty="0" smtClean="0"/>
                        <a:t>AM Azúcar C</a:t>
                      </a:r>
                      <a:endParaRPr lang="es-SV" sz="1400" dirty="0"/>
                    </a:p>
                  </a:txBody>
                  <a:tcPr/>
                </a:tc>
              </a:tr>
              <a:tr h="296825">
                <a:tc>
                  <a:txBody>
                    <a:bodyPr/>
                    <a:lstStyle/>
                    <a:p>
                      <a:pPr algn="ctr"/>
                      <a:r>
                        <a:rPr lang="es-SV" sz="1400" dirty="0" smtClean="0"/>
                        <a:t>25/01/2017</a:t>
                      </a:r>
                      <a:endParaRPr lang="es-SV" sz="1400" dirty="0"/>
                    </a:p>
                  </a:txBody>
                  <a:tcPr/>
                </a:tc>
                <a:tc>
                  <a:txBody>
                    <a:bodyPr/>
                    <a:lstStyle/>
                    <a:p>
                      <a:pPr algn="ctr"/>
                      <a:r>
                        <a:rPr lang="es-SV" sz="1400" dirty="0" smtClean="0"/>
                        <a:t>109.8</a:t>
                      </a:r>
                      <a:endParaRPr lang="es-SV" sz="1400" dirty="0"/>
                    </a:p>
                  </a:txBody>
                  <a:tcPr/>
                </a:tc>
              </a:tr>
              <a:tr h="296825">
                <a:tc>
                  <a:txBody>
                    <a:bodyPr/>
                    <a:lstStyle/>
                    <a:p>
                      <a:pPr algn="ctr"/>
                      <a:r>
                        <a:rPr lang="es-SV" sz="1400" dirty="0" smtClean="0"/>
                        <a:t>29/01/2017</a:t>
                      </a:r>
                      <a:endParaRPr lang="es-SV" sz="1400" dirty="0"/>
                    </a:p>
                  </a:txBody>
                  <a:tcPr/>
                </a:tc>
                <a:tc>
                  <a:txBody>
                    <a:bodyPr/>
                    <a:lstStyle/>
                    <a:p>
                      <a:pPr algn="ctr"/>
                      <a:r>
                        <a:rPr lang="es-SV" sz="1400" dirty="0" smtClean="0"/>
                        <a:t>104.3</a:t>
                      </a:r>
                      <a:endParaRPr lang="es-SV" sz="1400" dirty="0"/>
                    </a:p>
                  </a:txBody>
                  <a:tcPr/>
                </a:tc>
              </a:tr>
              <a:tr h="296825">
                <a:tc>
                  <a:txBody>
                    <a:bodyPr/>
                    <a:lstStyle/>
                    <a:p>
                      <a:pPr algn="ctr"/>
                      <a:r>
                        <a:rPr lang="es-SV" sz="1400" dirty="0" smtClean="0"/>
                        <a:t>31/01/2017</a:t>
                      </a:r>
                      <a:endParaRPr lang="es-SV" sz="1400" dirty="0"/>
                    </a:p>
                  </a:txBody>
                  <a:tcPr/>
                </a:tc>
                <a:tc>
                  <a:txBody>
                    <a:bodyPr/>
                    <a:lstStyle/>
                    <a:p>
                      <a:pPr algn="ctr"/>
                      <a:r>
                        <a:rPr lang="es-SV" sz="1400" dirty="0" smtClean="0"/>
                        <a:t>115.98</a:t>
                      </a:r>
                      <a:endParaRPr lang="es-SV" sz="1400" dirty="0"/>
                    </a:p>
                  </a:txBody>
                  <a:tcPr/>
                </a:tc>
              </a:tr>
              <a:tr h="296825">
                <a:tc>
                  <a:txBody>
                    <a:bodyPr/>
                    <a:lstStyle/>
                    <a:p>
                      <a:pPr algn="ctr"/>
                      <a:r>
                        <a:rPr lang="es-SV" sz="1400" dirty="0" smtClean="0"/>
                        <a:t>23/02/2017</a:t>
                      </a:r>
                      <a:endParaRPr lang="es-SV" sz="1400" dirty="0"/>
                    </a:p>
                  </a:txBody>
                  <a:tcPr/>
                </a:tc>
                <a:tc>
                  <a:txBody>
                    <a:bodyPr/>
                    <a:lstStyle/>
                    <a:p>
                      <a:pPr algn="ctr"/>
                      <a:r>
                        <a:rPr lang="es-SV" sz="1400" dirty="0" smtClean="0"/>
                        <a:t>166.68</a:t>
                      </a:r>
                      <a:endParaRPr lang="es-SV" sz="1400" dirty="0"/>
                    </a:p>
                  </a:txBody>
                  <a:tcPr/>
                </a:tc>
              </a:tr>
              <a:tr h="296825">
                <a:tc>
                  <a:txBody>
                    <a:bodyPr/>
                    <a:lstStyle/>
                    <a:p>
                      <a:pPr algn="ctr"/>
                      <a:r>
                        <a:rPr lang="es-SV" sz="1400" dirty="0" smtClean="0"/>
                        <a:t>24/02/2017</a:t>
                      </a:r>
                      <a:endParaRPr lang="es-SV" sz="1400" dirty="0"/>
                    </a:p>
                  </a:txBody>
                  <a:tcPr/>
                </a:tc>
                <a:tc>
                  <a:txBody>
                    <a:bodyPr/>
                    <a:lstStyle/>
                    <a:p>
                      <a:pPr algn="ctr"/>
                      <a:r>
                        <a:rPr lang="es-SV" sz="1400" dirty="0" smtClean="0"/>
                        <a:t>162.4</a:t>
                      </a:r>
                      <a:endParaRPr lang="es-SV" sz="1400" dirty="0"/>
                    </a:p>
                  </a:txBody>
                  <a:tcPr/>
                </a:tc>
              </a:tr>
              <a:tr h="296825">
                <a:tc>
                  <a:txBody>
                    <a:bodyPr/>
                    <a:lstStyle/>
                    <a:p>
                      <a:pPr algn="ctr"/>
                      <a:r>
                        <a:rPr lang="es-SV" sz="1400" dirty="0" smtClean="0"/>
                        <a:t>25/02/2017</a:t>
                      </a:r>
                      <a:endParaRPr lang="es-SV" sz="1400" dirty="0"/>
                    </a:p>
                  </a:txBody>
                  <a:tcPr/>
                </a:tc>
                <a:tc>
                  <a:txBody>
                    <a:bodyPr/>
                    <a:lstStyle/>
                    <a:p>
                      <a:pPr algn="ctr"/>
                      <a:r>
                        <a:rPr lang="es-SV" sz="1400" dirty="0" smtClean="0"/>
                        <a:t>189.04</a:t>
                      </a:r>
                      <a:endParaRPr lang="es-SV" sz="1400" dirty="0"/>
                    </a:p>
                  </a:txBody>
                  <a:tcPr/>
                </a:tc>
              </a:tr>
              <a:tr h="296825">
                <a:tc>
                  <a:txBody>
                    <a:bodyPr/>
                    <a:lstStyle/>
                    <a:p>
                      <a:pPr algn="ctr"/>
                      <a:r>
                        <a:rPr lang="es-SV" sz="1400" dirty="0" smtClean="0"/>
                        <a:t>6/03/2017</a:t>
                      </a:r>
                      <a:endParaRPr lang="es-SV" sz="1400" dirty="0"/>
                    </a:p>
                  </a:txBody>
                  <a:tcPr/>
                </a:tc>
                <a:tc>
                  <a:txBody>
                    <a:bodyPr/>
                    <a:lstStyle/>
                    <a:p>
                      <a:pPr algn="ctr"/>
                      <a:r>
                        <a:rPr lang="es-SV" sz="1400" dirty="0" smtClean="0"/>
                        <a:t>158.24</a:t>
                      </a:r>
                      <a:endParaRPr lang="es-SV" sz="1400" dirty="0"/>
                    </a:p>
                  </a:txBody>
                  <a:tcPr/>
                </a:tc>
              </a:tr>
              <a:tr h="296825">
                <a:tc>
                  <a:txBody>
                    <a:bodyPr/>
                    <a:lstStyle/>
                    <a:p>
                      <a:pPr algn="ctr"/>
                      <a:r>
                        <a:rPr lang="es-SV" sz="1400" dirty="0" smtClean="0"/>
                        <a:t>7/03/2017</a:t>
                      </a:r>
                      <a:endParaRPr lang="es-SV" sz="1400" dirty="0"/>
                    </a:p>
                  </a:txBody>
                  <a:tcPr/>
                </a:tc>
                <a:tc>
                  <a:txBody>
                    <a:bodyPr/>
                    <a:lstStyle/>
                    <a:p>
                      <a:pPr algn="ctr"/>
                      <a:r>
                        <a:rPr lang="es-SV" sz="1400" dirty="0" smtClean="0"/>
                        <a:t>158.73</a:t>
                      </a:r>
                      <a:endParaRPr lang="es-SV" sz="1400" dirty="0"/>
                    </a:p>
                  </a:txBody>
                  <a:tcPr/>
                </a:tc>
              </a:tr>
              <a:tr h="296825">
                <a:tc>
                  <a:txBody>
                    <a:bodyPr/>
                    <a:lstStyle/>
                    <a:p>
                      <a:pPr algn="ctr"/>
                      <a:r>
                        <a:rPr lang="es-SV" sz="1400" dirty="0" smtClean="0"/>
                        <a:t>8/03/2017</a:t>
                      </a:r>
                      <a:endParaRPr lang="es-SV" sz="1400" dirty="0"/>
                    </a:p>
                  </a:txBody>
                  <a:tcPr/>
                </a:tc>
                <a:tc>
                  <a:txBody>
                    <a:bodyPr/>
                    <a:lstStyle/>
                    <a:p>
                      <a:pPr algn="ctr"/>
                      <a:r>
                        <a:rPr lang="es-SV" sz="1400" dirty="0" smtClean="0"/>
                        <a:t>189.39</a:t>
                      </a:r>
                      <a:endParaRPr lang="es-SV" sz="1400" dirty="0"/>
                    </a:p>
                  </a:txBody>
                  <a:tcPr/>
                </a:tc>
              </a:tr>
              <a:tr h="296825">
                <a:tc>
                  <a:txBody>
                    <a:bodyPr/>
                    <a:lstStyle/>
                    <a:p>
                      <a:pPr algn="ctr"/>
                      <a:r>
                        <a:rPr lang="es-SV" sz="1400" dirty="0" smtClean="0"/>
                        <a:t>10/03/2017</a:t>
                      </a:r>
                      <a:endParaRPr lang="es-SV" sz="1400" dirty="0"/>
                    </a:p>
                  </a:txBody>
                  <a:tcPr/>
                </a:tc>
                <a:tc>
                  <a:txBody>
                    <a:bodyPr/>
                    <a:lstStyle/>
                    <a:p>
                      <a:pPr algn="ctr"/>
                      <a:r>
                        <a:rPr lang="es-SV" sz="1400" dirty="0" smtClean="0"/>
                        <a:t>175.59</a:t>
                      </a:r>
                      <a:endParaRPr lang="es-SV" sz="1400" dirty="0"/>
                    </a:p>
                  </a:txBody>
                  <a:tcPr/>
                </a:tc>
              </a:tr>
              <a:tr h="296825">
                <a:tc>
                  <a:txBody>
                    <a:bodyPr/>
                    <a:lstStyle/>
                    <a:p>
                      <a:pPr algn="ctr"/>
                      <a:r>
                        <a:rPr lang="es-SV" sz="1400" dirty="0" smtClean="0"/>
                        <a:t>13/03/2017</a:t>
                      </a:r>
                      <a:endParaRPr lang="es-SV" sz="1400" dirty="0"/>
                    </a:p>
                  </a:txBody>
                  <a:tcPr/>
                </a:tc>
                <a:tc>
                  <a:txBody>
                    <a:bodyPr/>
                    <a:lstStyle/>
                    <a:p>
                      <a:pPr algn="ctr"/>
                      <a:r>
                        <a:rPr lang="es-SV" sz="1400" dirty="0" smtClean="0"/>
                        <a:t>167.10</a:t>
                      </a:r>
                      <a:endParaRPr lang="es-SV" sz="1400" dirty="0"/>
                    </a:p>
                  </a:txBody>
                  <a:tcPr/>
                </a:tc>
              </a:tr>
              <a:tr h="296825">
                <a:tc>
                  <a:txBody>
                    <a:bodyPr/>
                    <a:lstStyle/>
                    <a:p>
                      <a:pPr algn="ctr"/>
                      <a:r>
                        <a:rPr lang="es-SV" sz="1400" dirty="0" smtClean="0"/>
                        <a:t>14/03/2017</a:t>
                      </a:r>
                      <a:endParaRPr lang="es-SV" sz="1400" dirty="0"/>
                    </a:p>
                  </a:txBody>
                  <a:tcPr/>
                </a:tc>
                <a:tc>
                  <a:txBody>
                    <a:bodyPr/>
                    <a:lstStyle/>
                    <a:p>
                      <a:pPr algn="ctr"/>
                      <a:r>
                        <a:rPr lang="es-SV" sz="1400" dirty="0" smtClean="0"/>
                        <a:t>200.35</a:t>
                      </a:r>
                      <a:endParaRPr lang="es-SV" sz="1400" dirty="0"/>
                    </a:p>
                  </a:txBody>
                  <a:tcPr/>
                </a:tc>
              </a:tr>
              <a:tr h="296825">
                <a:tc>
                  <a:txBody>
                    <a:bodyPr/>
                    <a:lstStyle/>
                    <a:p>
                      <a:pPr algn="ctr"/>
                      <a:r>
                        <a:rPr lang="es-SV" sz="1400" dirty="0" smtClean="0"/>
                        <a:t>15/03/2017</a:t>
                      </a:r>
                      <a:endParaRPr lang="es-SV" sz="1400" dirty="0"/>
                    </a:p>
                  </a:txBody>
                  <a:tcPr/>
                </a:tc>
                <a:tc>
                  <a:txBody>
                    <a:bodyPr/>
                    <a:lstStyle/>
                    <a:p>
                      <a:pPr algn="ctr"/>
                      <a:r>
                        <a:rPr lang="es-SV" sz="1400" dirty="0" smtClean="0"/>
                        <a:t>181.36</a:t>
                      </a:r>
                      <a:endParaRPr lang="es-SV" sz="1400" dirty="0"/>
                    </a:p>
                  </a:txBody>
                  <a:tcPr/>
                </a:tc>
              </a:tr>
              <a:tr h="296825">
                <a:tc>
                  <a:txBody>
                    <a:bodyPr/>
                    <a:lstStyle/>
                    <a:p>
                      <a:pPr algn="ctr"/>
                      <a:r>
                        <a:rPr lang="es-SV" sz="1400" dirty="0" smtClean="0"/>
                        <a:t>16/03/2017</a:t>
                      </a:r>
                      <a:endParaRPr lang="es-SV" sz="1400" dirty="0"/>
                    </a:p>
                  </a:txBody>
                  <a:tcPr/>
                </a:tc>
                <a:tc>
                  <a:txBody>
                    <a:bodyPr/>
                    <a:lstStyle/>
                    <a:p>
                      <a:pPr algn="ctr"/>
                      <a:r>
                        <a:rPr lang="es-SV" sz="1400" dirty="0" smtClean="0"/>
                        <a:t>189.6</a:t>
                      </a:r>
                      <a:endParaRPr lang="es-SV" sz="1400" dirty="0"/>
                    </a:p>
                  </a:txBody>
                  <a:tcPr/>
                </a:tc>
              </a:tr>
              <a:tr h="296825">
                <a:tc>
                  <a:txBody>
                    <a:bodyPr/>
                    <a:lstStyle/>
                    <a:p>
                      <a:pPr algn="ctr"/>
                      <a:r>
                        <a:rPr lang="es-SV" sz="1400" dirty="0" smtClean="0"/>
                        <a:t>17/03/2017</a:t>
                      </a:r>
                      <a:endParaRPr lang="es-SV" sz="1400" dirty="0"/>
                    </a:p>
                  </a:txBody>
                  <a:tcPr/>
                </a:tc>
                <a:tc>
                  <a:txBody>
                    <a:bodyPr/>
                    <a:lstStyle/>
                    <a:p>
                      <a:pPr algn="ctr"/>
                      <a:r>
                        <a:rPr lang="es-SV" sz="1400" dirty="0" smtClean="0"/>
                        <a:t>230.34</a:t>
                      </a:r>
                      <a:endParaRPr lang="es-SV" sz="1400" dirty="0"/>
                    </a:p>
                  </a:txBody>
                  <a:tcPr/>
                </a:tc>
              </a:tr>
              <a:tr h="296825">
                <a:tc>
                  <a:txBody>
                    <a:bodyPr/>
                    <a:lstStyle/>
                    <a:p>
                      <a:pPr algn="ctr"/>
                      <a:r>
                        <a:rPr lang="es-SV" sz="1400" dirty="0" smtClean="0"/>
                        <a:t>18/03/2017</a:t>
                      </a:r>
                      <a:endParaRPr lang="es-SV" sz="1400" dirty="0"/>
                    </a:p>
                  </a:txBody>
                  <a:tcPr/>
                </a:tc>
                <a:tc>
                  <a:txBody>
                    <a:bodyPr/>
                    <a:lstStyle/>
                    <a:p>
                      <a:pPr algn="ctr"/>
                      <a:r>
                        <a:rPr lang="es-SV" sz="1400" dirty="0" smtClean="0"/>
                        <a:t>201.21</a:t>
                      </a:r>
                      <a:endParaRPr lang="es-SV" sz="1400" dirty="0"/>
                    </a:p>
                  </a:txBody>
                  <a:tcPr/>
                </a:tc>
              </a:tr>
            </a:tbl>
          </a:graphicData>
        </a:graphic>
      </p:graphicFrame>
      <p:sp>
        <p:nvSpPr>
          <p:cNvPr id="3" name="CuadroTexto 2"/>
          <p:cNvSpPr txBox="1"/>
          <p:nvPr/>
        </p:nvSpPr>
        <p:spPr>
          <a:xfrm>
            <a:off x="5587999" y="4929021"/>
            <a:ext cx="5865091" cy="646331"/>
          </a:xfrm>
          <a:prstGeom prst="rect">
            <a:avLst/>
          </a:prstGeom>
          <a:noFill/>
        </p:spPr>
        <p:txBody>
          <a:bodyPr wrap="square" rtlCol="0">
            <a:spAutoFit/>
          </a:bodyPr>
          <a:lstStyle/>
          <a:p>
            <a:r>
              <a:rPr lang="es-MX" dirty="0" smtClean="0"/>
              <a:t>Aumentar el tamaño de grano de MCC de 150 micrones a 220 aumentó el área relativa entre poros en 100 unidades.</a:t>
            </a:r>
            <a:endParaRPr lang="es-MX" dirty="0"/>
          </a:p>
        </p:txBody>
      </p:sp>
      <p:graphicFrame>
        <p:nvGraphicFramePr>
          <p:cNvPr id="6" name="Gráfico 5"/>
          <p:cNvGraphicFramePr>
            <a:graphicFrameLocks/>
          </p:cNvGraphicFramePr>
          <p:nvPr>
            <p:extLst>
              <p:ext uri="{D42A27DB-BD31-4B8C-83A1-F6EECF244321}">
                <p14:modId xmlns:p14="http://schemas.microsoft.com/office/powerpoint/2010/main" val="1405223830"/>
              </p:ext>
            </p:extLst>
          </p:nvPr>
        </p:nvGraphicFramePr>
        <p:xfrm>
          <a:off x="5092995" y="1525772"/>
          <a:ext cx="6360095" cy="3152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1947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323" t="7084" r="7089"/>
          <a:stretch/>
        </p:blipFill>
        <p:spPr>
          <a:xfrm>
            <a:off x="996779" y="1682578"/>
            <a:ext cx="4497859" cy="3227173"/>
          </a:xfr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1082" t="11893" r="6824" b="1021"/>
          <a:stretch/>
        </p:blipFill>
        <p:spPr>
          <a:xfrm>
            <a:off x="6755027" y="1682577"/>
            <a:ext cx="4500000" cy="3227174"/>
          </a:xfrm>
          <a:prstGeom prst="rect">
            <a:avLst/>
          </a:prstGeom>
        </p:spPr>
      </p:pic>
      <p:sp>
        <p:nvSpPr>
          <p:cNvPr id="7" name="Flecha derecha 6"/>
          <p:cNvSpPr/>
          <p:nvPr/>
        </p:nvSpPr>
        <p:spPr>
          <a:xfrm rot="15220964">
            <a:off x="1495579" y="4159106"/>
            <a:ext cx="1730035" cy="387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 name="Elipse 7"/>
          <p:cNvSpPr/>
          <p:nvPr/>
        </p:nvSpPr>
        <p:spPr>
          <a:xfrm>
            <a:off x="1095634" y="1804086"/>
            <a:ext cx="1672281" cy="1664044"/>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CuadroTexto 8"/>
          <p:cNvSpPr txBox="1"/>
          <p:nvPr/>
        </p:nvSpPr>
        <p:spPr>
          <a:xfrm>
            <a:off x="1276865" y="5338174"/>
            <a:ext cx="4217773" cy="584775"/>
          </a:xfrm>
          <a:prstGeom prst="rect">
            <a:avLst/>
          </a:prstGeom>
          <a:noFill/>
        </p:spPr>
        <p:txBody>
          <a:bodyPr wrap="square" rtlCol="0">
            <a:spAutoFit/>
          </a:bodyPr>
          <a:lstStyle/>
          <a:p>
            <a:pPr algn="just"/>
            <a:r>
              <a:rPr lang="es-SV" sz="1600" dirty="0" smtClean="0"/>
              <a:t>Mucho grano fino que incrementa pureza de MF y disminuye agotamiento de MCC</a:t>
            </a:r>
            <a:endParaRPr lang="es-SV" sz="1600" dirty="0"/>
          </a:p>
        </p:txBody>
      </p:sp>
      <p:sp>
        <p:nvSpPr>
          <p:cNvPr id="10" name="CuadroTexto 9"/>
          <p:cNvSpPr txBox="1"/>
          <p:nvPr/>
        </p:nvSpPr>
        <p:spPr>
          <a:xfrm>
            <a:off x="3286125" y="4519508"/>
            <a:ext cx="2262970" cy="369332"/>
          </a:xfrm>
          <a:prstGeom prst="rect">
            <a:avLst/>
          </a:prstGeom>
          <a:noFill/>
        </p:spPr>
        <p:txBody>
          <a:bodyPr wrap="square" rtlCol="0">
            <a:spAutoFit/>
          </a:bodyPr>
          <a:lstStyle/>
          <a:p>
            <a:r>
              <a:rPr lang="es-SV" b="1" dirty="0" smtClean="0"/>
              <a:t>MCC antes cambios </a:t>
            </a:r>
            <a:endParaRPr lang="es-SV" b="1" dirty="0"/>
          </a:p>
        </p:txBody>
      </p:sp>
      <p:sp>
        <p:nvSpPr>
          <p:cNvPr id="11" name="CuadroTexto 10"/>
          <p:cNvSpPr txBox="1"/>
          <p:nvPr/>
        </p:nvSpPr>
        <p:spPr>
          <a:xfrm>
            <a:off x="8620125" y="4496853"/>
            <a:ext cx="2634902" cy="369332"/>
          </a:xfrm>
          <a:prstGeom prst="rect">
            <a:avLst/>
          </a:prstGeom>
          <a:noFill/>
        </p:spPr>
        <p:txBody>
          <a:bodyPr wrap="square" rtlCol="0">
            <a:spAutoFit/>
          </a:bodyPr>
          <a:lstStyle/>
          <a:p>
            <a:r>
              <a:rPr lang="es-SV" b="1" dirty="0" smtClean="0"/>
              <a:t>MCC después de cambios </a:t>
            </a:r>
            <a:endParaRPr lang="es-SV" b="1" dirty="0"/>
          </a:p>
        </p:txBody>
      </p:sp>
      <p:sp>
        <p:nvSpPr>
          <p:cNvPr id="12" name="CuadroTexto 11"/>
          <p:cNvSpPr txBox="1"/>
          <p:nvPr/>
        </p:nvSpPr>
        <p:spPr>
          <a:xfrm>
            <a:off x="6896140" y="5237261"/>
            <a:ext cx="4217773" cy="584775"/>
          </a:xfrm>
          <a:prstGeom prst="rect">
            <a:avLst/>
          </a:prstGeom>
          <a:noFill/>
        </p:spPr>
        <p:txBody>
          <a:bodyPr wrap="square" rtlCol="0">
            <a:spAutoFit/>
          </a:bodyPr>
          <a:lstStyle/>
          <a:p>
            <a:pPr algn="just"/>
            <a:r>
              <a:rPr lang="es-SV" sz="1600" dirty="0" smtClean="0"/>
              <a:t>Se logró obtener mayor tamaño de grano y mayor uniformidad</a:t>
            </a:r>
            <a:endParaRPr lang="es-SV" sz="1600" dirty="0"/>
          </a:p>
        </p:txBody>
      </p:sp>
      <p:sp>
        <p:nvSpPr>
          <p:cNvPr id="13" name="Título 1"/>
          <p:cNvSpPr>
            <a:spLocks noGrp="1"/>
          </p:cNvSpPr>
          <p:nvPr>
            <p:ph type="title"/>
          </p:nvPr>
        </p:nvSpPr>
        <p:spPr>
          <a:xfrm>
            <a:off x="609600" y="274638"/>
            <a:ext cx="10972800" cy="796281"/>
          </a:xfrm>
        </p:spPr>
        <p:txBody>
          <a:bodyPr/>
          <a:lstStyle/>
          <a:p>
            <a:pPr algn="ctr"/>
            <a:r>
              <a:rPr lang="es-SV" sz="3600" dirty="0" smtClean="0"/>
              <a:t>Diferencias de templas antes y después de cambios </a:t>
            </a:r>
            <a:endParaRPr lang="es-SV" sz="3600" dirty="0"/>
          </a:p>
        </p:txBody>
      </p:sp>
    </p:spTree>
    <p:extLst>
      <p:ext uri="{BB962C8B-B14F-4D97-AF65-F5344CB8AC3E}">
        <p14:creationId xmlns:p14="http://schemas.microsoft.com/office/powerpoint/2010/main" val="658910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Mejoras en Centrifugas </a:t>
            </a:r>
            <a:endParaRPr lang="es-MX" dirty="0"/>
          </a:p>
        </p:txBody>
      </p:sp>
    </p:spTree>
    <p:extLst>
      <p:ext uri="{BB962C8B-B14F-4D97-AF65-F5344CB8AC3E}">
        <p14:creationId xmlns:p14="http://schemas.microsoft.com/office/powerpoint/2010/main" val="638671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9915" y="1001050"/>
            <a:ext cx="10989276" cy="4982477"/>
          </a:xfrm>
        </p:spPr>
        <p:txBody>
          <a:bodyPr/>
          <a:lstStyle/>
          <a:p>
            <a:pPr marL="0" indent="0">
              <a:buNone/>
            </a:pPr>
            <a:r>
              <a:rPr lang="es-SV" dirty="0" smtClean="0"/>
              <a:t>La uniformidad de los cristales de la masa influye en el proceso de purgado</a:t>
            </a:r>
            <a:endParaRPr lang="es-SV" dirty="0"/>
          </a:p>
        </p:txBody>
      </p:sp>
      <p:grpSp>
        <p:nvGrpSpPr>
          <p:cNvPr id="6" name="Grupo 5"/>
          <p:cNvGrpSpPr/>
          <p:nvPr/>
        </p:nvGrpSpPr>
        <p:grpSpPr>
          <a:xfrm rot="5400000">
            <a:off x="464377" y="2825711"/>
            <a:ext cx="2874454" cy="2358693"/>
            <a:chOff x="1483007" y="3476367"/>
            <a:chExt cx="3684233" cy="2575421"/>
          </a:xfrm>
        </p:grpSpPr>
        <p:sp>
          <p:nvSpPr>
            <p:cNvPr id="7" name="Rectángulo 6"/>
            <p:cNvSpPr/>
            <p:nvPr/>
          </p:nvSpPr>
          <p:spPr>
            <a:xfrm>
              <a:off x="1499286" y="3476367"/>
              <a:ext cx="3632887" cy="2570205"/>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 name="Rectángulo 7"/>
            <p:cNvSpPr/>
            <p:nvPr/>
          </p:nvSpPr>
          <p:spPr>
            <a:xfrm>
              <a:off x="1502626" y="5105723"/>
              <a:ext cx="3632887" cy="944904"/>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Hexágono 8"/>
            <p:cNvSpPr/>
            <p:nvPr/>
          </p:nvSpPr>
          <p:spPr>
            <a:xfrm>
              <a:off x="1946498" y="4364094"/>
              <a:ext cx="774634" cy="5310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Hexágono 9"/>
            <p:cNvSpPr/>
            <p:nvPr/>
          </p:nvSpPr>
          <p:spPr>
            <a:xfrm rot="20085427">
              <a:off x="2685541" y="5539245"/>
              <a:ext cx="642551" cy="41671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1" name="Hexágono 10"/>
            <p:cNvSpPr/>
            <p:nvPr/>
          </p:nvSpPr>
          <p:spPr>
            <a:xfrm rot="18932617">
              <a:off x="4083346" y="5522152"/>
              <a:ext cx="642551" cy="41671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2" name="Hexágono 11"/>
            <p:cNvSpPr/>
            <p:nvPr/>
          </p:nvSpPr>
          <p:spPr>
            <a:xfrm rot="20085427">
              <a:off x="1483007" y="5546866"/>
              <a:ext cx="642551" cy="41671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 name="Hexágono 12"/>
            <p:cNvSpPr/>
            <p:nvPr/>
          </p:nvSpPr>
          <p:spPr>
            <a:xfrm rot="3743265">
              <a:off x="2080662" y="5522153"/>
              <a:ext cx="642551" cy="41671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4" name="Hexágono 13"/>
            <p:cNvSpPr/>
            <p:nvPr/>
          </p:nvSpPr>
          <p:spPr>
            <a:xfrm rot="578789">
              <a:off x="3311694" y="5471413"/>
              <a:ext cx="774634" cy="5310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5" name="Hexágono 14"/>
            <p:cNvSpPr/>
            <p:nvPr/>
          </p:nvSpPr>
          <p:spPr>
            <a:xfrm rot="164969">
              <a:off x="1507809" y="4713651"/>
              <a:ext cx="528892" cy="299062"/>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6" name="Hexágono 15"/>
            <p:cNvSpPr/>
            <p:nvPr/>
          </p:nvSpPr>
          <p:spPr>
            <a:xfrm rot="20085427">
              <a:off x="4638348" y="5685538"/>
              <a:ext cx="528892" cy="299062"/>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7" name="Hexágono 16"/>
            <p:cNvSpPr/>
            <p:nvPr/>
          </p:nvSpPr>
          <p:spPr>
            <a:xfrm rot="20085427">
              <a:off x="3200513" y="5129068"/>
              <a:ext cx="528892" cy="299062"/>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8" name="Hexágono 17"/>
            <p:cNvSpPr/>
            <p:nvPr/>
          </p:nvSpPr>
          <p:spPr>
            <a:xfrm>
              <a:off x="3482862" y="4491780"/>
              <a:ext cx="774634" cy="5310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9" name="Hexágono 18"/>
            <p:cNvSpPr/>
            <p:nvPr/>
          </p:nvSpPr>
          <p:spPr>
            <a:xfrm>
              <a:off x="2748795" y="4541094"/>
              <a:ext cx="528892" cy="299062"/>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0" name="Hexágono 19"/>
            <p:cNvSpPr/>
            <p:nvPr/>
          </p:nvSpPr>
          <p:spPr>
            <a:xfrm rot="1250117">
              <a:off x="4223763" y="4529833"/>
              <a:ext cx="528892" cy="299062"/>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1" name="Hexágono 20"/>
            <p:cNvSpPr/>
            <p:nvPr/>
          </p:nvSpPr>
          <p:spPr>
            <a:xfrm rot="4767821">
              <a:off x="4583673" y="4412689"/>
              <a:ext cx="642551" cy="331282"/>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2" name="Hexágono 21"/>
            <p:cNvSpPr/>
            <p:nvPr/>
          </p:nvSpPr>
          <p:spPr>
            <a:xfrm>
              <a:off x="1504319" y="5268330"/>
              <a:ext cx="260801" cy="299062"/>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3" name="Hexágono 22"/>
            <p:cNvSpPr/>
            <p:nvPr/>
          </p:nvSpPr>
          <p:spPr>
            <a:xfrm rot="699636">
              <a:off x="2447216" y="4888947"/>
              <a:ext cx="774634" cy="5310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4" name="Hexágono 23"/>
            <p:cNvSpPr/>
            <p:nvPr/>
          </p:nvSpPr>
          <p:spPr>
            <a:xfrm rot="1278658">
              <a:off x="3737364" y="5091819"/>
              <a:ext cx="642551" cy="41671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5" name="Hexágono 24"/>
            <p:cNvSpPr/>
            <p:nvPr/>
          </p:nvSpPr>
          <p:spPr>
            <a:xfrm rot="2967496">
              <a:off x="4364892" y="4954707"/>
              <a:ext cx="774634" cy="5310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6" name="Hexágono 25"/>
            <p:cNvSpPr/>
            <p:nvPr/>
          </p:nvSpPr>
          <p:spPr>
            <a:xfrm>
              <a:off x="4184004" y="4816145"/>
              <a:ext cx="260023" cy="326940"/>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7" name="Hexágono 26"/>
            <p:cNvSpPr/>
            <p:nvPr/>
          </p:nvSpPr>
          <p:spPr>
            <a:xfrm>
              <a:off x="3161218" y="4776940"/>
              <a:ext cx="401107" cy="322260"/>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8" name="Hexágono 27"/>
            <p:cNvSpPr/>
            <p:nvPr/>
          </p:nvSpPr>
          <p:spPr>
            <a:xfrm rot="20085427">
              <a:off x="1808405" y="4980295"/>
              <a:ext cx="642551" cy="41671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9" name="Hexágono 28"/>
            <p:cNvSpPr/>
            <p:nvPr/>
          </p:nvSpPr>
          <p:spPr>
            <a:xfrm>
              <a:off x="1571327" y="5020743"/>
              <a:ext cx="260801" cy="231745"/>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grpSp>
        <p:nvGrpSpPr>
          <p:cNvPr id="30" name="Grupo 29"/>
          <p:cNvGrpSpPr/>
          <p:nvPr/>
        </p:nvGrpSpPr>
        <p:grpSpPr>
          <a:xfrm rot="5400000">
            <a:off x="6115272" y="2956947"/>
            <a:ext cx="2906110" cy="2260476"/>
            <a:chOff x="6157368" y="3476368"/>
            <a:chExt cx="3644875" cy="2596710"/>
          </a:xfrm>
        </p:grpSpPr>
        <p:sp>
          <p:nvSpPr>
            <p:cNvPr id="31" name="Rectángulo 30"/>
            <p:cNvSpPr/>
            <p:nvPr/>
          </p:nvSpPr>
          <p:spPr>
            <a:xfrm>
              <a:off x="6167852" y="3476368"/>
              <a:ext cx="3632887" cy="25967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32" name="Rectángulo 31"/>
            <p:cNvSpPr/>
            <p:nvPr/>
          </p:nvSpPr>
          <p:spPr>
            <a:xfrm>
              <a:off x="6169356" y="5126315"/>
              <a:ext cx="3632887" cy="944904"/>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33" name="Hexágono 32"/>
            <p:cNvSpPr/>
            <p:nvPr/>
          </p:nvSpPr>
          <p:spPr>
            <a:xfrm rot="759011">
              <a:off x="6325278" y="5690372"/>
              <a:ext cx="505360" cy="31702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34" name="Hexágono 33"/>
            <p:cNvSpPr/>
            <p:nvPr/>
          </p:nvSpPr>
          <p:spPr>
            <a:xfrm>
              <a:off x="7674584" y="5445257"/>
              <a:ext cx="517955" cy="31702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35" name="Hexágono 34"/>
            <p:cNvSpPr/>
            <p:nvPr/>
          </p:nvSpPr>
          <p:spPr>
            <a:xfrm>
              <a:off x="6881219" y="5454111"/>
              <a:ext cx="505360" cy="31702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36" name="Hexágono 35"/>
            <p:cNvSpPr/>
            <p:nvPr/>
          </p:nvSpPr>
          <p:spPr>
            <a:xfrm>
              <a:off x="7289506" y="5711697"/>
              <a:ext cx="505360" cy="31702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37" name="Hexágono 36"/>
            <p:cNvSpPr/>
            <p:nvPr/>
          </p:nvSpPr>
          <p:spPr>
            <a:xfrm>
              <a:off x="6499656" y="5406179"/>
              <a:ext cx="373674" cy="25861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38" name="Hexágono 37"/>
            <p:cNvSpPr/>
            <p:nvPr/>
          </p:nvSpPr>
          <p:spPr>
            <a:xfrm rot="17504163">
              <a:off x="7353439" y="5401887"/>
              <a:ext cx="373674" cy="238970"/>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39" name="Hexágono 38"/>
            <p:cNvSpPr/>
            <p:nvPr/>
          </p:nvSpPr>
          <p:spPr>
            <a:xfrm rot="20085427">
              <a:off x="9408204" y="5397533"/>
              <a:ext cx="373674" cy="238970"/>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0" name="Hexágono 39"/>
            <p:cNvSpPr/>
            <p:nvPr/>
          </p:nvSpPr>
          <p:spPr>
            <a:xfrm rot="236862">
              <a:off x="9159768" y="5790275"/>
              <a:ext cx="373674" cy="238970"/>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1" name="Hexágono 40"/>
            <p:cNvSpPr/>
            <p:nvPr/>
          </p:nvSpPr>
          <p:spPr>
            <a:xfrm rot="2047486">
              <a:off x="7518887" y="5128225"/>
              <a:ext cx="373674" cy="238970"/>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2" name="Hexágono 41"/>
            <p:cNvSpPr/>
            <p:nvPr/>
          </p:nvSpPr>
          <p:spPr>
            <a:xfrm rot="20085427">
              <a:off x="6157368" y="5535012"/>
              <a:ext cx="292860" cy="1656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3" name="Hexágono 42"/>
            <p:cNvSpPr/>
            <p:nvPr/>
          </p:nvSpPr>
          <p:spPr>
            <a:xfrm rot="20085427">
              <a:off x="6831362" y="5824445"/>
              <a:ext cx="292860" cy="1656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4" name="Hexágono 43"/>
            <p:cNvSpPr/>
            <p:nvPr/>
          </p:nvSpPr>
          <p:spPr>
            <a:xfrm>
              <a:off x="9190595" y="5614392"/>
              <a:ext cx="292860" cy="1656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5" name="Hexágono 44"/>
            <p:cNvSpPr/>
            <p:nvPr/>
          </p:nvSpPr>
          <p:spPr>
            <a:xfrm rot="1092196">
              <a:off x="8438975" y="5305402"/>
              <a:ext cx="292860" cy="1656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6" name="Hexágono 45"/>
            <p:cNvSpPr/>
            <p:nvPr/>
          </p:nvSpPr>
          <p:spPr>
            <a:xfrm rot="6368659">
              <a:off x="7745157" y="5831848"/>
              <a:ext cx="292860" cy="1656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7" name="Hexágono 46"/>
            <p:cNvSpPr/>
            <p:nvPr/>
          </p:nvSpPr>
          <p:spPr>
            <a:xfrm rot="1446532">
              <a:off x="9015470" y="5329699"/>
              <a:ext cx="373674" cy="238970"/>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8" name="Hexágono 47"/>
            <p:cNvSpPr/>
            <p:nvPr/>
          </p:nvSpPr>
          <p:spPr>
            <a:xfrm rot="20085427">
              <a:off x="8660476" y="5440366"/>
              <a:ext cx="373674" cy="238970"/>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9" name="Hexágono 48"/>
            <p:cNvSpPr/>
            <p:nvPr/>
          </p:nvSpPr>
          <p:spPr>
            <a:xfrm rot="2450533">
              <a:off x="8786953" y="5731978"/>
              <a:ext cx="373674" cy="238970"/>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0" name="Hexágono 49"/>
            <p:cNvSpPr/>
            <p:nvPr/>
          </p:nvSpPr>
          <p:spPr>
            <a:xfrm rot="3020050">
              <a:off x="8129621" y="5364412"/>
              <a:ext cx="373674" cy="238970"/>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1" name="Hexágono 50"/>
            <p:cNvSpPr/>
            <p:nvPr/>
          </p:nvSpPr>
          <p:spPr>
            <a:xfrm rot="20085427">
              <a:off x="8313105" y="5111896"/>
              <a:ext cx="292860" cy="1656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2" name="Hexágono 51"/>
            <p:cNvSpPr/>
            <p:nvPr/>
          </p:nvSpPr>
          <p:spPr>
            <a:xfrm rot="20085427">
              <a:off x="6185080" y="5166436"/>
              <a:ext cx="292860" cy="1656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3" name="Hexágono 52"/>
            <p:cNvSpPr/>
            <p:nvPr/>
          </p:nvSpPr>
          <p:spPr>
            <a:xfrm>
              <a:off x="7004527" y="5267354"/>
              <a:ext cx="292860" cy="1656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4" name="Hexágono 53"/>
            <p:cNvSpPr/>
            <p:nvPr/>
          </p:nvSpPr>
          <p:spPr>
            <a:xfrm rot="21092565">
              <a:off x="8728016" y="5207345"/>
              <a:ext cx="292860" cy="1656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5" name="Hexágono 54"/>
            <p:cNvSpPr/>
            <p:nvPr/>
          </p:nvSpPr>
          <p:spPr>
            <a:xfrm rot="9026895">
              <a:off x="9486176" y="5670276"/>
              <a:ext cx="292860" cy="1656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6" name="Hexágono 55"/>
            <p:cNvSpPr/>
            <p:nvPr/>
          </p:nvSpPr>
          <p:spPr>
            <a:xfrm>
              <a:off x="9257344" y="5022857"/>
              <a:ext cx="505360" cy="31702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7" name="Hexágono 56"/>
            <p:cNvSpPr/>
            <p:nvPr/>
          </p:nvSpPr>
          <p:spPr>
            <a:xfrm>
              <a:off x="7991979" y="5750057"/>
              <a:ext cx="505360" cy="31702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8" name="Hexágono 57"/>
            <p:cNvSpPr/>
            <p:nvPr/>
          </p:nvSpPr>
          <p:spPr>
            <a:xfrm>
              <a:off x="6179359" y="5401188"/>
              <a:ext cx="195413" cy="97051"/>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9" name="Hexágono 58"/>
            <p:cNvSpPr/>
            <p:nvPr/>
          </p:nvSpPr>
          <p:spPr>
            <a:xfrm>
              <a:off x="7889440" y="5116802"/>
              <a:ext cx="224492" cy="11548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0" name="Hexágono 59"/>
            <p:cNvSpPr/>
            <p:nvPr/>
          </p:nvSpPr>
          <p:spPr>
            <a:xfrm rot="799467">
              <a:off x="6511903" y="5188547"/>
              <a:ext cx="211570" cy="195935"/>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1" name="Hexágono 60"/>
            <p:cNvSpPr/>
            <p:nvPr/>
          </p:nvSpPr>
          <p:spPr>
            <a:xfrm rot="7692771">
              <a:off x="8114586" y="5132383"/>
              <a:ext cx="222225" cy="143843"/>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2" name="Hexágono 61"/>
            <p:cNvSpPr/>
            <p:nvPr/>
          </p:nvSpPr>
          <p:spPr>
            <a:xfrm rot="18575765">
              <a:off x="8492512" y="5724566"/>
              <a:ext cx="314360" cy="189083"/>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3" name="Hexágono 62"/>
            <p:cNvSpPr/>
            <p:nvPr/>
          </p:nvSpPr>
          <p:spPr>
            <a:xfrm rot="20085427">
              <a:off x="6708188" y="5096416"/>
              <a:ext cx="292860" cy="16567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4" name="Hexágono 63"/>
            <p:cNvSpPr/>
            <p:nvPr/>
          </p:nvSpPr>
          <p:spPr>
            <a:xfrm>
              <a:off x="7134953" y="5777695"/>
              <a:ext cx="132579" cy="82551"/>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5" name="Hexágono 64"/>
            <p:cNvSpPr/>
            <p:nvPr/>
          </p:nvSpPr>
          <p:spPr>
            <a:xfrm>
              <a:off x="7112877" y="5876251"/>
              <a:ext cx="193637" cy="167978"/>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6" name="Hexágono 65"/>
            <p:cNvSpPr/>
            <p:nvPr/>
          </p:nvSpPr>
          <p:spPr>
            <a:xfrm>
              <a:off x="6191974" y="5769909"/>
              <a:ext cx="132579" cy="142846"/>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7" name="Hexágono 66"/>
            <p:cNvSpPr/>
            <p:nvPr/>
          </p:nvSpPr>
          <p:spPr>
            <a:xfrm>
              <a:off x="6787156" y="5680359"/>
              <a:ext cx="132579" cy="142846"/>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8" name="Hexágono 67"/>
            <p:cNvSpPr/>
            <p:nvPr/>
          </p:nvSpPr>
          <p:spPr>
            <a:xfrm>
              <a:off x="6171219" y="5929131"/>
              <a:ext cx="132579" cy="142846"/>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9" name="Hexágono 68"/>
            <p:cNvSpPr/>
            <p:nvPr/>
          </p:nvSpPr>
          <p:spPr>
            <a:xfrm>
              <a:off x="8998659" y="5596378"/>
              <a:ext cx="168272" cy="15023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0" name="Hexágono 69"/>
            <p:cNvSpPr/>
            <p:nvPr/>
          </p:nvSpPr>
          <p:spPr>
            <a:xfrm>
              <a:off x="8402543" y="5596378"/>
              <a:ext cx="174924" cy="215186"/>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1" name="Hexágono 70"/>
            <p:cNvSpPr/>
            <p:nvPr/>
          </p:nvSpPr>
          <p:spPr>
            <a:xfrm>
              <a:off x="8515745" y="5492826"/>
              <a:ext cx="132579" cy="142846"/>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2" name="Hexágono 71"/>
            <p:cNvSpPr/>
            <p:nvPr/>
          </p:nvSpPr>
          <p:spPr>
            <a:xfrm>
              <a:off x="8033208" y="5275015"/>
              <a:ext cx="132579" cy="142846"/>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3" name="Hexágono 72"/>
            <p:cNvSpPr/>
            <p:nvPr/>
          </p:nvSpPr>
          <p:spPr>
            <a:xfrm>
              <a:off x="9522538" y="5865667"/>
              <a:ext cx="225140" cy="170543"/>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4" name="Hexágono 73"/>
            <p:cNvSpPr/>
            <p:nvPr/>
          </p:nvSpPr>
          <p:spPr>
            <a:xfrm>
              <a:off x="8756365" y="5912755"/>
              <a:ext cx="148881" cy="151498"/>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5" name="Hexágono 74"/>
            <p:cNvSpPr/>
            <p:nvPr/>
          </p:nvSpPr>
          <p:spPr>
            <a:xfrm rot="1919540">
              <a:off x="9011179" y="5067112"/>
              <a:ext cx="229652" cy="190501"/>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6" name="Hexágono 75"/>
            <p:cNvSpPr/>
            <p:nvPr/>
          </p:nvSpPr>
          <p:spPr>
            <a:xfrm>
              <a:off x="6395173" y="5349980"/>
              <a:ext cx="132579" cy="142846"/>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7" name="Hexágono 76"/>
            <p:cNvSpPr/>
            <p:nvPr/>
          </p:nvSpPr>
          <p:spPr>
            <a:xfrm>
              <a:off x="6812687" y="5278374"/>
              <a:ext cx="177323" cy="15609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8" name="Hexágono 77"/>
            <p:cNvSpPr/>
            <p:nvPr/>
          </p:nvSpPr>
          <p:spPr>
            <a:xfrm>
              <a:off x="7005141" y="5090483"/>
              <a:ext cx="211910" cy="168507"/>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9" name="Hexágono 78"/>
            <p:cNvSpPr/>
            <p:nvPr/>
          </p:nvSpPr>
          <p:spPr>
            <a:xfrm rot="5758864">
              <a:off x="7291304" y="5014242"/>
              <a:ext cx="170308" cy="290321"/>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0" name="Hexágono 79"/>
            <p:cNvSpPr/>
            <p:nvPr/>
          </p:nvSpPr>
          <p:spPr>
            <a:xfrm>
              <a:off x="7301504" y="5260872"/>
              <a:ext cx="152400" cy="203414"/>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1" name="Hexágono 80"/>
            <p:cNvSpPr/>
            <p:nvPr/>
          </p:nvSpPr>
          <p:spPr>
            <a:xfrm>
              <a:off x="8483212" y="5988625"/>
              <a:ext cx="266681" cy="46423"/>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2" name="Hexágono 81"/>
            <p:cNvSpPr/>
            <p:nvPr/>
          </p:nvSpPr>
          <p:spPr>
            <a:xfrm rot="769072">
              <a:off x="6202379" y="4934487"/>
              <a:ext cx="267113" cy="16510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3" name="Hexágono 82"/>
            <p:cNvSpPr/>
            <p:nvPr/>
          </p:nvSpPr>
          <p:spPr>
            <a:xfrm>
              <a:off x="6465700" y="5052469"/>
              <a:ext cx="132579" cy="142846"/>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4" name="Hexágono 83"/>
            <p:cNvSpPr/>
            <p:nvPr/>
          </p:nvSpPr>
          <p:spPr>
            <a:xfrm>
              <a:off x="8623786" y="5160343"/>
              <a:ext cx="132579" cy="142846"/>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5" name="Hexágono 84"/>
            <p:cNvSpPr/>
            <p:nvPr/>
          </p:nvSpPr>
          <p:spPr>
            <a:xfrm>
              <a:off x="8179629" y="5627664"/>
              <a:ext cx="110605" cy="104745"/>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sp>
        <p:nvSpPr>
          <p:cNvPr id="86" name="Flecha abajo 85"/>
          <p:cNvSpPr/>
          <p:nvPr/>
        </p:nvSpPr>
        <p:spPr>
          <a:xfrm rot="5400000">
            <a:off x="2648949" y="2914681"/>
            <a:ext cx="352815" cy="1101745"/>
          </a:xfrm>
          <a:prstGeom prst="downArrow">
            <a:avLst/>
          </a:prstGeom>
          <a:solidFill>
            <a:srgbClr val="FF0000"/>
          </a:solid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8" name="Flecha abajo 87"/>
          <p:cNvSpPr/>
          <p:nvPr/>
        </p:nvSpPr>
        <p:spPr>
          <a:xfrm rot="5400000">
            <a:off x="2633585" y="3750091"/>
            <a:ext cx="352815" cy="1101745"/>
          </a:xfrm>
          <a:prstGeom prst="downArrow">
            <a:avLst/>
          </a:prstGeom>
          <a:solidFill>
            <a:srgbClr val="FF0000"/>
          </a:solid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9" name="Flecha curvada hacia la derecha 88"/>
          <p:cNvSpPr/>
          <p:nvPr/>
        </p:nvSpPr>
        <p:spPr>
          <a:xfrm>
            <a:off x="838200" y="2005960"/>
            <a:ext cx="1717835" cy="494246"/>
          </a:xfrm>
          <a:prstGeom prst="curvedRightArrow">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sp>
        <p:nvSpPr>
          <p:cNvPr id="90" name="Flecha curvada hacia la derecha 89"/>
          <p:cNvSpPr/>
          <p:nvPr/>
        </p:nvSpPr>
        <p:spPr>
          <a:xfrm>
            <a:off x="6678931" y="1996363"/>
            <a:ext cx="1717835" cy="494246"/>
          </a:xfrm>
          <a:prstGeom prst="curvedRightArrow">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sp>
        <p:nvSpPr>
          <p:cNvPr id="91" name="Flecha abajo 90"/>
          <p:cNvSpPr/>
          <p:nvPr/>
        </p:nvSpPr>
        <p:spPr>
          <a:xfrm rot="5400000">
            <a:off x="8195518" y="2765009"/>
            <a:ext cx="352815" cy="1101745"/>
          </a:xfrm>
          <a:prstGeom prst="downArrow">
            <a:avLst/>
          </a:prstGeom>
          <a:solidFill>
            <a:srgbClr val="FF0000"/>
          </a:solid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2" name="Flecha abajo 91"/>
          <p:cNvSpPr/>
          <p:nvPr/>
        </p:nvSpPr>
        <p:spPr>
          <a:xfrm rot="5400000">
            <a:off x="8193721" y="3836429"/>
            <a:ext cx="352815" cy="1101745"/>
          </a:xfrm>
          <a:prstGeom prst="downArrow">
            <a:avLst/>
          </a:prstGeom>
          <a:solidFill>
            <a:srgbClr val="FF0000"/>
          </a:solid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3" name="CuadroTexto 92"/>
          <p:cNvSpPr txBox="1"/>
          <p:nvPr/>
        </p:nvSpPr>
        <p:spPr>
          <a:xfrm>
            <a:off x="565201" y="5774069"/>
            <a:ext cx="5280407" cy="369332"/>
          </a:xfrm>
          <a:prstGeom prst="rect">
            <a:avLst/>
          </a:prstGeom>
          <a:noFill/>
        </p:spPr>
        <p:txBody>
          <a:bodyPr wrap="square" rtlCol="0">
            <a:spAutoFit/>
          </a:bodyPr>
          <a:lstStyle/>
          <a:p>
            <a:r>
              <a:rPr lang="es-SV" dirty="0" smtClean="0"/>
              <a:t>Masas con cristales mas uniformes, mejor purgado</a:t>
            </a:r>
            <a:endParaRPr lang="es-SV" dirty="0"/>
          </a:p>
        </p:txBody>
      </p:sp>
      <p:sp>
        <p:nvSpPr>
          <p:cNvPr id="94" name="CuadroTexto 93"/>
          <p:cNvSpPr txBox="1"/>
          <p:nvPr/>
        </p:nvSpPr>
        <p:spPr>
          <a:xfrm>
            <a:off x="5956986" y="5794770"/>
            <a:ext cx="5280407" cy="646331"/>
          </a:xfrm>
          <a:prstGeom prst="rect">
            <a:avLst/>
          </a:prstGeom>
          <a:noFill/>
        </p:spPr>
        <p:txBody>
          <a:bodyPr wrap="square" rtlCol="0">
            <a:spAutoFit/>
          </a:bodyPr>
          <a:lstStyle/>
          <a:p>
            <a:r>
              <a:rPr lang="es-SV" dirty="0" smtClean="0"/>
              <a:t>Masas con cristales menos uniformes,  purgado mas difícil</a:t>
            </a:r>
            <a:endParaRPr lang="es-SV" dirty="0"/>
          </a:p>
        </p:txBody>
      </p:sp>
      <p:pic>
        <p:nvPicPr>
          <p:cNvPr id="95" name="Imagen 94"/>
          <p:cNvPicPr>
            <a:picLocks noChangeAspect="1"/>
          </p:cNvPicPr>
          <p:nvPr/>
        </p:nvPicPr>
        <p:blipFill rotWithShape="1">
          <a:blip r:embed="rId2" cstate="print">
            <a:extLst>
              <a:ext uri="{28A0092B-C50C-407E-A947-70E740481C1C}">
                <a14:useLocalDpi xmlns:a14="http://schemas.microsoft.com/office/drawing/2010/main" val="0"/>
              </a:ext>
            </a:extLst>
          </a:blip>
          <a:srcRect l="12724" r="8266" b="9187"/>
          <a:stretch/>
        </p:blipFill>
        <p:spPr>
          <a:xfrm>
            <a:off x="3491991" y="2866781"/>
            <a:ext cx="2145463" cy="2015807"/>
          </a:xfrm>
          <a:prstGeom prst="rect">
            <a:avLst/>
          </a:prstGeom>
          <a:effectLst>
            <a:outerShdw blurRad="50800" dist="38100" dir="2700000" algn="tl" rotWithShape="0">
              <a:prstClr val="black">
                <a:alpha val="40000"/>
              </a:prstClr>
            </a:outerShdw>
          </a:effectLst>
        </p:spPr>
      </p:pic>
      <p:pic>
        <p:nvPicPr>
          <p:cNvPr id="96" name="Imagen 95"/>
          <p:cNvPicPr>
            <a:picLocks noChangeAspect="1"/>
          </p:cNvPicPr>
          <p:nvPr/>
        </p:nvPicPr>
        <p:blipFill rotWithShape="1">
          <a:blip r:embed="rId3" cstate="print">
            <a:extLst>
              <a:ext uri="{28A0092B-C50C-407E-A947-70E740481C1C}">
                <a14:useLocalDpi xmlns:a14="http://schemas.microsoft.com/office/drawing/2010/main" val="0"/>
              </a:ext>
            </a:extLst>
          </a:blip>
          <a:srcRect l="21565" t="4462"/>
          <a:stretch/>
        </p:blipFill>
        <p:spPr>
          <a:xfrm>
            <a:off x="9184766" y="2820301"/>
            <a:ext cx="2038523" cy="2067425"/>
          </a:xfrm>
          <a:prstGeom prst="rect">
            <a:avLst/>
          </a:prstGeom>
          <a:effectLst>
            <a:outerShdw blurRad="50800" dist="38100" dir="2700000" algn="tl" rotWithShape="0">
              <a:prstClr val="black">
                <a:alpha val="40000"/>
              </a:prstClr>
            </a:outerShdw>
          </a:effectLst>
        </p:spPr>
      </p:pic>
      <p:sp>
        <p:nvSpPr>
          <p:cNvPr id="5" name="CuadroTexto 4"/>
          <p:cNvSpPr txBox="1"/>
          <p:nvPr/>
        </p:nvSpPr>
        <p:spPr>
          <a:xfrm>
            <a:off x="2475204" y="4445871"/>
            <a:ext cx="1052946" cy="307777"/>
          </a:xfrm>
          <a:prstGeom prst="rect">
            <a:avLst/>
          </a:prstGeom>
          <a:noFill/>
        </p:spPr>
        <p:txBody>
          <a:bodyPr wrap="square" rtlCol="0">
            <a:spAutoFit/>
          </a:bodyPr>
          <a:lstStyle/>
          <a:p>
            <a:r>
              <a:rPr lang="es-MX" sz="1400" dirty="0" smtClean="0"/>
              <a:t>Fuerza G</a:t>
            </a:r>
            <a:endParaRPr lang="es-MX" sz="1400" dirty="0"/>
          </a:p>
        </p:txBody>
      </p:sp>
      <p:sp>
        <p:nvSpPr>
          <p:cNvPr id="97" name="CuadroTexto 96"/>
          <p:cNvSpPr txBox="1"/>
          <p:nvPr/>
        </p:nvSpPr>
        <p:spPr>
          <a:xfrm>
            <a:off x="7851321" y="4541750"/>
            <a:ext cx="1052946" cy="307777"/>
          </a:xfrm>
          <a:prstGeom prst="rect">
            <a:avLst/>
          </a:prstGeom>
          <a:noFill/>
        </p:spPr>
        <p:txBody>
          <a:bodyPr wrap="square" rtlCol="0">
            <a:spAutoFit/>
          </a:bodyPr>
          <a:lstStyle/>
          <a:p>
            <a:r>
              <a:rPr lang="es-MX" sz="1400" dirty="0" smtClean="0"/>
              <a:t>Fuerza G</a:t>
            </a:r>
            <a:endParaRPr lang="es-MX" sz="1400" dirty="0"/>
          </a:p>
        </p:txBody>
      </p:sp>
    </p:spTree>
    <p:extLst>
      <p:ext uri="{BB962C8B-B14F-4D97-AF65-F5344CB8AC3E}">
        <p14:creationId xmlns:p14="http://schemas.microsoft.com/office/powerpoint/2010/main" val="229820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MX" dirty="0" smtClean="0"/>
              <a:t>Resultados </a:t>
            </a:r>
            <a:endParaRPr lang="es-MX" dirty="0"/>
          </a:p>
        </p:txBody>
      </p:sp>
    </p:spTree>
    <p:extLst>
      <p:ext uri="{BB962C8B-B14F-4D97-AF65-F5344CB8AC3E}">
        <p14:creationId xmlns:p14="http://schemas.microsoft.com/office/powerpoint/2010/main" val="390416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2689"/>
            <a:ext cx="10515600" cy="715530"/>
          </a:xfrm>
        </p:spPr>
        <p:txBody>
          <a:bodyPr/>
          <a:lstStyle/>
          <a:p>
            <a:pPr algn="ctr"/>
            <a:r>
              <a:rPr lang="es-MX" dirty="0" smtClean="0"/>
              <a:t>Purga en Centrífugas </a:t>
            </a:r>
            <a:endParaRPr lang="es-MX" dirty="0"/>
          </a:p>
        </p:txBody>
      </p:sp>
      <p:sp>
        <p:nvSpPr>
          <p:cNvPr id="3" name="Marcador de contenido 2"/>
          <p:cNvSpPr>
            <a:spLocks noGrp="1"/>
          </p:cNvSpPr>
          <p:nvPr>
            <p:ph idx="1"/>
          </p:nvPr>
        </p:nvSpPr>
        <p:spPr>
          <a:xfrm>
            <a:off x="838200" y="942110"/>
            <a:ext cx="10515600" cy="951345"/>
          </a:xfrm>
        </p:spPr>
        <p:txBody>
          <a:bodyPr/>
          <a:lstStyle/>
          <a:p>
            <a:r>
              <a:rPr lang="es-MX" dirty="0" smtClean="0"/>
              <a:t>El aumento en el área superficial entre poros se vio reflejado en la purga de las centrifugas de MCC </a:t>
            </a:r>
            <a:endParaRPr lang="es-MX" dirty="0"/>
          </a:p>
        </p:txBody>
      </p:sp>
      <p:graphicFrame>
        <p:nvGraphicFramePr>
          <p:cNvPr id="4" name="Gráfico 3"/>
          <p:cNvGraphicFramePr>
            <a:graphicFrameLocks/>
          </p:cNvGraphicFramePr>
          <p:nvPr>
            <p:extLst>
              <p:ext uri="{D42A27DB-BD31-4B8C-83A1-F6EECF244321}">
                <p14:modId xmlns:p14="http://schemas.microsoft.com/office/powerpoint/2010/main" val="1232238490"/>
              </p:ext>
            </p:extLst>
          </p:nvPr>
        </p:nvGraphicFramePr>
        <p:xfrm>
          <a:off x="1806532" y="1893455"/>
          <a:ext cx="8578935" cy="308301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378692" y="5258045"/>
            <a:ext cx="10975108" cy="1200329"/>
          </a:xfrm>
          <a:prstGeom prst="rect">
            <a:avLst/>
          </a:prstGeom>
        </p:spPr>
        <p:txBody>
          <a:bodyPr wrap="square">
            <a:spAutoFit/>
          </a:bodyPr>
          <a:lstStyle/>
          <a:p>
            <a:pPr marL="285750" indent="-285750">
              <a:buFont typeface="Arial" panose="020B0604020202020204" pitchFamily="34" charset="0"/>
              <a:buChar char="•"/>
            </a:pPr>
            <a:r>
              <a:rPr lang="es-SV" dirty="0"/>
              <a:t>La elevación de pureza en Centrifugas de 3° disminuyó de 5.2 desde inicio de zafra hasta el 6/03 a 3.42 a partir del 7 de marzo hasta la fecha </a:t>
            </a:r>
          </a:p>
          <a:p>
            <a:pPr marL="285750" indent="-285750">
              <a:buFont typeface="Arial" panose="020B0604020202020204" pitchFamily="34" charset="0"/>
              <a:buChar char="•"/>
            </a:pPr>
            <a:r>
              <a:rPr lang="es-SV" dirty="0" smtClean="0"/>
              <a:t>Un aumento en el tamaño de grano de MCC de 90 micrones en promedio, disminuyó la elevación de pureza en centrifugas en 1.8 puntos al mejora la porosidad de la masa Cocida </a:t>
            </a:r>
            <a:endParaRPr lang="es-SV" dirty="0"/>
          </a:p>
        </p:txBody>
      </p:sp>
      <p:cxnSp>
        <p:nvCxnSpPr>
          <p:cNvPr id="7" name="Conector recto 6"/>
          <p:cNvCxnSpPr/>
          <p:nvPr/>
        </p:nvCxnSpPr>
        <p:spPr>
          <a:xfrm>
            <a:off x="2493818" y="3315855"/>
            <a:ext cx="4913746" cy="923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7407564" y="3773055"/>
            <a:ext cx="2549236" cy="46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Flecha izquierda y derecha 11"/>
          <p:cNvSpPr/>
          <p:nvPr/>
        </p:nvSpPr>
        <p:spPr>
          <a:xfrm rot="16200000">
            <a:off x="9949853" y="3424392"/>
            <a:ext cx="444543" cy="240145"/>
          </a:xfrm>
          <a:prstGeom prst="leftRightArrow">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a:off x="10455564" y="3325091"/>
            <a:ext cx="1330036" cy="461665"/>
          </a:xfrm>
          <a:prstGeom prst="rect">
            <a:avLst/>
          </a:prstGeom>
          <a:noFill/>
        </p:spPr>
        <p:txBody>
          <a:bodyPr wrap="square" rtlCol="0">
            <a:spAutoFit/>
          </a:bodyPr>
          <a:lstStyle/>
          <a:p>
            <a:r>
              <a:rPr lang="es-MX" sz="1200" b="1" dirty="0" smtClean="0"/>
              <a:t>1.8 puntos de disminución </a:t>
            </a:r>
            <a:endParaRPr lang="es-MX" sz="1200" b="1" dirty="0"/>
          </a:p>
        </p:txBody>
      </p:sp>
    </p:spTree>
    <p:extLst>
      <p:ext uri="{BB962C8B-B14F-4D97-AF65-F5344CB8AC3E}">
        <p14:creationId xmlns:p14="http://schemas.microsoft.com/office/powerpoint/2010/main" val="258919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87039"/>
            <a:ext cx="10515600" cy="724766"/>
          </a:xfrm>
        </p:spPr>
        <p:txBody>
          <a:bodyPr/>
          <a:lstStyle/>
          <a:p>
            <a:pPr algn="ctr"/>
            <a:r>
              <a:rPr lang="es-MX" dirty="0" smtClean="0"/>
              <a:t>Pureza en Miel Final </a:t>
            </a:r>
            <a:endParaRPr lang="es-MX" dirty="0"/>
          </a:p>
        </p:txBody>
      </p:sp>
      <p:graphicFrame>
        <p:nvGraphicFramePr>
          <p:cNvPr id="4" name="Gráfico 3"/>
          <p:cNvGraphicFramePr>
            <a:graphicFrameLocks/>
          </p:cNvGraphicFramePr>
          <p:nvPr>
            <p:extLst>
              <p:ext uri="{D42A27DB-BD31-4B8C-83A1-F6EECF244321}">
                <p14:modId xmlns:p14="http://schemas.microsoft.com/office/powerpoint/2010/main" val="402729019"/>
              </p:ext>
            </p:extLst>
          </p:nvPr>
        </p:nvGraphicFramePr>
        <p:xfrm>
          <a:off x="1884218" y="2066634"/>
          <a:ext cx="7952509" cy="3188855"/>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contenido 2"/>
          <p:cNvSpPr>
            <a:spLocks noGrp="1"/>
          </p:cNvSpPr>
          <p:nvPr>
            <p:ph idx="1"/>
          </p:nvPr>
        </p:nvSpPr>
        <p:spPr>
          <a:xfrm>
            <a:off x="838199" y="942111"/>
            <a:ext cx="10928927" cy="775854"/>
          </a:xfrm>
        </p:spPr>
        <p:txBody>
          <a:bodyPr>
            <a:normAutofit/>
          </a:bodyPr>
          <a:lstStyle/>
          <a:p>
            <a:pPr marL="0" indent="0">
              <a:buNone/>
            </a:pPr>
            <a:r>
              <a:rPr lang="es-MX" sz="2400" dirty="0" smtClean="0"/>
              <a:t>La pureza en Miel final disminuyó en 3 puntos promedio fruto de disminuir la pureza de la miel </a:t>
            </a:r>
            <a:r>
              <a:rPr lang="es-MX" sz="2400" dirty="0" err="1" smtClean="0"/>
              <a:t>nutsch</a:t>
            </a:r>
            <a:r>
              <a:rPr lang="es-MX" sz="2400" dirty="0" smtClean="0"/>
              <a:t> de la MCC y la elevación de pureza en Centrifugas de 3°</a:t>
            </a:r>
            <a:endParaRPr lang="es-MX" sz="2400" dirty="0"/>
          </a:p>
        </p:txBody>
      </p:sp>
      <p:cxnSp>
        <p:nvCxnSpPr>
          <p:cNvPr id="6" name="Conector recto 5"/>
          <p:cNvCxnSpPr/>
          <p:nvPr/>
        </p:nvCxnSpPr>
        <p:spPr>
          <a:xfrm flipV="1">
            <a:off x="7112000" y="4091709"/>
            <a:ext cx="2235200" cy="692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714375" y="5728811"/>
            <a:ext cx="10906125" cy="646331"/>
          </a:xfrm>
          <a:prstGeom prst="rect">
            <a:avLst/>
          </a:prstGeom>
          <a:noFill/>
        </p:spPr>
        <p:txBody>
          <a:bodyPr wrap="square" rtlCol="0">
            <a:spAutoFit/>
          </a:bodyPr>
          <a:lstStyle/>
          <a:p>
            <a:r>
              <a:rPr lang="es-MX" dirty="0" smtClean="0"/>
              <a:t>La pureza en Miel final disminuyó de 38 puntos a 35 puntos de pureza es decir 3 puntos en promedio. Resultado del 1.6 que mejoró el agotamiento en el cocimiento de MCC y el 1.8 de menor incremento de pureza en CTR  </a:t>
            </a:r>
            <a:endParaRPr lang="es-MX" dirty="0"/>
          </a:p>
        </p:txBody>
      </p:sp>
      <p:sp>
        <p:nvSpPr>
          <p:cNvPr id="10" name="CuadroTexto 9"/>
          <p:cNvSpPr txBox="1"/>
          <p:nvPr/>
        </p:nvSpPr>
        <p:spPr>
          <a:xfrm>
            <a:off x="9938327" y="3565237"/>
            <a:ext cx="1330036" cy="461665"/>
          </a:xfrm>
          <a:prstGeom prst="rect">
            <a:avLst/>
          </a:prstGeom>
          <a:noFill/>
        </p:spPr>
        <p:txBody>
          <a:bodyPr wrap="square" rtlCol="0">
            <a:spAutoFit/>
          </a:bodyPr>
          <a:lstStyle/>
          <a:p>
            <a:r>
              <a:rPr lang="es-MX" sz="1200" b="1" dirty="0"/>
              <a:t>3</a:t>
            </a:r>
            <a:r>
              <a:rPr lang="es-MX" sz="1200" b="1" dirty="0" smtClean="0"/>
              <a:t> puntos de disminución </a:t>
            </a:r>
            <a:endParaRPr lang="es-MX" sz="1200" b="1" dirty="0"/>
          </a:p>
        </p:txBody>
      </p:sp>
    </p:spTree>
    <p:extLst>
      <p:ext uri="{BB962C8B-B14F-4D97-AF65-F5344CB8AC3E}">
        <p14:creationId xmlns:p14="http://schemas.microsoft.com/office/powerpoint/2010/main" val="1153046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5861" y="503843"/>
            <a:ext cx="10972800" cy="1143000"/>
          </a:xfrm>
        </p:spPr>
        <p:txBody>
          <a:bodyPr>
            <a:normAutofit fontScale="90000"/>
          </a:bodyPr>
          <a:lstStyle/>
          <a:p>
            <a:pPr algn="ctr"/>
            <a:r>
              <a:rPr lang="es-SV" sz="4000" dirty="0" smtClean="0"/>
              <a:t>Azúcar recuperada por disminución de Perdidas en MF durante zafra 16/17</a:t>
            </a:r>
            <a:endParaRPr lang="es-SV" sz="40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40090480"/>
              </p:ext>
            </p:extLst>
          </p:nvPr>
        </p:nvGraphicFramePr>
        <p:xfrm>
          <a:off x="3615162" y="2078881"/>
          <a:ext cx="5334344" cy="2590520"/>
        </p:xfrm>
        <a:graphic>
          <a:graphicData uri="http://schemas.openxmlformats.org/drawingml/2006/table">
            <a:tbl>
              <a:tblPr firstRow="1" firstCol="1" bandRow="1">
                <a:tableStyleId>{D7AC3CCA-C797-4891-BE02-D94E43425B78}</a:tableStyleId>
              </a:tblPr>
              <a:tblGrid>
                <a:gridCol w="2480470"/>
                <a:gridCol w="1099979"/>
                <a:gridCol w="688866"/>
                <a:gridCol w="1065029"/>
              </a:tblGrid>
              <a:tr h="598335">
                <a:tc gridSpan="4">
                  <a:txBody>
                    <a:bodyPr/>
                    <a:lstStyle/>
                    <a:p>
                      <a:pPr algn="ctr">
                        <a:spcAft>
                          <a:spcPts val="0"/>
                        </a:spcAft>
                      </a:pPr>
                      <a:r>
                        <a:rPr lang="es-SV" sz="1400" dirty="0">
                          <a:effectLst/>
                        </a:rPr>
                        <a:t>Calculo de ahorros en CH por cambio de esquema 4 templas a 3 templas </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SV"/>
                    </a:p>
                  </a:txBody>
                  <a:tcPr/>
                </a:tc>
                <a:tc hMerge="1">
                  <a:txBody>
                    <a:bodyPr/>
                    <a:lstStyle/>
                    <a:p>
                      <a:endParaRPr lang="es-SV"/>
                    </a:p>
                  </a:txBody>
                  <a:tcPr/>
                </a:tc>
                <a:tc hMerge="1">
                  <a:txBody>
                    <a:bodyPr/>
                    <a:lstStyle/>
                    <a:p>
                      <a:endParaRPr lang="es-SV"/>
                    </a:p>
                  </a:txBody>
                  <a:tcPr/>
                </a:tc>
              </a:tr>
              <a:tr h="339964">
                <a:tc>
                  <a:txBody>
                    <a:bodyPr/>
                    <a:lstStyle/>
                    <a:p>
                      <a:pPr algn="ctr">
                        <a:spcAft>
                          <a:spcPts val="0"/>
                        </a:spcAft>
                      </a:pPr>
                      <a:r>
                        <a:rPr lang="es-SV" sz="1400" dirty="0">
                          <a:effectLst/>
                        </a:rPr>
                        <a:t> </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SV" sz="1400">
                          <a:effectLst/>
                        </a:rPr>
                        <a:t>Calculadas</a:t>
                      </a:r>
                      <a:endParaRPr lang="es-SV"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SV" sz="1400">
                          <a:effectLst/>
                        </a:rPr>
                        <a:t>Reales</a:t>
                      </a:r>
                      <a:endParaRPr lang="es-SV"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SV" sz="1400">
                          <a:effectLst/>
                        </a:rPr>
                        <a:t>Diferencia</a:t>
                      </a:r>
                      <a:endParaRPr lang="es-SV"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9964">
                <a:tc>
                  <a:txBody>
                    <a:bodyPr/>
                    <a:lstStyle/>
                    <a:p>
                      <a:pPr algn="ctr">
                        <a:spcAft>
                          <a:spcPts val="0"/>
                        </a:spcAft>
                      </a:pPr>
                      <a:r>
                        <a:rPr lang="es-SV" sz="1400" dirty="0">
                          <a:effectLst/>
                        </a:rPr>
                        <a:t>Perdidas en MF </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SV" sz="1400" dirty="0" smtClean="0">
                          <a:effectLst/>
                        </a:rPr>
                        <a:t>1.55</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SV" sz="1400" dirty="0" smtClean="0">
                          <a:effectLst/>
                        </a:rPr>
                        <a:t>1.46</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SV" sz="1400" dirty="0" smtClean="0">
                          <a:effectLst/>
                        </a:rPr>
                        <a:t>0.09</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13922">
                <a:tc>
                  <a:txBody>
                    <a:bodyPr/>
                    <a:lstStyle/>
                    <a:p>
                      <a:pPr algn="ctr">
                        <a:spcAft>
                          <a:spcPts val="0"/>
                        </a:spcAft>
                      </a:pPr>
                      <a:r>
                        <a:rPr lang="es-SV" sz="1400" dirty="0">
                          <a:effectLst/>
                        </a:rPr>
                        <a:t>t Caña molida del 06/03 al </a:t>
                      </a:r>
                      <a:r>
                        <a:rPr lang="es-SV" sz="1400" dirty="0" smtClean="0">
                          <a:effectLst/>
                        </a:rPr>
                        <a:t>24/04</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ctr">
                        <a:spcAft>
                          <a:spcPts val="0"/>
                        </a:spcAft>
                      </a:pPr>
                      <a:r>
                        <a:rPr lang="es-SV" sz="1400" dirty="0" smtClean="0">
                          <a:effectLst/>
                          <a:latin typeface="+mn-lt"/>
                          <a:ea typeface="+mn-ea"/>
                          <a:cs typeface="+mn-cs"/>
                        </a:rPr>
                        <a:t>368,286.89</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SV"/>
                    </a:p>
                  </a:txBody>
                  <a:tcPr/>
                </a:tc>
                <a:tc hMerge="1">
                  <a:txBody>
                    <a:bodyPr/>
                    <a:lstStyle/>
                    <a:p>
                      <a:endParaRPr lang="es-SV"/>
                    </a:p>
                  </a:txBody>
                  <a:tcPr/>
                </a:tc>
              </a:tr>
              <a:tr h="598335">
                <a:tc>
                  <a:txBody>
                    <a:bodyPr/>
                    <a:lstStyle/>
                    <a:p>
                      <a:pPr algn="ctr">
                        <a:spcAft>
                          <a:spcPts val="0"/>
                        </a:spcAft>
                      </a:pPr>
                      <a:r>
                        <a:rPr lang="es-SV" sz="1400">
                          <a:effectLst/>
                        </a:rPr>
                        <a:t>t Azúcar Recuperada al disminuir la perdida </a:t>
                      </a:r>
                      <a:endParaRPr lang="es-SV"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ctr">
                        <a:spcAft>
                          <a:spcPts val="0"/>
                        </a:spcAft>
                      </a:pPr>
                      <a:r>
                        <a:rPr lang="es-SV" sz="1400" dirty="0" smtClean="0">
                          <a:effectLst/>
                          <a:latin typeface="+mn-lt"/>
                          <a:ea typeface="+mn-ea"/>
                          <a:cs typeface="+mn-cs"/>
                        </a:rPr>
                        <a:t>331.45</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SV"/>
                    </a:p>
                  </a:txBody>
                  <a:tcPr/>
                </a:tc>
                <a:tc hMerge="1">
                  <a:txBody>
                    <a:bodyPr/>
                    <a:lstStyle/>
                    <a:p>
                      <a:endParaRPr lang="es-SV"/>
                    </a:p>
                  </a:txBody>
                  <a:tcPr/>
                </a:tc>
              </a:tr>
            </a:tbl>
          </a:graphicData>
        </a:graphic>
      </p:graphicFrame>
      <p:sp>
        <p:nvSpPr>
          <p:cNvPr id="7" name="CuadroTexto 6"/>
          <p:cNvSpPr txBox="1"/>
          <p:nvPr/>
        </p:nvSpPr>
        <p:spPr>
          <a:xfrm>
            <a:off x="979055" y="5080000"/>
            <a:ext cx="10603345" cy="923330"/>
          </a:xfrm>
          <a:prstGeom prst="rect">
            <a:avLst/>
          </a:prstGeom>
          <a:noFill/>
        </p:spPr>
        <p:txBody>
          <a:bodyPr wrap="square" rtlCol="0">
            <a:spAutoFit/>
          </a:bodyPr>
          <a:lstStyle/>
          <a:p>
            <a:r>
              <a:rPr lang="es-MX" dirty="0" smtClean="0"/>
              <a:t>Según las proyecciones durante los últimos 50 días de zafra las perdidas en Miel final hubieran sido 1.55 % pero gracias a los cambios realizados la perdida fueron de 1.46% es decir 0.09 % caña menos lo que representó 331 t mas de azúcar producida. </a:t>
            </a:r>
            <a:endParaRPr lang="es-MX" dirty="0"/>
          </a:p>
        </p:txBody>
      </p:sp>
    </p:spTree>
    <p:extLst>
      <p:ext uri="{BB962C8B-B14F-4D97-AF65-F5344CB8AC3E}">
        <p14:creationId xmlns:p14="http://schemas.microsoft.com/office/powerpoint/2010/main" val="3822410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51152"/>
            <a:ext cx="10515600" cy="484620"/>
          </a:xfrm>
        </p:spPr>
        <p:txBody>
          <a:bodyPr>
            <a:normAutofit fontScale="90000"/>
          </a:bodyPr>
          <a:lstStyle/>
          <a:p>
            <a:pPr algn="ctr"/>
            <a:r>
              <a:rPr lang="es-MX" dirty="0" smtClean="0"/>
              <a:t>Principios básicos de  la Cristalización </a:t>
            </a:r>
            <a:endParaRPr lang="es-MX" dirty="0"/>
          </a:p>
        </p:txBody>
      </p:sp>
      <p:sp>
        <p:nvSpPr>
          <p:cNvPr id="3" name="Marcador de contenido 2"/>
          <p:cNvSpPr>
            <a:spLocks noGrp="1"/>
          </p:cNvSpPr>
          <p:nvPr>
            <p:ph idx="1"/>
          </p:nvPr>
        </p:nvSpPr>
        <p:spPr>
          <a:xfrm>
            <a:off x="736600" y="1376218"/>
            <a:ext cx="10515600" cy="5273964"/>
          </a:xfrm>
        </p:spPr>
        <p:txBody>
          <a:bodyPr/>
          <a:lstStyle/>
          <a:p>
            <a:pPr algn="just"/>
            <a:r>
              <a:rPr lang="es-MX" sz="2400" dirty="0" smtClean="0"/>
              <a:t>Para que las templas de cristalización sean uniformes la semilla a utilizar debe ser uniforme, es decir debe tener un procedimiento estándar para su preparación </a:t>
            </a:r>
          </a:p>
          <a:p>
            <a:pPr marL="0" indent="0" algn="just">
              <a:buNone/>
            </a:pPr>
            <a:endParaRPr lang="es-MX"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5021" r="9671" b="2606"/>
          <a:stretch/>
        </p:blipFill>
        <p:spPr>
          <a:xfrm>
            <a:off x="2530764" y="2556163"/>
            <a:ext cx="2860386" cy="260465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927" y="2556163"/>
            <a:ext cx="2743309" cy="2604656"/>
          </a:xfrm>
          <a:prstGeom prst="rect">
            <a:avLst/>
          </a:prstGeom>
        </p:spPr>
      </p:pic>
      <p:sp>
        <p:nvSpPr>
          <p:cNvPr id="6" name="CuadroTexto 5"/>
          <p:cNvSpPr txBox="1"/>
          <p:nvPr/>
        </p:nvSpPr>
        <p:spPr>
          <a:xfrm>
            <a:off x="1182255" y="5357091"/>
            <a:ext cx="10171545" cy="369332"/>
          </a:xfrm>
          <a:prstGeom prst="rect">
            <a:avLst/>
          </a:prstGeom>
          <a:noFill/>
        </p:spPr>
        <p:txBody>
          <a:bodyPr wrap="square" rtlCol="0">
            <a:spAutoFit/>
          </a:bodyPr>
          <a:lstStyle/>
          <a:p>
            <a:r>
              <a:rPr lang="es-MX" dirty="0" smtClean="0"/>
              <a:t>Cada lote de semilla debe ser verificado y analizado antes de ser utilizado para una cristalización </a:t>
            </a:r>
            <a:endParaRPr lang="es-MX" dirty="0"/>
          </a:p>
        </p:txBody>
      </p:sp>
    </p:spTree>
    <p:extLst>
      <p:ext uri="{BB962C8B-B14F-4D97-AF65-F5344CB8AC3E}">
        <p14:creationId xmlns:p14="http://schemas.microsoft.com/office/powerpoint/2010/main" val="2869523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47553"/>
            <a:ext cx="10515600" cy="615949"/>
          </a:xfrm>
        </p:spPr>
        <p:txBody>
          <a:bodyPr>
            <a:normAutofit fontScale="90000"/>
          </a:bodyPr>
          <a:lstStyle/>
          <a:p>
            <a:pPr algn="ctr"/>
            <a:r>
              <a:rPr lang="es-MX" dirty="0" smtClean="0"/>
              <a:t>Conclusiones </a:t>
            </a:r>
            <a:endParaRPr lang="es-MX" dirty="0"/>
          </a:p>
        </p:txBody>
      </p:sp>
      <p:sp>
        <p:nvSpPr>
          <p:cNvPr id="3" name="Marcador de contenido 2"/>
          <p:cNvSpPr>
            <a:spLocks noGrp="1"/>
          </p:cNvSpPr>
          <p:nvPr>
            <p:ph idx="1"/>
          </p:nvPr>
        </p:nvSpPr>
        <p:spPr>
          <a:xfrm>
            <a:off x="838200" y="1792030"/>
            <a:ext cx="10515600" cy="4151572"/>
          </a:xfrm>
        </p:spPr>
        <p:txBody>
          <a:bodyPr/>
          <a:lstStyle/>
          <a:p>
            <a:pPr algn="just"/>
            <a:r>
              <a:rPr lang="es-MX" dirty="0" smtClean="0"/>
              <a:t>El aumento en la capacidad de agotamiento del licor madre  esta directamente ligado al aumento en la superficie de cristales en la masa cocida</a:t>
            </a:r>
          </a:p>
          <a:p>
            <a:pPr marL="0" indent="0" algn="just">
              <a:buNone/>
            </a:pPr>
            <a:endParaRPr lang="es-MX" dirty="0" smtClean="0"/>
          </a:p>
          <a:p>
            <a:pPr marL="0" indent="0" algn="just">
              <a:buNone/>
            </a:pPr>
            <a:endParaRPr lang="es-MX" dirty="0" smtClean="0"/>
          </a:p>
          <a:p>
            <a:pPr algn="just"/>
            <a:r>
              <a:rPr lang="es-MX" dirty="0" smtClean="0"/>
              <a:t>La pureza de la templa para cristalizar debe aumentarse con la carga de la mezcla para cristalizar y durante los primeros instantes después de sembrado el grano así es mas fácil controlar la uniformidad y reducir la absorción de impurezas del cristal al mínimo</a:t>
            </a:r>
          </a:p>
        </p:txBody>
      </p:sp>
    </p:spTree>
    <p:extLst>
      <p:ext uri="{BB962C8B-B14F-4D97-AF65-F5344CB8AC3E}">
        <p14:creationId xmlns:p14="http://schemas.microsoft.com/office/powerpoint/2010/main" val="3898507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80730" y="964387"/>
            <a:ext cx="10515600" cy="4351338"/>
          </a:xfrm>
        </p:spPr>
        <p:txBody>
          <a:bodyPr/>
          <a:lstStyle/>
          <a:p>
            <a:r>
              <a:rPr lang="es-MX" dirty="0"/>
              <a:t>El tamaño de cristal para maximizar el área superficial y la porosidad en promedio debe ser 250 micrones, en CH por ser tachos </a:t>
            </a:r>
            <a:r>
              <a:rPr lang="es-MX" dirty="0" err="1"/>
              <a:t>batch</a:t>
            </a:r>
            <a:r>
              <a:rPr lang="es-MX" dirty="0"/>
              <a:t> ese valor fue el máximo alcanzable, aunque el ideal recomendable por la literatura es de 300 micrones. </a:t>
            </a:r>
            <a:endParaRPr lang="es-MX" dirty="0" smtClean="0"/>
          </a:p>
          <a:p>
            <a:endParaRPr lang="es-MX" dirty="0"/>
          </a:p>
          <a:p>
            <a:r>
              <a:rPr lang="es-MX" dirty="0" smtClean="0"/>
              <a:t>Para la correcta ejecución y monitoreo de todos los cambios realizados  es indispensable contar con un equipo fiable de medición de tamaño de cristales</a:t>
            </a:r>
            <a:endParaRPr lang="es-MX" dirty="0"/>
          </a:p>
          <a:p>
            <a:endParaRPr lang="es-MX" dirty="0"/>
          </a:p>
        </p:txBody>
      </p:sp>
    </p:spTree>
    <p:extLst>
      <p:ext uri="{BB962C8B-B14F-4D97-AF65-F5344CB8AC3E}">
        <p14:creationId xmlns:p14="http://schemas.microsoft.com/office/powerpoint/2010/main" val="1711894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05" t="12769" r="31284" b="5582"/>
          <a:stretch/>
        </p:blipFill>
        <p:spPr>
          <a:xfrm>
            <a:off x="375904" y="234804"/>
            <a:ext cx="5934076" cy="6106696"/>
          </a:xfrm>
          <a:prstGeom prst="rect">
            <a:avLst/>
          </a:prstGeom>
        </p:spPr>
      </p:pic>
      <p:sp>
        <p:nvSpPr>
          <p:cNvPr id="5" name="CuadroTexto 4"/>
          <p:cNvSpPr txBox="1"/>
          <p:nvPr/>
        </p:nvSpPr>
        <p:spPr>
          <a:xfrm>
            <a:off x="6826102" y="2296632"/>
            <a:ext cx="4572000" cy="1754326"/>
          </a:xfrm>
          <a:prstGeom prst="rect">
            <a:avLst/>
          </a:prstGeom>
          <a:noFill/>
        </p:spPr>
        <p:txBody>
          <a:bodyPr wrap="square" rtlCol="0">
            <a:spAutoFit/>
          </a:bodyPr>
          <a:lstStyle/>
          <a:p>
            <a:pPr algn="just"/>
            <a:r>
              <a:rPr lang="es-MX" dirty="0" smtClean="0"/>
              <a:t>Fotos de diferentes </a:t>
            </a:r>
            <a:r>
              <a:rPr lang="es-MX" dirty="0" err="1" smtClean="0"/>
              <a:t>Slurrys</a:t>
            </a:r>
            <a:r>
              <a:rPr lang="es-MX" dirty="0" smtClean="0"/>
              <a:t> preparados en Ingenios del Grupo </a:t>
            </a:r>
            <a:r>
              <a:rPr lang="es-MX" dirty="0" err="1" smtClean="0"/>
              <a:t>Tongaat</a:t>
            </a:r>
            <a:r>
              <a:rPr lang="es-MX" dirty="0" smtClean="0"/>
              <a:t> </a:t>
            </a:r>
            <a:r>
              <a:rPr lang="es-MX" dirty="0" err="1" smtClean="0"/>
              <a:t>Hulett</a:t>
            </a:r>
            <a:r>
              <a:rPr lang="es-MX" dirty="0" smtClean="0"/>
              <a:t> de Sudáfrica, el mejor </a:t>
            </a:r>
            <a:r>
              <a:rPr lang="es-MX" dirty="0" err="1" smtClean="0"/>
              <a:t>slurry</a:t>
            </a:r>
            <a:r>
              <a:rPr lang="es-MX" dirty="0" smtClean="0"/>
              <a:t> según la fotografía es el preparado por el Ingenio de </a:t>
            </a:r>
            <a:r>
              <a:rPr lang="es-MX" dirty="0" err="1" smtClean="0"/>
              <a:t>Darnall</a:t>
            </a:r>
            <a:r>
              <a:rPr lang="es-MX" dirty="0" smtClean="0"/>
              <a:t> por su uniformidad preparado con una receta estándar (</a:t>
            </a:r>
            <a:r>
              <a:rPr lang="es-MX" dirty="0" err="1" smtClean="0"/>
              <a:t>sasta</a:t>
            </a:r>
            <a:r>
              <a:rPr lang="es-MX" dirty="0" smtClean="0"/>
              <a:t> </a:t>
            </a:r>
            <a:r>
              <a:rPr lang="es-MX" dirty="0" err="1" smtClean="0"/>
              <a:t>laboratory</a:t>
            </a:r>
            <a:r>
              <a:rPr lang="es-MX" dirty="0" smtClean="0"/>
              <a:t> manual 1985)</a:t>
            </a:r>
            <a:endParaRPr lang="es-MX" dirty="0"/>
          </a:p>
        </p:txBody>
      </p:sp>
    </p:spTree>
    <p:extLst>
      <p:ext uri="{BB962C8B-B14F-4D97-AF65-F5344CB8AC3E}">
        <p14:creationId xmlns:p14="http://schemas.microsoft.com/office/powerpoint/2010/main" val="2361469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5909" y="1103745"/>
            <a:ext cx="10515600" cy="5754255"/>
          </a:xfrm>
        </p:spPr>
        <p:txBody>
          <a:bodyPr/>
          <a:lstStyle/>
          <a:p>
            <a:r>
              <a:rPr lang="es-MX" dirty="0" smtClean="0"/>
              <a:t>El grano debe crecer tan rápido como sea posible, hasta 50 µm de su tamaño inicial durante los primeros minutos de la templas, para ello se debe utilizar una alta pureza en el pie de grano.</a:t>
            </a:r>
          </a:p>
          <a:p>
            <a:pPr marL="0" indent="0">
              <a:buNone/>
            </a:pPr>
            <a:endParaRPr lang="es-MX" dirty="0" smtClean="0"/>
          </a:p>
          <a:p>
            <a:pPr marL="0" indent="0">
              <a:buNone/>
            </a:pPr>
            <a:endParaRPr lang="es-MX" dirty="0" smtClean="0"/>
          </a:p>
          <a:p>
            <a:r>
              <a:rPr lang="es-MX" dirty="0" smtClean="0"/>
              <a:t>La concentración de cristales en la templa de cristalización debe ser tan alta como permita la fluidez y viscosidad de la masa </a:t>
            </a:r>
            <a:endParaRPr lang="es-MX" dirty="0"/>
          </a:p>
        </p:txBody>
      </p:sp>
    </p:spTree>
    <p:extLst>
      <p:ext uri="{BB962C8B-B14F-4D97-AF65-F5344CB8AC3E}">
        <p14:creationId xmlns:p14="http://schemas.microsoft.com/office/powerpoint/2010/main" val="3662863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24766"/>
          </a:xfrm>
        </p:spPr>
        <p:txBody>
          <a:bodyPr>
            <a:normAutofit fontScale="90000"/>
          </a:bodyPr>
          <a:lstStyle/>
          <a:p>
            <a:pPr algn="ctr"/>
            <a:r>
              <a:rPr lang="es-MX" dirty="0" smtClean="0"/>
              <a:t>Comportamiento del licor madre de Agotamiento  </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06919362"/>
              </p:ext>
            </p:extLst>
          </p:nvPr>
        </p:nvGraphicFramePr>
        <p:xfrm>
          <a:off x="1009071" y="1334276"/>
          <a:ext cx="3281220" cy="3571240"/>
        </p:xfrm>
        <a:graphic>
          <a:graphicData uri="http://schemas.openxmlformats.org/drawingml/2006/table">
            <a:tbl>
              <a:tblPr firstRow="1" bandRow="1">
                <a:tableStyleId>{5C22544A-7EE6-4342-B048-85BDC9FD1C3A}</a:tableStyleId>
              </a:tblPr>
              <a:tblGrid>
                <a:gridCol w="1554020"/>
                <a:gridCol w="1727200"/>
              </a:tblGrid>
              <a:tr h="370840">
                <a:tc>
                  <a:txBody>
                    <a:bodyPr/>
                    <a:lstStyle/>
                    <a:p>
                      <a:pPr algn="ctr"/>
                      <a:r>
                        <a:rPr lang="es-MX" b="1" dirty="0" smtClean="0"/>
                        <a:t>Proceso</a:t>
                      </a:r>
                      <a:endParaRPr lang="es-MX" b="1" dirty="0"/>
                    </a:p>
                  </a:txBody>
                  <a:tcPr anchor="ctr"/>
                </a:tc>
                <a:tc>
                  <a:txBody>
                    <a:bodyPr/>
                    <a:lstStyle/>
                    <a:p>
                      <a:pPr algn="ctr"/>
                      <a:r>
                        <a:rPr lang="es-MX" dirty="0" smtClean="0"/>
                        <a:t>Pureza Licor Madre</a:t>
                      </a:r>
                      <a:endParaRPr lang="es-MX" dirty="0"/>
                    </a:p>
                  </a:txBody>
                  <a:tcPr anchor="ctr"/>
                </a:tc>
              </a:tr>
              <a:tr h="370840">
                <a:tc>
                  <a:txBody>
                    <a:bodyPr/>
                    <a:lstStyle/>
                    <a:p>
                      <a:pPr algn="ctr"/>
                      <a:r>
                        <a:rPr lang="es-MX" dirty="0" smtClean="0"/>
                        <a:t>Inicio</a:t>
                      </a:r>
                      <a:r>
                        <a:rPr lang="es-MX" baseline="0" dirty="0" smtClean="0"/>
                        <a:t> de cristalización </a:t>
                      </a:r>
                      <a:endParaRPr lang="es-MX" dirty="0"/>
                    </a:p>
                  </a:txBody>
                  <a:tcPr anchor="ctr"/>
                </a:tc>
                <a:tc>
                  <a:txBody>
                    <a:bodyPr/>
                    <a:lstStyle/>
                    <a:p>
                      <a:pPr algn="ctr"/>
                      <a:r>
                        <a:rPr lang="es-MX" dirty="0" smtClean="0"/>
                        <a:t>82</a:t>
                      </a:r>
                      <a:endParaRPr lang="es-MX" dirty="0"/>
                    </a:p>
                  </a:txBody>
                  <a:tcPr anchor="ctr"/>
                </a:tc>
              </a:tr>
              <a:tr h="370840">
                <a:tc>
                  <a:txBody>
                    <a:bodyPr/>
                    <a:lstStyle/>
                    <a:p>
                      <a:pPr algn="ctr"/>
                      <a:r>
                        <a:rPr lang="es-MX" dirty="0" smtClean="0"/>
                        <a:t>Fin de cristalización</a:t>
                      </a:r>
                      <a:endParaRPr lang="es-MX" dirty="0"/>
                    </a:p>
                  </a:txBody>
                  <a:tcPr anchor="ctr"/>
                </a:tc>
                <a:tc>
                  <a:txBody>
                    <a:bodyPr/>
                    <a:lstStyle/>
                    <a:p>
                      <a:pPr algn="ctr"/>
                      <a:r>
                        <a:rPr lang="es-MX" dirty="0" smtClean="0"/>
                        <a:t>45</a:t>
                      </a:r>
                      <a:endParaRPr lang="es-MX" dirty="0"/>
                    </a:p>
                  </a:txBody>
                  <a:tcPr anchor="ctr"/>
                </a:tc>
              </a:tr>
              <a:tr h="370840">
                <a:tc>
                  <a:txBody>
                    <a:bodyPr/>
                    <a:lstStyle/>
                    <a:p>
                      <a:pPr algn="ctr"/>
                      <a:r>
                        <a:rPr lang="es-MX" dirty="0" smtClean="0"/>
                        <a:t>Fin de templa MCC</a:t>
                      </a:r>
                      <a:endParaRPr lang="es-MX" dirty="0"/>
                    </a:p>
                  </a:txBody>
                  <a:tcPr anchor="ctr"/>
                </a:tc>
                <a:tc>
                  <a:txBody>
                    <a:bodyPr/>
                    <a:lstStyle/>
                    <a:p>
                      <a:pPr algn="ctr"/>
                      <a:r>
                        <a:rPr lang="es-MX" dirty="0" smtClean="0"/>
                        <a:t>33</a:t>
                      </a:r>
                      <a:endParaRPr lang="es-MX" dirty="0"/>
                    </a:p>
                  </a:txBody>
                  <a:tcPr anchor="ctr"/>
                </a:tc>
              </a:tr>
              <a:tr h="370840">
                <a:tc>
                  <a:txBody>
                    <a:bodyPr/>
                    <a:lstStyle/>
                    <a:p>
                      <a:pPr algn="ctr"/>
                      <a:r>
                        <a:rPr lang="es-MX" dirty="0" smtClean="0"/>
                        <a:t>Salida Cristalizadores </a:t>
                      </a:r>
                      <a:endParaRPr lang="es-MX" dirty="0"/>
                    </a:p>
                  </a:txBody>
                  <a:tcPr anchor="ctr"/>
                </a:tc>
                <a:tc>
                  <a:txBody>
                    <a:bodyPr/>
                    <a:lstStyle/>
                    <a:p>
                      <a:pPr algn="ctr"/>
                      <a:r>
                        <a:rPr lang="es-MX" dirty="0" smtClean="0"/>
                        <a:t>30</a:t>
                      </a:r>
                      <a:endParaRPr lang="es-MX" dirty="0"/>
                    </a:p>
                  </a:txBody>
                  <a:tcPr anchor="ctr"/>
                </a:tc>
              </a:tr>
              <a:tr h="370840">
                <a:tc>
                  <a:txBody>
                    <a:bodyPr/>
                    <a:lstStyle/>
                    <a:p>
                      <a:pPr algn="ctr"/>
                      <a:r>
                        <a:rPr lang="es-MX" dirty="0" smtClean="0"/>
                        <a:t>Miel final </a:t>
                      </a:r>
                      <a:endParaRPr lang="es-MX" dirty="0"/>
                    </a:p>
                  </a:txBody>
                  <a:tcPr anchor="ctr"/>
                </a:tc>
                <a:tc>
                  <a:txBody>
                    <a:bodyPr/>
                    <a:lstStyle/>
                    <a:p>
                      <a:pPr algn="ctr"/>
                      <a:r>
                        <a:rPr lang="es-MX" dirty="0" smtClean="0"/>
                        <a:t>33</a:t>
                      </a:r>
                    </a:p>
                  </a:txBody>
                  <a:tcPr anchor="ctr"/>
                </a:tc>
              </a:tr>
            </a:tbl>
          </a:graphicData>
        </a:graphic>
      </p:graphicFrame>
      <p:graphicFrame>
        <p:nvGraphicFramePr>
          <p:cNvPr id="20" name="Gráfico 19"/>
          <p:cNvGraphicFramePr/>
          <p:nvPr>
            <p:extLst>
              <p:ext uri="{D42A27DB-BD31-4B8C-83A1-F6EECF244321}">
                <p14:modId xmlns:p14="http://schemas.microsoft.com/office/powerpoint/2010/main" val="2938497308"/>
              </p:ext>
            </p:extLst>
          </p:nvPr>
        </p:nvGraphicFramePr>
        <p:xfrm>
          <a:off x="6834909" y="1441018"/>
          <a:ext cx="4331854" cy="2831879"/>
        </p:xfrm>
        <a:graphic>
          <a:graphicData uri="http://schemas.openxmlformats.org/drawingml/2006/chart">
            <c:chart xmlns:c="http://schemas.openxmlformats.org/drawingml/2006/chart" xmlns:r="http://schemas.openxmlformats.org/officeDocument/2006/relationships" r:id="rId2"/>
          </a:graphicData>
        </a:graphic>
      </p:graphicFrame>
      <p:sp>
        <p:nvSpPr>
          <p:cNvPr id="22" name="Cerrar llave 21"/>
          <p:cNvSpPr/>
          <p:nvPr/>
        </p:nvSpPr>
        <p:spPr>
          <a:xfrm>
            <a:off x="4401124" y="2139651"/>
            <a:ext cx="443346" cy="210721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3" name="CuadroTexto 22"/>
          <p:cNvSpPr txBox="1"/>
          <p:nvPr/>
        </p:nvSpPr>
        <p:spPr>
          <a:xfrm>
            <a:off x="5024579" y="2962423"/>
            <a:ext cx="1450109" cy="461665"/>
          </a:xfrm>
          <a:prstGeom prst="rect">
            <a:avLst/>
          </a:prstGeom>
          <a:noFill/>
        </p:spPr>
        <p:txBody>
          <a:bodyPr wrap="square" rtlCol="0">
            <a:spAutoFit/>
          </a:bodyPr>
          <a:lstStyle/>
          <a:p>
            <a:r>
              <a:rPr lang="es-MX" sz="1200" dirty="0" smtClean="0"/>
              <a:t>Tachos y Cristalizadores </a:t>
            </a:r>
            <a:endParaRPr lang="es-MX" sz="1200" dirty="0"/>
          </a:p>
        </p:txBody>
      </p:sp>
      <p:sp>
        <p:nvSpPr>
          <p:cNvPr id="24" name="Cerrar llave 23"/>
          <p:cNvSpPr/>
          <p:nvPr/>
        </p:nvSpPr>
        <p:spPr>
          <a:xfrm>
            <a:off x="4387272" y="4520689"/>
            <a:ext cx="443346" cy="43872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5" name="CuadroTexto 24"/>
          <p:cNvSpPr txBox="1"/>
          <p:nvPr/>
        </p:nvSpPr>
        <p:spPr>
          <a:xfrm>
            <a:off x="5024579" y="4601552"/>
            <a:ext cx="1450109" cy="276999"/>
          </a:xfrm>
          <a:prstGeom prst="rect">
            <a:avLst/>
          </a:prstGeom>
          <a:noFill/>
        </p:spPr>
        <p:txBody>
          <a:bodyPr wrap="square" rtlCol="0">
            <a:spAutoFit/>
          </a:bodyPr>
          <a:lstStyle/>
          <a:p>
            <a:r>
              <a:rPr lang="es-MX" sz="1200" dirty="0" smtClean="0"/>
              <a:t>Centrífugas  </a:t>
            </a:r>
            <a:endParaRPr lang="es-MX" sz="1200" dirty="0"/>
          </a:p>
        </p:txBody>
      </p:sp>
      <p:sp>
        <p:nvSpPr>
          <p:cNvPr id="27" name="CuadroTexto 26"/>
          <p:cNvSpPr txBox="1"/>
          <p:nvPr/>
        </p:nvSpPr>
        <p:spPr>
          <a:xfrm>
            <a:off x="782505" y="5409906"/>
            <a:ext cx="10536195" cy="923330"/>
          </a:xfrm>
          <a:prstGeom prst="rect">
            <a:avLst/>
          </a:prstGeom>
          <a:noFill/>
        </p:spPr>
        <p:txBody>
          <a:bodyPr wrap="square" rtlCol="0">
            <a:spAutoFit/>
          </a:bodyPr>
          <a:lstStyle/>
          <a:p>
            <a:pPr algn="just"/>
            <a:r>
              <a:rPr lang="es-MX" dirty="0" smtClean="0"/>
              <a:t>Obtener la menor pureza en miel final depende del agotamiento en tachos, cristalizadores y del proceso de separación de cristales en la masa cocida. Ambos etapas se complementan entre si, pero dependen de propiedades opuestas entre ellas.</a:t>
            </a:r>
            <a:endParaRPr lang="es-MX" dirty="0"/>
          </a:p>
        </p:txBody>
      </p:sp>
    </p:spTree>
    <p:extLst>
      <p:ext uri="{BB962C8B-B14F-4D97-AF65-F5344CB8AC3E}">
        <p14:creationId xmlns:p14="http://schemas.microsoft.com/office/powerpoint/2010/main" val="2984885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1558"/>
            <a:ext cx="10832757" cy="981762"/>
          </a:xfrm>
        </p:spPr>
        <p:txBody>
          <a:bodyPr>
            <a:normAutofit/>
          </a:bodyPr>
          <a:lstStyle/>
          <a:p>
            <a:pPr algn="ctr"/>
            <a:r>
              <a:rPr lang="es-MX" sz="3600" dirty="0" smtClean="0"/>
              <a:t>Principios básicos para el Agotamiento en MCC </a:t>
            </a:r>
            <a:endParaRPr lang="es-MX" sz="3600" dirty="0"/>
          </a:p>
        </p:txBody>
      </p:sp>
      <p:sp>
        <p:nvSpPr>
          <p:cNvPr id="3" name="Marcador de contenido 2"/>
          <p:cNvSpPr>
            <a:spLocks noGrp="1"/>
          </p:cNvSpPr>
          <p:nvPr>
            <p:ph idx="1"/>
          </p:nvPr>
        </p:nvSpPr>
        <p:spPr>
          <a:xfrm>
            <a:off x="996778" y="1516707"/>
            <a:ext cx="10515600" cy="2388029"/>
          </a:xfrm>
        </p:spPr>
        <p:txBody>
          <a:bodyPr/>
          <a:lstStyle/>
          <a:p>
            <a:r>
              <a:rPr lang="es-MX" dirty="0" smtClean="0"/>
              <a:t>Maximizar el área superficial por unidad de volumen de MC para lograr el mayor agotamiento (tachos y cristalizadores)</a:t>
            </a:r>
          </a:p>
          <a:p>
            <a:pPr marL="0" indent="0">
              <a:buNone/>
            </a:pPr>
            <a:endParaRPr lang="es-MX" dirty="0" smtClean="0"/>
          </a:p>
          <a:p>
            <a:r>
              <a:rPr lang="es-MX" dirty="0" smtClean="0"/>
              <a:t>Obtener la máxima porosidad en la capa de cristales para obtener la mejor purga en centrífugas y menor elevación de pureza  (centrífugas)</a:t>
            </a:r>
          </a:p>
          <a:p>
            <a:endParaRPr lang="es-MX" dirty="0"/>
          </a:p>
        </p:txBody>
      </p:sp>
      <p:sp>
        <p:nvSpPr>
          <p:cNvPr id="4" name="Flecha izquierda y derecha 3"/>
          <p:cNvSpPr/>
          <p:nvPr/>
        </p:nvSpPr>
        <p:spPr>
          <a:xfrm>
            <a:off x="4324865" y="4103126"/>
            <a:ext cx="3558746" cy="766119"/>
          </a:xfrm>
          <a:prstGeom prst="leftRightArrow">
            <a:avLst/>
          </a:prstGeom>
          <a:ln w="1905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2675239" y="4280749"/>
            <a:ext cx="1462217" cy="461665"/>
          </a:xfrm>
          <a:prstGeom prst="rect">
            <a:avLst/>
          </a:prstGeom>
          <a:noFill/>
        </p:spPr>
        <p:txBody>
          <a:bodyPr wrap="square" rtlCol="0">
            <a:spAutoFit/>
          </a:bodyPr>
          <a:lstStyle/>
          <a:p>
            <a:r>
              <a:rPr lang="es-MX" sz="2400" dirty="0" smtClean="0"/>
              <a:t>Porosidad </a:t>
            </a:r>
            <a:endParaRPr lang="es-MX" sz="2400" dirty="0"/>
          </a:p>
        </p:txBody>
      </p:sp>
      <p:sp>
        <p:nvSpPr>
          <p:cNvPr id="6" name="CuadroTexto 5"/>
          <p:cNvSpPr txBox="1"/>
          <p:nvPr/>
        </p:nvSpPr>
        <p:spPr>
          <a:xfrm>
            <a:off x="8031891" y="4255353"/>
            <a:ext cx="2574325" cy="461665"/>
          </a:xfrm>
          <a:prstGeom prst="rect">
            <a:avLst/>
          </a:prstGeom>
          <a:noFill/>
        </p:spPr>
        <p:txBody>
          <a:bodyPr wrap="square" rtlCol="0">
            <a:spAutoFit/>
          </a:bodyPr>
          <a:lstStyle/>
          <a:p>
            <a:r>
              <a:rPr lang="es-MX" sz="2400" dirty="0" smtClean="0"/>
              <a:t>Área Superficial  </a:t>
            </a:r>
            <a:endParaRPr lang="es-MX" sz="2400" dirty="0"/>
          </a:p>
        </p:txBody>
      </p:sp>
      <p:sp>
        <p:nvSpPr>
          <p:cNvPr id="7" name="CuadroTexto 6"/>
          <p:cNvSpPr txBox="1"/>
          <p:nvPr/>
        </p:nvSpPr>
        <p:spPr>
          <a:xfrm>
            <a:off x="1861751" y="5375189"/>
            <a:ext cx="9650627" cy="369332"/>
          </a:xfrm>
          <a:prstGeom prst="rect">
            <a:avLst/>
          </a:prstGeom>
          <a:noFill/>
        </p:spPr>
        <p:txBody>
          <a:bodyPr wrap="square" rtlCol="0">
            <a:spAutoFit/>
          </a:bodyPr>
          <a:lstStyle/>
          <a:p>
            <a:r>
              <a:rPr lang="es-MX" dirty="0" smtClean="0"/>
              <a:t>Ambas características son directamente Opuestas entre si, por lo cual se debe buscar un equilibrio</a:t>
            </a:r>
            <a:endParaRPr lang="es-MX" dirty="0"/>
          </a:p>
        </p:txBody>
      </p:sp>
    </p:spTree>
    <p:extLst>
      <p:ext uri="{BB962C8B-B14F-4D97-AF65-F5344CB8AC3E}">
        <p14:creationId xmlns:p14="http://schemas.microsoft.com/office/powerpoint/2010/main" val="3095029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97419737"/>
              </p:ext>
            </p:extLst>
          </p:nvPr>
        </p:nvGraphicFramePr>
        <p:xfrm>
          <a:off x="895271" y="1129991"/>
          <a:ext cx="3657257" cy="2891480"/>
        </p:xfrm>
        <a:graphic>
          <a:graphicData uri="http://schemas.openxmlformats.org/drawingml/2006/table">
            <a:tbl>
              <a:tblPr>
                <a:tableStyleId>{5940675A-B579-460E-94D1-54222C63F5DA}</a:tableStyleId>
              </a:tblPr>
              <a:tblGrid>
                <a:gridCol w="951793"/>
                <a:gridCol w="1087764"/>
                <a:gridCol w="1617700"/>
              </a:tblGrid>
              <a:tr h="944549">
                <a:tc>
                  <a:txBody>
                    <a:bodyPr/>
                    <a:lstStyle/>
                    <a:p>
                      <a:pPr algn="ctr" fontAlgn="ctr"/>
                      <a:r>
                        <a:rPr lang="es-MX" sz="1100" b="1" u="none" strike="noStrike" dirty="0" smtClean="0">
                          <a:effectLst/>
                        </a:rPr>
                        <a:t>Tamaño</a:t>
                      </a:r>
                      <a:r>
                        <a:rPr lang="es-MX" sz="1100" b="1" u="none" strike="noStrike" baseline="0" dirty="0" smtClean="0">
                          <a:effectLst/>
                        </a:rPr>
                        <a:t> cristales de azúcar </a:t>
                      </a:r>
                      <a:r>
                        <a:rPr lang="es-MX" sz="1100" b="1" u="none" strike="noStrike" dirty="0" smtClean="0">
                          <a:effectLst/>
                        </a:rPr>
                        <a:t> </a:t>
                      </a:r>
                      <a:r>
                        <a:rPr lang="es-MX" sz="1100" b="1" u="none" strike="noStrike" dirty="0">
                          <a:effectLst/>
                        </a:rPr>
                        <a:t>mm</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área mm2/mg</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área relativa de sección transversal entre poros</a:t>
                      </a:r>
                      <a:endParaRPr lang="es-MX" sz="1100" b="1" i="0" u="none" strike="noStrike" dirty="0">
                        <a:solidFill>
                          <a:srgbClr val="000000"/>
                        </a:solidFill>
                        <a:effectLst/>
                        <a:latin typeface="Calibri" panose="020F0502020204030204" pitchFamily="34" charset="0"/>
                      </a:endParaRPr>
                    </a:p>
                  </a:txBody>
                  <a:tcPr marL="9525" marR="9525" marT="9525" marB="0" anchor="ctr"/>
                </a:tc>
              </a:tr>
              <a:tr h="385531">
                <a:tc>
                  <a:txBody>
                    <a:bodyPr/>
                    <a:lstStyle/>
                    <a:p>
                      <a:pPr algn="ctr" fontAlgn="ctr"/>
                      <a:r>
                        <a:rPr lang="es-MX" sz="1100" u="none" strike="noStrike" dirty="0">
                          <a:effectLst/>
                        </a:rPr>
                        <a:t>0.208</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19.1</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a:effectLst/>
                        </a:rPr>
                        <a:t>100</a:t>
                      </a:r>
                      <a:endParaRPr lang="es-MX" sz="1100" b="0" i="0" u="none" strike="noStrike">
                        <a:solidFill>
                          <a:srgbClr val="000000"/>
                        </a:solidFill>
                        <a:effectLst/>
                        <a:latin typeface="Calibri" panose="020F0502020204030204" pitchFamily="34" charset="0"/>
                      </a:endParaRPr>
                    </a:p>
                  </a:txBody>
                  <a:tcPr marL="9525" marR="9525" marT="9525" marB="0" anchor="ctr"/>
                </a:tc>
              </a:tr>
              <a:tr h="385531">
                <a:tc>
                  <a:txBody>
                    <a:bodyPr/>
                    <a:lstStyle/>
                    <a:p>
                      <a:pPr algn="ctr" fontAlgn="ctr"/>
                      <a:r>
                        <a:rPr lang="es-MX" sz="1100" u="none" strike="noStrike" dirty="0">
                          <a:effectLst/>
                        </a:rPr>
                        <a:t>0.246</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16.2</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140</a:t>
                      </a:r>
                      <a:endParaRPr lang="es-MX" sz="1100" b="0" i="0" u="none" strike="noStrike" dirty="0">
                        <a:solidFill>
                          <a:srgbClr val="000000"/>
                        </a:solidFill>
                        <a:effectLst/>
                        <a:latin typeface="Calibri" panose="020F0502020204030204" pitchFamily="34" charset="0"/>
                      </a:endParaRPr>
                    </a:p>
                  </a:txBody>
                  <a:tcPr marL="9525" marR="9525" marT="9525" marB="0" anchor="ctr"/>
                </a:tc>
              </a:tr>
              <a:tr h="385531">
                <a:tc>
                  <a:txBody>
                    <a:bodyPr/>
                    <a:lstStyle/>
                    <a:p>
                      <a:pPr algn="ctr" fontAlgn="ctr"/>
                      <a:r>
                        <a:rPr lang="es-MX" sz="1100" u="none" strike="noStrike">
                          <a:effectLst/>
                        </a:rPr>
                        <a:t>0.295</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a:effectLst/>
                        </a:rPr>
                        <a:t>13.5</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200</a:t>
                      </a:r>
                      <a:endParaRPr lang="es-MX" sz="1100" b="0" i="0" u="none" strike="noStrike" dirty="0">
                        <a:solidFill>
                          <a:srgbClr val="000000"/>
                        </a:solidFill>
                        <a:effectLst/>
                        <a:latin typeface="Calibri" panose="020F0502020204030204" pitchFamily="34" charset="0"/>
                      </a:endParaRPr>
                    </a:p>
                  </a:txBody>
                  <a:tcPr marL="9525" marR="9525" marT="9525" marB="0" anchor="ctr"/>
                </a:tc>
              </a:tr>
              <a:tr h="385531">
                <a:tc>
                  <a:txBody>
                    <a:bodyPr/>
                    <a:lstStyle/>
                    <a:p>
                      <a:pPr algn="ctr" fontAlgn="ctr"/>
                      <a:r>
                        <a:rPr lang="es-MX" sz="1100" u="none" strike="noStrike">
                          <a:effectLst/>
                        </a:rPr>
                        <a:t>0.351</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a:effectLst/>
                        </a:rPr>
                        <a:t>11.4</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280</a:t>
                      </a:r>
                      <a:endParaRPr lang="es-MX" sz="1100" b="0" i="0" u="none" strike="noStrike" dirty="0">
                        <a:solidFill>
                          <a:srgbClr val="000000"/>
                        </a:solidFill>
                        <a:effectLst/>
                        <a:latin typeface="Calibri" panose="020F0502020204030204" pitchFamily="34" charset="0"/>
                      </a:endParaRPr>
                    </a:p>
                  </a:txBody>
                  <a:tcPr marL="9525" marR="9525" marT="9525" marB="0" anchor="ctr"/>
                </a:tc>
              </a:tr>
              <a:tr h="404807">
                <a:tc>
                  <a:txBody>
                    <a:bodyPr/>
                    <a:lstStyle/>
                    <a:p>
                      <a:pPr algn="ctr" fontAlgn="ctr"/>
                      <a:r>
                        <a:rPr lang="es-MX" sz="1100" u="none" strike="noStrike">
                          <a:effectLst/>
                        </a:rPr>
                        <a:t>0.417</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a:effectLst/>
                        </a:rPr>
                        <a:t>9.54</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400</a:t>
                      </a:r>
                      <a:endParaRPr lang="es-MX"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5" name="Gráfico 4"/>
          <p:cNvGraphicFramePr>
            <a:graphicFrameLocks/>
          </p:cNvGraphicFramePr>
          <p:nvPr>
            <p:extLst>
              <p:ext uri="{D42A27DB-BD31-4B8C-83A1-F6EECF244321}">
                <p14:modId xmlns:p14="http://schemas.microsoft.com/office/powerpoint/2010/main" val="4014018353"/>
              </p:ext>
            </p:extLst>
          </p:nvPr>
        </p:nvGraphicFramePr>
        <p:xfrm>
          <a:off x="5861518" y="1206624"/>
          <a:ext cx="4914900" cy="289148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1233913" y="5005734"/>
            <a:ext cx="9650627" cy="646331"/>
          </a:xfrm>
          <a:prstGeom prst="rect">
            <a:avLst/>
          </a:prstGeom>
          <a:noFill/>
        </p:spPr>
        <p:txBody>
          <a:bodyPr wrap="square" rtlCol="0">
            <a:spAutoFit/>
          </a:bodyPr>
          <a:lstStyle/>
          <a:p>
            <a:r>
              <a:rPr lang="es-MX" dirty="0" smtClean="0"/>
              <a:t>El equilibrio debe ser aquel punto que maximice el área superficial de agotamiento y genere la mayor área de porosidad posible para una buena purga en centrifugas.</a:t>
            </a:r>
            <a:endParaRPr lang="es-MX" dirty="0"/>
          </a:p>
        </p:txBody>
      </p:sp>
      <p:sp>
        <p:nvSpPr>
          <p:cNvPr id="7" name="CuadroTexto 6"/>
          <p:cNvSpPr txBox="1"/>
          <p:nvPr/>
        </p:nvSpPr>
        <p:spPr>
          <a:xfrm>
            <a:off x="1233913" y="237750"/>
            <a:ext cx="10071396" cy="523220"/>
          </a:xfrm>
          <a:prstGeom prst="rect">
            <a:avLst/>
          </a:prstGeom>
          <a:noFill/>
        </p:spPr>
        <p:txBody>
          <a:bodyPr wrap="square" rtlCol="0">
            <a:spAutoFit/>
          </a:bodyPr>
          <a:lstStyle/>
          <a:p>
            <a:pPr algn="ctr"/>
            <a:r>
              <a:rPr lang="es-MX" sz="2800" dirty="0" smtClean="0"/>
              <a:t>Relación entre área superficial y área de poros en masas Cocidas</a:t>
            </a:r>
            <a:endParaRPr lang="es-MX" sz="2800" dirty="0"/>
          </a:p>
        </p:txBody>
      </p:sp>
      <p:sp>
        <p:nvSpPr>
          <p:cNvPr id="2" name="CuadroTexto 1"/>
          <p:cNvSpPr txBox="1"/>
          <p:nvPr/>
        </p:nvSpPr>
        <p:spPr>
          <a:xfrm>
            <a:off x="1797141" y="4098104"/>
            <a:ext cx="2437107" cy="276999"/>
          </a:xfrm>
          <a:prstGeom prst="rect">
            <a:avLst/>
          </a:prstGeom>
          <a:noFill/>
        </p:spPr>
        <p:txBody>
          <a:bodyPr wrap="square" rtlCol="0">
            <a:spAutoFit/>
          </a:bodyPr>
          <a:lstStyle/>
          <a:p>
            <a:r>
              <a:rPr lang="es-MX" sz="1200" dirty="0" smtClean="0"/>
              <a:t>Tabla 1. </a:t>
            </a:r>
            <a:r>
              <a:rPr lang="es-MX" sz="1000" dirty="0" smtClean="0"/>
              <a:t>Tomada de </a:t>
            </a:r>
            <a:r>
              <a:rPr lang="es-MX" sz="1000" dirty="0" err="1" smtClean="0"/>
              <a:t>Gillet</a:t>
            </a:r>
            <a:r>
              <a:rPr lang="es-MX" sz="1000" dirty="0" smtClean="0"/>
              <a:t> pág. 37</a:t>
            </a:r>
            <a:endParaRPr lang="es-MX" sz="1000" dirty="0"/>
          </a:p>
        </p:txBody>
      </p:sp>
      <p:sp>
        <p:nvSpPr>
          <p:cNvPr id="8" name="CuadroTexto 7"/>
          <p:cNvSpPr txBox="1"/>
          <p:nvPr/>
        </p:nvSpPr>
        <p:spPr>
          <a:xfrm>
            <a:off x="7835557" y="4182492"/>
            <a:ext cx="1853514" cy="276999"/>
          </a:xfrm>
          <a:prstGeom prst="rect">
            <a:avLst/>
          </a:prstGeom>
          <a:noFill/>
        </p:spPr>
        <p:txBody>
          <a:bodyPr wrap="square" rtlCol="0">
            <a:spAutoFit/>
          </a:bodyPr>
          <a:lstStyle/>
          <a:p>
            <a:r>
              <a:rPr lang="es-MX" sz="1200" dirty="0" smtClean="0"/>
              <a:t>Gráfica de tabla 1</a:t>
            </a:r>
            <a:endParaRPr lang="es-MX" sz="1200" dirty="0"/>
          </a:p>
        </p:txBody>
      </p:sp>
    </p:spTree>
    <p:extLst>
      <p:ext uri="{BB962C8B-B14F-4D97-AF65-F5344CB8AC3E}">
        <p14:creationId xmlns:p14="http://schemas.microsoft.com/office/powerpoint/2010/main" val="2880309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48129"/>
          </a:xfrm>
        </p:spPr>
        <p:txBody>
          <a:bodyPr>
            <a:normAutofit fontScale="90000"/>
          </a:bodyPr>
          <a:lstStyle/>
          <a:p>
            <a:pPr algn="ctr"/>
            <a:r>
              <a:rPr lang="es-MX" dirty="0" smtClean="0"/>
              <a:t>Cálculo de área mm2/mg Cristal  </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09600" y="1309817"/>
                <a:ext cx="11088130" cy="4176584"/>
              </a:xfrm>
            </p:spPr>
            <p:txBody>
              <a:bodyPr/>
              <a:lstStyle/>
              <a:p>
                <a:pPr marL="0" indent="0" algn="ctr">
                  <a:buNone/>
                </a:pPr>
                <a:r>
                  <a:rPr lang="es-MX" sz="2400" b="0" dirty="0" smtClean="0"/>
                  <a:t>Á</a:t>
                </a:r>
                <a14:m>
                  <m:oMath xmlns:m="http://schemas.openxmlformats.org/officeDocument/2006/math">
                    <m:r>
                      <a:rPr lang="es-MX" sz="2400" b="0" i="1" smtClean="0">
                        <a:latin typeface="Cambria Math" panose="02040503050406030204" pitchFamily="18" charset="0"/>
                      </a:rPr>
                      <m:t>𝑟𝑒𝑎</m:t>
                    </m:r>
                    <m:r>
                      <a:rPr lang="es-MX" sz="2400" b="0" i="1" smtClean="0">
                        <a:latin typeface="Cambria Math" panose="02040503050406030204" pitchFamily="18" charset="0"/>
                      </a:rPr>
                      <m:t> </m:t>
                    </m:r>
                    <m:r>
                      <a:rPr lang="es-MX" sz="2400" b="0" i="1" smtClean="0">
                        <a:latin typeface="Cambria Math" panose="02040503050406030204" pitchFamily="18" charset="0"/>
                      </a:rPr>
                      <m:t>𝑆𝑢𝑝𝑒𝑟𝑓𝑖𝑐𝑖𝑎𝑙</m:t>
                    </m:r>
                    <m:r>
                      <a:rPr lang="es-MX" sz="2400" b="0" i="1" smtClean="0">
                        <a:latin typeface="Cambria Math" panose="02040503050406030204" pitchFamily="18" charset="0"/>
                      </a:rPr>
                      <m:t> </m:t>
                    </m:r>
                    <m:d>
                      <m:dPr>
                        <m:ctrlPr>
                          <a:rPr lang="es-MX" sz="2400" b="0" i="1" smtClean="0">
                            <a:latin typeface="Cambria Math" panose="02040503050406030204" pitchFamily="18" charset="0"/>
                          </a:rPr>
                        </m:ctrlPr>
                      </m:dPr>
                      <m:e>
                        <m:f>
                          <m:fPr>
                            <m:ctrlPr>
                              <a:rPr lang="es-MX" sz="2400" b="0" i="1" smtClean="0">
                                <a:latin typeface="Cambria Math" panose="02040503050406030204" pitchFamily="18" charset="0"/>
                              </a:rPr>
                            </m:ctrlPr>
                          </m:fPr>
                          <m:num>
                            <m:sSup>
                              <m:sSupPr>
                                <m:ctrlPr>
                                  <a:rPr lang="es-MX" sz="2400" b="0" i="1" smtClean="0">
                                    <a:latin typeface="Cambria Math" panose="02040503050406030204" pitchFamily="18" charset="0"/>
                                  </a:rPr>
                                </m:ctrlPr>
                              </m:sSupPr>
                              <m:e>
                                <m:r>
                                  <a:rPr lang="es-MX" sz="2400" b="0" i="1" smtClean="0">
                                    <a:latin typeface="Cambria Math" panose="02040503050406030204" pitchFamily="18" charset="0"/>
                                  </a:rPr>
                                  <m:t>𝑚𝑚</m:t>
                                </m:r>
                              </m:e>
                              <m:sup>
                                <m:r>
                                  <a:rPr lang="es-MX" sz="2400" b="0" i="1" smtClean="0">
                                    <a:latin typeface="Cambria Math" panose="02040503050406030204" pitchFamily="18" charset="0"/>
                                  </a:rPr>
                                  <m:t>2</m:t>
                                </m:r>
                              </m:sup>
                            </m:sSup>
                          </m:num>
                          <m:den>
                            <m:r>
                              <a:rPr lang="es-MX" sz="2400" b="0" i="1" smtClean="0">
                                <a:latin typeface="Cambria Math" panose="02040503050406030204" pitchFamily="18" charset="0"/>
                              </a:rPr>
                              <m:t>𝑚𝑔</m:t>
                            </m:r>
                          </m:den>
                        </m:f>
                      </m:e>
                    </m:d>
                    <m:r>
                      <a:rPr lang="es-MX" sz="2400" b="0" i="1" smtClean="0">
                        <a:latin typeface="Cambria Math" panose="02040503050406030204" pitchFamily="18" charset="0"/>
                      </a:rPr>
                      <m:t>=</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Á</m:t>
                        </m:r>
                        <m:r>
                          <a:rPr lang="es-MX" sz="2400" b="0" i="1" smtClean="0">
                            <a:latin typeface="Cambria Math" panose="02040503050406030204" pitchFamily="18" charset="0"/>
                          </a:rPr>
                          <m:t>𝑟𝑒𝑎</m:t>
                        </m:r>
                        <m:r>
                          <a:rPr lang="es-MX" sz="2400" b="0" i="1" smtClean="0">
                            <a:latin typeface="Cambria Math" panose="02040503050406030204" pitchFamily="18" charset="0"/>
                          </a:rPr>
                          <m:t> </m:t>
                        </m:r>
                        <m:r>
                          <a:rPr lang="es-MX" sz="2400" b="0" i="1" smtClean="0">
                            <a:latin typeface="Cambria Math" panose="02040503050406030204" pitchFamily="18" charset="0"/>
                          </a:rPr>
                          <m:t>𝑑𝑒</m:t>
                        </m:r>
                        <m:r>
                          <a:rPr lang="es-MX" sz="2400" b="0" i="1" smtClean="0">
                            <a:latin typeface="Cambria Math" panose="02040503050406030204" pitchFamily="18" charset="0"/>
                          </a:rPr>
                          <m:t> </m:t>
                        </m:r>
                        <m:r>
                          <a:rPr lang="es-MX" sz="2400" b="0" i="1" smtClean="0">
                            <a:latin typeface="Cambria Math" panose="02040503050406030204" pitchFamily="18" charset="0"/>
                          </a:rPr>
                          <m:t>𝑐𝑟𝑖𝑠𝑡𝑎𝑙</m:t>
                        </m:r>
                      </m:num>
                      <m:den>
                        <m:r>
                          <a:rPr lang="es-MX" sz="2400" b="0" i="1" smtClean="0">
                            <a:latin typeface="Cambria Math" panose="02040503050406030204" pitchFamily="18" charset="0"/>
                          </a:rPr>
                          <m:t>𝑝𝑒𝑠𝑜</m:t>
                        </m:r>
                        <m:r>
                          <a:rPr lang="es-MX" sz="2400" b="0" i="1" smtClean="0">
                            <a:latin typeface="Cambria Math" panose="02040503050406030204" pitchFamily="18" charset="0"/>
                          </a:rPr>
                          <m:t> </m:t>
                        </m:r>
                        <m:r>
                          <a:rPr lang="es-MX" sz="2400" b="0" i="1" smtClean="0">
                            <a:latin typeface="Cambria Math" panose="02040503050406030204" pitchFamily="18" charset="0"/>
                          </a:rPr>
                          <m:t>𝑑𝑒𝑙</m:t>
                        </m:r>
                        <m:r>
                          <a:rPr lang="es-MX" sz="2400" b="0" i="1" smtClean="0">
                            <a:latin typeface="Cambria Math" panose="02040503050406030204" pitchFamily="18" charset="0"/>
                          </a:rPr>
                          <m:t> </m:t>
                        </m:r>
                        <m:r>
                          <a:rPr lang="es-MX" sz="2400" b="0" i="1" smtClean="0">
                            <a:latin typeface="Cambria Math" panose="02040503050406030204" pitchFamily="18" charset="0"/>
                          </a:rPr>
                          <m:t>𝐶𝑟𝑖𝑠𝑡𝑎𝑙</m:t>
                        </m:r>
                      </m:den>
                    </m:f>
                  </m:oMath>
                </a14:m>
                <a:endParaRPr lang="es-MX" sz="2400" dirty="0" smtClean="0"/>
              </a:p>
              <a:p>
                <a:pPr marL="0" indent="0" algn="ctr">
                  <a:buNone/>
                </a:pPr>
                <a:endParaRPr lang="es-MX" sz="2400" dirty="0"/>
              </a:p>
              <a:p>
                <a:pPr marL="0" indent="0" algn="ctr">
                  <a:buNone/>
                </a:pPr>
                <a14:m>
                  <m:oMathPara xmlns:m="http://schemas.openxmlformats.org/officeDocument/2006/math">
                    <m:oMathParaPr>
                      <m:jc m:val="centerGroup"/>
                    </m:oMathParaPr>
                    <m:oMath xmlns:m="http://schemas.openxmlformats.org/officeDocument/2006/math">
                      <m:r>
                        <a:rPr lang="es-MX" sz="2400" b="0" i="1" smtClean="0">
                          <a:latin typeface="Cambria Math" panose="02040503050406030204" pitchFamily="18" charset="0"/>
                        </a:rPr>
                        <m:t>𝑃𝑒𝑠𝑜</m:t>
                      </m:r>
                      <m:r>
                        <a:rPr lang="es-MX" sz="2400" b="0" i="1" smtClean="0">
                          <a:latin typeface="Cambria Math" panose="02040503050406030204" pitchFamily="18" charset="0"/>
                        </a:rPr>
                        <m:t> </m:t>
                      </m:r>
                      <m:r>
                        <a:rPr lang="es-MX" sz="2400" b="0" i="1" smtClean="0">
                          <a:latin typeface="Cambria Math" panose="02040503050406030204" pitchFamily="18" charset="0"/>
                        </a:rPr>
                        <m:t>𝑐𝑟𝑖𝑠𝑡𝑎𝑙</m:t>
                      </m:r>
                      <m:r>
                        <a:rPr lang="es-MX" sz="2400" b="0" i="1" smtClean="0">
                          <a:latin typeface="Cambria Math" panose="02040503050406030204" pitchFamily="18" charset="0"/>
                        </a:rPr>
                        <m:t>=1.11∗</m:t>
                      </m:r>
                      <m:sSup>
                        <m:sSupPr>
                          <m:ctrlPr>
                            <a:rPr lang="es-MX" sz="2400" b="0" i="1" smtClean="0">
                              <a:latin typeface="Cambria Math" panose="02040503050406030204" pitchFamily="18" charset="0"/>
                            </a:rPr>
                          </m:ctrlPr>
                        </m:sSupPr>
                        <m:e>
                          <m:r>
                            <a:rPr lang="es-MX" sz="2400" b="0" i="1" smtClean="0">
                              <a:latin typeface="Cambria Math" panose="02040503050406030204" pitchFamily="18" charset="0"/>
                            </a:rPr>
                            <m:t>𝐴𝑀</m:t>
                          </m:r>
                        </m:e>
                        <m:sup>
                          <m:r>
                            <a:rPr lang="es-MX" sz="2400" b="0" i="1" smtClean="0">
                              <a:latin typeface="Cambria Math" panose="02040503050406030204" pitchFamily="18" charset="0"/>
                            </a:rPr>
                            <m:t>3</m:t>
                          </m:r>
                        </m:sup>
                      </m:sSup>
                    </m:oMath>
                  </m:oMathPara>
                </a14:m>
                <a:endParaRPr lang="es-MX" sz="2400" dirty="0" smtClean="0"/>
              </a:p>
              <a:p>
                <a:pPr marL="0" indent="0" algn="ctr">
                  <a:buNone/>
                </a:pPr>
                <a:endParaRPr lang="es-MX" sz="2400" dirty="0"/>
              </a:p>
              <a:p>
                <a:pPr marL="0" indent="0" algn="ctr">
                  <a:buNone/>
                </a:pPr>
                <a14:m>
                  <m:oMathPara xmlns:m="http://schemas.openxmlformats.org/officeDocument/2006/math">
                    <m:oMathParaPr>
                      <m:jc m:val="centerGroup"/>
                    </m:oMathParaPr>
                    <m:oMath xmlns:m="http://schemas.openxmlformats.org/officeDocument/2006/math">
                      <m:r>
                        <a:rPr lang="es-MX" sz="2400" b="0" i="1" smtClean="0">
                          <a:latin typeface="Cambria Math" panose="02040503050406030204" pitchFamily="18" charset="0"/>
                        </a:rPr>
                        <m:t>𝐴𝑟𝑒𝑎</m:t>
                      </m:r>
                      <m:r>
                        <a:rPr lang="es-MX" sz="2400" b="0" i="1" smtClean="0">
                          <a:latin typeface="Cambria Math" panose="02040503050406030204" pitchFamily="18" charset="0"/>
                        </a:rPr>
                        <m:t> </m:t>
                      </m:r>
                      <m:r>
                        <a:rPr lang="es-MX" sz="2400" b="0" i="1" smtClean="0">
                          <a:latin typeface="Cambria Math" panose="02040503050406030204" pitchFamily="18" charset="0"/>
                        </a:rPr>
                        <m:t>𝑐𝑟𝑖𝑠𝑡𝑎𝑙</m:t>
                      </m:r>
                      <m:r>
                        <a:rPr lang="es-MX" sz="2400" b="0" i="1" smtClean="0">
                          <a:latin typeface="Cambria Math" panose="02040503050406030204" pitchFamily="18" charset="0"/>
                        </a:rPr>
                        <m:t>=4.127∗</m:t>
                      </m:r>
                      <m:sSup>
                        <m:sSupPr>
                          <m:ctrlPr>
                            <a:rPr lang="es-MX" sz="2400" b="0" i="1" smtClean="0">
                              <a:latin typeface="Cambria Math" panose="02040503050406030204" pitchFamily="18" charset="0"/>
                            </a:rPr>
                          </m:ctrlPr>
                        </m:sSupPr>
                        <m:e>
                          <m:r>
                            <a:rPr lang="es-MX" sz="2400" b="0" i="1" smtClean="0">
                              <a:latin typeface="Cambria Math" panose="02040503050406030204" pitchFamily="18" charset="0"/>
                            </a:rPr>
                            <m:t>𝑊</m:t>
                          </m:r>
                        </m:e>
                        <m:sup>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2</m:t>
                              </m:r>
                            </m:num>
                            <m:den>
                              <m:r>
                                <a:rPr lang="es-MX" sz="2400" b="0" i="1" smtClean="0">
                                  <a:latin typeface="Cambria Math" panose="02040503050406030204" pitchFamily="18" charset="0"/>
                                </a:rPr>
                                <m:t>3</m:t>
                              </m:r>
                            </m:den>
                          </m:f>
                        </m:sup>
                      </m:sSup>
                    </m:oMath>
                  </m:oMathPara>
                </a14:m>
                <a:endParaRPr lang="es-MX" sz="2400" dirty="0" smtClean="0"/>
              </a:p>
              <a:p>
                <a:pPr marL="0" indent="0" algn="ctr">
                  <a:buNone/>
                </a:pPr>
                <a:endParaRPr lang="es-MX" sz="2400" dirty="0"/>
              </a:p>
              <a:p>
                <a:pPr marL="0" indent="0" algn="ctr">
                  <a:buNone/>
                </a:pPr>
                <a:r>
                  <a:rPr lang="es-MX" sz="2400" b="0" dirty="0" smtClean="0"/>
                  <a:t>Á</a:t>
                </a:r>
                <a14:m>
                  <m:oMath xmlns:m="http://schemas.openxmlformats.org/officeDocument/2006/math">
                    <m:r>
                      <a:rPr lang="es-MX" sz="2400" b="0" i="1" smtClean="0">
                        <a:latin typeface="Cambria Math" panose="02040503050406030204" pitchFamily="18" charset="0"/>
                      </a:rPr>
                      <m:t>𝑟𝑒𝑎</m:t>
                    </m:r>
                    <m:r>
                      <a:rPr lang="es-MX" sz="2400" b="0" i="1" smtClean="0">
                        <a:latin typeface="Cambria Math" panose="02040503050406030204" pitchFamily="18" charset="0"/>
                      </a:rPr>
                      <m:t> </m:t>
                    </m:r>
                    <m:r>
                      <a:rPr lang="es-MX" sz="2400" b="0" i="1" smtClean="0">
                        <a:latin typeface="Cambria Math" panose="02040503050406030204" pitchFamily="18" charset="0"/>
                      </a:rPr>
                      <m:t>𝑆𝑢𝑝𝑒𝑟𝑓𝑖𝑐𝑖𝑎𝑙</m:t>
                    </m:r>
                    <m:r>
                      <a:rPr lang="es-MX" sz="2400" b="0" i="1" smtClean="0">
                        <a:latin typeface="Cambria Math" panose="02040503050406030204" pitchFamily="18" charset="0"/>
                      </a:rPr>
                      <m:t> </m:t>
                    </m:r>
                    <m:d>
                      <m:dPr>
                        <m:ctrlPr>
                          <a:rPr lang="es-MX" sz="2400" b="0" i="1" smtClean="0">
                            <a:latin typeface="Cambria Math" panose="02040503050406030204" pitchFamily="18" charset="0"/>
                          </a:rPr>
                        </m:ctrlPr>
                      </m:dPr>
                      <m:e>
                        <m:f>
                          <m:fPr>
                            <m:ctrlPr>
                              <a:rPr lang="es-MX" sz="2400" b="0" i="1" smtClean="0">
                                <a:latin typeface="Cambria Math" panose="02040503050406030204" pitchFamily="18" charset="0"/>
                              </a:rPr>
                            </m:ctrlPr>
                          </m:fPr>
                          <m:num>
                            <m:sSup>
                              <m:sSupPr>
                                <m:ctrlPr>
                                  <a:rPr lang="es-MX" sz="2400" b="0" i="1" smtClean="0">
                                    <a:latin typeface="Cambria Math" panose="02040503050406030204" pitchFamily="18" charset="0"/>
                                  </a:rPr>
                                </m:ctrlPr>
                              </m:sSupPr>
                              <m:e>
                                <m:r>
                                  <a:rPr lang="es-MX" sz="2400" b="0" i="1" smtClean="0">
                                    <a:latin typeface="Cambria Math" panose="02040503050406030204" pitchFamily="18" charset="0"/>
                                  </a:rPr>
                                  <m:t>𝑚𝑚</m:t>
                                </m:r>
                              </m:e>
                              <m:sup>
                                <m:r>
                                  <a:rPr lang="es-MX" sz="2400" b="0" i="1" smtClean="0">
                                    <a:latin typeface="Cambria Math" panose="02040503050406030204" pitchFamily="18" charset="0"/>
                                  </a:rPr>
                                  <m:t>2</m:t>
                                </m:r>
                              </m:sup>
                            </m:sSup>
                          </m:num>
                          <m:den>
                            <m:r>
                              <a:rPr lang="es-MX" sz="2400" b="0" i="1" smtClean="0">
                                <a:latin typeface="Cambria Math" panose="02040503050406030204" pitchFamily="18" charset="0"/>
                              </a:rPr>
                              <m:t>𝑚𝑔</m:t>
                            </m:r>
                          </m:den>
                        </m:f>
                      </m:e>
                    </m:d>
                    <m:r>
                      <a:rPr lang="es-MX" sz="2400" b="0" i="1" smtClean="0">
                        <a:latin typeface="Cambria Math" panose="02040503050406030204" pitchFamily="18" charset="0"/>
                      </a:rPr>
                      <m:t>=</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4.127∗</m:t>
                        </m:r>
                        <m:sSup>
                          <m:sSupPr>
                            <m:ctrlPr>
                              <a:rPr lang="es-MX" sz="2400" b="0" i="1" smtClean="0">
                                <a:latin typeface="Cambria Math" panose="02040503050406030204" pitchFamily="18" charset="0"/>
                              </a:rPr>
                            </m:ctrlPr>
                          </m:sSupPr>
                          <m:e>
                            <m:d>
                              <m:dPr>
                                <m:ctrlPr>
                                  <a:rPr lang="es-MX" sz="2400" b="0" i="1" smtClean="0">
                                    <a:latin typeface="Cambria Math" panose="02040503050406030204" pitchFamily="18" charset="0"/>
                                  </a:rPr>
                                </m:ctrlPr>
                              </m:dPr>
                              <m:e>
                                <m:r>
                                  <a:rPr lang="es-MX" sz="2400" b="0" i="1" smtClean="0">
                                    <a:latin typeface="Cambria Math" panose="02040503050406030204" pitchFamily="18" charset="0"/>
                                  </a:rPr>
                                  <m:t>1.11∗</m:t>
                                </m:r>
                                <m:sSup>
                                  <m:sSupPr>
                                    <m:ctrlPr>
                                      <a:rPr lang="es-MX" sz="2400" b="0" i="1" smtClean="0">
                                        <a:latin typeface="Cambria Math" panose="02040503050406030204" pitchFamily="18" charset="0"/>
                                      </a:rPr>
                                    </m:ctrlPr>
                                  </m:sSupPr>
                                  <m:e>
                                    <m:r>
                                      <a:rPr lang="es-MX" sz="2400" b="0" i="1" smtClean="0">
                                        <a:latin typeface="Cambria Math" panose="02040503050406030204" pitchFamily="18" charset="0"/>
                                      </a:rPr>
                                      <m:t>𝐴𝑀</m:t>
                                    </m:r>
                                  </m:e>
                                  <m:sup>
                                    <m:r>
                                      <a:rPr lang="es-MX" sz="2400" b="0" i="1" smtClean="0">
                                        <a:latin typeface="Cambria Math" panose="02040503050406030204" pitchFamily="18" charset="0"/>
                                      </a:rPr>
                                      <m:t>3</m:t>
                                    </m:r>
                                  </m:sup>
                                </m:sSup>
                              </m:e>
                            </m:d>
                          </m:e>
                          <m:sup>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2</m:t>
                                </m:r>
                              </m:num>
                              <m:den>
                                <m:r>
                                  <a:rPr lang="es-MX" sz="2400" b="0" i="1" smtClean="0">
                                    <a:latin typeface="Cambria Math" panose="02040503050406030204" pitchFamily="18" charset="0"/>
                                  </a:rPr>
                                  <m:t>3</m:t>
                                </m:r>
                              </m:den>
                            </m:f>
                          </m:sup>
                        </m:sSup>
                      </m:num>
                      <m:den>
                        <m:r>
                          <a:rPr lang="es-MX" sz="2400" b="0" i="1" smtClean="0">
                            <a:latin typeface="Cambria Math" panose="02040503050406030204" pitchFamily="18" charset="0"/>
                          </a:rPr>
                          <m:t>1.11∗</m:t>
                        </m:r>
                        <m:sSup>
                          <m:sSupPr>
                            <m:ctrlPr>
                              <a:rPr lang="es-MX" sz="2400" b="0" i="1" smtClean="0">
                                <a:latin typeface="Cambria Math" panose="02040503050406030204" pitchFamily="18" charset="0"/>
                              </a:rPr>
                            </m:ctrlPr>
                          </m:sSupPr>
                          <m:e>
                            <m:r>
                              <a:rPr lang="es-MX" sz="2400" b="0" i="1" smtClean="0">
                                <a:latin typeface="Cambria Math" panose="02040503050406030204" pitchFamily="18" charset="0"/>
                              </a:rPr>
                              <m:t>𝐴𝑀</m:t>
                            </m:r>
                          </m:e>
                          <m:sup>
                            <m:r>
                              <a:rPr lang="es-MX" sz="2400" b="0" i="1" smtClean="0">
                                <a:latin typeface="Cambria Math" panose="02040503050406030204" pitchFamily="18" charset="0"/>
                              </a:rPr>
                              <m:t>3</m:t>
                            </m:r>
                          </m:sup>
                        </m:sSup>
                      </m:den>
                    </m:f>
                  </m:oMath>
                </a14:m>
                <a:r>
                  <a:rPr lang="es-MX" sz="2400" dirty="0" smtClean="0"/>
                  <a:t>=</a:t>
                </a:r>
                <a14:m>
                  <m:oMath xmlns:m="http://schemas.openxmlformats.org/officeDocument/2006/math">
                    <m:r>
                      <a:rPr lang="es-MX" sz="2400" b="0" i="0" smtClean="0">
                        <a:latin typeface="Cambria Math" panose="02040503050406030204" pitchFamily="18" charset="0"/>
                      </a:rPr>
                      <m:t> </m:t>
                    </m:r>
                    <m:r>
                      <a:rPr lang="es-MX" sz="2400" b="0" i="1" smtClean="0">
                        <a:latin typeface="Cambria Math" panose="02040503050406030204" pitchFamily="18" charset="0"/>
                      </a:rPr>
                      <m:t>4.127∗</m:t>
                    </m:r>
                    <m:sSup>
                      <m:sSupPr>
                        <m:ctrlPr>
                          <a:rPr lang="es-MX" sz="2400" b="0" i="1" smtClean="0">
                            <a:latin typeface="Cambria Math" panose="02040503050406030204" pitchFamily="18" charset="0"/>
                          </a:rPr>
                        </m:ctrlPr>
                      </m:sSupPr>
                      <m:e>
                        <m:d>
                          <m:dPr>
                            <m:ctrlPr>
                              <a:rPr lang="es-MX" sz="2400" b="0" i="1" smtClean="0">
                                <a:latin typeface="Cambria Math" panose="02040503050406030204" pitchFamily="18" charset="0"/>
                              </a:rPr>
                            </m:ctrlPr>
                          </m:dPr>
                          <m:e>
                            <m:r>
                              <a:rPr lang="es-MX" sz="2400" b="0" i="1" smtClean="0">
                                <a:latin typeface="Cambria Math" panose="02040503050406030204" pitchFamily="18" charset="0"/>
                              </a:rPr>
                              <m:t>1.11∗</m:t>
                            </m:r>
                            <m:sSup>
                              <m:sSupPr>
                                <m:ctrlPr>
                                  <a:rPr lang="es-MX" sz="2400" b="0" i="1" smtClean="0">
                                    <a:latin typeface="Cambria Math" panose="02040503050406030204" pitchFamily="18" charset="0"/>
                                  </a:rPr>
                                </m:ctrlPr>
                              </m:sSupPr>
                              <m:e>
                                <m:r>
                                  <a:rPr lang="es-MX" sz="2400" b="0" i="1" smtClean="0">
                                    <a:latin typeface="Cambria Math" panose="02040503050406030204" pitchFamily="18" charset="0"/>
                                  </a:rPr>
                                  <m:t>𝐴𝑀</m:t>
                                </m:r>
                              </m:e>
                              <m:sup>
                                <m:r>
                                  <a:rPr lang="es-MX" sz="2400" b="0" i="1" smtClean="0">
                                    <a:latin typeface="Cambria Math" panose="02040503050406030204" pitchFamily="18" charset="0"/>
                                  </a:rPr>
                                  <m:t>3</m:t>
                                </m:r>
                              </m:sup>
                            </m:sSup>
                          </m:e>
                        </m:d>
                      </m:e>
                      <m:sup>
                        <m:r>
                          <a:rPr lang="es-MX" sz="2400" b="0" i="1" smtClean="0">
                            <a:latin typeface="Cambria Math" panose="02040503050406030204" pitchFamily="18" charset="0"/>
                          </a:rPr>
                          <m:t>−</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1</m:t>
                            </m:r>
                          </m:num>
                          <m:den>
                            <m:r>
                              <a:rPr lang="es-MX" sz="2400" b="0" i="1" smtClean="0">
                                <a:latin typeface="Cambria Math" panose="02040503050406030204" pitchFamily="18" charset="0"/>
                              </a:rPr>
                              <m:t>3</m:t>
                            </m:r>
                          </m:den>
                        </m:f>
                      </m:sup>
                    </m:sSup>
                  </m:oMath>
                </a14:m>
                <a:endParaRPr lang="es-MX" sz="24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09600" y="1309817"/>
                <a:ext cx="11088130" cy="4176584"/>
              </a:xfrm>
              <a:blipFill rotWithShape="0">
                <a:blip r:embed="rId2"/>
                <a:stretch>
                  <a:fillRect/>
                </a:stretch>
              </a:blipFill>
            </p:spPr>
            <p:txBody>
              <a:bodyPr/>
              <a:lstStyle/>
              <a:p>
                <a:r>
                  <a:rPr lang="es-MX">
                    <a:noFill/>
                  </a:rPr>
                  <a:t> </a:t>
                </a:r>
              </a:p>
            </p:txBody>
          </p:sp>
        </mc:Fallback>
      </mc:AlternateContent>
      <p:sp>
        <p:nvSpPr>
          <p:cNvPr id="5" name="CuadroTexto 4"/>
          <p:cNvSpPr txBox="1"/>
          <p:nvPr/>
        </p:nvSpPr>
        <p:spPr>
          <a:xfrm>
            <a:off x="1002909" y="5782964"/>
            <a:ext cx="10008972" cy="369332"/>
          </a:xfrm>
          <a:prstGeom prst="rect">
            <a:avLst/>
          </a:prstGeom>
          <a:noFill/>
        </p:spPr>
        <p:txBody>
          <a:bodyPr wrap="square" rtlCol="0">
            <a:spAutoFit/>
          </a:bodyPr>
          <a:lstStyle/>
          <a:p>
            <a:pPr algn="ctr"/>
            <a:r>
              <a:rPr lang="es-MX" dirty="0" smtClean="0"/>
              <a:t>Por esta ecuación a mayor valor de AM menor valor de área superficial de cristal por miligramo de cristal </a:t>
            </a:r>
            <a:endParaRPr lang="es-MX" dirty="0"/>
          </a:p>
        </p:txBody>
      </p:sp>
      <p:sp>
        <p:nvSpPr>
          <p:cNvPr id="4" name="CuadroTexto 3"/>
          <p:cNvSpPr txBox="1"/>
          <p:nvPr/>
        </p:nvSpPr>
        <p:spPr>
          <a:xfrm>
            <a:off x="8814391" y="3221665"/>
            <a:ext cx="2883339" cy="646331"/>
          </a:xfrm>
          <a:prstGeom prst="rect">
            <a:avLst/>
          </a:prstGeom>
          <a:noFill/>
        </p:spPr>
        <p:txBody>
          <a:bodyPr wrap="square" rtlCol="0">
            <a:spAutoFit/>
          </a:bodyPr>
          <a:lstStyle/>
          <a:p>
            <a:r>
              <a:rPr lang="es-MX" dirty="0" smtClean="0"/>
              <a:t>Ecuaciones desarrolladas por </a:t>
            </a:r>
            <a:r>
              <a:rPr lang="es-MX" dirty="0" err="1" smtClean="0"/>
              <a:t>Thieme</a:t>
            </a:r>
            <a:endParaRPr lang="es-MX" dirty="0"/>
          </a:p>
        </p:txBody>
      </p:sp>
    </p:spTree>
    <p:extLst>
      <p:ext uri="{BB962C8B-B14F-4D97-AF65-F5344CB8AC3E}">
        <p14:creationId xmlns:p14="http://schemas.microsoft.com/office/powerpoint/2010/main" val="2293159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1782</Words>
  <Application>Microsoft Office PowerPoint</Application>
  <PresentationFormat>Panorámica</PresentationFormat>
  <Paragraphs>332</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Calibri Light</vt:lpstr>
      <vt:lpstr>Cambria Math</vt:lpstr>
      <vt:lpstr>Times New Roman</vt:lpstr>
      <vt:lpstr>Tema de Office</vt:lpstr>
      <vt:lpstr>Aplicación de los principios fundamentales de cristalización y Agotamiento de MCC para disminuir perdidas en MF ingenio Chaparrastique  </vt:lpstr>
      <vt:lpstr>Proceso de MCC</vt:lpstr>
      <vt:lpstr>Principios básicos de  la Cristalización </vt:lpstr>
      <vt:lpstr>Presentación de PowerPoint</vt:lpstr>
      <vt:lpstr>Presentación de PowerPoint</vt:lpstr>
      <vt:lpstr>Comportamiento del licor madre de Agotamiento  </vt:lpstr>
      <vt:lpstr>Principios básicos para el Agotamiento en MCC </vt:lpstr>
      <vt:lpstr>Presentación de PowerPoint</vt:lpstr>
      <vt:lpstr>Cálculo de área mm2/mg Cristal  </vt:lpstr>
      <vt:lpstr>Área Superficial por litro de miel </vt:lpstr>
      <vt:lpstr>¿Cómo se aplicaron estos principios para mejorar el agotamiento en Ingenio Chaparrastique?</vt:lpstr>
      <vt:lpstr>Esquema de trabajo en CH antes de los cambios </vt:lpstr>
      <vt:lpstr>Problemas MCC en Ingenio Chaparrastique Zafra 16/17 </vt:lpstr>
      <vt:lpstr>Mejoras en la Cristalización </vt:lpstr>
      <vt:lpstr>1. Aumentar el indicador m2/ cristal litro miel B</vt:lpstr>
      <vt:lpstr>Presentación de PowerPoint</vt:lpstr>
      <vt:lpstr>Tamaño de Cristalizaciones en CH</vt:lpstr>
      <vt:lpstr>Fotos de cristalizaciones </vt:lpstr>
      <vt:lpstr>Mejoras en el Cocimiento de MCC</vt:lpstr>
      <vt:lpstr>Cambio de esquema de 4 templas a 3 Templas</vt:lpstr>
      <vt:lpstr>Condiciones de MC C </vt:lpstr>
      <vt:lpstr>Tamaño de azúcar C </vt:lpstr>
      <vt:lpstr>Diferencias de templas antes y después de cambios </vt:lpstr>
      <vt:lpstr>Mejoras en Centrifugas </vt:lpstr>
      <vt:lpstr>Presentación de PowerPoint</vt:lpstr>
      <vt:lpstr>Resultados </vt:lpstr>
      <vt:lpstr>Purga en Centrífugas </vt:lpstr>
      <vt:lpstr>Pureza en Miel Final </vt:lpstr>
      <vt:lpstr>Azúcar recuperada por disminución de Perdidas en MF durante zafra 16/17</vt:lpstr>
      <vt:lpstr>Conclusiones </vt:lpstr>
      <vt:lpstr>Presentación de PowerPoint</vt:lpstr>
    </vt:vector>
  </TitlesOfParts>
  <Company>CASSA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de los principios fundamentales de cristalización y Agotamiento de MCC</dc:title>
  <dc:creator>Mario Roberto Rodriguez</dc:creator>
  <cp:lastModifiedBy>Mario Roberto Rodriguez</cp:lastModifiedBy>
  <cp:revision>53</cp:revision>
  <dcterms:created xsi:type="dcterms:W3CDTF">2017-07-28T17:12:04Z</dcterms:created>
  <dcterms:modified xsi:type="dcterms:W3CDTF">2017-08-08T16:28:47Z</dcterms:modified>
</cp:coreProperties>
</file>