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0" r:id="rId26"/>
    <p:sldId id="282" r:id="rId27"/>
    <p:sldId id="283" r:id="rId28"/>
    <p:sldId id="284"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1007763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3552897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15470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2525208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1738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2065301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3002955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171153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251522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EDF260AF-65C8-49E8-9491-93EB6A1F64D4}" type="datetimeFigureOut">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1723472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DF260AF-65C8-49E8-9491-93EB6A1F64D4}"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171690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DF260AF-65C8-49E8-9491-93EB6A1F64D4}" type="datetimeFigureOut">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214372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DF260AF-65C8-49E8-9491-93EB6A1F64D4}" type="datetimeFigureOut">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48349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260AF-65C8-49E8-9491-93EB6A1F64D4}" type="datetimeFigureOut">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257717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DF260AF-65C8-49E8-9491-93EB6A1F64D4}"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3169226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EDF260AF-65C8-49E8-9491-93EB6A1F64D4}" type="datetimeFigureOut">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DCC5E-7A11-4C24-A491-7ECB1956AD36}" type="slidenum">
              <a:rPr lang="en-US" smtClean="0"/>
              <a:t>‹Nº›</a:t>
            </a:fld>
            <a:endParaRPr lang="en-US"/>
          </a:p>
        </p:txBody>
      </p:sp>
    </p:spTree>
    <p:extLst>
      <p:ext uri="{BB962C8B-B14F-4D97-AF65-F5344CB8AC3E}">
        <p14:creationId xmlns:p14="http://schemas.microsoft.com/office/powerpoint/2010/main" val="205225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F260AF-65C8-49E8-9491-93EB6A1F64D4}" type="datetimeFigureOut">
              <a:rPr lang="en-US" smtClean="0"/>
              <a:t>7/18/2017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73DCC5E-7A11-4C24-A491-7ECB1956AD36}" type="slidenum">
              <a:rPr lang="en-US" smtClean="0"/>
              <a:t>‹Nº›</a:t>
            </a:fld>
            <a:endParaRPr lang="en-US"/>
          </a:p>
        </p:txBody>
      </p:sp>
    </p:spTree>
    <p:extLst>
      <p:ext uri="{BB962C8B-B14F-4D97-AF65-F5344CB8AC3E}">
        <p14:creationId xmlns:p14="http://schemas.microsoft.com/office/powerpoint/2010/main" val="4094088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2978" y="1094463"/>
            <a:ext cx="11455400" cy="2428357"/>
          </a:xfrm>
          <a:prstGeom prst="rect">
            <a:avLst/>
          </a:prstGeom>
        </p:spPr>
        <p:txBody>
          <a:bodyPr wrap="square">
            <a:spAutoFit/>
          </a:bodyPr>
          <a:lstStyle/>
          <a:p>
            <a:pPr marR="89535" algn="ctr">
              <a:lnSpc>
                <a:spcPct val="115000"/>
              </a:lnSpc>
            </a:pPr>
            <a:r>
              <a:rPr lang="es-ES" sz="4400" dirty="0">
                <a:latin typeface="Monotype Corsiva" panose="03010101010201010101" pitchFamily="66" charset="0"/>
                <a:ea typeface="Calibri" panose="020F0502020204030204" pitchFamily="34" charset="0"/>
                <a:cs typeface="Times New Roman" panose="02020603050405020304" pitchFamily="18" charset="0"/>
              </a:rPr>
              <a:t>Sistema de recolección de agua de las calderas, en la fábrica de azúcar de la UEB Central Azucarero Majibacoa, Las Tunas, Cuba</a:t>
            </a:r>
            <a:endParaRPr lang="en-US" sz="4400" dirty="0">
              <a:latin typeface="Monotype Corsiva" panose="03010101010201010101" pitchFamily="66" charset="0"/>
              <a:ea typeface="Calibri" panose="020F0502020204030204" pitchFamily="34" charset="0"/>
              <a:cs typeface="Times New Roman" panose="02020603050405020304" pitchFamily="18" charset="0"/>
            </a:endParaRP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7400" y="250170"/>
            <a:ext cx="1866900" cy="851306"/>
          </a:xfrm>
          <a:prstGeom prst="rect">
            <a:avLst/>
          </a:prstGeom>
        </p:spPr>
      </p:pic>
      <p:pic>
        <p:nvPicPr>
          <p:cNvPr id="6" name="Picture 1"/>
          <p:cNvPicPr>
            <a:picLocks noChangeAspect="1" noChangeArrowheads="1"/>
          </p:cNvPicPr>
          <p:nvPr/>
        </p:nvPicPr>
        <p:blipFill>
          <a:blip r:embed="rId3">
            <a:lum contrast="20000"/>
            <a:grayscl/>
            <a:extLst>
              <a:ext uri="{28A0092B-C50C-407E-A947-70E740481C1C}">
                <a14:useLocalDpi xmlns:a14="http://schemas.microsoft.com/office/drawing/2010/main" val="0"/>
              </a:ext>
            </a:extLst>
          </a:blip>
          <a:srcRect/>
          <a:stretch>
            <a:fillRect/>
          </a:stretch>
        </p:blipFill>
        <p:spPr bwMode="auto">
          <a:xfrm>
            <a:off x="4619210" y="4914900"/>
            <a:ext cx="1579563" cy="1630259"/>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1" descr="atac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0547" y="5068733"/>
            <a:ext cx="1501775" cy="13895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p:nvSpPr>
        <p:spPr bwMode="auto">
          <a:xfrm>
            <a:off x="7700547" y="4035946"/>
            <a:ext cx="3937831" cy="1154162"/>
          </a:xfrm>
          <a:prstGeom prst="rect">
            <a:avLst/>
          </a:prstGeom>
        </p:spPr>
        <p:txBody>
          <a:bodyPr wrap="square">
            <a:spAutoFit/>
          </a:bodyPr>
          <a:lstStyle/>
          <a:p>
            <a:pPr marR="89535" algn="ctr">
              <a:lnSpc>
                <a:spcPct val="115000"/>
              </a:lnSpc>
            </a:pPr>
            <a:r>
              <a:rPr lang="es-ES" altLang="en-US" sz="2000" dirty="0" smtClean="0">
                <a:latin typeface="Monotype Corsiva" panose="03010101010201010101" pitchFamily="66" charset="0"/>
                <a:ea typeface="Calibri" panose="020F0502020204030204" pitchFamily="34" charset="0"/>
                <a:cs typeface="Times New Roman" panose="02020603050405020304" pitchFamily="18" charset="0"/>
              </a:rPr>
              <a:t>                                                                             </a:t>
            </a:r>
            <a:r>
              <a:rPr lang="es-ES" altLang="en-US" sz="2000" dirty="0">
                <a:latin typeface="Monotype Corsiva" panose="03010101010201010101" pitchFamily="66" charset="0"/>
                <a:ea typeface="Calibri" panose="020F0502020204030204" pitchFamily="34" charset="0"/>
                <a:cs typeface="Times New Roman" panose="02020603050405020304" pitchFamily="18" charset="0"/>
              </a:rPr>
              <a:t>Majibacoa 8 de Julio de </a:t>
            </a:r>
            <a:r>
              <a:rPr lang="es-ES" altLang="en-US" sz="2000" dirty="0" smtClean="0">
                <a:latin typeface="Monotype Corsiva" panose="03010101010201010101" pitchFamily="66" charset="0"/>
                <a:ea typeface="Calibri" panose="020F0502020204030204" pitchFamily="34" charset="0"/>
                <a:cs typeface="Times New Roman" panose="02020603050405020304" pitchFamily="18" charset="0"/>
              </a:rPr>
              <a:t>2017                                                                                                                          </a:t>
            </a:r>
            <a:r>
              <a:rPr lang="es-ES" altLang="en-US" sz="2000" dirty="0">
                <a:latin typeface="Monotype Corsiva" panose="03010101010201010101" pitchFamily="66" charset="0"/>
                <a:ea typeface="Calibri" panose="020F0502020204030204" pitchFamily="34" charset="0"/>
                <a:cs typeface="Times New Roman" panose="02020603050405020304" pitchFamily="18" charset="0"/>
              </a:rPr>
              <a:t>Año 59 de la </a:t>
            </a:r>
            <a:r>
              <a:rPr lang="es-ES" altLang="en-US" sz="2000" dirty="0" smtClean="0">
                <a:latin typeface="Monotype Corsiva" panose="03010101010201010101" pitchFamily="66" charset="0"/>
                <a:ea typeface="Calibri" panose="020F0502020204030204" pitchFamily="34" charset="0"/>
                <a:cs typeface="Times New Roman" panose="02020603050405020304" pitchFamily="18" charset="0"/>
              </a:rPr>
              <a:t>Revolución</a:t>
            </a:r>
            <a:endParaRPr lang="en-US" altLang="en-US" sz="2000" dirty="0">
              <a:latin typeface="Monotype Corsiva" panose="03010101010201010101" pitchFamily="66" charset="0"/>
              <a:ea typeface="Calibri" panose="020F0502020204030204" pitchFamily="34" charset="0"/>
              <a:cs typeface="Times New Roman" panose="02020603050405020304" pitchFamily="18" charset="0"/>
            </a:endParaRPr>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4884" y="5190108"/>
            <a:ext cx="1866900" cy="851306"/>
          </a:xfrm>
          <a:prstGeom prst="rect">
            <a:avLst/>
          </a:prstGeom>
        </p:spPr>
      </p:pic>
      <p:sp>
        <p:nvSpPr>
          <p:cNvPr id="10" name="Rectángulo 9"/>
          <p:cNvSpPr/>
          <p:nvPr/>
        </p:nvSpPr>
        <p:spPr>
          <a:xfrm>
            <a:off x="1143000" y="3625247"/>
            <a:ext cx="9906000" cy="658642"/>
          </a:xfrm>
          <a:prstGeom prst="rect">
            <a:avLst/>
          </a:prstGeom>
        </p:spPr>
        <p:txBody>
          <a:bodyPr wrap="square">
            <a:spAutoFit/>
          </a:bodyPr>
          <a:lstStyle/>
          <a:p>
            <a:pPr marR="89535" algn="ctr">
              <a:lnSpc>
                <a:spcPct val="115000"/>
              </a:lnSpc>
            </a:pPr>
            <a:r>
              <a:rPr lang="es-ES" altLang="en-US" sz="3200" dirty="0" smtClean="0">
                <a:latin typeface="Monotype Corsiva" panose="03010101010201010101" pitchFamily="66" charset="0"/>
                <a:ea typeface="Calibri" panose="020F0502020204030204" pitchFamily="34" charset="0"/>
                <a:cs typeface="Times New Roman" panose="02020603050405020304" pitchFamily="18" charset="0"/>
              </a:rPr>
              <a:t>Autor: </a:t>
            </a:r>
            <a:r>
              <a:rPr lang="es-ES" altLang="en-US" sz="3200" dirty="0">
                <a:latin typeface="Monotype Corsiva" panose="03010101010201010101" pitchFamily="66" charset="0"/>
                <a:ea typeface="Calibri" panose="020F0502020204030204" pitchFamily="34" charset="0"/>
                <a:cs typeface="Times New Roman" panose="02020603050405020304" pitchFamily="18" charset="0"/>
              </a:rPr>
              <a:t>Ing. </a:t>
            </a:r>
            <a:r>
              <a:rPr lang="es-ES" altLang="en-US" sz="3200" dirty="0" err="1">
                <a:latin typeface="Monotype Corsiva" panose="03010101010201010101" pitchFamily="66" charset="0"/>
                <a:ea typeface="Calibri" panose="020F0502020204030204" pitchFamily="34" charset="0"/>
                <a:cs typeface="Times New Roman" panose="02020603050405020304" pitchFamily="18" charset="0"/>
              </a:rPr>
              <a:t>Tec</a:t>
            </a:r>
            <a:r>
              <a:rPr lang="es-ES" altLang="en-US" sz="3200" dirty="0">
                <a:latin typeface="Monotype Corsiva" panose="03010101010201010101" pitchFamily="66" charset="0"/>
                <a:ea typeface="Calibri" panose="020F0502020204030204" pitchFamily="34" charset="0"/>
                <a:cs typeface="Times New Roman" panose="02020603050405020304" pitchFamily="18" charset="0"/>
              </a:rPr>
              <a:t>. </a:t>
            </a:r>
            <a:r>
              <a:rPr lang="es-ES" altLang="en-US" sz="3200" dirty="0" err="1">
                <a:latin typeface="Monotype Corsiva" panose="03010101010201010101" pitchFamily="66" charset="0"/>
                <a:ea typeface="Calibri" panose="020F0502020204030204" pitchFamily="34" charset="0"/>
                <a:cs typeface="Times New Roman" panose="02020603050405020304" pitchFamily="18" charset="0"/>
              </a:rPr>
              <a:t>Produc</a:t>
            </a:r>
            <a:r>
              <a:rPr lang="es-ES" altLang="en-US" sz="3200" dirty="0">
                <a:latin typeface="Monotype Corsiva" panose="03010101010201010101" pitchFamily="66" charset="0"/>
                <a:ea typeface="Calibri" panose="020F0502020204030204" pitchFamily="34" charset="0"/>
                <a:cs typeface="Times New Roman" panose="02020603050405020304" pitchFamily="18" charset="0"/>
              </a:rPr>
              <a:t>  de azúcar: José Caballero </a:t>
            </a:r>
            <a:r>
              <a:rPr lang="es-ES" altLang="en-US" sz="3200" dirty="0" err="1">
                <a:latin typeface="Monotype Corsiva" panose="03010101010201010101" pitchFamily="66" charset="0"/>
                <a:ea typeface="Calibri" panose="020F0502020204030204" pitchFamily="34" charset="0"/>
                <a:cs typeface="Times New Roman" panose="02020603050405020304" pitchFamily="18" charset="0"/>
              </a:rPr>
              <a:t>Carballosa</a:t>
            </a:r>
            <a:r>
              <a:rPr lang="es-ES" altLang="en-US" sz="3200" dirty="0">
                <a:latin typeface="Monotype Corsiva" panose="03010101010201010101" pitchFamily="66"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96396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0200" y="440990"/>
            <a:ext cx="11417300" cy="6127127"/>
          </a:xfrm>
          <a:prstGeom prst="rect">
            <a:avLst/>
          </a:prstGeom>
        </p:spPr>
        <p:txBody>
          <a:bodyPr wrap="square">
            <a:spAutoFit/>
          </a:bodyPr>
          <a:lstStyle/>
          <a:p>
            <a:pPr marR="89535" lvl="1" algn="just">
              <a:lnSpc>
                <a:spcPct val="150000"/>
              </a:lnSpc>
              <a:spcAft>
                <a:spcPts val="0"/>
              </a:spcAft>
            </a:pPr>
            <a:r>
              <a:rPr lang="es-E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1.1.0 Estrategia para alcanzar los resultados que se esperan.</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Se emplea como estrategia el uso de uno de los tres tanque se 1000m</a:t>
            </a:r>
            <a:r>
              <a:rPr lang="es-ES" sz="2400" baseline="30000" dirty="0" smtClean="0">
                <a:effectLst/>
                <a:latin typeface="Times New Roman" panose="02020603050405020304" pitchFamily="18" charset="0"/>
                <a:ea typeface="Times New Roman" panose="02020603050405020304" pitchFamily="18" charset="0"/>
                <a:cs typeface="Times New Roman" panose="02020603050405020304" pitchFamily="18" charset="0"/>
              </a:rPr>
              <a:t>3</a:t>
            </a:r>
            <a:r>
              <a:rPr lang="es-E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con que contamos, para no tener que invertir dinero en la fabricación de un tanque nuevo y así se disminuyen los costos de mantenimiento y de operación. Este tanque tiene techo, pero tiene que ser abierto a la atmósfera a través de un registro para evitar que se acumule presión y provoque un accidente. El espesor mínimo de las chapas que se utilizan en la construcción del mismo es de 8mm. Además a este tanque se le agregó un nivel visual utilizando tubos de vidrio para conocer la altura de la columna de líquido en el interior del tanque y también se le instalo un termómetro para conocer la temperatura del agua y darle un uso adecuado. Se le instalan los drenajes de las calderas a un cabezal con tubería de 10¨ desde las calderas hasta el tanque y  un sistema de extracción de agua para darle el uso adecuado.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147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35519" y="429559"/>
            <a:ext cx="4625562" cy="548099"/>
          </a:xfrm>
          <a:prstGeom prst="rect">
            <a:avLst/>
          </a:prstGeom>
        </p:spPr>
        <p:txBody>
          <a:bodyPr wrap="none">
            <a:spAutoFit/>
          </a:bodyPr>
          <a:lstStyle/>
          <a:p>
            <a:pPr marR="89535" algn="just">
              <a:lnSpc>
                <a:spcPct val="115000"/>
              </a:lnSpc>
            </a:pPr>
            <a:r>
              <a:rPr lang="es-ES" sz="2800" b="1" dirty="0" smtClean="0">
                <a:latin typeface="Times New Roman" panose="02020603050405020304" pitchFamily="18" charset="0"/>
                <a:ea typeface="Times New Roman" panose="02020603050405020304" pitchFamily="18" charset="0"/>
                <a:cs typeface="Times New Roman" panose="02020603050405020304" pitchFamily="18" charset="0"/>
              </a:rPr>
              <a:t>CAPÍTULO # 2 MÉTODOS</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ángulo 2"/>
          <p:cNvSpPr/>
          <p:nvPr/>
        </p:nvSpPr>
        <p:spPr>
          <a:xfrm>
            <a:off x="635000" y="1779488"/>
            <a:ext cx="11353800" cy="2308324"/>
          </a:xfrm>
          <a:prstGeom prst="rect">
            <a:avLst/>
          </a:prstGeom>
        </p:spPr>
        <p:txBody>
          <a:bodyPr wrap="square">
            <a:spAutoFit/>
          </a:bodyPr>
          <a:lstStyle/>
          <a:p>
            <a:pPr marR="89535" algn="just">
              <a:lnSpc>
                <a:spcPct val="150000"/>
              </a:lnSpc>
              <a:spcAft>
                <a:spcPts val="0"/>
              </a:spcAft>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Los métodos usados en el trabajo corresponden a observación (seguimiento por parte del laboratorio del comportamiento de los parámetros de calidad del agua como son: temperatura, dureza,  y PH.  Experimentación (aplicación práctica por experiencia de trabajo), o sea no contamos con bibliografía para desarrollar este trabajo.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7232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5300" y="562967"/>
            <a:ext cx="11531600" cy="5573129"/>
          </a:xfrm>
          <a:prstGeom prst="rect">
            <a:avLst/>
          </a:prstGeom>
        </p:spPr>
        <p:txBody>
          <a:bodyPr wrap="square">
            <a:spAutoFit/>
          </a:bodyPr>
          <a:lstStyle/>
          <a:p>
            <a:pPr marR="89535" lvl="0" algn="just">
              <a:lnSpc>
                <a:spcPct val="150000"/>
              </a:lnSpc>
              <a:spcAft>
                <a:spcPts val="0"/>
              </a:spcAft>
            </a:pPr>
            <a:r>
              <a:rPr lang="es-ES" sz="2400" b="1" dirty="0" smtClean="0">
                <a:latin typeface="Times New Roman" panose="02020603050405020304" pitchFamily="18" charset="0"/>
                <a:ea typeface="Times New Roman" panose="02020603050405020304" pitchFamily="18" charset="0"/>
                <a:cs typeface="Times New Roman" panose="02020603050405020304" pitchFamily="18" charset="0"/>
              </a:rPr>
              <a:t>2.0 Diagnóstico </a:t>
            </a: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Práctico </a:t>
            </a:r>
            <a:endParaRPr lang="es-ES"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R="89535" lvl="0" algn="just">
              <a:lnSpc>
                <a:spcPct val="150000"/>
              </a:lnSpc>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Para evaluar el comportamiento de la cantidad y calidad del agua se estableció un procedimiento de trabajo para los operadores de calderas y de la planta de tratamiento de agua, donde se supervisan las operaciones establecidas que tiene que ver con la recolección y uso de esta agua que se recupera. Además de contar con el esquema de control que ejerce el laboratorio de agua cada una hora. Se analiza que la influencia  en el índice de consumo de agua antes de este trabajo era de 0.56 m</a:t>
            </a:r>
            <a:r>
              <a:rPr lang="es-ES" sz="2400" baseline="30000" dirty="0">
                <a:latin typeface="Times New Roman" panose="02020603050405020304" pitchFamily="18" charset="0"/>
                <a:ea typeface="Times New Roman" panose="02020603050405020304" pitchFamily="18" charset="0"/>
                <a:cs typeface="Times New Roman" panose="02020603050405020304" pitchFamily="18" charset="0"/>
              </a:rPr>
              <a:t>3</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tn</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caña y el logrado en la actualidad es 0.34m</a:t>
            </a:r>
            <a:r>
              <a:rPr lang="es-ES" sz="2400" baseline="30000" dirty="0">
                <a:latin typeface="Times New Roman" panose="02020603050405020304" pitchFamily="18" charset="0"/>
                <a:ea typeface="Times New Roman" panose="02020603050405020304" pitchFamily="18" charset="0"/>
                <a:cs typeface="Times New Roman" panose="02020603050405020304" pitchFamily="18" charset="0"/>
              </a:rPr>
              <a:t>3</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a:t>
            </a:r>
            <a:r>
              <a:rPr lang="es-ES" sz="2400" dirty="0" err="1">
                <a:latin typeface="Times New Roman" panose="02020603050405020304" pitchFamily="18" charset="0"/>
                <a:ea typeface="Times New Roman" panose="02020603050405020304" pitchFamily="18" charset="0"/>
                <a:cs typeface="Times New Roman" panose="02020603050405020304" pitchFamily="18" charset="0"/>
              </a:rPr>
              <a:t>tn</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caña evitando un consumo de agua en la zafra 2017 de (164146.4m</a:t>
            </a:r>
            <a:r>
              <a:rPr lang="es-ES" sz="2400" baseline="30000" dirty="0">
                <a:latin typeface="Times New Roman" panose="02020603050405020304" pitchFamily="18" charset="0"/>
                <a:ea typeface="Times New Roman" panose="02020603050405020304" pitchFamily="18" charset="0"/>
                <a:cs typeface="Times New Roman" panose="02020603050405020304" pitchFamily="18" charset="0"/>
              </a:rPr>
              <a:t>3</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equivalente a $ 3282.93 que se ahorran por este concepto.</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8249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9900" y="667713"/>
            <a:ext cx="11366500" cy="3357137"/>
          </a:xfrm>
          <a:prstGeom prst="rect">
            <a:avLst/>
          </a:prstGeom>
        </p:spPr>
        <p:txBody>
          <a:bodyPr wrap="square">
            <a:spAutoFit/>
          </a:bodyPr>
          <a:lstStyle/>
          <a:p>
            <a:pPr marR="89535" algn="just">
              <a:lnSpc>
                <a:spcPct val="150000"/>
              </a:lnSpc>
              <a:spcAft>
                <a:spcPts val="0"/>
              </a:spcAft>
            </a:pP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2.1.0 Evaluación de los riesgos </a:t>
            </a:r>
            <a:r>
              <a:rPr lang="es-ES" sz="2400" b="1" dirty="0" smtClean="0">
                <a:latin typeface="Times New Roman" panose="02020603050405020304" pitchFamily="18" charset="0"/>
                <a:ea typeface="Times New Roman" panose="02020603050405020304" pitchFamily="18" charset="0"/>
                <a:cs typeface="Times New Roman" panose="02020603050405020304" pitchFamily="18" charset="0"/>
              </a:rPr>
              <a:t>tecnológicos</a:t>
            </a:r>
          </a:p>
          <a:p>
            <a:pPr marR="89535" algn="just">
              <a:lnSpc>
                <a:spcPct val="150000"/>
              </a:lnSpc>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Las premisas para minimizar los riesgos son de establecer por la administración el proceso de metas y objetivos, identificación, estrategias, diseño de control, monitoreo y mejoras, la pretensión es implementar en el sistema de trabajo su evaluación y comportamiento para garantizar la producción de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energía </a:t>
            </a:r>
            <a:r>
              <a:rPr lang="es-ES" sz="2400" dirty="0">
                <a:latin typeface="Times New Roman" panose="02020603050405020304" pitchFamily="18" charset="0"/>
                <a:ea typeface="Calibri" panose="020F0502020204030204" pitchFamily="34" charset="0"/>
                <a:cs typeface="Times New Roman" panose="02020603050405020304" pitchFamily="18" charset="0"/>
              </a:rPr>
              <a:t>con un menor consumo de agua.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4399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9900" y="331004"/>
            <a:ext cx="11366500" cy="6681124"/>
          </a:xfrm>
          <a:prstGeom prst="rect">
            <a:avLst/>
          </a:prstGeom>
        </p:spPr>
        <p:txBody>
          <a:bodyPr wrap="square">
            <a:spAutoFit/>
          </a:bodyPr>
          <a:lstStyle/>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Análisis de los riesgos tecnológicos del proceso de recolección de agua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A la entrada de las calderas el agua de alimentar las calderas debe cumplir con los siguientes requisitos de dureza (0</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 acidez </a:t>
            </a:r>
            <a:r>
              <a:rPr lang="es-ES" sz="2400" dirty="0">
                <a:latin typeface="Times New Roman" panose="02020603050405020304" pitchFamily="18" charset="0"/>
                <a:ea typeface="Calibri" panose="020F0502020204030204" pitchFamily="34" charset="0"/>
                <a:cs typeface="Times New Roman" panose="02020603050405020304" pitchFamily="18" charset="0"/>
              </a:rPr>
              <a:t>de 9 a 10.5 PH (temperatura 125</a:t>
            </a:r>
            <a:r>
              <a:rPr lang="es-ES" sz="2400" dirty="0">
                <a:latin typeface="Arial" panose="020B0604020202020204" pitchFamily="34" charset="0"/>
                <a:ea typeface="Calibri" panose="020F0502020204030204" pitchFamily="34" charset="0"/>
                <a:cs typeface="Times New Roman" panose="02020603050405020304" pitchFamily="18" charset="0"/>
              </a:rPr>
              <a:t>°</a:t>
            </a:r>
            <a:r>
              <a:rPr lang="es-ES" sz="2400" dirty="0">
                <a:latin typeface="Times New Roman" panose="02020603050405020304" pitchFamily="18" charset="0"/>
                <a:ea typeface="Calibri" panose="020F0502020204030204" pitchFamily="34" charset="0"/>
                <a:cs typeface="Times New Roman" panose="02020603050405020304" pitchFamily="18" charset="0"/>
              </a:rPr>
              <a:t>C), Alcalinidad de 140 a 600 ppm en la medida que estos parámetros se alteran  provocan inestabilidad en el nivel de agua y la eficiencia de las calderas provocando como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consecuencia </a:t>
            </a:r>
            <a:r>
              <a:rPr lang="es-ES" sz="2400" dirty="0">
                <a:latin typeface="Times New Roman" panose="02020603050405020304" pitchFamily="18" charset="0"/>
                <a:ea typeface="Calibri" panose="020F0502020204030204" pitchFamily="34" charset="0"/>
                <a:cs typeface="Times New Roman" panose="02020603050405020304" pitchFamily="18" charset="0"/>
              </a:rPr>
              <a:t>un mayor consumo de agua y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energía </a:t>
            </a:r>
            <a:r>
              <a:rPr lang="es-ES" sz="2400" dirty="0">
                <a:latin typeface="Times New Roman" panose="02020603050405020304" pitchFamily="18" charset="0"/>
                <a:ea typeface="Calibri" panose="020F0502020204030204" pitchFamily="34" charset="0"/>
                <a:cs typeface="Times New Roman" panose="02020603050405020304" pitchFamily="18" charset="0"/>
              </a:rPr>
              <a:t>para su puesta en marcha.  Lo que influye negativamente en el área de las calderas,  lo que indudablemente provoca una afectación a la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economía </a:t>
            </a:r>
            <a:r>
              <a:rPr lang="es-ES" sz="2400" dirty="0">
                <a:latin typeface="Times New Roman" panose="02020603050405020304" pitchFamily="18" charset="0"/>
                <a:ea typeface="Calibri" panose="020F0502020204030204" pitchFamily="34" charset="0"/>
                <a:cs typeface="Times New Roman" panose="02020603050405020304" pitchFamily="18" charset="0"/>
              </a:rPr>
              <a:t>de la UEB y al medio ambiente, ya que aumenta la cantidad de residuales  y disminuye la producción de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energía, </a:t>
            </a:r>
            <a:r>
              <a:rPr lang="es-ES" sz="2400" dirty="0">
                <a:latin typeface="Times New Roman" panose="02020603050405020304" pitchFamily="18" charset="0"/>
                <a:ea typeface="Calibri" panose="020F0502020204030204" pitchFamily="34" charset="0"/>
                <a:cs typeface="Times New Roman" panose="02020603050405020304" pitchFamily="18" charset="0"/>
              </a:rPr>
              <a:t>otro de los riesgos lo constituye el ambiente de trabajo el cual no tenia la posibilidad de tener las condiciones  que aseguran los aspectos que se evalúan para garantizar el objetivo propuesto.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8380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992454774"/>
              </p:ext>
            </p:extLst>
          </p:nvPr>
        </p:nvGraphicFramePr>
        <p:xfrm>
          <a:off x="936219" y="1237950"/>
          <a:ext cx="10411153" cy="3613975"/>
        </p:xfrm>
        <a:graphic>
          <a:graphicData uri="http://schemas.openxmlformats.org/drawingml/2006/table">
            <a:tbl>
              <a:tblPr>
                <a:tableStyleId>{5C22544A-7EE6-4342-B048-85BDC9FD1C3A}</a:tableStyleId>
              </a:tblPr>
              <a:tblGrid>
                <a:gridCol w="1734201">
                  <a:extLst>
                    <a:ext uri="{9D8B030D-6E8A-4147-A177-3AD203B41FA5}">
                      <a16:colId xmlns:a16="http://schemas.microsoft.com/office/drawing/2014/main" val="2754861766"/>
                    </a:ext>
                  </a:extLst>
                </a:gridCol>
                <a:gridCol w="1372484">
                  <a:extLst>
                    <a:ext uri="{9D8B030D-6E8A-4147-A177-3AD203B41FA5}">
                      <a16:colId xmlns:a16="http://schemas.microsoft.com/office/drawing/2014/main" val="624363069"/>
                    </a:ext>
                  </a:extLst>
                </a:gridCol>
                <a:gridCol w="1508373">
                  <a:extLst>
                    <a:ext uri="{9D8B030D-6E8A-4147-A177-3AD203B41FA5}">
                      <a16:colId xmlns:a16="http://schemas.microsoft.com/office/drawing/2014/main" val="1673777025"/>
                    </a:ext>
                  </a:extLst>
                </a:gridCol>
                <a:gridCol w="1358895">
                  <a:extLst>
                    <a:ext uri="{9D8B030D-6E8A-4147-A177-3AD203B41FA5}">
                      <a16:colId xmlns:a16="http://schemas.microsoft.com/office/drawing/2014/main" val="3016101817"/>
                    </a:ext>
                  </a:extLst>
                </a:gridCol>
                <a:gridCol w="1358896">
                  <a:extLst>
                    <a:ext uri="{9D8B030D-6E8A-4147-A177-3AD203B41FA5}">
                      <a16:colId xmlns:a16="http://schemas.microsoft.com/office/drawing/2014/main" val="1270447403"/>
                    </a:ext>
                  </a:extLst>
                </a:gridCol>
                <a:gridCol w="1795650">
                  <a:extLst>
                    <a:ext uri="{9D8B030D-6E8A-4147-A177-3AD203B41FA5}">
                      <a16:colId xmlns:a16="http://schemas.microsoft.com/office/drawing/2014/main" val="1912042614"/>
                    </a:ext>
                  </a:extLst>
                </a:gridCol>
                <a:gridCol w="1282654">
                  <a:extLst>
                    <a:ext uri="{9D8B030D-6E8A-4147-A177-3AD203B41FA5}">
                      <a16:colId xmlns:a16="http://schemas.microsoft.com/office/drawing/2014/main" val="2546988981"/>
                    </a:ext>
                  </a:extLst>
                </a:gridCol>
              </a:tblGrid>
              <a:tr h="1032565">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Meses </a:t>
                      </a:r>
                      <a:endParaRPr lang="en-US" sz="2400" kern="1200" dirty="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Entrega </a:t>
                      </a:r>
                      <a:r>
                        <a:rPr lang="es-ES" sz="2400" kern="1200" dirty="0" err="1">
                          <a:solidFill>
                            <a:schemeClr val="dk1"/>
                          </a:solidFill>
                          <a:effectLst/>
                          <a:latin typeface="+mn-lt"/>
                          <a:ea typeface="+mn-ea"/>
                          <a:cs typeface="+mn-cs"/>
                        </a:rPr>
                        <a:t>MWh</a:t>
                      </a:r>
                      <a:endParaRPr lang="en-US" sz="2400" kern="1200" dirty="0">
                        <a:solidFill>
                          <a:schemeClr val="dk1"/>
                        </a:solidFill>
                        <a:effectLst/>
                        <a:latin typeface="+mn-lt"/>
                        <a:ea typeface="+mn-ea"/>
                        <a:cs typeface="+mn-cs"/>
                      </a:endParaRPr>
                    </a:p>
                  </a:txBody>
                  <a:tcPr marL="68580" marR="6858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Consumo </a:t>
                      </a:r>
                      <a:r>
                        <a:rPr lang="es-ES" sz="2400" kern="1200" dirty="0" err="1">
                          <a:solidFill>
                            <a:schemeClr val="dk1"/>
                          </a:solidFill>
                          <a:effectLst/>
                          <a:latin typeface="+mn-lt"/>
                          <a:ea typeface="+mn-ea"/>
                          <a:cs typeface="+mn-cs"/>
                        </a:rPr>
                        <a:t>MWh</a:t>
                      </a:r>
                      <a:endParaRPr lang="en-US" sz="2400" kern="1200" dirty="0">
                        <a:solidFill>
                          <a:schemeClr val="dk1"/>
                        </a:solidFill>
                        <a:effectLst/>
                        <a:latin typeface="+mn-lt"/>
                        <a:ea typeface="+mn-ea"/>
                        <a:cs typeface="+mn-cs"/>
                      </a:endParaRPr>
                    </a:p>
                  </a:txBody>
                  <a:tcPr marL="68580" marR="6858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 Auto </a:t>
                      </a:r>
                      <a:r>
                        <a:rPr lang="es-ES" sz="2400" kern="1200" dirty="0" err="1">
                          <a:solidFill>
                            <a:schemeClr val="dk1"/>
                          </a:solidFill>
                          <a:effectLst/>
                          <a:latin typeface="+mn-lt"/>
                          <a:ea typeface="+mn-ea"/>
                          <a:cs typeface="+mn-cs"/>
                        </a:rPr>
                        <a:t>Abast</a:t>
                      </a:r>
                      <a:endParaRPr lang="en-US" sz="2400" kern="1200" dirty="0">
                        <a:solidFill>
                          <a:schemeClr val="dk1"/>
                        </a:solidFill>
                        <a:effectLst/>
                        <a:latin typeface="+mn-lt"/>
                        <a:ea typeface="+mn-ea"/>
                        <a:cs typeface="+mn-cs"/>
                      </a:endParaRPr>
                    </a:p>
                  </a:txBody>
                  <a:tcPr marL="68580" marR="6858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 molida </a:t>
                      </a:r>
                      <a:endParaRPr lang="en-US" sz="2400" kern="1200" dirty="0">
                        <a:solidFill>
                          <a:schemeClr val="dk1"/>
                        </a:solidFill>
                        <a:effectLst/>
                        <a:latin typeface="+mn-lt"/>
                        <a:ea typeface="+mn-ea"/>
                        <a:cs typeface="+mn-cs"/>
                      </a:endParaRPr>
                    </a:p>
                  </a:txBody>
                  <a:tcPr marL="6350" marR="635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Promedio salario $</a:t>
                      </a:r>
                      <a:endParaRPr lang="en-US" sz="2400" kern="1200" dirty="0">
                        <a:solidFill>
                          <a:schemeClr val="dk1"/>
                        </a:solidFill>
                        <a:effectLst/>
                        <a:latin typeface="+mn-lt"/>
                        <a:ea typeface="+mn-ea"/>
                        <a:cs typeface="+mn-cs"/>
                      </a:endParaRPr>
                    </a:p>
                  </a:txBody>
                  <a:tcPr marL="6350" marR="635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Ingreso medio $</a:t>
                      </a:r>
                      <a:endParaRPr lang="en-US" sz="2400" kern="1200" dirty="0">
                        <a:solidFill>
                          <a:schemeClr val="dk1"/>
                        </a:solidFill>
                        <a:effectLst/>
                        <a:latin typeface="+mn-lt"/>
                        <a:ea typeface="+mn-ea"/>
                        <a:cs typeface="+mn-cs"/>
                      </a:endParaRPr>
                    </a:p>
                  </a:txBody>
                  <a:tcPr marL="6350" marR="6350" marT="0" marB="0">
                    <a:solidFill>
                      <a:schemeClr val="accent2">
                        <a:lumMod val="20000"/>
                        <a:lumOff val="80000"/>
                      </a:schemeClr>
                    </a:solidFill>
                  </a:tcPr>
                </a:tc>
                <a:extLst>
                  <a:ext uri="{0D108BD9-81ED-4DB2-BD59-A6C34878D82A}">
                    <a16:rowId xmlns:a16="http://schemas.microsoft.com/office/drawing/2014/main" val="1694066172"/>
                  </a:ext>
                </a:extLst>
              </a:tr>
              <a:tr h="516282">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Diciembre </a:t>
                      </a:r>
                      <a:endParaRPr lang="en-US" sz="2400" kern="1200">
                        <a:solidFill>
                          <a:schemeClr val="dk1"/>
                        </a:solidFill>
                        <a:effectLst/>
                        <a:latin typeface="+mn-lt"/>
                        <a:ea typeface="+mn-ea"/>
                        <a:cs typeface="+mn-cs"/>
                      </a:endParaRPr>
                    </a:p>
                  </a:txBody>
                  <a:tcPr marL="68580" marR="6858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161.21</a:t>
                      </a:r>
                      <a:endParaRPr lang="en-US" sz="2400" kern="1200" dirty="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698.01</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127.46</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66.93</a:t>
                      </a:r>
                      <a:endParaRPr lang="en-US" sz="2400" kern="1200">
                        <a:solidFill>
                          <a:schemeClr val="dk1"/>
                        </a:solidFill>
                        <a:effectLst/>
                        <a:latin typeface="+mn-lt"/>
                        <a:ea typeface="+mn-ea"/>
                        <a:cs typeface="+mn-cs"/>
                      </a:endParaRPr>
                    </a:p>
                  </a:txBody>
                  <a:tcPr marL="6350" marR="635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650.06</a:t>
                      </a:r>
                      <a:endParaRPr lang="en-US" sz="2400" kern="1200">
                        <a:solidFill>
                          <a:schemeClr val="dk1"/>
                        </a:solidFill>
                        <a:effectLst/>
                        <a:latin typeface="+mn-lt"/>
                        <a:ea typeface="+mn-ea"/>
                        <a:cs typeface="+mn-cs"/>
                      </a:endParaRPr>
                    </a:p>
                  </a:txBody>
                  <a:tcPr marL="6350" marR="6350" marT="0" marB="0">
                    <a:solidFill>
                      <a:schemeClr val="accent2">
                        <a:lumMod val="20000"/>
                        <a:lumOff val="80000"/>
                      </a:schemeClr>
                    </a:solidFill>
                  </a:tcPr>
                </a:tc>
                <a:tc rowSpan="5">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2338.38</a:t>
                      </a:r>
                      <a:endParaRPr lang="en-US" sz="2400" kern="1200">
                        <a:solidFill>
                          <a:schemeClr val="dk1"/>
                        </a:solidFill>
                        <a:effectLst/>
                        <a:latin typeface="+mn-lt"/>
                        <a:ea typeface="+mn-ea"/>
                        <a:cs typeface="+mn-cs"/>
                      </a:endParaRPr>
                    </a:p>
                  </a:txBody>
                  <a:tcPr marL="6350" marR="6350" marT="0" marB="0" anchor="ctr">
                    <a:solidFill>
                      <a:schemeClr val="accent2">
                        <a:lumMod val="20000"/>
                        <a:lumOff val="80000"/>
                      </a:schemeClr>
                    </a:solidFill>
                  </a:tcPr>
                </a:tc>
                <a:extLst>
                  <a:ext uri="{0D108BD9-81ED-4DB2-BD59-A6C34878D82A}">
                    <a16:rowId xmlns:a16="http://schemas.microsoft.com/office/drawing/2014/main" val="2363588833"/>
                  </a:ext>
                </a:extLst>
              </a:tr>
              <a:tr h="516282">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Enero </a:t>
                      </a:r>
                      <a:endParaRPr lang="en-US" sz="2400" kern="1200">
                        <a:solidFill>
                          <a:schemeClr val="dk1"/>
                        </a:solidFill>
                        <a:effectLst/>
                        <a:latin typeface="+mn-lt"/>
                        <a:ea typeface="+mn-ea"/>
                        <a:cs typeface="+mn-cs"/>
                      </a:endParaRPr>
                    </a:p>
                  </a:txBody>
                  <a:tcPr marL="68580" marR="6858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1338.46</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193.2</a:t>
                      </a:r>
                      <a:endParaRPr lang="en-US" sz="2400" kern="1200" dirty="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123.45</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69.25</a:t>
                      </a:r>
                      <a:endParaRPr lang="en-US" sz="2400" kern="1200">
                        <a:solidFill>
                          <a:schemeClr val="dk1"/>
                        </a:solidFill>
                        <a:effectLst/>
                        <a:latin typeface="+mn-lt"/>
                        <a:ea typeface="+mn-ea"/>
                        <a:cs typeface="+mn-cs"/>
                      </a:endParaRPr>
                    </a:p>
                  </a:txBody>
                  <a:tcPr marL="6350" marR="635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494.91</a:t>
                      </a:r>
                      <a:endParaRPr lang="en-US" sz="2400" kern="1200">
                        <a:solidFill>
                          <a:schemeClr val="dk1"/>
                        </a:solidFill>
                        <a:effectLst/>
                        <a:latin typeface="+mn-lt"/>
                        <a:ea typeface="+mn-ea"/>
                        <a:cs typeface="+mn-cs"/>
                      </a:endParaRPr>
                    </a:p>
                  </a:txBody>
                  <a:tcPr marL="6350" marR="6350" marT="0" marB="0">
                    <a:solidFill>
                      <a:schemeClr val="accent2">
                        <a:lumMod val="20000"/>
                        <a:lumOff val="80000"/>
                      </a:schemeClr>
                    </a:solidFill>
                  </a:tcPr>
                </a:tc>
                <a:tc vMerge="1">
                  <a:txBody>
                    <a:bodyPr/>
                    <a:lstStyle/>
                    <a:p>
                      <a:endParaRPr lang="en-US"/>
                    </a:p>
                  </a:txBody>
                  <a:tcPr/>
                </a:tc>
                <a:extLst>
                  <a:ext uri="{0D108BD9-81ED-4DB2-BD59-A6C34878D82A}">
                    <a16:rowId xmlns:a16="http://schemas.microsoft.com/office/drawing/2014/main" val="2959275793"/>
                  </a:ext>
                </a:extLst>
              </a:tr>
              <a:tr h="516282">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Febrero </a:t>
                      </a:r>
                      <a:endParaRPr lang="en-US" sz="2400" kern="1200">
                        <a:solidFill>
                          <a:schemeClr val="dk1"/>
                        </a:solidFill>
                        <a:effectLst/>
                        <a:latin typeface="+mn-lt"/>
                        <a:ea typeface="+mn-ea"/>
                        <a:cs typeface="+mn-cs"/>
                      </a:endParaRPr>
                    </a:p>
                  </a:txBody>
                  <a:tcPr marL="68580" marR="6858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1279.82</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154.1</a:t>
                      </a:r>
                      <a:endParaRPr lang="en-US" sz="2400" kern="1200" dirty="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123.23</a:t>
                      </a:r>
                      <a:endParaRPr lang="en-US" sz="2400" kern="1200" dirty="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72.75</a:t>
                      </a:r>
                      <a:endParaRPr lang="en-US" sz="2400" kern="1200" dirty="0">
                        <a:solidFill>
                          <a:schemeClr val="dk1"/>
                        </a:solidFill>
                        <a:effectLst/>
                        <a:latin typeface="+mn-lt"/>
                        <a:ea typeface="+mn-ea"/>
                        <a:cs typeface="+mn-cs"/>
                      </a:endParaRPr>
                    </a:p>
                  </a:txBody>
                  <a:tcPr marL="6350" marR="635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539.92</a:t>
                      </a:r>
                      <a:endParaRPr lang="en-US" sz="2400" kern="1200">
                        <a:solidFill>
                          <a:schemeClr val="dk1"/>
                        </a:solidFill>
                        <a:effectLst/>
                        <a:latin typeface="+mn-lt"/>
                        <a:ea typeface="+mn-ea"/>
                        <a:cs typeface="+mn-cs"/>
                      </a:endParaRPr>
                    </a:p>
                  </a:txBody>
                  <a:tcPr marL="6350" marR="6350" marT="0" marB="0">
                    <a:solidFill>
                      <a:schemeClr val="accent2">
                        <a:lumMod val="20000"/>
                        <a:lumOff val="80000"/>
                      </a:schemeClr>
                    </a:solidFill>
                  </a:tcPr>
                </a:tc>
                <a:tc vMerge="1">
                  <a:txBody>
                    <a:bodyPr/>
                    <a:lstStyle/>
                    <a:p>
                      <a:endParaRPr lang="en-US"/>
                    </a:p>
                  </a:txBody>
                  <a:tcPr/>
                </a:tc>
                <a:extLst>
                  <a:ext uri="{0D108BD9-81ED-4DB2-BD59-A6C34878D82A}">
                    <a16:rowId xmlns:a16="http://schemas.microsoft.com/office/drawing/2014/main" val="574261833"/>
                  </a:ext>
                </a:extLst>
              </a:tr>
              <a:tr h="516282">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Marzo</a:t>
                      </a:r>
                      <a:endParaRPr lang="en-US" sz="2400" kern="1200">
                        <a:solidFill>
                          <a:schemeClr val="dk1"/>
                        </a:solidFill>
                        <a:effectLst/>
                        <a:latin typeface="+mn-lt"/>
                        <a:ea typeface="+mn-ea"/>
                        <a:cs typeface="+mn-cs"/>
                      </a:endParaRPr>
                    </a:p>
                  </a:txBody>
                  <a:tcPr marL="68580" marR="6858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1195.84</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252.4</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120.05</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61.77</a:t>
                      </a:r>
                      <a:endParaRPr lang="en-US" sz="2400" kern="1200" dirty="0">
                        <a:solidFill>
                          <a:schemeClr val="dk1"/>
                        </a:solidFill>
                        <a:effectLst/>
                        <a:latin typeface="+mn-lt"/>
                        <a:ea typeface="+mn-ea"/>
                        <a:cs typeface="+mn-cs"/>
                      </a:endParaRPr>
                    </a:p>
                  </a:txBody>
                  <a:tcPr marL="6350" marR="635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446.35</a:t>
                      </a:r>
                      <a:endParaRPr lang="en-US" sz="2400" kern="1200" dirty="0">
                        <a:solidFill>
                          <a:schemeClr val="dk1"/>
                        </a:solidFill>
                        <a:effectLst/>
                        <a:latin typeface="+mn-lt"/>
                        <a:ea typeface="+mn-ea"/>
                        <a:cs typeface="+mn-cs"/>
                      </a:endParaRPr>
                    </a:p>
                  </a:txBody>
                  <a:tcPr marL="6350" marR="6350" marT="0" marB="0">
                    <a:solidFill>
                      <a:schemeClr val="accent2">
                        <a:lumMod val="20000"/>
                        <a:lumOff val="80000"/>
                      </a:schemeClr>
                    </a:solidFill>
                  </a:tcPr>
                </a:tc>
                <a:tc vMerge="1">
                  <a:txBody>
                    <a:bodyPr/>
                    <a:lstStyle/>
                    <a:p>
                      <a:endParaRPr lang="en-US"/>
                    </a:p>
                  </a:txBody>
                  <a:tcPr/>
                </a:tc>
                <a:extLst>
                  <a:ext uri="{0D108BD9-81ED-4DB2-BD59-A6C34878D82A}">
                    <a16:rowId xmlns:a16="http://schemas.microsoft.com/office/drawing/2014/main" val="927917310"/>
                  </a:ext>
                </a:extLst>
              </a:tr>
              <a:tr h="516282">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Abril </a:t>
                      </a:r>
                      <a:endParaRPr lang="en-US" sz="2400" kern="1200" dirty="0">
                        <a:solidFill>
                          <a:schemeClr val="dk1"/>
                        </a:solidFill>
                        <a:effectLst/>
                        <a:latin typeface="+mn-lt"/>
                        <a:ea typeface="+mn-ea"/>
                        <a:cs typeface="+mn-cs"/>
                      </a:endParaRPr>
                    </a:p>
                  </a:txBody>
                  <a:tcPr marL="68580" marR="6858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576.28</a:t>
                      </a:r>
                      <a:endParaRPr lang="en-US" sz="2400" kern="1200" dirty="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194.3</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116.03</a:t>
                      </a:r>
                      <a:endParaRPr lang="en-US" sz="2400" kern="1200">
                        <a:solidFill>
                          <a:schemeClr val="dk1"/>
                        </a:solidFill>
                        <a:effectLst/>
                        <a:latin typeface="+mn-lt"/>
                        <a:ea typeface="+mn-ea"/>
                        <a:cs typeface="+mn-cs"/>
                      </a:endParaRPr>
                    </a:p>
                  </a:txBody>
                  <a:tcPr marL="68580" marR="68580" marT="0" marB="0" anchor="ctr">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a:solidFill>
                            <a:schemeClr val="dk1"/>
                          </a:solidFill>
                          <a:effectLst/>
                          <a:latin typeface="+mn-lt"/>
                          <a:ea typeface="+mn-ea"/>
                          <a:cs typeface="+mn-cs"/>
                        </a:rPr>
                        <a:t>42.98</a:t>
                      </a:r>
                      <a:endParaRPr lang="en-US" sz="2400" kern="1200">
                        <a:solidFill>
                          <a:schemeClr val="dk1"/>
                        </a:solidFill>
                        <a:effectLst/>
                        <a:latin typeface="+mn-lt"/>
                        <a:ea typeface="+mn-ea"/>
                        <a:cs typeface="+mn-cs"/>
                      </a:endParaRPr>
                    </a:p>
                  </a:txBody>
                  <a:tcPr marL="6350" marR="6350" marT="0" marB="0">
                    <a:solidFill>
                      <a:schemeClr val="accent2">
                        <a:lumMod val="20000"/>
                        <a:lumOff val="80000"/>
                      </a:schemeClr>
                    </a:solidFill>
                  </a:tcPr>
                </a:tc>
                <a:tc>
                  <a:txBody>
                    <a:bodyPr/>
                    <a:lstStyle/>
                    <a:p>
                      <a:pPr marL="0" marR="89535" algn="just" defTabSz="457200" rtl="0" eaLnBrk="1" latinLnBrk="0" hangingPunct="1">
                        <a:lnSpc>
                          <a:spcPct val="115000"/>
                        </a:lnSpc>
                        <a:spcAft>
                          <a:spcPts val="0"/>
                        </a:spcAft>
                      </a:pPr>
                      <a:r>
                        <a:rPr lang="es-ES" sz="2400" kern="1200" dirty="0">
                          <a:solidFill>
                            <a:schemeClr val="dk1"/>
                          </a:solidFill>
                          <a:effectLst/>
                          <a:latin typeface="+mn-lt"/>
                          <a:ea typeface="+mn-ea"/>
                          <a:cs typeface="+mn-cs"/>
                        </a:rPr>
                        <a:t>207.14</a:t>
                      </a:r>
                      <a:endParaRPr lang="en-US" sz="2400" kern="1200" dirty="0">
                        <a:solidFill>
                          <a:schemeClr val="dk1"/>
                        </a:solidFill>
                        <a:effectLst/>
                        <a:latin typeface="+mn-lt"/>
                        <a:ea typeface="+mn-ea"/>
                        <a:cs typeface="+mn-cs"/>
                      </a:endParaRPr>
                    </a:p>
                  </a:txBody>
                  <a:tcPr marL="6350" marR="6350" marT="0" marB="0">
                    <a:solidFill>
                      <a:schemeClr val="accent2">
                        <a:lumMod val="20000"/>
                        <a:lumOff val="80000"/>
                      </a:schemeClr>
                    </a:solidFill>
                  </a:tcPr>
                </a:tc>
                <a:tc vMerge="1">
                  <a:txBody>
                    <a:bodyPr/>
                    <a:lstStyle/>
                    <a:p>
                      <a:endParaRPr lang="en-US"/>
                    </a:p>
                  </a:txBody>
                  <a:tcPr/>
                </a:tc>
                <a:extLst>
                  <a:ext uri="{0D108BD9-81ED-4DB2-BD59-A6C34878D82A}">
                    <a16:rowId xmlns:a16="http://schemas.microsoft.com/office/drawing/2014/main" val="3263710378"/>
                  </a:ext>
                </a:extLst>
              </a:tr>
            </a:tbl>
          </a:graphicData>
        </a:graphic>
      </p:graphicFrame>
      <p:sp>
        <p:nvSpPr>
          <p:cNvPr id="3" name="Rectangle 1"/>
          <p:cNvSpPr>
            <a:spLocks noChangeArrowheads="1"/>
          </p:cNvSpPr>
          <p:nvPr/>
        </p:nvSpPr>
        <p:spPr bwMode="auto">
          <a:xfrm>
            <a:off x="701192" y="532134"/>
            <a:ext cx="108812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Tabla No 1.Toma de Información. Eficiencia energética y su impacto en el salario </a:t>
            </a:r>
            <a:endParaRPr kumimoji="0" lang="en-US"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802733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595068521"/>
              </p:ext>
            </p:extLst>
          </p:nvPr>
        </p:nvGraphicFramePr>
        <p:xfrm>
          <a:off x="651669" y="1322799"/>
          <a:ext cx="11080786" cy="3627824"/>
        </p:xfrm>
        <a:graphic>
          <a:graphicData uri="http://schemas.openxmlformats.org/drawingml/2006/table">
            <a:tbl>
              <a:tblPr firstRow="1" firstCol="1" bandRow="1">
                <a:tableStyleId>{5C22544A-7EE6-4342-B048-85BDC9FD1C3A}</a:tableStyleId>
              </a:tblPr>
              <a:tblGrid>
                <a:gridCol w="2696442">
                  <a:extLst>
                    <a:ext uri="{9D8B030D-6E8A-4147-A177-3AD203B41FA5}">
                      <a16:colId xmlns:a16="http://schemas.microsoft.com/office/drawing/2014/main" val="3363796541"/>
                    </a:ext>
                  </a:extLst>
                </a:gridCol>
                <a:gridCol w="1041009">
                  <a:extLst>
                    <a:ext uri="{9D8B030D-6E8A-4147-A177-3AD203B41FA5}">
                      <a16:colId xmlns:a16="http://schemas.microsoft.com/office/drawing/2014/main" val="701563933"/>
                    </a:ext>
                  </a:extLst>
                </a:gridCol>
                <a:gridCol w="1955409">
                  <a:extLst>
                    <a:ext uri="{9D8B030D-6E8A-4147-A177-3AD203B41FA5}">
                      <a16:colId xmlns:a16="http://schemas.microsoft.com/office/drawing/2014/main" val="3252038229"/>
                    </a:ext>
                  </a:extLst>
                </a:gridCol>
                <a:gridCol w="1364566">
                  <a:extLst>
                    <a:ext uri="{9D8B030D-6E8A-4147-A177-3AD203B41FA5}">
                      <a16:colId xmlns:a16="http://schemas.microsoft.com/office/drawing/2014/main" val="34082187"/>
                    </a:ext>
                  </a:extLst>
                </a:gridCol>
                <a:gridCol w="1181687">
                  <a:extLst>
                    <a:ext uri="{9D8B030D-6E8A-4147-A177-3AD203B41FA5}">
                      <a16:colId xmlns:a16="http://schemas.microsoft.com/office/drawing/2014/main" val="1108589883"/>
                    </a:ext>
                  </a:extLst>
                </a:gridCol>
                <a:gridCol w="1294227">
                  <a:extLst>
                    <a:ext uri="{9D8B030D-6E8A-4147-A177-3AD203B41FA5}">
                      <a16:colId xmlns:a16="http://schemas.microsoft.com/office/drawing/2014/main" val="3473783296"/>
                    </a:ext>
                  </a:extLst>
                </a:gridCol>
                <a:gridCol w="1547446">
                  <a:extLst>
                    <a:ext uri="{9D8B030D-6E8A-4147-A177-3AD203B41FA5}">
                      <a16:colId xmlns:a16="http://schemas.microsoft.com/office/drawing/2014/main" val="2428028240"/>
                    </a:ext>
                  </a:extLst>
                </a:gridCol>
              </a:tblGrid>
              <a:tr h="886649">
                <a:tc gridSpan="2">
                  <a:txBody>
                    <a:bodyPr/>
                    <a:lstStyle/>
                    <a:p>
                      <a:pPr algn="just">
                        <a:lnSpc>
                          <a:spcPct val="115000"/>
                        </a:lnSpc>
                        <a:spcAft>
                          <a:spcPts val="0"/>
                        </a:spcAft>
                      </a:pPr>
                      <a:r>
                        <a:rPr lang="es-ES" sz="2400" dirty="0">
                          <a:solidFill>
                            <a:schemeClr val="tx1"/>
                          </a:solidFill>
                          <a:effectLst/>
                        </a:rPr>
                        <a:t>TON DE CAÑA MOLIDA</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2">
                        <a:lumMod val="20000"/>
                        <a:lumOff val="80000"/>
                      </a:schemeClr>
                    </a:solidFill>
                  </a:tcPr>
                </a:tc>
                <a:tc hMerge="1">
                  <a:txBody>
                    <a:bodyPr/>
                    <a:lstStyle/>
                    <a:p>
                      <a:endParaRPr lang="en-US"/>
                    </a:p>
                  </a:txBody>
                  <a:tcPr/>
                </a:tc>
                <a:tc>
                  <a:txBody>
                    <a:bodyPr/>
                    <a:lstStyle/>
                    <a:p>
                      <a:pPr algn="just">
                        <a:lnSpc>
                          <a:spcPct val="115000"/>
                        </a:lnSpc>
                        <a:spcAft>
                          <a:spcPts val="0"/>
                        </a:spcAft>
                      </a:pPr>
                      <a:r>
                        <a:rPr lang="es-ES" sz="2400" dirty="0">
                          <a:solidFill>
                            <a:schemeClr val="tx1"/>
                          </a:solidFill>
                          <a:effectLst/>
                        </a:rPr>
                        <a:t>746120.16</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2">
                        <a:lumMod val="20000"/>
                        <a:lumOff val="80000"/>
                      </a:schemeClr>
                    </a:solidFill>
                  </a:tcPr>
                </a:tc>
                <a:tc>
                  <a:txBody>
                    <a:bodyPr/>
                    <a:lstStyle/>
                    <a:p>
                      <a:pPr algn="just">
                        <a:lnSpc>
                          <a:spcPct val="115000"/>
                        </a:lnSpc>
                        <a:spcAft>
                          <a:spcPts val="0"/>
                        </a:spcAft>
                      </a:pPr>
                      <a:r>
                        <a:rPr lang="es-ES" sz="2400" dirty="0">
                          <a:solidFill>
                            <a:schemeClr val="tx1"/>
                          </a:solidFill>
                          <a:effectLst/>
                        </a:rPr>
                        <a:t> </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2">
                        <a:lumMod val="20000"/>
                        <a:lumOff val="80000"/>
                      </a:schemeClr>
                    </a:solidFill>
                  </a:tcPr>
                </a:tc>
                <a:tc gridSpan="3">
                  <a:txBody>
                    <a:bodyPr/>
                    <a:lstStyle/>
                    <a:p>
                      <a:pPr algn="just">
                        <a:lnSpc>
                          <a:spcPct val="115000"/>
                        </a:lnSpc>
                        <a:spcAft>
                          <a:spcPts val="0"/>
                        </a:spcAft>
                      </a:pPr>
                      <a:r>
                        <a:rPr lang="es-ES" sz="2400" dirty="0">
                          <a:solidFill>
                            <a:schemeClr val="tx1"/>
                          </a:solidFill>
                          <a:effectLst/>
                        </a:rPr>
                        <a:t>ÍNDICES GENERALES (</a:t>
                      </a:r>
                      <a:r>
                        <a:rPr lang="es-ES" sz="2400" dirty="0" err="1">
                          <a:solidFill>
                            <a:schemeClr val="tx1"/>
                          </a:solidFill>
                          <a:effectLst/>
                        </a:rPr>
                        <a:t>kWh</a:t>
                      </a:r>
                      <a:r>
                        <a:rPr lang="es-ES" sz="2400" dirty="0">
                          <a:solidFill>
                            <a:schemeClr val="tx1"/>
                          </a:solidFill>
                          <a:effectLst/>
                        </a:rPr>
                        <a:t>/</a:t>
                      </a:r>
                      <a:r>
                        <a:rPr lang="es-ES" sz="2400" dirty="0" err="1">
                          <a:solidFill>
                            <a:schemeClr val="tx1"/>
                          </a:solidFill>
                          <a:effectLst/>
                        </a:rPr>
                        <a:t>tcm</a:t>
                      </a:r>
                      <a:r>
                        <a:rPr lang="es-ES" sz="2400" dirty="0">
                          <a:solidFill>
                            <a:schemeClr val="tx1"/>
                          </a:solidFill>
                          <a:effectLst/>
                        </a:rPr>
                        <a:t>)</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2">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33261105"/>
                  </a:ext>
                </a:extLst>
              </a:tr>
              <a:tr h="519684">
                <a:tc>
                  <a:txBody>
                    <a:bodyPr/>
                    <a:lstStyle/>
                    <a:p>
                      <a:pPr algn="just">
                        <a:lnSpc>
                          <a:spcPct val="115000"/>
                        </a:lnSpc>
                        <a:spcAft>
                          <a:spcPts val="0"/>
                        </a:spcAft>
                      </a:pPr>
                      <a:r>
                        <a:rPr lang="es-ES" sz="2400" dirty="0">
                          <a:solidFill>
                            <a:schemeClr val="tx1"/>
                          </a:solidFill>
                          <a:effectLst/>
                        </a:rPr>
                        <a:t>Parámetros(</a:t>
                      </a:r>
                      <a:r>
                        <a:rPr lang="es-ES" sz="2400" dirty="0" err="1">
                          <a:solidFill>
                            <a:schemeClr val="tx1"/>
                          </a:solidFill>
                          <a:effectLst/>
                        </a:rPr>
                        <a:t>KwH</a:t>
                      </a:r>
                      <a:r>
                        <a:rPr lang="es-ES" sz="2400" dirty="0">
                          <a:solidFill>
                            <a:schemeClr val="tx1"/>
                          </a:solidFill>
                          <a:effectLst/>
                        </a:rPr>
                        <a:t>)</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dirty="0">
                          <a:effectLst/>
                        </a:rPr>
                        <a:t>Plan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dirty="0">
                          <a:effectLst/>
                        </a:rPr>
                        <a:t>Real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dirty="0">
                          <a:effectLs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dirty="0">
                          <a:effectLst/>
                        </a:rPr>
                        <a:t>Plan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dirty="0">
                          <a:effectLst/>
                        </a:rPr>
                        <a:t>Real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extLst>
                  <a:ext uri="{0D108BD9-81ED-4DB2-BD59-A6C34878D82A}">
                    <a16:rowId xmlns:a16="http://schemas.microsoft.com/office/drawing/2014/main" val="2042204939"/>
                  </a:ext>
                </a:extLst>
              </a:tr>
              <a:tr h="428667">
                <a:tc>
                  <a:txBody>
                    <a:bodyPr/>
                    <a:lstStyle/>
                    <a:p>
                      <a:pPr algn="just">
                        <a:lnSpc>
                          <a:spcPct val="115000"/>
                        </a:lnSpc>
                        <a:spcAft>
                          <a:spcPts val="0"/>
                        </a:spcAft>
                      </a:pPr>
                      <a:r>
                        <a:rPr lang="es-ES" sz="2400" dirty="0">
                          <a:solidFill>
                            <a:schemeClr val="tx1"/>
                          </a:solidFill>
                          <a:effectLst/>
                        </a:rPr>
                        <a:t>Generación</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27631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30656.76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111.00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39.0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41.08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105.40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extLst>
                  <a:ext uri="{0D108BD9-81ED-4DB2-BD59-A6C34878D82A}">
                    <a16:rowId xmlns:a16="http://schemas.microsoft.com/office/drawing/2014/main" val="3147943075"/>
                  </a:ext>
                </a:extLst>
              </a:tr>
              <a:tr h="428667">
                <a:tc>
                  <a:txBody>
                    <a:bodyPr/>
                    <a:lstStyle/>
                    <a:p>
                      <a:pPr algn="just">
                        <a:lnSpc>
                          <a:spcPct val="115000"/>
                        </a:lnSpc>
                        <a:spcAft>
                          <a:spcPts val="0"/>
                        </a:spcAft>
                      </a:pPr>
                      <a:r>
                        <a:rPr lang="es-ES" sz="2400" dirty="0">
                          <a:solidFill>
                            <a:schemeClr val="tx1"/>
                          </a:solidFill>
                          <a:effectLst/>
                        </a:rPr>
                        <a:t>Consumo</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2750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1374.657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50.00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4.0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1.84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46.00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extLst>
                  <a:ext uri="{0D108BD9-81ED-4DB2-BD59-A6C34878D82A}">
                    <a16:rowId xmlns:a16="http://schemas.microsoft.com/office/drawing/2014/main" val="1753991900"/>
                  </a:ext>
                </a:extLst>
              </a:tr>
              <a:tr h="428667">
                <a:tc>
                  <a:txBody>
                    <a:bodyPr/>
                    <a:lstStyle/>
                    <a:p>
                      <a:pPr algn="just">
                        <a:lnSpc>
                          <a:spcPct val="115000"/>
                        </a:lnSpc>
                        <a:spcAft>
                          <a:spcPts val="0"/>
                        </a:spcAft>
                      </a:pPr>
                      <a:r>
                        <a:rPr lang="es-ES" sz="2400" dirty="0">
                          <a:solidFill>
                            <a:schemeClr val="tx1"/>
                          </a:solidFill>
                          <a:effectLst/>
                        </a:rPr>
                        <a:t>Entrega</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5500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6476.675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117.80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8.68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108.50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extLst>
                  <a:ext uri="{0D108BD9-81ED-4DB2-BD59-A6C34878D82A}">
                    <a16:rowId xmlns:a16="http://schemas.microsoft.com/office/drawing/2014/main" val="180055388"/>
                  </a:ext>
                </a:extLst>
              </a:tr>
              <a:tr h="428667">
                <a:tc>
                  <a:txBody>
                    <a:bodyPr/>
                    <a:lstStyle/>
                    <a:p>
                      <a:pPr algn="just">
                        <a:lnSpc>
                          <a:spcPct val="115000"/>
                        </a:lnSpc>
                        <a:spcAft>
                          <a:spcPts val="0"/>
                        </a:spcAft>
                      </a:pPr>
                      <a:r>
                        <a:rPr lang="es-ES" sz="2400" dirty="0">
                          <a:solidFill>
                            <a:schemeClr val="tx1"/>
                          </a:solidFill>
                          <a:effectLst/>
                        </a:rPr>
                        <a:t>Consumo Total</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24881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25555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102.70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35.0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34.25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97.90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extLst>
                  <a:ext uri="{0D108BD9-81ED-4DB2-BD59-A6C34878D82A}">
                    <a16:rowId xmlns:a16="http://schemas.microsoft.com/office/drawing/2014/main" val="2249401185"/>
                  </a:ext>
                </a:extLst>
              </a:tr>
              <a:tr h="506823">
                <a:tc>
                  <a:txBody>
                    <a:bodyPr/>
                    <a:lstStyle/>
                    <a:p>
                      <a:pPr algn="just">
                        <a:lnSpc>
                          <a:spcPct val="115000"/>
                        </a:lnSpc>
                        <a:spcAft>
                          <a:spcPts val="0"/>
                        </a:spcAft>
                      </a:pPr>
                      <a:r>
                        <a:rPr lang="es-ES" sz="2400" dirty="0">
                          <a:solidFill>
                            <a:schemeClr val="tx1"/>
                          </a:solidFill>
                          <a:effectLst/>
                        </a:rPr>
                        <a:t> % </a:t>
                      </a:r>
                      <a:r>
                        <a:rPr lang="es-ES" sz="2400" dirty="0" err="1">
                          <a:solidFill>
                            <a:schemeClr val="tx1"/>
                          </a:solidFill>
                          <a:effectLst/>
                        </a:rPr>
                        <a:t>Autoabast</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111.43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119.97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107.70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tc>
                  <a:txBody>
                    <a:bodyPr/>
                    <a:lstStyle/>
                    <a:p>
                      <a:pPr algn="just">
                        <a:lnSpc>
                          <a:spcPct val="115000"/>
                        </a:lnSpc>
                        <a:spcAft>
                          <a:spcPts val="0"/>
                        </a:spcAft>
                      </a:pPr>
                      <a:r>
                        <a:rPr lang="es-E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2">
                        <a:lumMod val="20000"/>
                        <a:lumOff val="80000"/>
                      </a:schemeClr>
                    </a:solidFill>
                  </a:tcPr>
                </a:tc>
                <a:extLst>
                  <a:ext uri="{0D108BD9-81ED-4DB2-BD59-A6C34878D82A}">
                    <a16:rowId xmlns:a16="http://schemas.microsoft.com/office/drawing/2014/main" val="1723287603"/>
                  </a:ext>
                </a:extLst>
              </a:tr>
            </a:tbl>
          </a:graphicData>
        </a:graphic>
      </p:graphicFrame>
      <p:sp>
        <p:nvSpPr>
          <p:cNvPr id="3" name="Rectangle 1"/>
          <p:cNvSpPr>
            <a:spLocks noChangeArrowheads="1"/>
          </p:cNvSpPr>
          <p:nvPr/>
        </p:nvSpPr>
        <p:spPr bwMode="auto">
          <a:xfrm>
            <a:off x="2165350" y="253356"/>
            <a:ext cx="5621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n-US"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Tabla # II. Comportamiento Energético </a:t>
            </a:r>
            <a:endParaRPr kumimoji="0" lang="es-E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8385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48640" y="675901"/>
            <a:ext cx="11197883" cy="5760551"/>
          </a:xfrm>
          <a:prstGeom prst="rect">
            <a:avLst/>
          </a:prstGeom>
        </p:spPr>
        <p:txBody>
          <a:bodyPr wrap="square">
            <a:spAutoFit/>
          </a:bodyPr>
          <a:lstStyle/>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Evaluación Tecnológica</a:t>
            </a: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marR="89535" algn="just">
              <a:lnSpc>
                <a:spcPct val="150000"/>
              </a:lnSpc>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100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Permite la asimilación y difusión de la transferencia de tecnología de nuevo tipo aplicada como solución a las debilidades que obstaculizaban la operación de disminuir el consumo de agua de las calderas con calidad y eficiencia.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100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El efecto de la evaluación tecnológica se transcribe en la disminución del consumo de agua y la eficiencia energética , que tiene una incidencia marcada en índice de consumo de agua por toneladas métricas de caña , menor consumo de productos químicos para el proceso de tratamiento de agua en la Planta y la eficiencia económica de La UEB , ya que cada metro cúbico tiene un valor de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0.2</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695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0167" y="1096975"/>
            <a:ext cx="11310424" cy="3672800"/>
          </a:xfrm>
          <a:prstGeom prst="rect">
            <a:avLst/>
          </a:prstGeom>
        </p:spPr>
        <p:txBody>
          <a:bodyPr wrap="square">
            <a:spAutoFit/>
          </a:bodyPr>
          <a:lstStyle/>
          <a:p>
            <a:pPr marR="89535" algn="just">
              <a:lnSpc>
                <a:spcPct val="150000"/>
              </a:lnSpc>
              <a:spcAft>
                <a:spcPts val="100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2.1.1. Conclusiones parciales</a:t>
            </a: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marR="89535" algn="just">
              <a:lnSpc>
                <a:spcPct val="150000"/>
              </a:lnSpc>
              <a:spcAft>
                <a:spcPts val="10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Se alcanza la eficiencia y calidad diagnosticada con los resultados adquiridos en la evaluación tecnológica efectuada, con un ahorro de $808155.7=</a:t>
            </a:r>
            <a:r>
              <a:rPr lang="es-E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242246.7</a:t>
            </a:r>
            <a:r>
              <a:rPr lang="es-E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USD como resultado del cumplimiento del objetivo específico # 2.</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1111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1692" y="205926"/>
            <a:ext cx="11605846" cy="6370975"/>
          </a:xfrm>
          <a:prstGeom prst="rect">
            <a:avLst/>
          </a:prstGeom>
        </p:spPr>
        <p:txBody>
          <a:bodyPr wrap="square">
            <a:spAutoFit/>
          </a:bodyPr>
          <a:lstStyle/>
          <a:p>
            <a:pPr marR="89535" algn="just">
              <a:lnSpc>
                <a:spcPct val="150000"/>
              </a:lnSpc>
              <a:spcAft>
                <a:spcPts val="0"/>
              </a:spcAft>
            </a:pPr>
            <a:r>
              <a:rPr lang="es-ES" sz="2400" b="1" u="sng" dirty="0">
                <a:latin typeface="Times New Roman" panose="02020603050405020304" pitchFamily="18" charset="0"/>
                <a:ea typeface="Calibri" panose="020F0502020204030204" pitchFamily="34" charset="0"/>
                <a:cs typeface="Times New Roman" panose="02020603050405020304" pitchFamily="18" charset="0"/>
              </a:rPr>
              <a:t>Capítulo 3: Resultado y </a:t>
            </a:r>
            <a:r>
              <a:rPr lang="es-ES" sz="2400" b="1" u="sng" dirty="0" smtClean="0">
                <a:latin typeface="Times New Roman" panose="02020603050405020304" pitchFamily="18" charset="0"/>
                <a:ea typeface="Calibri" panose="020F0502020204030204" pitchFamily="34" charset="0"/>
                <a:cs typeface="Times New Roman" panose="02020603050405020304" pitchFamily="18" charset="0"/>
              </a:rPr>
              <a:t>discusión</a:t>
            </a:r>
          </a:p>
          <a:p>
            <a:pPr marR="89535" algn="just">
              <a:lnSpc>
                <a:spcPct val="150000"/>
              </a:lnSpc>
              <a:spcAft>
                <a:spcPts val="0"/>
              </a:spcAft>
            </a:pPr>
            <a:endParaRPr lang="en-US" sz="800" dirty="0">
              <a:latin typeface="Times New Roman" panose="02020603050405020304" pitchFamily="18"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Eficiencia industrial: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Partiendo del análisis realizado en el diagnóstico práctico el concepto de eficiencia se resume en: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a:t>
            </a: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Índice </a:t>
            </a:r>
            <a:r>
              <a:rPr lang="es-ES" sz="2400" b="1" dirty="0">
                <a:latin typeface="Times New Roman" panose="02020603050405020304" pitchFamily="18" charset="0"/>
                <a:ea typeface="Calibri" panose="020F0502020204030204" pitchFamily="34" charset="0"/>
                <a:cs typeface="Times New Roman" panose="02020603050405020304" pitchFamily="18" charset="0"/>
              </a:rPr>
              <a:t>de consumo de agua:</a:t>
            </a:r>
            <a:r>
              <a:rPr lang="es-E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En este parámetro que es como norma hasta 1m</a:t>
            </a:r>
            <a:r>
              <a:rPr lang="es-ES" sz="2400" baseline="30000" dirty="0">
                <a:latin typeface="Times New Roman" panose="02020603050405020304" pitchFamily="18" charset="0"/>
                <a:ea typeface="Calibri" panose="020F0502020204030204" pitchFamily="34" charset="0"/>
                <a:cs typeface="Times New Roman" panose="02020603050405020304" pitchFamily="18" charset="0"/>
              </a:rPr>
              <a:t>3 </a:t>
            </a:r>
            <a:r>
              <a:rPr lang="es-ES" sz="2400" dirty="0">
                <a:latin typeface="Times New Roman" panose="02020603050405020304" pitchFamily="18" charset="0"/>
                <a:ea typeface="Calibri" panose="020F0502020204030204" pitchFamily="34" charset="0"/>
                <a:cs typeface="Times New Roman" panose="02020603050405020304" pitchFamily="18" charset="0"/>
              </a:rPr>
              <a:t>/ </a:t>
            </a:r>
            <a:r>
              <a:rPr lang="es-ES" sz="2400" dirty="0" err="1">
                <a:latin typeface="Times New Roman" panose="02020603050405020304" pitchFamily="18" charset="0"/>
                <a:ea typeface="Calibri" panose="020F0502020204030204" pitchFamily="34" charset="0"/>
                <a:cs typeface="Times New Roman" panose="02020603050405020304" pitchFamily="18" charset="0"/>
              </a:rPr>
              <a:t>tc</a:t>
            </a:r>
            <a:r>
              <a:rPr lang="es-ES" sz="2400" dirty="0">
                <a:latin typeface="Times New Roman" panose="02020603050405020304" pitchFamily="18" charset="0"/>
                <a:ea typeface="Calibri" panose="020F0502020204030204" pitchFamily="34" charset="0"/>
                <a:cs typeface="Times New Roman" panose="02020603050405020304" pitchFamily="18" charset="0"/>
              </a:rPr>
              <a:t>  , si se eleva, aumenta el consumo de productos químicos en la planta de tratamiento de agua, además de afectar la calidad del vapor por el incremento de las sales que provocan incrustaciones en las turbinas de vapor incidiendo directamente en la generación de electricidad y provocando atascamiento en las válvulas de regulación de vapor de las turbinas que limita la eficiencia de la misma , repercutiendo en el salario por trabajador  y en la eficiencia económica de La UEB.</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6179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4476" y="743466"/>
            <a:ext cx="11512552" cy="5445593"/>
          </a:xfrm>
          <a:prstGeom prst="rect">
            <a:avLst/>
          </a:prstGeom>
        </p:spPr>
        <p:txBody>
          <a:bodyPr wrap="square">
            <a:spAutoFit/>
          </a:bodyPr>
          <a:lstStyle/>
          <a:p>
            <a:pPr algn="just">
              <a:lnSpc>
                <a:spcPct val="115000"/>
              </a:lnSpc>
              <a:spcAft>
                <a:spcPts val="1000"/>
              </a:spcAft>
            </a:pPr>
            <a:r>
              <a:rPr lang="es-E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 trabajo consiste en evitar que se vote el agua para la zanja, cuando haya necesidad de drenar la caldera por cualquier motivo, que puede ser por alto nivel, cuando se está enfriando para coger salideros de vapor o agua o para hacerle prueba hidráulica a las calderas en zafra o reparación.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E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 trabajo tiene gran importancia por lo que representa el agua para el desarrollo de la zafra y  debido a la sequia que atravesamos. Además esto ayuda a disminuir el consumo de la misma en la presa.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E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 trabajo se ejecuto aprovechando una inversión que se hizo para montar el 3er tanque para la recolección de agua condensada del proceso de fabricación y se le monto un domo en el interior del tanque, este estaba sin uso ya que fue del desarme del central Perú en Jobabo. Este domo se conecto a través de tuberías, válvulas y cheques de los drenajes  los domos inferiores de las 4 calderas.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4904138" y="97135"/>
            <a:ext cx="2193229" cy="646331"/>
          </a:xfrm>
          <a:prstGeom prst="rect">
            <a:avLst/>
          </a:prstGeom>
          <a:noFill/>
        </p:spPr>
        <p:txBody>
          <a:bodyPr wrap="none" lIns="91440" tIns="45720" rIns="91440" bIns="45720">
            <a:spAutoFit/>
          </a:bodyPr>
          <a:lstStyle/>
          <a:p>
            <a:pPr algn="ctr"/>
            <a:r>
              <a:rPr lang="es-ES" sz="3600" b="1" cap="none" spc="0" dirty="0" smtClean="0">
                <a:ln w="22225">
                  <a:solidFill>
                    <a:schemeClr val="accent2"/>
                  </a:solidFill>
                  <a:prstDash val="solid"/>
                </a:ln>
                <a:solidFill>
                  <a:schemeClr val="accent2">
                    <a:lumMod val="40000"/>
                    <a:lumOff val="60000"/>
                  </a:schemeClr>
                </a:solidFill>
                <a:effectLst/>
              </a:rPr>
              <a:t>RESUMEN</a:t>
            </a:r>
            <a:endParaRPr lang="es-ES" sz="3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456931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488" y="744552"/>
            <a:ext cx="11774659" cy="5019131"/>
          </a:xfrm>
          <a:prstGeom prst="rect">
            <a:avLst/>
          </a:prstGeom>
        </p:spPr>
        <p:txBody>
          <a:bodyPr wrap="square">
            <a:spAutoFit/>
          </a:bodyPr>
          <a:lstStyle/>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Tiempo Perdido</a:t>
            </a: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marR="89535" algn="just">
              <a:lnSpc>
                <a:spcPct val="150000"/>
              </a:lnSpc>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Se provocan por este concepto en la zafra 2017 (52 paradas por falta de caña y por lluvias), lo que obligó a realizar la operación de recuperación de agua en la misma cantidad de paradas, alargándose la zafra a 172 días de un plan de 132 días, durante todo este tiempo que no se muele se consume un nivel de energía necesario para mantener en movimiento todo el equipamiento tecnológico del proceso de fabricación como son bombas de vacío, bombas de inyección, cristalizadores, </a:t>
            </a:r>
            <a:r>
              <a:rPr lang="es-ES" sz="2400" dirty="0" err="1">
                <a:latin typeface="Times New Roman" panose="02020603050405020304" pitchFamily="18" charset="0"/>
                <a:ea typeface="Calibri" panose="020F0502020204030204" pitchFamily="34" charset="0"/>
                <a:cs typeface="Times New Roman" panose="02020603050405020304" pitchFamily="18" charset="0"/>
              </a:rPr>
              <a:t>etc</a:t>
            </a:r>
            <a:r>
              <a:rPr lang="es-ES" sz="2400" dirty="0">
                <a:latin typeface="Times New Roman" panose="02020603050405020304" pitchFamily="18" charset="0"/>
                <a:ea typeface="Calibri" panose="020F0502020204030204" pitchFamily="34" charset="0"/>
                <a:cs typeface="Times New Roman" panose="02020603050405020304" pitchFamily="18" charset="0"/>
              </a:rPr>
              <a:t>, que son altos consumidores de energía, influyendo en el salario de los trabajadores por sistema de pago.</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6958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5424" y="299872"/>
            <a:ext cx="11746522" cy="6394058"/>
          </a:xfrm>
          <a:prstGeom prst="rect">
            <a:avLst/>
          </a:prstGeom>
        </p:spPr>
        <p:txBody>
          <a:bodyPr wrap="square">
            <a:spAutoFit/>
          </a:bodyPr>
          <a:lstStyle/>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3.0 Impacto Social, Económico y Ambiental</a:t>
            </a: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marR="89535" algn="just">
              <a:lnSpc>
                <a:spcPct val="150000"/>
              </a:lnSpc>
              <a:spcAft>
                <a:spcPts val="0"/>
              </a:spcAft>
            </a:pP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Impacto Social: </a:t>
            </a:r>
            <a:r>
              <a:rPr lang="es-ES" sz="2400" dirty="0">
                <a:latin typeface="Times New Roman" panose="02020603050405020304" pitchFamily="18" charset="0"/>
                <a:ea typeface="Calibri" panose="020F0502020204030204" pitchFamily="34" charset="0"/>
                <a:cs typeface="Times New Roman" panose="02020603050405020304" pitchFamily="18" charset="0"/>
              </a:rPr>
              <a:t>Los resultados alcanzados para cada trabajador se evidencian en las mejoras en su puesto de trabajo, además de mejorar su resultado económico por el cumplimiento de los parámetros tecnológicos que se le miden en su puesto de trabajo consumiendo menor cantidad de agua  generando mayor producción de energía.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Impacto Económico: </a:t>
            </a:r>
            <a:r>
              <a:rPr lang="es-ES" sz="2400" dirty="0">
                <a:latin typeface="Times New Roman" panose="02020603050405020304" pitchFamily="18" charset="0"/>
                <a:ea typeface="Calibri" panose="020F0502020204030204" pitchFamily="34" charset="0"/>
                <a:cs typeface="Times New Roman" panose="02020603050405020304" pitchFamily="18" charset="0"/>
              </a:rPr>
              <a:t>Se logra disminuir el consumo de agua en la zafra 2017, un total de 164146.4 m</a:t>
            </a:r>
            <a:r>
              <a:rPr lang="es-ES" sz="2400" baseline="30000" dirty="0">
                <a:latin typeface="Times New Roman" panose="02020603050405020304" pitchFamily="18" charset="0"/>
                <a:ea typeface="Calibri" panose="020F0502020204030204" pitchFamily="34" charset="0"/>
                <a:cs typeface="Times New Roman" panose="02020603050405020304" pitchFamily="18" charset="0"/>
              </a:rPr>
              <a:t>3 </a:t>
            </a:r>
            <a:r>
              <a:rPr lang="es-ES" sz="2400" dirty="0">
                <a:latin typeface="Times New Roman" panose="02020603050405020304" pitchFamily="18" charset="0"/>
                <a:ea typeface="Calibri" panose="020F0502020204030204" pitchFamily="34" charset="0"/>
                <a:cs typeface="Times New Roman" panose="02020603050405020304" pitchFamily="18" charset="0"/>
              </a:rPr>
              <a:t>, representando una cantidad de $3282.93, además en el periodo de reparaciones, se realizaron pruebas hidráulicas a las 4 calderas donde se evitó botar 1800 m</a:t>
            </a:r>
            <a:r>
              <a:rPr lang="es-ES" sz="2400" baseline="30000" dirty="0">
                <a:latin typeface="Times New Roman" panose="02020603050405020304" pitchFamily="18" charset="0"/>
                <a:ea typeface="Calibri" panose="020F0502020204030204" pitchFamily="34" charset="0"/>
                <a:cs typeface="Times New Roman" panose="02020603050405020304" pitchFamily="18" charset="0"/>
              </a:rPr>
              <a:t>3 </a:t>
            </a:r>
            <a:r>
              <a:rPr lang="es-ES" sz="2400" dirty="0">
                <a:latin typeface="Times New Roman" panose="02020603050405020304" pitchFamily="18" charset="0"/>
                <a:ea typeface="Calibri" panose="020F0502020204030204" pitchFamily="34" charset="0"/>
                <a:cs typeface="Times New Roman" panose="02020603050405020304" pitchFamily="18" charset="0"/>
              </a:rPr>
              <a:t>de agua con un valor de $360.00 la cual fue recuperada por el sistema de recolección  influyendo en la eficiencia económica de La UEB en zafra + reparaciones $164506.4.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7765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3218" y="632618"/>
            <a:ext cx="11938782" cy="4970591"/>
          </a:xfrm>
          <a:prstGeom prst="rect">
            <a:avLst/>
          </a:prstGeom>
        </p:spPr>
        <p:txBody>
          <a:bodyPr wrap="square">
            <a:spAutoFit/>
          </a:bodyPr>
          <a:lstStyle/>
          <a:p>
            <a:pPr marR="89535" algn="just">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Impacto Ambiental</a:t>
            </a:r>
            <a:r>
              <a:rPr lang="es-E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Por este concepto de recuperación de agua de las calderas  se dejan de verter 10400 m</a:t>
            </a:r>
            <a:r>
              <a:rPr lang="es-ES" sz="2400" baseline="30000" dirty="0">
                <a:latin typeface="Times New Roman" panose="02020603050405020304" pitchFamily="18" charset="0"/>
                <a:ea typeface="Calibri" panose="020F0502020204030204" pitchFamily="34" charset="0"/>
                <a:cs typeface="Times New Roman" panose="02020603050405020304" pitchFamily="18" charset="0"/>
              </a:rPr>
              <a:t>3 </a:t>
            </a:r>
            <a:r>
              <a:rPr lang="es-ES" sz="2400" dirty="0">
                <a:latin typeface="Times New Roman" panose="02020603050405020304" pitchFamily="18" charset="0"/>
                <a:ea typeface="Calibri" panose="020F0502020204030204" pitchFamily="34" charset="0"/>
                <a:cs typeface="Times New Roman" panose="02020603050405020304" pitchFamily="18" charset="0"/>
              </a:rPr>
              <a:t>de agua disminuyendo la contaminación ambiental, ya que esta agua se mezcla con residuos de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productos </a:t>
            </a:r>
            <a:r>
              <a:rPr lang="es-ES" sz="2400" dirty="0">
                <a:latin typeface="Times New Roman" panose="02020603050405020304" pitchFamily="18" charset="0"/>
                <a:ea typeface="Calibri" panose="020F0502020204030204" pitchFamily="34" charset="0"/>
                <a:cs typeface="Times New Roman" panose="02020603050405020304" pitchFamily="18" charset="0"/>
              </a:rPr>
              <a:t>azucarados, </a:t>
            </a:r>
            <a:r>
              <a:rPr lang="es-ES" sz="2400" dirty="0" err="1">
                <a:latin typeface="Times New Roman" panose="02020603050405020304" pitchFamily="18" charset="0"/>
                <a:ea typeface="Calibri" panose="020F0502020204030204" pitchFamily="34" charset="0"/>
                <a:cs typeface="Times New Roman" panose="02020603050405020304" pitchFamily="18" charset="0"/>
              </a:rPr>
              <a:t>bagacillo</a:t>
            </a:r>
            <a:r>
              <a:rPr lang="es-ES" sz="2400" dirty="0">
                <a:latin typeface="Times New Roman" panose="02020603050405020304" pitchFamily="18" charset="0"/>
                <a:ea typeface="Calibri" panose="020F0502020204030204" pitchFamily="34" charset="0"/>
                <a:cs typeface="Times New Roman" panose="02020603050405020304" pitchFamily="18" charset="0"/>
              </a:rPr>
              <a:t>  durante la zafra 2017.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spcAft>
                <a:spcPts val="0"/>
              </a:spcAft>
            </a:pPr>
            <a:r>
              <a:rPr lang="es-ES" sz="2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3.1.0 Perfeccionamiento Tecnológico.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Aplicación del diagnóstico, la ciencia y la técnica, NT-37 (Tiempo perdido), NT-43 (Prueba y afinación).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spcBef>
                <a:spcPts val="575"/>
              </a:spcBef>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Mejoras tecnológicas, implementación de los sistemas de (Auditorias Internas y procedimientos del control por parte del laboratorio como el rector de la Calidad del agua).</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spcAft>
                <a:spcPts val="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3.1.1 Conclusiones Parciales</a:t>
            </a:r>
            <a:r>
              <a:rPr lang="es-ES" sz="2400" dirty="0">
                <a:latin typeface="Times New Roman" panose="02020603050405020304" pitchFamily="18" charset="0"/>
                <a:ea typeface="Calibri" panose="020F0502020204030204" pitchFamily="34" charset="0"/>
                <a:cs typeface="Times New Roman" panose="02020603050405020304" pitchFamily="18" charset="0"/>
              </a:rPr>
              <a:t>: Se perfeccionan los resultados en el impacto social, económico y ambiental,  Se Cumple el Objetivo N-2</a:t>
            </a:r>
            <a:r>
              <a:rPr lang="es-ES" sz="2400" b="1"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9785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61180" y="1205691"/>
            <a:ext cx="11113477" cy="3970318"/>
          </a:xfrm>
          <a:prstGeom prst="rect">
            <a:avLst/>
          </a:prstGeom>
        </p:spPr>
        <p:txBody>
          <a:bodyPr wrap="square">
            <a:spAutoFit/>
          </a:bodyPr>
          <a:lstStyle/>
          <a:p>
            <a:pPr marR="89535" algn="just">
              <a:lnSpc>
                <a:spcPct val="150000"/>
              </a:lnSpc>
              <a:spcAft>
                <a:spcPts val="0"/>
              </a:spcAft>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1. Se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cumple cada uno de los objetivos trazados en la innovación.</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R="89535" lvl="0" algn="just">
              <a:lnSpc>
                <a:spcPct val="150000"/>
              </a:lnSpc>
              <a:spcAft>
                <a:spcPts val="0"/>
              </a:spcAft>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2. Satisfacción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en el Impacto Social y Económico con un ahorro de ($) por la disminución del consumo de agua en 10400 m</a:t>
            </a:r>
            <a:r>
              <a:rPr lang="es-ES" sz="2400" baseline="30000" dirty="0">
                <a:latin typeface="Times New Roman" panose="02020603050405020304" pitchFamily="18" charset="0"/>
                <a:ea typeface="Times New Roman" panose="02020603050405020304" pitchFamily="18" charset="0"/>
                <a:cs typeface="Times New Roman" panose="02020603050405020304" pitchFamily="18" charset="0"/>
              </a:rPr>
              <a:t>3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agua.</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R="89535" lvl="0" algn="just">
              <a:lnSpc>
                <a:spcPct val="150000"/>
              </a:lnSpc>
              <a:spcAft>
                <a:spcPts val="0"/>
              </a:spcAft>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3. Reducción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en el Impacto negativo disminuyendo los volúmenes residuales con un impacto directo en el medio ambiente  y  mejoras en el Ambiente de Trabajo.</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R="89535" lvl="0" algn="just">
              <a:lnSpc>
                <a:spcPct val="150000"/>
              </a:lnSpc>
              <a:spcAft>
                <a:spcPts val="0"/>
              </a:spcAft>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4. Se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perfeccionaron las tecnologías de nuevas soluciones y Calidad, con Mejoras Continúas para su sostenibilidad  en este trabajo para el agua de alimentar calderas</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3441595" y="255276"/>
            <a:ext cx="3445174" cy="646331"/>
          </a:xfrm>
          <a:prstGeom prst="rect">
            <a:avLst/>
          </a:prstGeom>
          <a:noFill/>
        </p:spPr>
        <p:txBody>
          <a:bodyPr wrap="none" lIns="91440" tIns="45720" rIns="91440" bIns="45720">
            <a:spAutoFit/>
          </a:bodyPr>
          <a:lstStyle/>
          <a:p>
            <a:pPr algn="ctr"/>
            <a:r>
              <a:rPr lang="es-ES" sz="3600" b="1" dirty="0">
                <a:ln w="22225">
                  <a:solidFill>
                    <a:schemeClr val="accent2"/>
                  </a:solidFill>
                  <a:prstDash val="solid"/>
                </a:ln>
                <a:solidFill>
                  <a:schemeClr val="accent2">
                    <a:lumMod val="40000"/>
                    <a:lumOff val="60000"/>
                  </a:schemeClr>
                </a:solidFill>
              </a:rPr>
              <a:t>CONCLUSIONES</a:t>
            </a:r>
            <a:endParaRPr lang="en-US" sz="3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998806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6436" y="978693"/>
            <a:ext cx="11380763" cy="3785652"/>
          </a:xfrm>
          <a:prstGeom prst="rect">
            <a:avLst/>
          </a:prstGeom>
        </p:spPr>
        <p:txBody>
          <a:bodyPr wrap="square">
            <a:spAutoFit/>
          </a:bodyPr>
          <a:lstStyle/>
          <a:p>
            <a:pPr marR="89535" lvl="0" algn="just">
              <a:lnSpc>
                <a:spcPct val="200000"/>
              </a:lnSpc>
              <a:spcAft>
                <a:spcPts val="0"/>
              </a:spcAft>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5. Sirvió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de base como aplicación a otras empresas que presentaron estos problemas.</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R="89535" lvl="0" algn="just">
              <a:lnSpc>
                <a:spcPct val="200000"/>
              </a:lnSpc>
              <a:spcAft>
                <a:spcPts val="0"/>
              </a:spcAft>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6. Más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eficiencia, productividad, salario,  disminución del consumo de agua.  </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pPr marR="89535" lvl="0" algn="just">
              <a:lnSpc>
                <a:spcPct val="200000"/>
              </a:lnSpc>
              <a:spcAft>
                <a:spcPts val="0"/>
              </a:spcAft>
            </a:pP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7. Como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parte de Mejoras Continúas la Misión y Visión de la UEB CA ¨Majibacoa¨, se proyecta en la introducción de nuevas tecnologías en el área de Generación de vapor para aumentar la eficiencia energética, incluidas las propuestas del resultado de esta innovación.</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ángulo 2"/>
          <p:cNvSpPr/>
          <p:nvPr/>
        </p:nvSpPr>
        <p:spPr>
          <a:xfrm>
            <a:off x="2640896" y="255276"/>
            <a:ext cx="5046574" cy="646331"/>
          </a:xfrm>
          <a:prstGeom prst="rect">
            <a:avLst/>
          </a:prstGeom>
          <a:noFill/>
        </p:spPr>
        <p:txBody>
          <a:bodyPr wrap="none" lIns="91440" tIns="45720" rIns="91440" bIns="45720">
            <a:spAutoFit/>
          </a:bodyPr>
          <a:lstStyle/>
          <a:p>
            <a:pPr algn="ctr"/>
            <a:r>
              <a:rPr lang="es-ES" sz="3600" b="1" dirty="0" smtClean="0">
                <a:ln w="22225">
                  <a:solidFill>
                    <a:schemeClr val="accent2"/>
                  </a:solidFill>
                  <a:prstDash val="solid"/>
                </a:ln>
                <a:solidFill>
                  <a:schemeClr val="accent2">
                    <a:lumMod val="40000"/>
                    <a:lumOff val="60000"/>
                  </a:schemeClr>
                </a:solidFill>
              </a:rPr>
              <a:t>CONCLUSIONES (cont.)</a:t>
            </a:r>
            <a:endParaRPr lang="en-US" sz="3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106873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50166" y="1207828"/>
            <a:ext cx="11268222" cy="1695144"/>
          </a:xfrm>
          <a:prstGeom prst="rect">
            <a:avLst/>
          </a:prstGeom>
        </p:spPr>
        <p:txBody>
          <a:bodyPr wrap="square">
            <a:spAutoFit/>
          </a:bodyPr>
          <a:lstStyle/>
          <a:p>
            <a:pPr marR="89535" lvl="0" algn="just">
              <a:lnSpc>
                <a:spcPct val="150000"/>
              </a:lnSpc>
              <a:spcAft>
                <a:spcPts val="0"/>
              </a:spcAft>
            </a:pPr>
            <a:r>
              <a:rPr lang="es-ES" sz="2400" dirty="0" smtClean="0">
                <a:latin typeface="Times New Roman" panose="02020603050405020304" pitchFamily="18" charset="0"/>
                <a:ea typeface="Calibri" panose="020F0502020204030204" pitchFamily="34" charset="0"/>
                <a:cs typeface="Times New Roman" panose="02020603050405020304" pitchFamily="18" charset="0"/>
              </a:rPr>
              <a:t>Para </a:t>
            </a:r>
            <a:r>
              <a:rPr lang="es-ES" sz="2400" dirty="0">
                <a:latin typeface="Times New Roman" panose="02020603050405020304" pitchFamily="18" charset="0"/>
                <a:ea typeface="Calibri" panose="020F0502020204030204" pitchFamily="34" charset="0"/>
                <a:cs typeface="Times New Roman" panose="02020603050405020304" pitchFamily="18" charset="0"/>
              </a:rPr>
              <a:t>este trabajo no se utilizó ninguna bibliografía, solo se aplicó la experiencia práctica para resolver un problema que estaba afectando la calidad y cantidad de agua a consumir por la UEB Central Azucarero Majibacoa.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3905918" y="431885"/>
            <a:ext cx="3142207" cy="646331"/>
          </a:xfrm>
          <a:prstGeom prst="rect">
            <a:avLst/>
          </a:prstGeom>
          <a:noFill/>
        </p:spPr>
        <p:txBody>
          <a:bodyPr wrap="none" lIns="91440" tIns="45720" rIns="91440" bIns="45720">
            <a:spAutoFit/>
          </a:bodyPr>
          <a:lstStyle/>
          <a:p>
            <a:pPr algn="ctr"/>
            <a:r>
              <a:rPr lang="es-ES" sz="3600" b="1" dirty="0" smtClean="0">
                <a:ln w="22225">
                  <a:solidFill>
                    <a:schemeClr val="accent2"/>
                  </a:solidFill>
                  <a:prstDash val="solid"/>
                </a:ln>
                <a:solidFill>
                  <a:schemeClr val="accent2">
                    <a:lumMod val="40000"/>
                    <a:lumOff val="60000"/>
                  </a:schemeClr>
                </a:solidFill>
              </a:rPr>
              <a:t>BIBLIOGRAFÍA</a:t>
            </a:r>
            <a:endParaRPr lang="es-ES" sz="3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44437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76498" y="231830"/>
            <a:ext cx="1885453" cy="646331"/>
          </a:xfrm>
          <a:prstGeom prst="rect">
            <a:avLst/>
          </a:prstGeom>
          <a:noFill/>
        </p:spPr>
        <p:txBody>
          <a:bodyPr wrap="none" lIns="91440" tIns="45720" rIns="91440" bIns="45720">
            <a:spAutoFit/>
          </a:bodyPr>
          <a:lstStyle/>
          <a:p>
            <a:pPr algn="ctr"/>
            <a:r>
              <a:rPr lang="es-ES" sz="3600" b="1" dirty="0" smtClean="0">
                <a:ln w="22225">
                  <a:solidFill>
                    <a:schemeClr val="accent2"/>
                  </a:solidFill>
                  <a:prstDash val="solid"/>
                </a:ln>
                <a:solidFill>
                  <a:schemeClr val="accent2">
                    <a:lumMod val="40000"/>
                    <a:lumOff val="60000"/>
                  </a:schemeClr>
                </a:solidFill>
              </a:rPr>
              <a:t>ANEXOS</a:t>
            </a:r>
            <a:endParaRPr lang="es-ES" sz="3600" b="1" dirty="0">
              <a:ln w="22225">
                <a:solidFill>
                  <a:schemeClr val="accent2"/>
                </a:solidFill>
                <a:prstDash val="solid"/>
              </a:ln>
              <a:solidFill>
                <a:schemeClr val="accent2">
                  <a:lumMod val="40000"/>
                  <a:lumOff val="60000"/>
                </a:schemeClr>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1771082488"/>
              </p:ext>
            </p:extLst>
          </p:nvPr>
        </p:nvGraphicFramePr>
        <p:xfrm>
          <a:off x="323558" y="1672919"/>
          <a:ext cx="11760590" cy="4897120"/>
        </p:xfrm>
        <a:graphic>
          <a:graphicData uri="http://schemas.openxmlformats.org/drawingml/2006/table">
            <a:tbl>
              <a:tblPr>
                <a:tableStyleId>{5C22544A-7EE6-4342-B048-85BDC9FD1C3A}</a:tableStyleId>
              </a:tblPr>
              <a:tblGrid>
                <a:gridCol w="5936565">
                  <a:extLst>
                    <a:ext uri="{9D8B030D-6E8A-4147-A177-3AD203B41FA5}">
                      <a16:colId xmlns:a16="http://schemas.microsoft.com/office/drawing/2014/main" val="2808652505"/>
                    </a:ext>
                  </a:extLst>
                </a:gridCol>
                <a:gridCol w="1181686">
                  <a:extLst>
                    <a:ext uri="{9D8B030D-6E8A-4147-A177-3AD203B41FA5}">
                      <a16:colId xmlns:a16="http://schemas.microsoft.com/office/drawing/2014/main" val="2406355223"/>
                    </a:ext>
                  </a:extLst>
                </a:gridCol>
                <a:gridCol w="1659988">
                  <a:extLst>
                    <a:ext uri="{9D8B030D-6E8A-4147-A177-3AD203B41FA5}">
                      <a16:colId xmlns:a16="http://schemas.microsoft.com/office/drawing/2014/main" val="2708482076"/>
                    </a:ext>
                  </a:extLst>
                </a:gridCol>
                <a:gridCol w="1663941">
                  <a:extLst>
                    <a:ext uri="{9D8B030D-6E8A-4147-A177-3AD203B41FA5}">
                      <a16:colId xmlns:a16="http://schemas.microsoft.com/office/drawing/2014/main" val="72733333"/>
                    </a:ext>
                  </a:extLst>
                </a:gridCol>
                <a:gridCol w="1318410">
                  <a:extLst>
                    <a:ext uri="{9D8B030D-6E8A-4147-A177-3AD203B41FA5}">
                      <a16:colId xmlns:a16="http://schemas.microsoft.com/office/drawing/2014/main" val="3842505231"/>
                    </a:ext>
                  </a:extLst>
                </a:gridCol>
              </a:tblGrid>
              <a:tr h="176429">
                <a:tc rowSpan="2">
                  <a:txBody>
                    <a:bodyPr/>
                    <a:lstStyle/>
                    <a:p>
                      <a:pPr marR="89535" algn="just">
                        <a:lnSpc>
                          <a:spcPct val="150000"/>
                        </a:lnSpc>
                        <a:spcAft>
                          <a:spcPts val="0"/>
                        </a:spcAft>
                      </a:pPr>
                      <a:r>
                        <a:rPr lang="es-ES" sz="2400" b="1" dirty="0">
                          <a:effectLst/>
                        </a:rPr>
                        <a:t>Parámetros</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rowSpan="2">
                  <a:txBody>
                    <a:bodyPr/>
                    <a:lstStyle/>
                    <a:p>
                      <a:pPr marR="89535" algn="just">
                        <a:lnSpc>
                          <a:spcPct val="150000"/>
                        </a:lnSpc>
                        <a:spcAft>
                          <a:spcPts val="0"/>
                        </a:spcAft>
                      </a:pPr>
                      <a:r>
                        <a:rPr lang="es-ES" sz="2400" b="1" dirty="0">
                          <a:effectLst/>
                        </a:rPr>
                        <a:t>U/M</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gridSpan="3">
                  <a:txBody>
                    <a:bodyPr/>
                    <a:lstStyle/>
                    <a:p>
                      <a:pPr marR="89535" algn="ctr">
                        <a:lnSpc>
                          <a:spcPct val="150000"/>
                        </a:lnSpc>
                        <a:spcAft>
                          <a:spcPts val="0"/>
                        </a:spcAft>
                      </a:pPr>
                      <a:r>
                        <a:rPr lang="es-ES" sz="2400" b="1" dirty="0">
                          <a:effectLst/>
                        </a:rPr>
                        <a:t>Zafra / 2017</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solidFill>
                      <a:schemeClr val="accent2">
                        <a:lumMod val="20000"/>
                        <a:lumOff val="8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31315069"/>
                  </a:ext>
                </a:extLst>
              </a:tr>
              <a:tr h="176429">
                <a:tc vMerge="1">
                  <a:txBody>
                    <a:bodyPr/>
                    <a:lstStyle/>
                    <a:p>
                      <a:endParaRPr lang="en-US"/>
                    </a:p>
                  </a:txBody>
                  <a:tcPr/>
                </a:tc>
                <a:tc vMerge="1">
                  <a:txBody>
                    <a:bodyPr/>
                    <a:lstStyle/>
                    <a:p>
                      <a:endParaRPr lang="en-US"/>
                    </a:p>
                  </a:txBody>
                  <a:tcPr/>
                </a:tc>
                <a:tc>
                  <a:txBody>
                    <a:bodyPr/>
                    <a:lstStyle/>
                    <a:p>
                      <a:pPr marR="89535" algn="just">
                        <a:lnSpc>
                          <a:spcPct val="150000"/>
                        </a:lnSpc>
                        <a:spcAft>
                          <a:spcPts val="0"/>
                        </a:spcAft>
                      </a:pPr>
                      <a:r>
                        <a:rPr lang="es-ES" sz="2400" b="1" dirty="0">
                          <a:effectLst/>
                        </a:rPr>
                        <a:t>Plan</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solidFill>
                      <a:schemeClr val="accent2">
                        <a:lumMod val="20000"/>
                        <a:lumOff val="80000"/>
                      </a:schemeClr>
                    </a:solidFill>
                  </a:tcPr>
                </a:tc>
                <a:tc>
                  <a:txBody>
                    <a:bodyPr/>
                    <a:lstStyle/>
                    <a:p>
                      <a:pPr marR="89535" algn="just">
                        <a:lnSpc>
                          <a:spcPct val="150000"/>
                        </a:lnSpc>
                        <a:spcAft>
                          <a:spcPts val="0"/>
                        </a:spcAft>
                      </a:pPr>
                      <a:r>
                        <a:rPr lang="es-ES" sz="2400" b="1" dirty="0">
                          <a:effectLst/>
                        </a:rPr>
                        <a:t>Real</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solidFill>
                      <a:schemeClr val="accent2">
                        <a:lumMod val="20000"/>
                        <a:lumOff val="80000"/>
                      </a:schemeClr>
                    </a:solidFill>
                  </a:tcPr>
                </a:tc>
                <a:tc>
                  <a:txBody>
                    <a:bodyPr/>
                    <a:lstStyle/>
                    <a:p>
                      <a:pPr marR="89535" algn="just">
                        <a:lnSpc>
                          <a:spcPct val="150000"/>
                        </a:lnSpc>
                        <a:spcAft>
                          <a:spcPts val="0"/>
                        </a:spcAft>
                      </a:pPr>
                      <a:r>
                        <a:rPr lang="es-ES" sz="2400" b="1" dirty="0">
                          <a:effectLst/>
                        </a:rPr>
                        <a:t>%</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solidFill>
                      <a:schemeClr val="accent2">
                        <a:lumMod val="20000"/>
                        <a:lumOff val="80000"/>
                      </a:schemeClr>
                    </a:solidFill>
                  </a:tcPr>
                </a:tc>
                <a:extLst>
                  <a:ext uri="{0D108BD9-81ED-4DB2-BD59-A6C34878D82A}">
                    <a16:rowId xmlns:a16="http://schemas.microsoft.com/office/drawing/2014/main" val="1922085342"/>
                  </a:ext>
                </a:extLst>
              </a:tr>
              <a:tr h="352858">
                <a:tc>
                  <a:txBody>
                    <a:bodyPr/>
                    <a:lstStyle/>
                    <a:p>
                      <a:pPr marR="89535" algn="just">
                        <a:lnSpc>
                          <a:spcPct val="150000"/>
                        </a:lnSpc>
                        <a:spcAft>
                          <a:spcPts val="0"/>
                        </a:spcAft>
                      </a:pPr>
                      <a:r>
                        <a:rPr lang="es-ES" sz="2400" dirty="0">
                          <a:effectLst/>
                        </a:rPr>
                        <a:t>Caña molida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687496.00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746120.00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108.00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555653083"/>
                  </a:ext>
                </a:extLst>
              </a:tr>
              <a:tr h="176429">
                <a:tc>
                  <a:txBody>
                    <a:bodyPr/>
                    <a:lstStyle/>
                    <a:p>
                      <a:pPr marR="89535" algn="just">
                        <a:lnSpc>
                          <a:spcPct val="150000"/>
                        </a:lnSpc>
                        <a:spcAft>
                          <a:spcPts val="0"/>
                        </a:spcAft>
                      </a:pPr>
                      <a:r>
                        <a:rPr lang="es-ES" sz="2400">
                          <a:effectLst/>
                        </a:rPr>
                        <a:t>Norma Potencial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7000.00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4386.2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62.66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3222871557"/>
                  </a:ext>
                </a:extLst>
              </a:tr>
              <a:tr h="352858">
                <a:tc>
                  <a:txBody>
                    <a:bodyPr/>
                    <a:lstStyle/>
                    <a:p>
                      <a:pPr marR="89535" algn="just">
                        <a:lnSpc>
                          <a:spcPct val="150000"/>
                        </a:lnSpc>
                        <a:spcAft>
                          <a:spcPts val="0"/>
                        </a:spcAft>
                      </a:pPr>
                      <a:r>
                        <a:rPr lang="es-ES" sz="2400" dirty="0">
                          <a:effectLst/>
                        </a:rPr>
                        <a:t>Índice de consumo de agua x </a:t>
                      </a:r>
                      <a:r>
                        <a:rPr lang="es-ES" sz="2400" dirty="0" err="1">
                          <a:effectLst/>
                        </a:rPr>
                        <a:t>tm</a:t>
                      </a:r>
                      <a:r>
                        <a:rPr lang="es-ES" sz="2400" dirty="0">
                          <a:effectLst/>
                        </a:rPr>
                        <a:t> de caña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M</a:t>
                      </a:r>
                      <a:r>
                        <a:rPr lang="es-ES" sz="2400" baseline="30000">
                          <a:effectLst/>
                        </a:rPr>
                        <a:t>3 </a:t>
                      </a:r>
                      <a:r>
                        <a:rPr lang="es-ES" sz="2400">
                          <a:effectLst/>
                        </a:rPr>
                        <a:t>/tc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0.56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0.34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60.7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166716242"/>
                  </a:ext>
                </a:extLst>
              </a:tr>
              <a:tr h="176429">
                <a:tc>
                  <a:txBody>
                    <a:bodyPr/>
                    <a:lstStyle/>
                    <a:p>
                      <a:pPr marR="89535" algn="just">
                        <a:lnSpc>
                          <a:spcPct val="150000"/>
                        </a:lnSpc>
                        <a:spcAft>
                          <a:spcPts val="0"/>
                        </a:spcAft>
                      </a:pPr>
                      <a:r>
                        <a:rPr lang="es-ES" sz="2400">
                          <a:effectLst/>
                        </a:rPr>
                        <a:t>Generación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mw</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algn="just">
                        <a:lnSpc>
                          <a:spcPct val="150000"/>
                        </a:lnSpc>
                        <a:spcAft>
                          <a:spcPts val="0"/>
                        </a:spcAft>
                      </a:pPr>
                      <a:r>
                        <a:rPr lang="es-ES" sz="2400">
                          <a:effectLst/>
                        </a:rPr>
                        <a:t>27631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a:effectLst/>
                        </a:rPr>
                        <a:t>30656.76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a:effectLst/>
                        </a:rPr>
                        <a:t>111.00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extLst>
                  <a:ext uri="{0D108BD9-81ED-4DB2-BD59-A6C34878D82A}">
                    <a16:rowId xmlns:a16="http://schemas.microsoft.com/office/drawing/2014/main" val="4054762168"/>
                  </a:ext>
                </a:extLst>
              </a:tr>
              <a:tr h="176429">
                <a:tc>
                  <a:txBody>
                    <a:bodyPr/>
                    <a:lstStyle/>
                    <a:p>
                      <a:pPr marR="89535" algn="just">
                        <a:lnSpc>
                          <a:spcPct val="150000"/>
                        </a:lnSpc>
                        <a:spcAft>
                          <a:spcPts val="0"/>
                        </a:spcAft>
                      </a:pPr>
                      <a:r>
                        <a:rPr lang="es-ES" sz="2400">
                          <a:effectLst/>
                        </a:rPr>
                        <a:t>Consumo</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mw</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algn="just">
                        <a:lnSpc>
                          <a:spcPct val="150000"/>
                        </a:lnSpc>
                        <a:spcAft>
                          <a:spcPts val="0"/>
                        </a:spcAft>
                      </a:pPr>
                      <a:r>
                        <a:rPr lang="es-ES" sz="2400" dirty="0">
                          <a:effectLst/>
                        </a:rPr>
                        <a:t>2750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a:effectLst/>
                        </a:rPr>
                        <a:t>1374.657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a:effectLst/>
                        </a:rPr>
                        <a:t>50.00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extLst>
                  <a:ext uri="{0D108BD9-81ED-4DB2-BD59-A6C34878D82A}">
                    <a16:rowId xmlns:a16="http://schemas.microsoft.com/office/drawing/2014/main" val="4103639242"/>
                  </a:ext>
                </a:extLst>
              </a:tr>
              <a:tr h="176429">
                <a:tc>
                  <a:txBody>
                    <a:bodyPr/>
                    <a:lstStyle/>
                    <a:p>
                      <a:pPr marR="89535" algn="just">
                        <a:lnSpc>
                          <a:spcPct val="150000"/>
                        </a:lnSpc>
                        <a:spcAft>
                          <a:spcPts val="0"/>
                        </a:spcAft>
                      </a:pPr>
                      <a:r>
                        <a:rPr lang="es-ES" sz="2400">
                          <a:effectLst/>
                        </a:rPr>
                        <a:t>Entrega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mw</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algn="just">
                        <a:lnSpc>
                          <a:spcPct val="150000"/>
                        </a:lnSpc>
                        <a:spcAft>
                          <a:spcPts val="0"/>
                        </a:spcAft>
                      </a:pPr>
                      <a:r>
                        <a:rPr lang="es-ES" sz="2400">
                          <a:effectLst/>
                        </a:rPr>
                        <a:t>5500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a:effectLst/>
                        </a:rPr>
                        <a:t>6476.675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a:effectLst/>
                        </a:rPr>
                        <a:t>117.80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extLst>
                  <a:ext uri="{0D108BD9-81ED-4DB2-BD59-A6C34878D82A}">
                    <a16:rowId xmlns:a16="http://schemas.microsoft.com/office/drawing/2014/main" val="2466538611"/>
                  </a:ext>
                </a:extLst>
              </a:tr>
              <a:tr h="352858">
                <a:tc>
                  <a:txBody>
                    <a:bodyPr/>
                    <a:lstStyle/>
                    <a:p>
                      <a:pPr marR="89535" algn="just">
                        <a:lnSpc>
                          <a:spcPct val="150000"/>
                        </a:lnSpc>
                        <a:spcAft>
                          <a:spcPts val="0"/>
                        </a:spcAft>
                      </a:pPr>
                      <a:r>
                        <a:rPr lang="es-ES" sz="2400">
                          <a:effectLst/>
                        </a:rPr>
                        <a:t>Índice de generación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Kw/tc</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algn="just">
                        <a:lnSpc>
                          <a:spcPct val="150000"/>
                        </a:lnSpc>
                        <a:spcAft>
                          <a:spcPts val="0"/>
                        </a:spcAft>
                      </a:pPr>
                      <a:r>
                        <a:rPr lang="es-ES" sz="2400">
                          <a:effectLst/>
                        </a:rPr>
                        <a:t>39.0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a:effectLst/>
                        </a:rPr>
                        <a:t>41.08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a:effectLst/>
                        </a:rPr>
                        <a:t>105.40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extLst>
                  <a:ext uri="{0D108BD9-81ED-4DB2-BD59-A6C34878D82A}">
                    <a16:rowId xmlns:a16="http://schemas.microsoft.com/office/drawing/2014/main" val="3026689938"/>
                  </a:ext>
                </a:extLst>
              </a:tr>
              <a:tr h="176429">
                <a:tc>
                  <a:txBody>
                    <a:bodyPr/>
                    <a:lstStyle/>
                    <a:p>
                      <a:pPr marR="89535" algn="just">
                        <a:lnSpc>
                          <a:spcPct val="150000"/>
                        </a:lnSpc>
                        <a:spcAft>
                          <a:spcPts val="0"/>
                        </a:spcAft>
                      </a:pPr>
                      <a:r>
                        <a:rPr lang="es-ES" sz="2400">
                          <a:effectLst/>
                        </a:rPr>
                        <a:t>% de autoabastecimiento</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algn="just">
                        <a:lnSpc>
                          <a:spcPct val="150000"/>
                        </a:lnSpc>
                        <a:spcAft>
                          <a:spcPts val="0"/>
                        </a:spcAft>
                      </a:pPr>
                      <a:r>
                        <a:rPr lang="es-ES" sz="2400">
                          <a:effectLst/>
                        </a:rPr>
                        <a:t>111.43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a:effectLst/>
                        </a:rPr>
                        <a:t>119.97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tc>
                  <a:txBody>
                    <a:bodyPr/>
                    <a:lstStyle/>
                    <a:p>
                      <a:pPr algn="just">
                        <a:lnSpc>
                          <a:spcPct val="150000"/>
                        </a:lnSpc>
                        <a:spcAft>
                          <a:spcPts val="0"/>
                        </a:spcAft>
                      </a:pPr>
                      <a:r>
                        <a:rPr lang="es-ES" sz="2400" dirty="0">
                          <a:effectLst/>
                        </a:rPr>
                        <a:t>107.70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b">
                    <a:solidFill>
                      <a:schemeClr val="accent2">
                        <a:lumMod val="20000"/>
                        <a:lumOff val="80000"/>
                      </a:schemeClr>
                    </a:solidFill>
                  </a:tcPr>
                </a:tc>
                <a:extLst>
                  <a:ext uri="{0D108BD9-81ED-4DB2-BD59-A6C34878D82A}">
                    <a16:rowId xmlns:a16="http://schemas.microsoft.com/office/drawing/2014/main" val="810130569"/>
                  </a:ext>
                </a:extLst>
              </a:tr>
            </a:tbl>
          </a:graphicData>
        </a:graphic>
      </p:graphicFrame>
      <p:sp>
        <p:nvSpPr>
          <p:cNvPr id="4" name="Rectangle 1"/>
          <p:cNvSpPr>
            <a:spLocks noChangeArrowheads="1"/>
          </p:cNvSpPr>
          <p:nvPr/>
        </p:nvSpPr>
        <p:spPr bwMode="auto">
          <a:xfrm>
            <a:off x="673216" y="841922"/>
            <a:ext cx="102151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n-US" sz="24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Tabla No. III. Resumen. Eficiencia Energética.</a:t>
            </a:r>
            <a:endParaRPr kumimoji="0" lang="en-US" altLang="en-US"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Referencia tomada del proceso económico de la UEB CA ¨Majibacoa¨.</a:t>
            </a:r>
            <a:endParaRPr kumimoji="0" lang="es-ES" alt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6470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179114074"/>
              </p:ext>
            </p:extLst>
          </p:nvPr>
        </p:nvGraphicFramePr>
        <p:xfrm>
          <a:off x="401376" y="1569745"/>
          <a:ext cx="11471756" cy="3995415"/>
        </p:xfrm>
        <a:graphic>
          <a:graphicData uri="http://schemas.openxmlformats.org/drawingml/2006/table">
            <a:tbl>
              <a:tblPr>
                <a:tableStyleId>{5C22544A-7EE6-4342-B048-85BDC9FD1C3A}</a:tableStyleId>
              </a:tblPr>
              <a:tblGrid>
                <a:gridCol w="4417579">
                  <a:extLst>
                    <a:ext uri="{9D8B030D-6E8A-4147-A177-3AD203B41FA5}">
                      <a16:colId xmlns:a16="http://schemas.microsoft.com/office/drawing/2014/main" val="2244579029"/>
                    </a:ext>
                  </a:extLst>
                </a:gridCol>
                <a:gridCol w="1387274">
                  <a:extLst>
                    <a:ext uri="{9D8B030D-6E8A-4147-A177-3AD203B41FA5}">
                      <a16:colId xmlns:a16="http://schemas.microsoft.com/office/drawing/2014/main" val="1191583849"/>
                    </a:ext>
                  </a:extLst>
                </a:gridCol>
                <a:gridCol w="2087889">
                  <a:extLst>
                    <a:ext uri="{9D8B030D-6E8A-4147-A177-3AD203B41FA5}">
                      <a16:colId xmlns:a16="http://schemas.microsoft.com/office/drawing/2014/main" val="1556260630"/>
                    </a:ext>
                  </a:extLst>
                </a:gridCol>
                <a:gridCol w="2087889">
                  <a:extLst>
                    <a:ext uri="{9D8B030D-6E8A-4147-A177-3AD203B41FA5}">
                      <a16:colId xmlns:a16="http://schemas.microsoft.com/office/drawing/2014/main" val="4175759499"/>
                    </a:ext>
                  </a:extLst>
                </a:gridCol>
                <a:gridCol w="1491125">
                  <a:extLst>
                    <a:ext uri="{9D8B030D-6E8A-4147-A177-3AD203B41FA5}">
                      <a16:colId xmlns:a16="http://schemas.microsoft.com/office/drawing/2014/main" val="386352571"/>
                    </a:ext>
                  </a:extLst>
                </a:gridCol>
              </a:tblGrid>
              <a:tr h="554477">
                <a:tc>
                  <a:txBody>
                    <a:bodyPr/>
                    <a:lstStyle/>
                    <a:p>
                      <a:pPr marR="89535" algn="just">
                        <a:lnSpc>
                          <a:spcPct val="150000"/>
                        </a:lnSpc>
                        <a:spcAft>
                          <a:spcPts val="0"/>
                        </a:spcAft>
                      </a:pPr>
                      <a:r>
                        <a:rPr lang="es-ES" sz="2400" dirty="0">
                          <a:effectLst/>
                        </a:rPr>
                        <a:t>Salario/Promedio/trabajador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1500.00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2338.00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155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138676068"/>
                  </a:ext>
                </a:extLst>
              </a:tr>
              <a:tr h="502666">
                <a:tc>
                  <a:txBody>
                    <a:bodyPr/>
                    <a:lstStyle/>
                    <a:p>
                      <a:pPr marR="89535" algn="just">
                        <a:lnSpc>
                          <a:spcPct val="150000"/>
                        </a:lnSpc>
                        <a:spcAft>
                          <a:spcPts val="0"/>
                        </a:spcAft>
                      </a:pPr>
                      <a:r>
                        <a:rPr lang="es-ES" sz="2400" dirty="0">
                          <a:effectLst/>
                        </a:rPr>
                        <a:t>Extracción Azúcar Crudo B-96.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dirty="0">
                          <a:effectLst/>
                        </a:rPr>
                        <a:t>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dirty="0">
                          <a:effectLst/>
                        </a:rPr>
                        <a:t>70812.00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80859.8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114.2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3826233749"/>
                  </a:ext>
                </a:extLst>
              </a:tr>
              <a:tr h="433869">
                <a:tc>
                  <a:txBody>
                    <a:bodyPr/>
                    <a:lstStyle/>
                    <a:p>
                      <a:pPr marR="89535" algn="just">
                        <a:lnSpc>
                          <a:spcPct val="150000"/>
                        </a:lnSpc>
                        <a:spcAft>
                          <a:spcPts val="0"/>
                        </a:spcAft>
                      </a:pPr>
                      <a:r>
                        <a:rPr lang="es-ES" sz="2400" dirty="0">
                          <a:effectLst/>
                        </a:rPr>
                        <a:t>Costo por Peso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dirty="0">
                          <a:effectLst/>
                        </a:rPr>
                        <a:t>0.92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0.65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70.6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3304887122"/>
                  </a:ext>
                </a:extLst>
              </a:tr>
              <a:tr h="433869">
                <a:tc>
                  <a:txBody>
                    <a:bodyPr/>
                    <a:lstStyle/>
                    <a:p>
                      <a:pPr marR="89535" algn="just">
                        <a:lnSpc>
                          <a:spcPct val="150000"/>
                        </a:lnSpc>
                        <a:spcAft>
                          <a:spcPts val="0"/>
                        </a:spcAft>
                      </a:pPr>
                      <a:r>
                        <a:rPr lang="es-ES" sz="2400">
                          <a:effectLst/>
                        </a:rPr>
                        <a:t>Valor Agregado</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MP</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27543.6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59738.2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216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1211238135"/>
                  </a:ext>
                </a:extLst>
              </a:tr>
              <a:tr h="433869">
                <a:tc>
                  <a:txBody>
                    <a:bodyPr/>
                    <a:lstStyle/>
                    <a:p>
                      <a:pPr marR="89535" algn="just">
                        <a:lnSpc>
                          <a:spcPct val="150000"/>
                        </a:lnSpc>
                        <a:spcAft>
                          <a:spcPts val="0"/>
                        </a:spcAft>
                      </a:pPr>
                      <a:r>
                        <a:rPr lang="es-ES" sz="2400">
                          <a:effectLst/>
                        </a:rPr>
                        <a:t>Producción Bruta</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122932.1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dirty="0">
                          <a:effectLst/>
                        </a:rPr>
                        <a:t>146779.6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119.4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3623448619"/>
                  </a:ext>
                </a:extLst>
              </a:tr>
              <a:tr h="433869">
                <a:tc>
                  <a:txBody>
                    <a:bodyPr/>
                    <a:lstStyle/>
                    <a:p>
                      <a:pPr marR="89535" algn="just">
                        <a:lnSpc>
                          <a:spcPct val="150000"/>
                        </a:lnSpc>
                        <a:spcAft>
                          <a:spcPts val="0"/>
                        </a:spcAft>
                      </a:pPr>
                      <a:r>
                        <a:rPr lang="es-ES" sz="2400">
                          <a:effectLst/>
                        </a:rPr>
                        <a:t>Producción Mercantil</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119188.3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dirty="0">
                          <a:effectLst/>
                        </a:rPr>
                        <a:t>136183.3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dirty="0">
                          <a:effectLst/>
                        </a:rPr>
                        <a:t>114.2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355633964"/>
                  </a:ext>
                </a:extLst>
              </a:tr>
              <a:tr h="433869">
                <a:tc>
                  <a:txBody>
                    <a:bodyPr/>
                    <a:lstStyle/>
                    <a:p>
                      <a:pPr marR="89535" algn="just">
                        <a:lnSpc>
                          <a:spcPct val="150000"/>
                        </a:lnSpc>
                        <a:spcAft>
                          <a:spcPts val="0"/>
                        </a:spcAft>
                      </a:pPr>
                      <a:r>
                        <a:rPr lang="es-ES" sz="2400">
                          <a:effectLst/>
                        </a:rPr>
                        <a:t>Ganancia o perdidas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MP</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11647.9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48060.4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dirty="0">
                          <a:effectLst/>
                        </a:rPr>
                        <a:t>412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3901908019"/>
                  </a:ext>
                </a:extLst>
              </a:tr>
              <a:tr h="433869">
                <a:tc>
                  <a:txBody>
                    <a:bodyPr/>
                    <a:lstStyle/>
                    <a:p>
                      <a:pPr marR="89535" algn="just">
                        <a:lnSpc>
                          <a:spcPct val="150000"/>
                        </a:lnSpc>
                        <a:spcAft>
                          <a:spcPts val="0"/>
                        </a:spcAft>
                      </a:pPr>
                      <a:r>
                        <a:rPr lang="es-ES" sz="2400">
                          <a:effectLst/>
                        </a:rPr>
                        <a:t>Utilidades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MP</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5816.4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a:effectLst/>
                        </a:rPr>
                        <a:t>411162.5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tc>
                  <a:txBody>
                    <a:bodyPr/>
                    <a:lstStyle/>
                    <a:p>
                      <a:pPr marR="89535" algn="just">
                        <a:lnSpc>
                          <a:spcPct val="150000"/>
                        </a:lnSpc>
                        <a:spcAft>
                          <a:spcPts val="0"/>
                        </a:spcAft>
                      </a:pPr>
                      <a:r>
                        <a:rPr lang="es-ES" sz="2400" dirty="0">
                          <a:effectLst/>
                        </a:rPr>
                        <a:t>707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2761" marR="62761" marT="0" marB="0" anchor="ctr">
                    <a:solidFill>
                      <a:schemeClr val="accent2">
                        <a:lumMod val="20000"/>
                        <a:lumOff val="80000"/>
                      </a:schemeClr>
                    </a:solidFill>
                  </a:tcPr>
                </a:tc>
                <a:extLst>
                  <a:ext uri="{0D108BD9-81ED-4DB2-BD59-A6C34878D82A}">
                    <a16:rowId xmlns:a16="http://schemas.microsoft.com/office/drawing/2014/main" val="3679359792"/>
                  </a:ext>
                </a:extLst>
              </a:tr>
            </a:tbl>
          </a:graphicData>
        </a:graphic>
      </p:graphicFrame>
      <p:sp>
        <p:nvSpPr>
          <p:cNvPr id="3" name="Rectángulo 2"/>
          <p:cNvSpPr/>
          <p:nvPr/>
        </p:nvSpPr>
        <p:spPr>
          <a:xfrm>
            <a:off x="4306913" y="458931"/>
            <a:ext cx="2980881" cy="461665"/>
          </a:xfrm>
          <a:prstGeom prst="rect">
            <a:avLst/>
          </a:prstGeom>
        </p:spPr>
        <p:txBody>
          <a:bodyPr wrap="none">
            <a:spAutoFit/>
          </a:bodyPr>
          <a:lstStyle/>
          <a:p>
            <a:r>
              <a:rPr lang="es-ES" altLang="en-US" sz="2400" b="1" dirty="0">
                <a:latin typeface="Times New Roman" panose="02020603050405020304" pitchFamily="18" charset="0"/>
                <a:ea typeface="Calibri" panose="020F0502020204030204" pitchFamily="34" charset="0"/>
                <a:cs typeface="Times New Roman" panose="02020603050405020304" pitchFamily="18" charset="0"/>
              </a:rPr>
              <a:t>Tabla No. </a:t>
            </a:r>
            <a:r>
              <a:rPr lang="es-ES" altLang="en-US" sz="2400" b="1" dirty="0" smtClean="0">
                <a:latin typeface="Times New Roman" panose="02020603050405020304" pitchFamily="18" charset="0"/>
                <a:ea typeface="Calibri" panose="020F0502020204030204" pitchFamily="34" charset="0"/>
                <a:cs typeface="Times New Roman" panose="02020603050405020304" pitchFamily="18" charset="0"/>
              </a:rPr>
              <a:t>III (Cont.) </a:t>
            </a:r>
            <a:endParaRPr lang="en-US" sz="2400" dirty="0"/>
          </a:p>
        </p:txBody>
      </p:sp>
    </p:spTree>
    <p:extLst>
      <p:ext uri="{BB962C8B-B14F-4D97-AF65-F5344CB8AC3E}">
        <p14:creationId xmlns:p14="http://schemas.microsoft.com/office/powerpoint/2010/main" val="29233988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a:extLst>
              <a:ext uri="{28A0092B-C50C-407E-A947-70E740481C1C}">
                <a14:useLocalDpi xmlns:a14="http://schemas.microsoft.com/office/drawing/2010/main" val="0"/>
              </a:ext>
            </a:extLst>
          </a:blip>
          <a:srcRect l="16176" t="1" r="12254" b="25461"/>
          <a:stretch/>
        </p:blipFill>
        <p:spPr>
          <a:xfrm>
            <a:off x="50799" y="88901"/>
            <a:ext cx="4568451" cy="3953086"/>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5210" y="2984500"/>
            <a:ext cx="3384550" cy="3784600"/>
          </a:xfrm>
          <a:prstGeom prst="rect">
            <a:avLst/>
          </a:prstGeom>
        </p:spPr>
      </p:pic>
      <p:pic>
        <p:nvPicPr>
          <p:cNvPr id="7" name="Imagen 6"/>
          <p:cNvPicPr>
            <a:picLocks noChangeAspect="1"/>
          </p:cNvPicPr>
          <p:nvPr/>
        </p:nvPicPr>
        <p:blipFill rotWithShape="1">
          <a:blip r:embed="rId4">
            <a:extLst>
              <a:ext uri="{28A0092B-C50C-407E-A947-70E740481C1C}">
                <a14:useLocalDpi xmlns:a14="http://schemas.microsoft.com/office/drawing/2010/main" val="0"/>
              </a:ext>
            </a:extLst>
          </a:blip>
          <a:srcRect l="11413" r="15217"/>
          <a:stretch/>
        </p:blipFill>
        <p:spPr>
          <a:xfrm>
            <a:off x="7916260" y="0"/>
            <a:ext cx="4180490" cy="4041987"/>
          </a:xfrm>
          <a:prstGeom prst="rect">
            <a:avLst/>
          </a:prstGeom>
        </p:spPr>
      </p:pic>
    </p:spTree>
    <p:extLst>
      <p:ext uri="{BB962C8B-B14F-4D97-AF65-F5344CB8AC3E}">
        <p14:creationId xmlns:p14="http://schemas.microsoft.com/office/powerpoint/2010/main" val="18305836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49922" y="2601575"/>
            <a:ext cx="7095212" cy="2031325"/>
          </a:xfrm>
          <a:prstGeom prst="rect">
            <a:avLst/>
          </a:prstGeom>
          <a:noFill/>
        </p:spPr>
        <p:txBody>
          <a:bodyPr wrap="none" lIns="91440" tIns="45720" rIns="91440" bIns="45720">
            <a:spAutoFit/>
          </a:bodyPr>
          <a:lstStyle/>
          <a:p>
            <a:pPr algn="ctr"/>
            <a:r>
              <a:rPr lang="es-ES" sz="12600" b="1" cap="none" spc="0" dirty="0" smtClean="0">
                <a:ln w="22225">
                  <a:solidFill>
                    <a:schemeClr val="accent2"/>
                  </a:solidFill>
                  <a:prstDash val="solid"/>
                </a:ln>
                <a:solidFill>
                  <a:schemeClr val="accent2">
                    <a:lumMod val="40000"/>
                    <a:lumOff val="60000"/>
                  </a:schemeClr>
                </a:solidFill>
                <a:effectLst/>
                <a:latin typeface="Algerian" panose="04020705040A02060702" pitchFamily="82" charset="0"/>
              </a:rPr>
              <a:t>GRACIAS</a:t>
            </a:r>
            <a:endParaRPr lang="es-ES" sz="12600" b="1" cap="none" spc="0" dirty="0">
              <a:ln w="22225">
                <a:solidFill>
                  <a:schemeClr val="accent2"/>
                </a:solidFill>
                <a:prstDash val="solid"/>
              </a:ln>
              <a:solidFill>
                <a:schemeClr val="accent2">
                  <a:lumMod val="40000"/>
                  <a:lumOff val="60000"/>
                </a:schemeClr>
              </a:solidFill>
              <a:effectLst/>
              <a:latin typeface="Algerian" panose="04020705040A02060702" pitchFamily="82" charset="0"/>
            </a:endParaRPr>
          </a:p>
        </p:txBody>
      </p:sp>
    </p:spTree>
    <p:extLst>
      <p:ext uri="{BB962C8B-B14F-4D97-AF65-F5344CB8AC3E}">
        <p14:creationId xmlns:p14="http://schemas.microsoft.com/office/powerpoint/2010/main" val="260762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819" y="1187793"/>
            <a:ext cx="10909300" cy="3485378"/>
          </a:xfrm>
          <a:prstGeom prst="rect">
            <a:avLst/>
          </a:prstGeom>
        </p:spPr>
        <p:txBody>
          <a:bodyPr wrap="square">
            <a:spAutoFit/>
          </a:bodyPr>
          <a:lstStyle/>
          <a:p>
            <a:pPr marR="89535" algn="just">
              <a:lnSpc>
                <a:spcPct val="150000"/>
              </a:lnSpc>
              <a:spcAft>
                <a:spcPts val="1000"/>
              </a:spcAft>
            </a:pPr>
            <a:r>
              <a:rPr lang="es-E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 trabajo ayudó a evitar que el central se pare por falta de agua, ya que los volúmenes de agua que se botaba eran </a:t>
            </a:r>
            <a:r>
              <a:rPr lang="es-ES" sz="2400" dirty="0">
                <a:latin typeface="Times New Roman" panose="02020603050405020304" pitchFamily="18" charset="0"/>
                <a:ea typeface="Calibri" panose="020F0502020204030204" pitchFamily="34" charset="0"/>
                <a:cs typeface="Times New Roman" panose="02020603050405020304" pitchFamily="18" charset="0"/>
              </a:rPr>
              <a:t>de aproximadamente 16400 m</a:t>
            </a:r>
            <a:r>
              <a:rPr lang="es-ES" sz="2400" baseline="30000" dirty="0">
                <a:latin typeface="Times New Roman" panose="02020603050405020304" pitchFamily="18" charset="0"/>
                <a:ea typeface="Calibri" panose="020F0502020204030204" pitchFamily="34" charset="0"/>
                <a:cs typeface="Times New Roman" panose="02020603050405020304" pitchFamily="18" charset="0"/>
              </a:rPr>
              <a:t>3</a:t>
            </a:r>
            <a:r>
              <a:rPr lang="es-ES" sz="2400" baseline="30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s-E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 también ayuda a que el flujo de residuales que se vierte a la laguna también disminuya y hay menos contaminación al medio ambiente.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100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 Como conclusión principal se traduce en más eficiencia, productividad, salario y disminución del consumo de agua.</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4167538" y="173335"/>
            <a:ext cx="3985862" cy="646331"/>
          </a:xfrm>
          <a:prstGeom prst="rect">
            <a:avLst/>
          </a:prstGeom>
          <a:noFill/>
        </p:spPr>
        <p:txBody>
          <a:bodyPr wrap="square" lIns="91440" tIns="45720" rIns="91440" bIns="45720">
            <a:spAutoFit/>
          </a:bodyPr>
          <a:lstStyle/>
          <a:p>
            <a:pPr algn="ctr"/>
            <a:r>
              <a:rPr lang="es-ES" sz="3600" b="1" cap="none" spc="0" dirty="0" smtClean="0">
                <a:ln w="22225">
                  <a:solidFill>
                    <a:schemeClr val="accent2"/>
                  </a:solidFill>
                  <a:prstDash val="solid"/>
                </a:ln>
                <a:solidFill>
                  <a:schemeClr val="accent2">
                    <a:lumMod val="40000"/>
                    <a:lumOff val="60000"/>
                  </a:schemeClr>
                </a:solidFill>
                <a:effectLst/>
              </a:rPr>
              <a:t>RESUMEN (cont.)</a:t>
            </a:r>
            <a:endParaRPr lang="es-ES" sz="3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51238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7500" y="627477"/>
            <a:ext cx="11493500" cy="6038576"/>
          </a:xfrm>
          <a:prstGeom prst="rect">
            <a:avLst/>
          </a:prstGeom>
        </p:spPr>
        <p:txBody>
          <a:bodyPr wrap="square">
            <a:spAutoFit/>
          </a:bodyPr>
          <a:lstStyle/>
          <a:p>
            <a:pPr marR="89535" algn="just">
              <a:lnSpc>
                <a:spcPct val="115000"/>
              </a:lnSpc>
              <a:spcAft>
                <a:spcPts val="0"/>
              </a:spcAft>
            </a:pPr>
            <a:r>
              <a:rPr lang="es-ES" sz="2400" dirty="0" smtClean="0">
                <a:latin typeface="Times New Roman" panose="02020603050405020304" pitchFamily="18" charset="0"/>
                <a:ea typeface="Calibri" panose="020F0502020204030204" pitchFamily="34" charset="0"/>
                <a:cs typeface="Times New Roman" panose="02020603050405020304" pitchFamily="18" charset="0"/>
              </a:rPr>
              <a:t>La </a:t>
            </a:r>
            <a:r>
              <a:rPr lang="es-ES" sz="2400" dirty="0">
                <a:latin typeface="Times New Roman" panose="02020603050405020304" pitchFamily="18" charset="0"/>
                <a:ea typeface="Calibri" panose="020F0502020204030204" pitchFamily="34" charset="0"/>
                <a:cs typeface="Times New Roman" panose="02020603050405020304" pitchFamily="18" charset="0"/>
              </a:rPr>
              <a:t>influencia negativa de las causas presentes de los factores e indicadores fundamentales que actúan en el accionar de los procesos y manipulación del hombre en las operaciones cotidianas para la realización del producto final, la obtención de evitar tener que votar el agua de las calderas que se drena por variación de los niveles de agua en el domo superior de la caldera para el sistema de residuales , específicamente en el área de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Planta </a:t>
            </a:r>
            <a:r>
              <a:rPr lang="es-ES" sz="2400" dirty="0">
                <a:latin typeface="Times New Roman" panose="02020603050405020304" pitchFamily="18" charset="0"/>
                <a:ea typeface="Calibri" panose="020F0502020204030204" pitchFamily="34" charset="0"/>
                <a:cs typeface="Times New Roman" panose="02020603050405020304" pitchFamily="18" charset="0"/>
              </a:rPr>
              <a:t>de Vapor donde se desarrolló esta innovación tecnológica por perfeccionamiento del proceso productivo para lograr menor consumo de agua , referente a las pérdidas de la cantidad de agua con calidad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debido </a:t>
            </a:r>
            <a:r>
              <a:rPr lang="es-ES" sz="2400" dirty="0">
                <a:latin typeface="Times New Roman" panose="02020603050405020304" pitchFamily="18" charset="0"/>
                <a:ea typeface="Calibri" panose="020F0502020204030204" pitchFamily="34" charset="0"/>
                <a:cs typeface="Times New Roman" panose="02020603050405020304" pitchFamily="18" charset="0"/>
              </a:rPr>
              <a:t>a la cantidad de paradas del central por falta de caña, lluvia, u otras causas, además del agua que se pierde en el periodo de reparaciones donde se realizan pruebas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hidráulicas </a:t>
            </a:r>
            <a:r>
              <a:rPr lang="es-ES" sz="2400" dirty="0">
                <a:latin typeface="Times New Roman" panose="02020603050405020304" pitchFamily="18" charset="0"/>
                <a:ea typeface="Calibri" panose="020F0502020204030204" pitchFamily="34" charset="0"/>
                <a:cs typeface="Times New Roman" panose="02020603050405020304" pitchFamily="18" charset="0"/>
              </a:rPr>
              <a:t>para detectar salideros,  durante la ejecución del proceso de puesta en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línea </a:t>
            </a:r>
            <a:r>
              <a:rPr lang="es-ES" sz="2400" dirty="0">
                <a:latin typeface="Times New Roman" panose="02020603050405020304" pitchFamily="18" charset="0"/>
                <a:ea typeface="Calibri" panose="020F0502020204030204" pitchFamily="34" charset="0"/>
                <a:cs typeface="Times New Roman" panose="02020603050405020304" pitchFamily="18" charset="0"/>
              </a:rPr>
              <a:t>y arrancada de la fábrica, correspondiente a la Unidad Empresarial de Base (UEB) Central Azucarero  Majibacoa, ubicada en el centro sur de la provincia de Las Tunas. Cuba. Sus características responden a los procesos que intervienen en la generación de vapor con destino a producir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energía </a:t>
            </a:r>
            <a:r>
              <a:rPr lang="es-ES" sz="2400" dirty="0">
                <a:latin typeface="Times New Roman" panose="02020603050405020304" pitchFamily="18" charset="0"/>
                <a:ea typeface="Calibri" panose="020F0502020204030204" pitchFamily="34" charset="0"/>
                <a:cs typeface="Times New Roman" panose="02020603050405020304" pitchFamily="18" charset="0"/>
              </a:rPr>
              <a:t>eléctrica y vapor de escape para la fabricación de azúcar.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889524" y="124759"/>
            <a:ext cx="3984476" cy="646331"/>
          </a:xfrm>
          <a:prstGeom prst="rect">
            <a:avLst/>
          </a:prstGeom>
          <a:noFill/>
        </p:spPr>
        <p:txBody>
          <a:bodyPr wrap="square" lIns="91440" tIns="45720" rIns="91440" bIns="45720">
            <a:spAutoFit/>
          </a:bodyPr>
          <a:lstStyle/>
          <a:p>
            <a:pPr algn="ctr"/>
            <a:r>
              <a:rPr lang="es-ES" sz="3600" b="1" dirty="0" smtClean="0">
                <a:ln w="22225">
                  <a:solidFill>
                    <a:schemeClr val="accent2"/>
                  </a:solidFill>
                  <a:prstDash val="solid"/>
                </a:ln>
                <a:solidFill>
                  <a:schemeClr val="accent2">
                    <a:lumMod val="40000"/>
                    <a:lumOff val="60000"/>
                  </a:schemeClr>
                </a:solidFill>
              </a:rPr>
              <a:t>INTRODUCCIÓN </a:t>
            </a:r>
            <a:endParaRPr lang="en-US" sz="36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029917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39364" y="236835"/>
            <a:ext cx="5046574" cy="646331"/>
          </a:xfrm>
          <a:prstGeom prst="rect">
            <a:avLst/>
          </a:prstGeom>
          <a:noFill/>
        </p:spPr>
        <p:txBody>
          <a:bodyPr wrap="none" lIns="91440" tIns="45720" rIns="91440" bIns="45720">
            <a:spAutoFit/>
          </a:bodyPr>
          <a:lstStyle/>
          <a:p>
            <a:pPr algn="ctr"/>
            <a:r>
              <a:rPr lang="es-ES" sz="3600" b="1" cap="none" spc="0" dirty="0" smtClean="0">
                <a:ln w="22225">
                  <a:solidFill>
                    <a:schemeClr val="accent2"/>
                  </a:solidFill>
                  <a:prstDash val="solid"/>
                </a:ln>
                <a:solidFill>
                  <a:schemeClr val="accent2">
                    <a:lumMod val="40000"/>
                    <a:lumOff val="60000"/>
                  </a:schemeClr>
                </a:solidFill>
                <a:effectLst/>
              </a:rPr>
              <a:t>INTRODUCCIÓN (cont.)</a:t>
            </a:r>
            <a:endParaRPr lang="es-ES" sz="3600" b="1" cap="none" spc="0" dirty="0">
              <a:ln w="22225">
                <a:solidFill>
                  <a:schemeClr val="accent2"/>
                </a:solidFill>
                <a:prstDash val="solid"/>
              </a:ln>
              <a:solidFill>
                <a:schemeClr val="accent2">
                  <a:lumMod val="40000"/>
                  <a:lumOff val="60000"/>
                </a:schemeClr>
              </a:solidFill>
              <a:effectLst/>
            </a:endParaRPr>
          </a:p>
        </p:txBody>
      </p:sp>
      <p:sp>
        <p:nvSpPr>
          <p:cNvPr id="3" name="Rectángulo 2"/>
          <p:cNvSpPr/>
          <p:nvPr/>
        </p:nvSpPr>
        <p:spPr>
          <a:xfrm>
            <a:off x="279400" y="1606464"/>
            <a:ext cx="11645900" cy="3357137"/>
          </a:xfrm>
          <a:prstGeom prst="rect">
            <a:avLst/>
          </a:prstGeom>
        </p:spPr>
        <p:txBody>
          <a:bodyPr wrap="square">
            <a:spAutoFit/>
          </a:bodyPr>
          <a:lstStyle/>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Del diagnóstico en la política tecnológica y del plan de acción y seguimiento, aplicando la trazabilidad se realiza una investigación basada en el empleo de métodos, formas y nuevos estilos de trabajo para ejecutar el perfeccionamiento tecnológico, riesgos, manipulación y accionar de los trabajadores hacia la evaluación de los resultados que se esperan en los impactos positivos en lo social, económicos y ambiental dirigidos al incremento de la eficiencia energética  y calidad a través de la ciencia, técnica y la creación tecnológica.</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7874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84200" y="992715"/>
            <a:ext cx="11315700" cy="5099153"/>
          </a:xfrm>
          <a:prstGeom prst="rect">
            <a:avLst/>
          </a:prstGeom>
        </p:spPr>
        <p:txBody>
          <a:bodyPr wrap="square">
            <a:spAutoFit/>
          </a:bodyPr>
          <a:lstStyle/>
          <a:p>
            <a:pPr algn="just">
              <a:lnSpc>
                <a:spcPct val="150000"/>
              </a:lnSpc>
              <a:spcAft>
                <a:spcPts val="1000"/>
              </a:spcAft>
            </a:pPr>
            <a:r>
              <a:rPr lang="es-E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Objetivo general</a:t>
            </a:r>
            <a:r>
              <a:rPr lang="es-E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Disminuir el consumo de agua de las calderas de </a:t>
            </a:r>
            <a:r>
              <a:rPr lang="es-E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vapor</a:t>
            </a:r>
          </a:p>
          <a:p>
            <a:pPr algn="just">
              <a:lnSpc>
                <a:spcPct val="150000"/>
              </a:lnSpc>
              <a:spcAft>
                <a:spcPts val="100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E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Objetivo específico:</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89535" lvl="0" indent="-342900" algn="just">
              <a:lnSpc>
                <a:spcPct val="150000"/>
              </a:lnSpc>
              <a:spcAft>
                <a:spcPts val="1000"/>
              </a:spcAft>
              <a:buFont typeface="+mj-lt"/>
              <a:buAutoNum type="arabicPeriod"/>
            </a:pPr>
            <a:r>
              <a:rPr lang="es-ES" sz="2400" dirty="0">
                <a:latin typeface="Times New Roman" panose="02020603050405020304" pitchFamily="18" charset="0"/>
                <a:ea typeface="Calibri" panose="020F0502020204030204" pitchFamily="34" charset="0"/>
                <a:cs typeface="Times New Roman" panose="02020603050405020304" pitchFamily="18" charset="0"/>
              </a:rPr>
              <a:t>Permitir a los operadores de calderas  que a la hora de hacerle extracciones de agua, tiene la posibilidad de enviarla para un tanque receptor y no votarla para la zanja.</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89535" lvl="0" indent="-342900" algn="just">
              <a:lnSpc>
                <a:spcPct val="150000"/>
              </a:lnSpc>
              <a:spcAft>
                <a:spcPts val="1000"/>
              </a:spcAft>
              <a:buFont typeface="+mj-lt"/>
              <a:buAutoNum type="arabicPeriod"/>
            </a:pPr>
            <a:r>
              <a:rPr lang="es-E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Disminuir el consumo del agua de la presa. </a:t>
            </a:r>
            <a:endParaRPr lang="en-U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marR="89535" lvl="0" indent="-342900" algn="just">
              <a:lnSpc>
                <a:spcPct val="150000"/>
              </a:lnSpc>
              <a:spcAft>
                <a:spcPts val="1000"/>
              </a:spcAft>
              <a:buFont typeface="+mj-lt"/>
              <a:buAutoNum type="arabicPeriod"/>
            </a:pPr>
            <a:r>
              <a:rPr lang="es-E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Ayuda </a:t>
            </a:r>
            <a:r>
              <a:rPr lang="es-E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que los volúmenes de residuales que se vierte a la laguna también disminuya y hay menos contaminación al medio ambiente.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7901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2900" y="767216"/>
            <a:ext cx="11518900" cy="5275611"/>
          </a:xfrm>
          <a:prstGeom prst="rect">
            <a:avLst/>
          </a:prstGeom>
        </p:spPr>
        <p:txBody>
          <a:bodyPr wrap="square">
            <a:spAutoFit/>
          </a:bodyPr>
          <a:lstStyle/>
          <a:p>
            <a:pPr marR="89535" algn="just">
              <a:lnSpc>
                <a:spcPct val="150000"/>
              </a:lnSpc>
              <a:spcAft>
                <a:spcPts val="1000"/>
              </a:spcAft>
            </a:pPr>
            <a:r>
              <a:rPr lang="es-ES" sz="2400" b="1" dirty="0">
                <a:latin typeface="Times New Roman" panose="02020603050405020304" pitchFamily="18" charset="0"/>
                <a:ea typeface="Calibri" panose="020F0502020204030204" pitchFamily="34" charset="0"/>
                <a:cs typeface="Times New Roman" panose="02020603050405020304" pitchFamily="18" charset="0"/>
              </a:rPr>
              <a:t>El problema científico</a:t>
            </a:r>
            <a:r>
              <a:rPr lang="es-ES" sz="2400" dirty="0">
                <a:latin typeface="Times New Roman" panose="02020603050405020304" pitchFamily="18" charset="0"/>
                <a:ea typeface="Calibri" panose="020F0502020204030204" pitchFamily="34" charset="0"/>
                <a:cs typeface="Times New Roman" panose="02020603050405020304" pitchFamily="18" charset="0"/>
              </a:rPr>
              <a:t>: El alto consumo de agua en las calderas debido a la cantidad de paradas provocadas por falta de caña y lluvia en lo fundamental crea  inestabilidad en el nivel de agua del domo superior por  baja temperatura del agua de alimentar,  generando como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proposición.</a:t>
            </a:r>
          </a:p>
          <a:p>
            <a:pPr marR="89535" algn="just">
              <a:lnSpc>
                <a:spcPct val="150000"/>
              </a:lnSpc>
              <a:spcAft>
                <a:spcPts val="1000"/>
              </a:spcAft>
            </a:pPr>
            <a:endParaRPr lang="es-E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R="89535" algn="just">
              <a:lnSpc>
                <a:spcPct val="150000"/>
              </a:lnSpc>
              <a:spcAft>
                <a:spcPts val="1000"/>
              </a:spcAft>
            </a:pPr>
            <a:r>
              <a:rPr lang="es-ES" sz="2400" b="1" dirty="0" smtClean="0">
                <a:latin typeface="Times New Roman" panose="02020603050405020304" pitchFamily="18" charset="0"/>
                <a:ea typeface="Calibri" panose="020F0502020204030204" pitchFamily="34" charset="0"/>
                <a:cs typeface="Times New Roman" panose="02020603050405020304" pitchFamily="18" charset="0"/>
              </a:rPr>
              <a:t>Hipótesis</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que si se desarrolla a través del operador de caldera un control del nivel de agua en las calderas y se controla la temperatura del agua de alimentar caldera se evita tener que votar aproximadamente 200m</a:t>
            </a:r>
            <a:r>
              <a:rPr lang="es-ES" sz="2400" baseline="30000" dirty="0">
                <a:latin typeface="Times New Roman" panose="02020603050405020304" pitchFamily="18" charset="0"/>
                <a:ea typeface="Calibri" panose="020F0502020204030204" pitchFamily="34" charset="0"/>
                <a:cs typeface="Times New Roman" panose="02020603050405020304" pitchFamily="18" charset="0"/>
              </a:rPr>
              <a:t>3</a:t>
            </a:r>
            <a:r>
              <a:rPr lang="es-ES" sz="2400" dirty="0">
                <a:latin typeface="Times New Roman" panose="02020603050405020304" pitchFamily="18" charset="0"/>
                <a:ea typeface="Calibri" panose="020F0502020204030204" pitchFamily="34" charset="0"/>
                <a:cs typeface="Times New Roman" panose="02020603050405020304" pitchFamily="18" charset="0"/>
              </a:rPr>
              <a:t> de agua en cada parada, como se exige por la calidad del agua según las normas establecidas.  (Temperatura, dureza, y PH).</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4405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69900" y="1218590"/>
            <a:ext cx="11366500" cy="4524315"/>
          </a:xfrm>
          <a:prstGeom prst="rect">
            <a:avLst/>
          </a:prstGeom>
        </p:spPr>
        <p:txBody>
          <a:bodyPr wrap="square">
            <a:spAutoFit/>
          </a:bodyPr>
          <a:lstStyle/>
          <a:p>
            <a:pPr marR="89535" algn="just">
              <a:lnSpc>
                <a:spcPct val="150000"/>
              </a:lnSpc>
              <a:spcAft>
                <a:spcPts val="0"/>
              </a:spcAft>
            </a:pP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Resultados esperados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latin typeface="Times New Roman" panose="02020603050405020304" pitchFamily="18" charset="0"/>
                <a:ea typeface="Calibri" panose="020F0502020204030204" pitchFamily="34" charset="0"/>
                <a:cs typeface="Times New Roman" panose="02020603050405020304" pitchFamily="18" charset="0"/>
              </a:rPr>
              <a:t>Se demostró en la zafra actual la utilidad del trabajo de recolección de agua de las calderas, donde el operador lo utiliza como una herramienta útil para evitar tener que votar el agua y </a:t>
            </a:r>
            <a:r>
              <a:rPr lang="es-ES" sz="2400" dirty="0" smtClean="0">
                <a:latin typeface="Times New Roman" panose="02020603050405020304" pitchFamily="18" charset="0"/>
                <a:ea typeface="Calibri" panose="020F0502020204030204" pitchFamily="34" charset="0"/>
                <a:cs typeface="Times New Roman" panose="02020603050405020304" pitchFamily="18" charset="0"/>
              </a:rPr>
              <a:t>así </a:t>
            </a:r>
            <a:r>
              <a:rPr lang="es-ES" sz="2400" dirty="0">
                <a:latin typeface="Times New Roman" panose="02020603050405020304" pitchFamily="18" charset="0"/>
                <a:ea typeface="Calibri" panose="020F0502020204030204" pitchFamily="34" charset="0"/>
                <a:cs typeface="Times New Roman" panose="02020603050405020304" pitchFamily="18" charset="0"/>
              </a:rPr>
              <a:t>disminuir el consumo de agua de la presa. </a:t>
            </a:r>
            <a:endParaRPr lang="es-ES"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R="89535" algn="just">
              <a:lnSpc>
                <a:spcPct val="150000"/>
              </a:lnSpc>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Calibri" panose="020F0502020204030204" pitchFamily="34" charset="0"/>
                <a:cs typeface="Times New Roman" panose="02020603050405020304" pitchFamily="18" charset="0"/>
              </a:rPr>
              <a:t>Los beneficio alcanzado incrementó la eficiencia energética en el proceso de generación de energía, logrando un índice de generación de (</a:t>
            </a:r>
            <a:r>
              <a:rPr lang="es-ES" sz="2400" dirty="0" err="1">
                <a:latin typeface="Times New Roman" panose="02020603050405020304" pitchFamily="18" charset="0"/>
                <a:ea typeface="Calibri" panose="020F0502020204030204" pitchFamily="34" charset="0"/>
                <a:cs typeface="Times New Roman" panose="02020603050405020304" pitchFamily="18" charset="0"/>
              </a:rPr>
              <a:t>kw</a:t>
            </a:r>
            <a:r>
              <a:rPr lang="es-ES" sz="2400" dirty="0">
                <a:latin typeface="Times New Roman" panose="02020603050405020304" pitchFamily="18" charset="0"/>
                <a:ea typeface="Calibri" panose="020F0502020204030204" pitchFamily="34" charset="0"/>
                <a:cs typeface="Times New Roman" panose="02020603050405020304" pitchFamily="18" charset="0"/>
              </a:rPr>
              <a:t>/</a:t>
            </a:r>
            <a:r>
              <a:rPr lang="es-ES" sz="2400" dirty="0" err="1">
                <a:latin typeface="Times New Roman" panose="02020603050405020304" pitchFamily="18" charset="0"/>
                <a:ea typeface="Calibri" panose="020F0502020204030204" pitchFamily="34" charset="0"/>
                <a:cs typeface="Times New Roman" panose="02020603050405020304" pitchFamily="18" charset="0"/>
              </a:rPr>
              <a:t>tn</a:t>
            </a:r>
            <a:r>
              <a:rPr lang="es-ES" sz="2400" dirty="0">
                <a:latin typeface="Times New Roman" panose="02020603050405020304" pitchFamily="18" charset="0"/>
                <a:ea typeface="Calibri" panose="020F0502020204030204" pitchFamily="34" charset="0"/>
                <a:cs typeface="Times New Roman" panose="02020603050405020304" pitchFamily="18" charset="0"/>
              </a:rPr>
              <a:t> de caña), una entrega de energía al sistema electro energético nacional de (</a:t>
            </a:r>
            <a:r>
              <a:rPr lang="es-ES" sz="2400" dirty="0" err="1">
                <a:latin typeface="Times New Roman" panose="02020603050405020304" pitchFamily="18" charset="0"/>
                <a:ea typeface="Calibri" panose="020F0502020204030204" pitchFamily="34" charset="0"/>
                <a:cs typeface="Times New Roman" panose="02020603050405020304" pitchFamily="18" charset="0"/>
              </a:rPr>
              <a:t>mw</a:t>
            </a:r>
            <a:r>
              <a:rPr lang="es-ES" sz="2400" dirty="0">
                <a:latin typeface="Times New Roman" panose="02020603050405020304" pitchFamily="18" charset="0"/>
                <a:ea typeface="Calibri" panose="020F0502020204030204" pitchFamily="34" charset="0"/>
                <a:cs typeface="Times New Roman" panose="02020603050405020304" pitchFamily="18" charset="0"/>
              </a:rPr>
              <a:t>).Alcanzado un efecto económico de </a:t>
            </a:r>
            <a:r>
              <a:rPr lang="es-ES" sz="2400" b="1" dirty="0">
                <a:latin typeface="Times New Roman" panose="02020603050405020304" pitchFamily="18" charset="0"/>
                <a:ea typeface="Calibri" panose="020F0502020204030204" pitchFamily="34" charset="0"/>
                <a:cs typeface="Times New Roman" panose="02020603050405020304" pitchFamily="18" charset="0"/>
              </a:rPr>
              <a:t>($808155.7</a:t>
            </a:r>
            <a:r>
              <a:rPr lang="es-ES" sz="2400" b="1" dirty="0">
                <a:latin typeface="Arial" panose="020B0604020202020204" pitchFamily="34" charset="0"/>
                <a:ea typeface="Calibri" panose="020F0502020204030204" pitchFamily="34" charset="0"/>
                <a:cs typeface="Times New Roman" panose="02020603050405020304" pitchFamily="18" charset="0"/>
              </a:rPr>
              <a:t>=</a:t>
            </a:r>
            <a:r>
              <a:rPr lang="es-ES" sz="2400" b="1" dirty="0">
                <a:latin typeface="Times New Roman" panose="02020603050405020304" pitchFamily="18" charset="0"/>
                <a:ea typeface="Calibri" panose="020F0502020204030204" pitchFamily="34" charset="0"/>
                <a:cs typeface="Times New Roman" panose="02020603050405020304" pitchFamily="18" charset="0"/>
              </a:rPr>
              <a:t> 242246.7</a:t>
            </a:r>
            <a:r>
              <a:rPr lang="es-E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s-ES" sz="2400" b="1" dirty="0">
                <a:latin typeface="Times New Roman" panose="02020603050405020304" pitchFamily="18" charset="0"/>
                <a:ea typeface="Calibri" panose="020F0502020204030204" pitchFamily="34" charset="0"/>
                <a:cs typeface="Times New Roman" panose="02020603050405020304" pitchFamily="18" charset="0"/>
              </a:rPr>
              <a:t>USD)</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2830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65392" y="175559"/>
            <a:ext cx="5273816" cy="548099"/>
          </a:xfrm>
          <a:prstGeom prst="rect">
            <a:avLst/>
          </a:prstGeom>
        </p:spPr>
        <p:txBody>
          <a:bodyPr wrap="none">
            <a:spAutoFit/>
          </a:bodyPr>
          <a:lstStyle/>
          <a:p>
            <a:pPr marR="89535" algn="just">
              <a:lnSpc>
                <a:spcPct val="115000"/>
              </a:lnSpc>
            </a:pPr>
            <a:r>
              <a:rPr lang="es-ES" sz="2800" b="1" dirty="0" smtClean="0">
                <a:latin typeface="Times New Roman" panose="02020603050405020304" pitchFamily="18" charset="0"/>
                <a:ea typeface="Times New Roman" panose="02020603050405020304" pitchFamily="18" charset="0"/>
                <a:cs typeface="Times New Roman" panose="02020603050405020304" pitchFamily="18" charset="0"/>
              </a:rPr>
              <a:t>CAPITULO # 1 MATERIALES </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ángulo 2"/>
          <p:cNvSpPr/>
          <p:nvPr/>
        </p:nvSpPr>
        <p:spPr>
          <a:xfrm>
            <a:off x="355600" y="730873"/>
            <a:ext cx="11658600" cy="5632311"/>
          </a:xfrm>
          <a:prstGeom prst="rect">
            <a:avLst/>
          </a:prstGeom>
        </p:spPr>
        <p:txBody>
          <a:bodyPr wrap="square">
            <a:spAutoFit/>
          </a:bodyPr>
          <a:lstStyle/>
          <a:p>
            <a:pPr marL="342900" marR="89535" lvl="0" indent="-342900" algn="just">
              <a:lnSpc>
                <a:spcPct val="150000"/>
              </a:lnSpc>
              <a:spcAft>
                <a:spcPts val="0"/>
              </a:spcAft>
              <a:buFont typeface="+mj-lt"/>
              <a:buAutoNum type="arabicPeriod"/>
            </a:pP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Fundamento Teórico y Bibliográfico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Se realiza la selección de un deposito o tanque receptor de agua condensada del proceso de fabricación, en nuestro caso el tanque # 3, donde se le introdujo un domo con el objetivo de romper la presión del agua que viene de las calderas y </a:t>
            </a:r>
            <a:r>
              <a:rPr lang="es-ES" sz="2400" dirty="0" smtClean="0">
                <a:latin typeface="Times New Roman" panose="02020603050405020304" pitchFamily="18" charset="0"/>
                <a:ea typeface="Times New Roman" panose="02020603050405020304" pitchFamily="18" charset="0"/>
                <a:cs typeface="Times New Roman" panose="02020603050405020304" pitchFamily="18" charset="0"/>
              </a:rPr>
              <a:t>así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se logra retener el agua en dicho tanque, se le hace una instalación de tuberías y bombas para extraer el agua y utilizarla de nuevo en las calderas, ya que es un agua que tiene más de 100 </a:t>
            </a:r>
            <a:r>
              <a:rPr lang="es-ES" sz="2400" dirty="0">
                <a:latin typeface="Arial" panose="020B0604020202020204" pitchFamily="34" charset="0"/>
                <a:ea typeface="Times New Roman" panose="02020603050405020304" pitchFamily="18" charset="0"/>
                <a:cs typeface="Times New Roman" panose="02020603050405020304" pitchFamily="18" charset="0"/>
              </a:rPr>
              <a:t>grados</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de temperatura y buena calidad.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89535" algn="just">
              <a:lnSpc>
                <a:spcPct val="150000"/>
              </a:lnSpc>
              <a:spcAft>
                <a:spcPts val="0"/>
              </a:spcAft>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Se le instala en el sistema de tubería a la entrada del tanque un cheque o válvula de retención de alta presión en nuestro caso 600lbs, para evitar que cuando el tanque este lleno le haga presión al domo de la caldera, este tanque seleccionado tiene una capacidad de 1000m</a:t>
            </a:r>
            <a:r>
              <a:rPr lang="es-ES" sz="2400" baseline="30000" dirty="0">
                <a:latin typeface="Times New Roman" panose="02020603050405020304" pitchFamily="18" charset="0"/>
                <a:ea typeface="Times New Roman" panose="02020603050405020304" pitchFamily="18" charset="0"/>
                <a:cs typeface="Times New Roman" panose="02020603050405020304" pitchFamily="18" charset="0"/>
              </a:rPr>
              <a:t>3</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032704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98</TotalTime>
  <Words>2587</Words>
  <Application>Microsoft Office PowerPoint</Application>
  <PresentationFormat>Panorámica</PresentationFormat>
  <Paragraphs>261</Paragraphs>
  <Slides>29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29</vt:i4>
      </vt:variant>
    </vt:vector>
  </HeadingPairs>
  <TitlesOfParts>
    <vt:vector size="37" baseType="lpstr">
      <vt:lpstr>Algerian</vt:lpstr>
      <vt:lpstr>Arial</vt:lpstr>
      <vt:lpstr>Calibri</vt:lpstr>
      <vt:lpstr>Monotype Corsiva</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ISABEL</dc:creator>
  <cp:lastModifiedBy>ISABEL</cp:lastModifiedBy>
  <cp:revision>11</cp:revision>
  <dcterms:created xsi:type="dcterms:W3CDTF">2017-07-18T17:30:15Z</dcterms:created>
  <dcterms:modified xsi:type="dcterms:W3CDTF">2017-07-18T19:12:22Z</dcterms:modified>
</cp:coreProperties>
</file>