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47"/>
  </p:notesMasterIdLst>
  <p:sldIdLst>
    <p:sldId id="256" r:id="rId2"/>
    <p:sldId id="258" r:id="rId3"/>
    <p:sldId id="260" r:id="rId4"/>
    <p:sldId id="261" r:id="rId5"/>
    <p:sldId id="262" r:id="rId6"/>
    <p:sldId id="264" r:id="rId7"/>
    <p:sldId id="266" r:id="rId8"/>
    <p:sldId id="299" r:id="rId9"/>
    <p:sldId id="271" r:id="rId10"/>
    <p:sldId id="272" r:id="rId11"/>
    <p:sldId id="274" r:id="rId12"/>
    <p:sldId id="275" r:id="rId13"/>
    <p:sldId id="277" r:id="rId14"/>
    <p:sldId id="278" r:id="rId15"/>
    <p:sldId id="279" r:id="rId16"/>
    <p:sldId id="281" r:id="rId17"/>
    <p:sldId id="284" r:id="rId18"/>
    <p:sldId id="286" r:id="rId19"/>
    <p:sldId id="288" r:id="rId20"/>
    <p:sldId id="289" r:id="rId21"/>
    <p:sldId id="290" r:id="rId22"/>
    <p:sldId id="293" r:id="rId23"/>
    <p:sldId id="294" r:id="rId24"/>
    <p:sldId id="296" r:id="rId25"/>
    <p:sldId id="297" r:id="rId26"/>
    <p:sldId id="298" r:id="rId27"/>
    <p:sldId id="300" r:id="rId28"/>
    <p:sldId id="301" r:id="rId29"/>
    <p:sldId id="303" r:id="rId30"/>
    <p:sldId id="304" r:id="rId31"/>
    <p:sldId id="305" r:id="rId32"/>
    <p:sldId id="306" r:id="rId33"/>
    <p:sldId id="308" r:id="rId34"/>
    <p:sldId id="309" r:id="rId35"/>
    <p:sldId id="313" r:id="rId36"/>
    <p:sldId id="314" r:id="rId37"/>
    <p:sldId id="315" r:id="rId38"/>
    <p:sldId id="318" r:id="rId39"/>
    <p:sldId id="320" r:id="rId40"/>
    <p:sldId id="321" r:id="rId41"/>
    <p:sldId id="322" r:id="rId42"/>
    <p:sldId id="323" r:id="rId43"/>
    <p:sldId id="324" r:id="rId44"/>
    <p:sldId id="327" r:id="rId45"/>
    <p:sldId id="329" r:id="rId46"/>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43" d="100"/>
          <a:sy n="43" d="100"/>
        </p:scale>
        <p:origin x="3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753373932"/>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16933"/>
            <a:ext cx="24384000" cy="13732934"/>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3014134" y="4809068"/>
            <a:ext cx="15533872" cy="3292604"/>
          </a:xfrm>
        </p:spPr>
        <p:txBody>
          <a:bodyPr anchor="b">
            <a:noAutofit/>
          </a:bodyPr>
          <a:lstStyle>
            <a:lvl1pPr algn="r">
              <a:defRPr sz="108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014134" y="8101667"/>
            <a:ext cx="15533872" cy="2193798"/>
          </a:xfrm>
        </p:spPr>
        <p:txBody>
          <a:bodyPr anchor="t"/>
          <a:lstStyle>
            <a:lvl1pPr marL="0" indent="0" algn="r">
              <a:buNone/>
              <a:defRPr>
                <a:solidFill>
                  <a:schemeClr val="tx1">
                    <a:lumMod val="50000"/>
                    <a:lumOff val="50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109187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354670" y="1219200"/>
            <a:ext cx="17193336" cy="6807200"/>
          </a:xfrm>
        </p:spPr>
        <p:txBody>
          <a:bodyPr anchor="ctr">
            <a:normAutofit/>
          </a:bodyPr>
          <a:lstStyle>
            <a:lvl1pPr algn="l">
              <a:defRPr sz="8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97646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2732278" y="7264400"/>
            <a:ext cx="1444904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
        <p:nvSpPr>
          <p:cNvPr id="20" name="TextBox 19"/>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latin typeface="Arial"/>
              </a:rPr>
              <a:t>”</a:t>
            </a:r>
            <a:endParaRPr lang="en-US" sz="3600" dirty="0">
              <a:solidFill>
                <a:schemeClr val="accent1">
                  <a:lumMod val="60000"/>
                  <a:lumOff val="40000"/>
                </a:schemeClr>
              </a:solidFill>
              <a:latin typeface="Arial"/>
            </a:endParaRPr>
          </a:p>
        </p:txBody>
      </p:sp>
    </p:spTree>
    <p:extLst>
      <p:ext uri="{BB962C8B-B14F-4D97-AF65-F5344CB8AC3E}">
        <p14:creationId xmlns:p14="http://schemas.microsoft.com/office/powerpoint/2010/main" val="7866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354670" y="3863976"/>
            <a:ext cx="17193336" cy="5190920"/>
          </a:xfrm>
        </p:spPr>
        <p:txBody>
          <a:bodyPr anchor="b">
            <a:normAutofit/>
          </a:bodyPr>
          <a:lstStyle>
            <a:lvl1pPr algn="l">
              <a:defRPr sz="8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637124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tx1">
                    <a:lumMod val="75000"/>
                    <a:lumOff val="25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
        <p:nvSpPr>
          <p:cNvPr id="24" name="TextBox 23"/>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1069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371599" y="1219200"/>
            <a:ext cx="17176406" cy="6045200"/>
          </a:xfrm>
        </p:spPr>
        <p:txBody>
          <a:bodyPr anchor="ctr">
            <a:normAutofit/>
          </a:bodyPr>
          <a:lstStyle>
            <a:lvl1pPr algn="l">
              <a:defRPr sz="88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261275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3046916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35347" y="1219199"/>
            <a:ext cx="2609486" cy="10502902"/>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54670" y="1219200"/>
            <a:ext cx="14120300" cy="105029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1408708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‹Nº›</a:t>
            </a:fld>
            <a:endParaRPr dirty="0"/>
          </a:p>
        </p:txBody>
      </p:sp>
    </p:spTree>
    <p:extLst>
      <p:ext uri="{BB962C8B-B14F-4D97-AF65-F5344CB8AC3E}">
        <p14:creationId xmlns:p14="http://schemas.microsoft.com/office/powerpoint/2010/main" val="200549006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72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364929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354670" y="5401735"/>
            <a:ext cx="17193336" cy="3653162"/>
          </a:xfrm>
        </p:spPr>
        <p:txBody>
          <a:bodyPr anchor="b"/>
          <a:lstStyle>
            <a:lvl1pPr algn="l">
              <a:defRPr sz="8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54670" y="9054896"/>
            <a:ext cx="17193336" cy="1720800"/>
          </a:xfrm>
        </p:spPr>
        <p:txBody>
          <a:bodyPr anchor="t"/>
          <a:lstStyle>
            <a:lvl1pPr marL="0" indent="0" algn="l">
              <a:buNone/>
              <a:defRPr sz="40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243011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54669" y="4321178"/>
            <a:ext cx="8368070" cy="776154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0179940" y="4321179"/>
            <a:ext cx="8368068" cy="776154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336719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51491" y="4321966"/>
            <a:ext cx="837124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s-ES"/>
              <a:t>Editar el estilo de texto del patrón</a:t>
            </a:r>
          </a:p>
        </p:txBody>
      </p:sp>
      <p:sp>
        <p:nvSpPr>
          <p:cNvPr id="4" name="Content Placeholder 3"/>
          <p:cNvSpPr>
            <a:spLocks noGrp="1"/>
          </p:cNvSpPr>
          <p:nvPr>
            <p:ph sz="half" idx="2"/>
          </p:nvPr>
        </p:nvSpPr>
        <p:spPr>
          <a:xfrm>
            <a:off x="1351491" y="5474491"/>
            <a:ext cx="8371246" cy="66082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0176766" y="4321966"/>
            <a:ext cx="837123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s-ES"/>
              <a:t>Editar el estilo de texto del patrón</a:t>
            </a:r>
          </a:p>
        </p:txBody>
      </p:sp>
      <p:sp>
        <p:nvSpPr>
          <p:cNvPr id="6" name="Content Placeholder 5"/>
          <p:cNvSpPr>
            <a:spLocks noGrp="1"/>
          </p:cNvSpPr>
          <p:nvPr>
            <p:ph sz="quarter" idx="4"/>
          </p:nvPr>
        </p:nvSpPr>
        <p:spPr>
          <a:xfrm>
            <a:off x="10176769" y="5474491"/>
            <a:ext cx="8371234" cy="66082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3667207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354668" y="1219200"/>
            <a:ext cx="17193336" cy="26416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194131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423185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354668" y="2997208"/>
            <a:ext cx="7709056" cy="2556932"/>
          </a:xfrm>
        </p:spPr>
        <p:txBody>
          <a:bodyPr anchor="b">
            <a:normAutofit/>
          </a:bodyPr>
          <a:lstStyle>
            <a:lvl1pPr>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9520923" y="1029849"/>
            <a:ext cx="9027082" cy="1105287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354668" y="5554139"/>
            <a:ext cx="7709056" cy="5168898"/>
          </a:xfrm>
        </p:spPr>
        <p:txBody>
          <a:bodyPr>
            <a:normAutofit/>
          </a:bodyPr>
          <a:lstStyle>
            <a:lvl1pPr marL="0" indent="0">
              <a:buNone/>
              <a:defRPr sz="2800"/>
            </a:lvl1pPr>
            <a:lvl2pPr marL="914126" indent="0">
              <a:buNone/>
              <a:defRPr sz="2800"/>
            </a:lvl2pPr>
            <a:lvl3pPr marL="1828252" indent="0">
              <a:buNone/>
              <a:defRPr sz="2400"/>
            </a:lvl3pPr>
            <a:lvl4pPr marL="2742378" indent="0">
              <a:buNone/>
              <a:defRPr sz="2000"/>
            </a:lvl4pPr>
            <a:lvl5pPr marL="3656502" indent="0">
              <a:buNone/>
              <a:defRPr sz="2000"/>
            </a:lvl5pPr>
            <a:lvl6pPr marL="4570628" indent="0">
              <a:buNone/>
              <a:defRPr sz="2000"/>
            </a:lvl6pPr>
            <a:lvl7pPr marL="5484754" indent="0">
              <a:buNone/>
              <a:defRPr sz="2000"/>
            </a:lvl7pPr>
            <a:lvl8pPr marL="6398880" indent="0">
              <a:buNone/>
              <a:defRPr sz="2000"/>
            </a:lvl8pPr>
            <a:lvl9pPr marL="7313006" indent="0">
              <a:buNone/>
              <a:defRPr sz="20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2967002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354669" y="9601200"/>
            <a:ext cx="17193334" cy="1133476"/>
          </a:xfrm>
        </p:spPr>
        <p:txBody>
          <a:bodyPr anchor="b">
            <a:normAutofit/>
          </a:bodyPr>
          <a:lstStyle>
            <a:lvl1pPr algn="l">
              <a:defRPr sz="4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54668" y="1219200"/>
            <a:ext cx="17193336" cy="7691436"/>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354669" y="10734676"/>
            <a:ext cx="17193334" cy="1348048"/>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s-GT" smtClean="0"/>
              <a:t>‹Nº›</a:t>
            </a:fld>
            <a:endParaRPr lang="es-GT" dirty="0"/>
          </a:p>
        </p:txBody>
      </p:sp>
    </p:spTree>
    <p:extLst>
      <p:ext uri="{BB962C8B-B14F-4D97-AF65-F5344CB8AC3E}">
        <p14:creationId xmlns:p14="http://schemas.microsoft.com/office/powerpoint/2010/main" val="1971981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16933"/>
            <a:ext cx="24384000" cy="13732934"/>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354668" y="1219200"/>
            <a:ext cx="17193336" cy="26416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54668" y="4321179"/>
            <a:ext cx="17193336" cy="776154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4410267" y="12082725"/>
            <a:ext cx="1823878" cy="730250"/>
          </a:xfrm>
          <a:prstGeom prst="rect">
            <a:avLst/>
          </a:prstGeom>
        </p:spPr>
        <p:txBody>
          <a:bodyPr vert="horz" lIns="91440" tIns="45720" rIns="91440" bIns="45720" rtlCol="0" anchor="ctr"/>
          <a:lstStyle>
            <a:lvl1pPr algn="r">
              <a:defRPr sz="1800">
                <a:solidFill>
                  <a:schemeClr val="tx1">
                    <a:tint val="75000"/>
                  </a:schemeClr>
                </a:solidFill>
              </a:defRPr>
            </a:lvl1p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3"/>
          </p:nvPr>
        </p:nvSpPr>
        <p:spPr>
          <a:xfrm>
            <a:off x="1354668" y="12082725"/>
            <a:ext cx="12595224"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181327" y="12082725"/>
            <a:ext cx="1366678" cy="730250"/>
          </a:xfrm>
          <a:prstGeom prst="rect">
            <a:avLst/>
          </a:prstGeom>
        </p:spPr>
        <p:txBody>
          <a:bodyPr vert="horz" lIns="91440" tIns="45720" rIns="91440" bIns="45720" rtlCol="0" anchor="ctr"/>
          <a:lstStyle>
            <a:lvl1pPr algn="r">
              <a:defRPr sz="1800">
                <a:solidFill>
                  <a:schemeClr val="accent1"/>
                </a:solidFill>
              </a:defRPr>
            </a:lvl1pPr>
          </a:lstStyle>
          <a:p>
            <a:fld id="{86CB4B4D-7CA3-9044-876B-883B54F8677D}" type="slidenum">
              <a:rPr lang="es-GT" smtClean="0"/>
              <a:t>‹Nº›</a:t>
            </a:fld>
            <a:endParaRPr lang="es-GT" dirty="0"/>
          </a:p>
        </p:txBody>
      </p:sp>
    </p:spTree>
    <p:extLst>
      <p:ext uri="{BB962C8B-B14F-4D97-AF65-F5344CB8AC3E}">
        <p14:creationId xmlns:p14="http://schemas.microsoft.com/office/powerpoint/2010/main" val="168607062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txStyles>
    <p:titleStyle>
      <a:lvl1pPr algn="l" defTabSz="914400" rtl="0" eaLnBrk="1" latinLnBrk="0" hangingPunct="1">
        <a:spcBef>
          <a:spcPct val="0"/>
        </a:spcBef>
        <a:buNone/>
        <a:defRPr sz="72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SzPct val="80000"/>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SzPct val="80000"/>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SzPct val="80000"/>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subTitle" idx="1"/>
          </p:nvPr>
        </p:nvSpPr>
        <p:spPr>
          <a:xfrm>
            <a:off x="2185640" y="2340593"/>
            <a:ext cx="19470028" cy="5554470"/>
          </a:xfrm>
          <a:prstGeom prst="rect">
            <a:avLst/>
          </a:prstGeom>
        </p:spPr>
        <p:txBody>
          <a:bodyPr>
            <a:noAutofit/>
          </a:bodyPr>
          <a:lstStyle>
            <a:lvl1pPr algn="l">
              <a:defRPr sz="4700">
                <a:solidFill>
                  <a:srgbClr val="FFFFFF"/>
                </a:solidFill>
                <a:latin typeface="Helvetica"/>
                <a:ea typeface="Helvetica"/>
                <a:cs typeface="Helvetica"/>
                <a:sym typeface="Helvetica"/>
              </a:defRPr>
            </a:lvl1pPr>
          </a:lstStyle>
          <a:p>
            <a:pPr algn="ctr"/>
            <a:r>
              <a:rPr lang="es-GT" sz="10000" dirty="0">
                <a:solidFill>
                  <a:schemeClr val="tx1"/>
                </a:solidFill>
              </a:rPr>
              <a:t>Perdidas indeterminadas en el proceso agroindustrial azucarero.</a:t>
            </a:r>
          </a:p>
          <a:p>
            <a:pPr algn="ctr"/>
            <a:endParaRPr lang="es-GT" sz="5000" dirty="0">
              <a:solidFill>
                <a:schemeClr val="tx1"/>
              </a:solidFill>
            </a:endParaRPr>
          </a:p>
          <a:p>
            <a:pPr algn="ctr"/>
            <a:r>
              <a:rPr lang="es-GT" sz="5500" dirty="0">
                <a:solidFill>
                  <a:schemeClr val="tx1"/>
                </a:solidFill>
              </a:rPr>
              <a:t>XXI Congreso de Técnicos Azucareros de Centro América</a:t>
            </a:r>
            <a:endParaRPr sz="5500" b="1" dirty="0">
              <a:solidFill>
                <a:schemeClr val="tx1"/>
              </a:solidFill>
            </a:endParaRPr>
          </a:p>
        </p:txBody>
      </p:sp>
      <p:sp>
        <p:nvSpPr>
          <p:cNvPr id="4" name="Shape 120"/>
          <p:cNvSpPr txBox="1">
            <a:spLocks/>
          </p:cNvSpPr>
          <p:nvPr/>
        </p:nvSpPr>
        <p:spPr>
          <a:xfrm>
            <a:off x="9054789" y="9478536"/>
            <a:ext cx="9478537" cy="2386362"/>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t">
            <a:normAutofit/>
          </a:bodyPr>
          <a:lstStyle>
            <a:lvl1pPr marL="0" marR="0" indent="0" algn="l" defTabSz="821531" rtl="0" latinLnBrk="0">
              <a:lnSpc>
                <a:spcPct val="100000"/>
              </a:lnSpc>
              <a:spcBef>
                <a:spcPts val="0"/>
              </a:spcBef>
              <a:spcAft>
                <a:spcPts val="0"/>
              </a:spcAft>
              <a:buClrTx/>
              <a:buSzTx/>
              <a:buFontTx/>
              <a:buNone/>
              <a:tabLst/>
              <a:defRPr sz="4700" b="0" i="0" u="none" strike="noStrike" cap="none" spc="0" baseline="0">
                <a:ln>
                  <a:noFill/>
                </a:ln>
                <a:solidFill>
                  <a:srgbClr val="FFFFFF"/>
                </a:solidFill>
                <a:uFillTx/>
                <a:latin typeface="Helvetica"/>
                <a:ea typeface="Helvetica"/>
                <a:cs typeface="Helvetica"/>
                <a:sym typeface="Helvetica"/>
              </a:defRPr>
            </a:lvl1pPr>
            <a:lvl2pPr marL="0" marR="0" indent="228600" algn="ctr" defTabSz="821531"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n-lt"/>
                <a:ea typeface="+mn-ea"/>
                <a:cs typeface="+mn-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n-lt"/>
                <a:ea typeface="+mn-ea"/>
                <a:cs typeface="+mn-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n-lt"/>
                <a:ea typeface="+mn-ea"/>
                <a:cs typeface="+mn-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n-lt"/>
                <a:ea typeface="+mn-ea"/>
                <a:cs typeface="+mn-cs"/>
                <a:sym typeface="Helvetica Light"/>
              </a:defRPr>
            </a:lvl9pPr>
          </a:lstStyle>
          <a:p>
            <a:pPr algn="r" hangingPunct="1"/>
            <a:r>
              <a:rPr lang="en-US" sz="4000" i="1" dirty="0">
                <a:solidFill>
                  <a:schemeClr val="tx1"/>
                </a:solidFill>
              </a:rPr>
              <a:t>Autor: Oscar Benedicto Monzon</a:t>
            </a:r>
          </a:p>
          <a:p>
            <a:pPr algn="r" hangingPunct="1"/>
            <a:r>
              <a:rPr lang="en-US" sz="4000" i="1" dirty="0">
                <a:solidFill>
                  <a:schemeClr val="tx1"/>
                </a:solidFill>
              </a:rPr>
              <a:t>Agosto de 2017</a:t>
            </a:r>
          </a:p>
          <a:p>
            <a:pPr algn="r" hangingPunct="1"/>
            <a:r>
              <a:rPr lang="en-US" sz="4000" i="1" dirty="0">
                <a:solidFill>
                  <a:schemeClr val="tx1"/>
                </a:solidFill>
              </a:rPr>
              <a:t>San Pedro Sula, Honduras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070517" y="1084540"/>
            <a:ext cx="16403444" cy="12760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000" b="1" dirty="0">
                <a:latin typeface="+mj-lt"/>
              </a:rPr>
              <a:t>Perdida indeterminada extrínseca</a:t>
            </a:r>
            <a:endParaRPr kumimoji="0" lang="es-GT" sz="50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Perdida indeterminada extrínseca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Es aquella perdida que ocurre por un descuido operativo o una condición no usual en la etapa del proceso. </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perdida indeterminada extrínseca se suma a la perdida indeterminada intrínseca.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i="1" u="none" strike="noStrike" kern="1200" cap="none" spc="0" normalizeH="0" baseline="0" noProof="0" dirty="0">
                <a:ln>
                  <a:noFill/>
                </a:ln>
                <a:solidFill>
                  <a:sysClr val="windowText" lastClr="000000"/>
                </a:solidFill>
                <a:effectLst/>
                <a:uLnTx/>
                <a:uFillTx/>
                <a:ea typeface="+mn-ea"/>
                <a:cs typeface="+mn-cs"/>
              </a:rPr>
              <a:t>Ejemplos: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i="1" u="none" strike="noStrike" kern="1200" cap="none" spc="0" normalizeH="0" baseline="0" noProof="0" dirty="0">
                <a:ln>
                  <a:noFill/>
                </a:ln>
                <a:solidFill>
                  <a:sysClr val="windowText" lastClr="000000"/>
                </a:solidFill>
                <a:effectLst/>
                <a:uLnTx/>
                <a:uFillTx/>
                <a:ea typeface="+mn-ea"/>
                <a:cs typeface="+mn-cs"/>
              </a:rPr>
              <a:t>Quema no programada (tiempo adicional de entrega de caña).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i="1" u="none" strike="noStrike" kern="1200" cap="none" spc="0" normalizeH="0" baseline="0" noProof="0" dirty="0">
                <a:ln>
                  <a:noFill/>
                </a:ln>
                <a:solidFill>
                  <a:sysClr val="windowText" lastClr="000000"/>
                </a:solidFill>
                <a:effectLst/>
                <a:uLnTx/>
                <a:uFillTx/>
                <a:ea typeface="+mn-ea"/>
                <a:cs typeface="+mn-cs"/>
              </a:rPr>
              <a:t>Sobre alcalinización del jugo (formación de color y estructuras de sacaratos)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i="1" u="none" strike="noStrike" kern="1200" cap="none" spc="0" normalizeH="0" baseline="0" noProof="0" dirty="0">
                <a:ln>
                  <a:noFill/>
                </a:ln>
                <a:solidFill>
                  <a:sysClr val="windowText" lastClr="000000"/>
                </a:solidFill>
                <a:effectLst/>
                <a:uLnTx/>
                <a:uFillTx/>
                <a:ea typeface="+mn-ea"/>
                <a:cs typeface="+mn-cs"/>
              </a:rPr>
              <a:t>Derrame de material azucarado (cantidad y calidad de material derramado).</a:t>
            </a:r>
          </a:p>
          <a:p>
            <a:pPr marL="1371600" marR="0" lvl="3" indent="0" algn="l" defTabSz="914400" rtl="0" eaLnBrk="1" fontAlgn="auto" latinLnBrk="0" hangingPunct="1">
              <a:lnSpc>
                <a:spcPct val="90000"/>
              </a:lnSpc>
              <a:spcBef>
                <a:spcPts val="500"/>
              </a:spcBef>
              <a:spcAft>
                <a:spcPts val="0"/>
              </a:spcAft>
              <a:buClrTx/>
              <a:buSzTx/>
              <a:buNone/>
              <a:tabLst/>
              <a:defRPr/>
            </a:pPr>
            <a:endParaRPr kumimoji="0" lang="es-GT" sz="5000" i="1" u="none" strike="noStrike" kern="1200" cap="none" spc="0" normalizeH="0" baseline="0" noProof="0" dirty="0">
              <a:ln>
                <a:noFill/>
              </a:ln>
              <a:solidFill>
                <a:sysClr val="windowText" lastClr="000000"/>
              </a:solidFill>
              <a:effectLst/>
              <a:uLnTx/>
              <a:uFillTx/>
              <a:ea typeface="+mn-ea"/>
              <a:cs typeface="+mn-cs"/>
            </a:endParaRP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840611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812496" y="1376233"/>
            <a:ext cx="16033065" cy="102210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en campo</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Hay un buen numero de situaciones en campo que provocan perdidas indeterminadas y que no se miden sistemáticamente.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Dentro de los problemas a enfrentar para poder realizar  una medición sistemática de perdidas en campo están: </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extensión del cultivo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Su heterogeneidad</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Su dinamismo.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212390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494264" y="1405054"/>
            <a:ext cx="16154062" cy="123109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Siembra caña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Estatus físico y de sanidad de la semilla de caña.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Semilla con daño producirá menor cantidad de caña y menor aporte de azúcar.</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Esta caña y azúcar que no se producen son perdida.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Germinación de la semilla.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Germinaciones menores provocan menor cantidad de caña. </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Cuando la semilla tiene mayor tiempo entre su corte y su siembra, tiende a producir menor cantidad de germinaciones.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62481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Marcador de contenido 2"/>
          <p:cNvSpPr txBox="1">
            <a:spLocks/>
          </p:cNvSpPr>
          <p:nvPr/>
        </p:nvSpPr>
        <p:spPr>
          <a:xfrm>
            <a:off x="1826581" y="997527"/>
            <a:ext cx="15390902" cy="127184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algn="ctr">
              <a:buNone/>
            </a:pPr>
            <a:r>
              <a:rPr lang="es-GT" sz="5800" b="1" dirty="0"/>
              <a:t>Algunas practicas culturales que pueden provocar perdidas indeterminadas</a:t>
            </a:r>
            <a:endParaRPr kumimoji="0" lang="es-GT" sz="5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Preparación de suelos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Escogencia de variedades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Nichos de siembra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Actividades de limpia del cultivo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Aplicación de fertilizantes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Aplicación de herbicidas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Aplicación de madurantes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Aplicación de nutrientes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Actividades de resiembra</a:t>
            </a:r>
          </a:p>
          <a:p>
            <a:pPr marL="914400" marR="0" lvl="2" indent="0" algn="just"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408605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38488" y="1280631"/>
            <a:ext cx="17029375" cy="116007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800" b="1" dirty="0">
                <a:latin typeface="+mj-lt"/>
              </a:rPr>
              <a:t>Perdida indeterminada por practicas culturales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Las perdidas indeterminadas provocadas por las actividades culturales no realizadas de buena manera son absorbidas por el cultivo, no proporcionando ni cantidad de caña ni aporte de azúcar.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¿Cuanto menos? Es incierto pero se puede estimar a través de una estadística comparativa entre bloques de lotes de condiciones similares.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resultado siempre 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Menor cantidad de toneladas por hectárea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Menor concentración o aporte de azúcar por tonelada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Menor cantidad de azúcar por hectárea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34522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Marcador de contenido 2"/>
          <p:cNvSpPr txBox="1">
            <a:spLocks/>
          </p:cNvSpPr>
          <p:nvPr/>
        </p:nvSpPr>
        <p:spPr>
          <a:xfrm>
            <a:off x="1558951" y="1298009"/>
            <a:ext cx="18000288" cy="118537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457200" lvl="1" indent="0" algn="ctr">
              <a:buNone/>
            </a:pPr>
            <a:r>
              <a:rPr lang="es-GT" sz="5400" b="1" dirty="0">
                <a:latin typeface="+mj-lt"/>
              </a:rPr>
              <a:t>Perdida indeterminada por Daño en la caña y comportamiento de los valores deseables</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Cualquier daño que presenta la caña provoca: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Disminución de la masa de la sección de la caña con daño que provoca menor cantidad de caña a producir.</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En los canutos con daño ocurre disminución de los valores deseables de la caña.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Brix jugo (10% a 20% menos)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Pol jugo (15% a 25% menos)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Pureza jugo (2 a 3 puntos menos)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Menor aporte de azúcar (10 a 30 Kg / t menos)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056333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75794" y="1138944"/>
            <a:ext cx="18519337" cy="1188415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t>Estimación de Perdida de masa por Daño en la caña</a:t>
            </a:r>
            <a:endParaRPr kumimoji="0" lang="es-GT" sz="5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3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disminución de la productividad consecuencia del Daño en la caña esta en función de la disminución de la masa de las secciones con daño.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Las secciones con daño presentan de un 5% a un 15% menor masa que las secciones de caña sin daño.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 Disminución de masa de caña (productividad) = (% Daño - (% Daño * (masa tallo con daño / masa talla sin daño))).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Ejemplo:</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 Daño en caña: 3%</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Masa de tallos con daño / masa de tallos sin daño: 0.90</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Para el ejemplo = 0.3% menor masa de caña.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23047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739590" y="867259"/>
            <a:ext cx="17529717" cy="124275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endParaRPr lang="es-GT" sz="5400" b="1" dirty="0"/>
          </a:p>
          <a:p>
            <a:pPr marL="457200" lvl="1" indent="0" algn="ctr">
              <a:buNone/>
            </a:pPr>
            <a:r>
              <a:rPr lang="es-GT" sz="5400" b="1" dirty="0"/>
              <a:t>Perdida indeterminada por Quema de caña</a:t>
            </a:r>
            <a:endParaRPr kumimoji="0" lang="es-GT" sz="5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30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perdida por quema de caña se puede tipificar en bloques de caña de varios lotes con condiciones y periodos de evaluación similares.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Un valor de referencia general para la perdida de azúcar por la quema de caña es: de 3 Kg / t a 5 Kg / t (de 6 Lbs / t a 10 Lbs / t).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Cada quema tiene su propio valor de perdida.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772650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496014" y="1382750"/>
            <a:ext cx="16996318" cy="1135194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Caña dejada, machucada y botada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Estimación de la perdida de Pol caña por los rubros mencionados: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Masa promedio de una caña: 1.5 kilogramos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Pol caña: 12.50 %</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Kg / t no envasados por caña = masa de una caña en Kg * Pol caña Kg / t  * 80% Eficiencia industrial / (1000 * 100)</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Kg / t no envasados por una unidad de caña = 0.15 Kg</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i="1" u="none" strike="noStrike" kern="1200" cap="none" spc="0" normalizeH="0" baseline="0" noProof="0" dirty="0">
                <a:ln>
                  <a:noFill/>
                </a:ln>
                <a:solidFill>
                  <a:sysClr val="windowText" lastClr="000000"/>
                </a:solidFill>
                <a:effectLst/>
                <a:uLnTx/>
                <a:uFillTx/>
                <a:ea typeface="+mn-ea"/>
                <a:cs typeface="+mn-cs"/>
              </a:rPr>
              <a:t>Regla de dedo = el azúcar no recobrado de la caña que no llega al ingenio corresponde del 8% al 10% de su masa.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1000 kg de caña botada = de 80 Kg  a 100 Kg de azúcar no envasados.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041284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12073" y="1234143"/>
            <a:ext cx="17122698" cy="119368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Caña heterogénea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heterogeneidad dificulta la recuperación de azúcar debido a varias causas, entre ellas:</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Tener cañas con diferentes edades (asociado a resiembras)</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Tener cañas con diferentes números de cortes (asociado a resiembras)</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Mezcla varietal (selección de semilla y resiembras)</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Vetas de distintos tipos de suelo (naturaleza del suelo del lote)</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Tiempos de entrega (frescura de caña)</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Practicas culturales variables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Todo lo anterior redunda en: menor masa de caña y menor aporte de azúcar.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94620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body" sz="quarter" idx="4294967295"/>
          </p:nvPr>
        </p:nvSpPr>
        <p:spPr>
          <a:xfrm>
            <a:off x="0" y="423863"/>
            <a:ext cx="19135493" cy="12912725"/>
          </a:xfrm>
          <a:prstGeom prst="rect">
            <a:avLst/>
          </a:prstGeom>
        </p:spPr>
        <p:txBody>
          <a:bodyPr>
            <a:normAutofit/>
          </a:bodyPr>
          <a:lstStyle>
            <a:lvl1pPr marL="0" indent="0">
              <a:spcBef>
                <a:spcPts val="0"/>
              </a:spcBef>
              <a:buSzTx/>
              <a:buNone/>
              <a:defRPr sz="4700" b="1">
                <a:latin typeface="Helvetica"/>
                <a:ea typeface="Helvetica"/>
                <a:cs typeface="Helvetica"/>
                <a:sym typeface="Helvetica"/>
              </a:defRPr>
            </a:lvl1pPr>
          </a:lstStyle>
          <a:p>
            <a:pPr algn="ctr"/>
            <a:endParaRPr lang="es-GT" sz="4800" dirty="0"/>
          </a:p>
          <a:p>
            <a:pPr algn="ctr"/>
            <a:r>
              <a:rPr lang="es-GT" sz="6000" dirty="0"/>
              <a:t>Eficiencia de recuperación en el proceso azucarero.</a:t>
            </a:r>
          </a:p>
          <a:p>
            <a:pPr marL="685800" indent="-685800" algn="just">
              <a:buFont typeface="Arial" panose="020B0604020202020204" pitchFamily="34" charset="0"/>
              <a:buChar char="•"/>
            </a:pPr>
            <a:r>
              <a:rPr lang="es-GT" sz="6000" b="0" dirty="0"/>
              <a:t>La caña concentra sacarosa y en su punto de madurez aporta su mas alto valor, el cual disminuye conforme se avanza en cada etapa del proceso agroindustrial.</a:t>
            </a:r>
          </a:p>
          <a:p>
            <a:pPr marL="685800" indent="-685800" algn="just">
              <a:buFont typeface="Arial" panose="020B0604020202020204" pitchFamily="34" charset="0"/>
              <a:buChar char="•"/>
            </a:pPr>
            <a:r>
              <a:rPr lang="es-GT" sz="6000" b="0" dirty="0"/>
              <a:t>Cada unidad operativa tiene sus porcentajes propios de Eficiencia en cada una de sus etapas y están en función de distintas variables tales como: condiciones del cultivo, condiciones climáticas, equipos existentes y la operación en si.</a:t>
            </a:r>
          </a:p>
          <a:p>
            <a:pPr marL="685800" indent="-685800" algn="just">
              <a:buFont typeface="Arial" panose="020B0604020202020204" pitchFamily="34" charset="0"/>
              <a:buChar char="•"/>
            </a:pPr>
            <a:r>
              <a:rPr lang="es-GT" sz="6000" b="0" dirty="0"/>
              <a:t>La diferencia; (100 - % Eficiencia) = % Perdidas</a:t>
            </a:r>
          </a:p>
          <a:p>
            <a:endParaRPr dirty="0"/>
          </a:p>
        </p:txBody>
      </p:sp>
      <p:sp>
        <p:nvSpPr>
          <p:cNvPr id="127" name="Shape 127"/>
          <p:cNvSpPr/>
          <p:nvPr/>
        </p:nvSpPr>
        <p:spPr>
          <a:xfrm>
            <a:off x="1070353" y="2899370"/>
            <a:ext cx="14617546" cy="8754642"/>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algn="just" defTabSz="402550">
              <a:lnSpc>
                <a:spcPct val="110000"/>
              </a:lnSpc>
              <a:defRPr sz="2793">
                <a:latin typeface="Helvetica"/>
                <a:ea typeface="Helvetica"/>
                <a:cs typeface="Helvetica"/>
                <a:sym typeface="Helvetica"/>
              </a:defRPr>
            </a:pP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016062" y="1250776"/>
            <a:ext cx="17476270" cy="1166049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Trash</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Del efecto del trash en la operación industrial se tiene una gran cantidad de trabajos y de información.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trash mineral tiene efectos de abrasión y de disminución del potencial energético del bagazo.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trash mineral que migra a fabrica, aumenta perdida en cachaza.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trash vegetal aumenta masa de bagazo y por ende, su perdida.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jugo extraído del trash vegetal provee “jugos” de pureza variable y solidos no Pol, ambos con efecto en la disminución de recuperación de azúcar e incremento de perdidas en melaza y en indeterminada.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626169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052049" y="1481711"/>
            <a:ext cx="14384848" cy="1196569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buNone/>
            </a:pPr>
            <a:r>
              <a:rPr lang="es-GT" sz="5400" b="1" dirty="0"/>
              <a:t>Perdida indeterminada por Tiempo de entrega</a:t>
            </a:r>
            <a:endParaRPr kumimoji="0" lang="es-GT" sz="5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30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¿Qué cantidad de azúcar y masa de caña se pierde con el tiempo de entrega?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Por naturaleza con el tiempo de entrega siempre se pierde masa de caña y aporte de azúcar.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perdida po</a:t>
            </a:r>
            <a:r>
              <a:rPr lang="es-GT" sz="5400" dirty="0">
                <a:solidFill>
                  <a:sysClr val="windowText" lastClr="000000"/>
                </a:solidFill>
              </a:rPr>
              <a:t>r tiempo de entrega</a:t>
            </a:r>
            <a:r>
              <a:rPr kumimoji="0" lang="es-GT" sz="5400" u="none" strike="noStrike" kern="1200" cap="none" spc="0" normalizeH="0" baseline="0" noProof="0" dirty="0">
                <a:ln>
                  <a:noFill/>
                </a:ln>
                <a:solidFill>
                  <a:sysClr val="windowText" lastClr="000000"/>
                </a:solidFill>
                <a:effectLst/>
                <a:uLnTx/>
                <a:uFillTx/>
                <a:ea typeface="+mn-ea"/>
                <a:cs typeface="+mn-cs"/>
              </a:rPr>
              <a:t> esta en función de distintos factores: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intensidad de la quema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hora de quema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edad de la caña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mes de cosecha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estado físico de la caña y otros factores.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992201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54709" y="1692770"/>
            <a:ext cx="14939028" cy="1189531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t>Perdida indeterminada Patio de caña por lavado de caña</a:t>
            </a:r>
            <a:endParaRPr kumimoji="0" lang="es-GT" sz="5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Durante el lavado de caña la perdida de azúcar esta afectada por:</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Mayor volumen de agua, mayor perdida de azucares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Menor altura del colchón, mayor perdida de azucares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Mayor tiempo de contacto agua – caña, mayor perdida de azucares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Corte caña mecanizada, mayor perdida de azucares.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estimación de perdida de azúcar en mesas de caña con lavado, para corte caña larga, de 2 a 3 Kg / t (4 a 6 Lbs / t).Para caña mecanizada, la perdida con facilidad se duplica</a:t>
            </a:r>
            <a:r>
              <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092478"/>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036672" y="1692771"/>
            <a:ext cx="16741982" cy="110642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en mesas limpieza en seco</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limpieza en seco elimina tierra (trash mineral) y conjuntamente una parte de trash vegetal y trozos de caña.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porcentaje de basura eliminada en las mesas varia de 1.50% a 2.00%.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contenido de caña larga en la basura es de un 10% a 20% en tanto que de caña corta es un 20% a 35%.</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caña con lodo no es fácil de limpiar en este tipo de mesa y requiere el uso de agua, sumando, para estas condiciones, ambas perdidas (perdida por lavado y perdida por limpieza en seco).</a:t>
            </a:r>
          </a:p>
        </p:txBody>
      </p:sp>
    </p:spTree>
    <p:extLst>
      <p:ext uri="{BB962C8B-B14F-4D97-AF65-F5344CB8AC3E}">
        <p14:creationId xmlns:p14="http://schemas.microsoft.com/office/powerpoint/2010/main" val="151775547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959766" y="1154149"/>
            <a:ext cx="17421054" cy="118537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Patio de caña, caña botada durante la descarga de vehículos</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caña botada y dejada en campo y transporte así como la caña botada durante la descarga de los vehículos esta en función del acomodo de la caña, la pericia del operador y la alineación del vehículo con la mesa de caña.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calculo de azúcar perdida corresponde al 10% de la masa de caña botada y no reincorporada al proceso.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Cuando parte de la caña botada en patio se machuca y se reincorpora al proceso, la perdida de azúcar es menor pero se ingresa al proceso caña con deterioro evidente y es de esperar las consecuencias operativas respectivas. </a:t>
            </a: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818552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715989" y="1360448"/>
            <a:ext cx="17419503" cy="121528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Otras Perdidas indeterminadas en Patio de caña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En los conductores de caña y en los equipos de preparación de caña ocurren perdidas de azucares debido a diversas causas tales como:</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El tiempo de residencia en los conductores</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El rompimiento de las celdas de caña las hace proclives a incremento de su actividad microbiológica, escurrimiento de jugo y nebulización del mismo.</a:t>
            </a:r>
          </a:p>
          <a:p>
            <a:pPr lvl="2" algn="just">
              <a:defRPr/>
            </a:pPr>
            <a:r>
              <a:rPr kumimoji="0" lang="es-GT" sz="5000" u="none" strike="noStrike" kern="1200" cap="none" spc="0" normalizeH="0" baseline="0" noProof="0" dirty="0">
                <a:ln>
                  <a:noFill/>
                </a:ln>
                <a:solidFill>
                  <a:sysClr val="windowText" lastClr="000000"/>
                </a:solidFill>
                <a:effectLst/>
                <a:uLnTx/>
                <a:uFillTx/>
                <a:ea typeface="+mn-ea"/>
                <a:cs typeface="+mn-cs"/>
              </a:rPr>
              <a:t>En las paredes donde se ubican los equipos de preparación de caña existen formaciones microbiológicas mas no así en los ejes ni cuchillas ni martillos por la fuerza centrifuga existente.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Las perdidas indeterminadas en patio tienden a ser, en general, de poca cuantía.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564107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336288" y="846385"/>
            <a:ext cx="17509273" cy="113519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en tándem</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200" u="none" strike="noStrike" kern="1200" cap="none" spc="0" normalizeH="0" baseline="0" noProof="0" dirty="0">
                <a:ln>
                  <a:noFill/>
                </a:ln>
                <a:solidFill>
                  <a:sysClr val="windowText" lastClr="000000"/>
                </a:solidFill>
                <a:effectLst/>
                <a:uLnTx/>
                <a:uFillTx/>
                <a:ea typeface="+mn-ea"/>
                <a:cs typeface="+mn-cs"/>
              </a:rPr>
              <a:t>La inversión de la sacarosa en los jugos del tándem ocurre por temperatura (a mayor temperatura, mayor inversión), acidez (a mayor acidez, menor pH, mayor inversión).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200" u="none" strike="noStrike" kern="1200" cap="none" spc="0" normalizeH="0" baseline="0" noProof="0" dirty="0">
                <a:ln>
                  <a:noFill/>
                </a:ln>
                <a:solidFill>
                  <a:sysClr val="windowText" lastClr="000000"/>
                </a:solidFill>
                <a:effectLst/>
                <a:uLnTx/>
                <a:uFillTx/>
                <a:ea typeface="+mn-ea"/>
                <a:cs typeface="+mn-cs"/>
              </a:rPr>
              <a:t>El aumento de microorganismos esta relacionado en forma directa al daño presente en la caña, a su tiempo de entrega, al corte mecanizado, tiempo de residencia.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200" u="none" strike="noStrike" kern="1200" cap="none" spc="0" normalizeH="0" baseline="0" noProof="0" dirty="0">
                <a:ln>
                  <a:noFill/>
                </a:ln>
                <a:solidFill>
                  <a:sysClr val="windowText" lastClr="000000"/>
                </a:solidFill>
                <a:effectLst/>
                <a:uLnTx/>
                <a:uFillTx/>
                <a:ea typeface="+mn-ea"/>
                <a:cs typeface="+mn-cs"/>
              </a:rPr>
              <a:t>Las condiciones anteriores se evidencian en los jugos por:</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200" u="none" strike="noStrike" kern="1200" cap="none" spc="0" normalizeH="0" baseline="0" noProof="0" dirty="0">
                <a:ln>
                  <a:noFill/>
                </a:ln>
                <a:solidFill>
                  <a:sysClr val="windowText" lastClr="000000"/>
                </a:solidFill>
                <a:effectLst/>
                <a:uLnTx/>
                <a:uFillTx/>
                <a:ea typeface="+mn-ea"/>
                <a:cs typeface="+mn-cs"/>
              </a:rPr>
              <a:t>La caída de pureza entre el jugo de primera extracción y el jugo diluido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200" u="none" strike="noStrike" kern="1200" cap="none" spc="0" normalizeH="0" baseline="0" noProof="0" dirty="0">
                <a:ln>
                  <a:noFill/>
                </a:ln>
                <a:solidFill>
                  <a:sysClr val="windowText" lastClr="000000"/>
                </a:solidFill>
                <a:effectLst/>
                <a:uLnTx/>
                <a:uFillTx/>
                <a:ea typeface="+mn-ea"/>
                <a:cs typeface="+mn-cs"/>
              </a:rPr>
              <a:t>El aumento de azucares reductores entre ellos (glucobrix y coeficiente glucósido).</a:t>
            </a:r>
          </a:p>
        </p:txBody>
      </p:sp>
    </p:spTree>
    <p:extLst>
      <p:ext uri="{BB962C8B-B14F-4D97-AF65-F5344CB8AC3E}">
        <p14:creationId xmlns:p14="http://schemas.microsoft.com/office/powerpoint/2010/main" val="387817061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109038" y="779479"/>
            <a:ext cx="17178962" cy="122109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4800" b="1" dirty="0">
                <a:latin typeface="+mj-lt"/>
              </a:rPr>
              <a:t>Estimación de Perdida por inversión en tándem</a:t>
            </a:r>
            <a:endParaRPr kumimoji="0" lang="es-GT" sz="48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Cada tándem tienen su proceso de inversión intrínseco.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Como valores de control se busca obtener la menor caída de pureza entre el jugo de primera extracción y el jugo diluido así como su menor incremento de glucobrix (AR * 100 / brix).</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48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Hay distintos criterios de referencia tanto para la caída de pureza de los jugos y el incremento de glucobrix.</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Para pureza, descenso no mayor que 0.5 a 1 puntos.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Para el glucobrix, incremento no mayor que 15% a 20%.</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Por cada 5% de incremento de glucobrix jugo diluido respecto a glucobrix jugo primera extracción, se estima una inversión de 0.18 Kg / 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4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8575452"/>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942702" y="1692771"/>
            <a:ext cx="16947464" cy="110244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puenteo molinos</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puenteo molinos provoca varias situaciones no deseables en un tándem:</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Incremento de Pol bagazo (perdida adicional)</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Disminución del agua de imbibición</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Incremento de humedad bagazo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Reducción de molienda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Otras especificas de cada tándem.</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No necesariamente las situaciones mencionadas ocurren simultáneamente.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502626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980593" y="944811"/>
            <a:ext cx="16820363" cy="105186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4800" b="1" dirty="0">
                <a:latin typeface="+mj-lt"/>
              </a:rPr>
              <a:t>Perdida por derrames de jugo y materiales azucarados</a:t>
            </a:r>
            <a:endParaRPr kumimoji="0" lang="es-GT" sz="48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Los derrames de jugos son escandalosos pero fáciles de controlar en tanto las fugas de jugo, poco visibles, no son fáciles de controlar.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La perdida indeterminada de azúcar para una tonelada métrica de jugo derramado con una Pol jugo de 12 es de 120 kilos.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Kilos azúcar derramados = toneladas de jugo * Pol jugo * 1000 / 100</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Goteos o fugas de jugos en tuberías, bombas, válvulas y otros puntos provocan perdida indeterminada.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Kilos azúcar derramados por goteos durante una hora = litros derramados en un minuto * densidad del material azucarado en función de su grado brix * Pol jugo * 60 /100</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4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774001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959005" y="490654"/>
            <a:ext cx="19436126" cy="10802957"/>
          </a:xfrm>
          <a:prstGeom prst="rect">
            <a:avLst/>
          </a:prstGeom>
        </p:spPr>
        <p:txBody>
          <a:bodyPr wrap="square">
            <a:spAutoFit/>
          </a:bodyPr>
          <a:lstStyle/>
          <a:p>
            <a:endParaRPr lang="es-GT" sz="5800" b="1" dirty="0"/>
          </a:p>
          <a:p>
            <a:r>
              <a:rPr lang="es-GT" sz="5800" b="1" dirty="0"/>
              <a:t>Medición de perdidas y perdidas indeterminadas</a:t>
            </a:r>
          </a:p>
          <a:p>
            <a:pPr marL="685800" indent="-685800" algn="just">
              <a:buFont typeface="Arial" panose="020B0604020202020204" pitchFamily="34" charset="0"/>
              <a:buChar char="•"/>
            </a:pPr>
            <a:r>
              <a:rPr lang="es-GT" sz="5800" dirty="0"/>
              <a:t>Existen 3 mediciones de perdidas en forma sistemática: perdida en bagazo, perdida en cachaza, perdida en melaza.</a:t>
            </a:r>
          </a:p>
          <a:p>
            <a:pPr marL="685800" indent="-685800" algn="just">
              <a:buFont typeface="Arial" panose="020B0604020202020204" pitchFamily="34" charset="0"/>
              <a:buChar char="•"/>
            </a:pPr>
            <a:r>
              <a:rPr lang="es-GT" sz="5800" dirty="0"/>
              <a:t>El resto de perdidas no se miden en forma sistemática o se calculan por diferencia y por ello se pueden denominar como perdidas indeterminadas. </a:t>
            </a:r>
          </a:p>
          <a:p>
            <a:pPr marL="685800" indent="-685800" algn="just">
              <a:buFont typeface="Arial" panose="020B0604020202020204" pitchFamily="34" charset="0"/>
              <a:buChar char="•"/>
            </a:pPr>
            <a:r>
              <a:rPr lang="es-GT" sz="5800" dirty="0"/>
              <a:t>La no medición sistemática se debe a: la falta de equipos de medición de masa o de flujo del material azucarado, la complejidad de la medición analítica.</a:t>
            </a:r>
          </a:p>
          <a:p>
            <a:endParaRPr lang="es-GT" sz="5800" dirty="0"/>
          </a:p>
        </p:txBody>
      </p:sp>
    </p:spTree>
    <p:extLst>
      <p:ext uri="{BB962C8B-B14F-4D97-AF65-F5344CB8AC3E}">
        <p14:creationId xmlns:p14="http://schemas.microsoft.com/office/powerpoint/2010/main" val="53282169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189462" y="846385"/>
            <a:ext cx="17767611" cy="112570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en fabrica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latin typeface="+mj-lt"/>
                <a:ea typeface="+mn-ea"/>
                <a:cs typeface="+mn-cs"/>
              </a:rPr>
              <a:t>El concepto tradicional de perdida indeterminada en los Reportes de fabrica se refiere a la diferencia entre la cantidad de Pol caña ingresando a la fabrica menos la sumatoria de (la cantidad Pol caña en cachaza + cantidad Pol caña en melaza + cantidad Pol caña en recobrado de azúcar).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4800"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latin typeface="+mj-lt"/>
                <a:ea typeface="+mn-ea"/>
                <a:cs typeface="+mn-cs"/>
              </a:rPr>
              <a:t>Las perdidas indeterminadas en fabrica son variables, variadas y de diferente magnitud en los distintos procesos fabriles.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latin typeface="+mj-lt"/>
                <a:ea typeface="+mn-ea"/>
                <a:cs typeface="+mn-cs"/>
              </a:rPr>
              <a:t>Estas perdidas son difíciles de medir por la falta de medición cuantitativa de flujos y los cambios que acontecen a las estructuras de Pol en el proceso fabril.</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4800"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latin typeface="+mj-lt"/>
                <a:ea typeface="+mn-ea"/>
                <a:cs typeface="+mn-cs"/>
              </a:rPr>
              <a:t>Cada fabrica tiene una perdida indeterminada intrínseca.</a:t>
            </a:r>
          </a:p>
        </p:txBody>
      </p:sp>
    </p:spTree>
    <p:extLst>
      <p:ext uri="{BB962C8B-B14F-4D97-AF65-F5344CB8AC3E}">
        <p14:creationId xmlns:p14="http://schemas.microsoft.com/office/powerpoint/2010/main" val="188298641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781974" y="1313140"/>
            <a:ext cx="17018982" cy="1230283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por sulfitacion</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30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En el proceso de sulfitacion el pH del jugo disminuye, aumenta su acidez y se favorece a la inversión de sacarosa.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inversión de sacarosa en este punto es moderada debido 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Corto tiempo de existencia del jugo sulfitado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grado de acidez no llega, en general, a valores de pH por debajo de 4.5</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análisis cualitativo del jugo sulfitado proporciona información útil limitada debido a que durante el tiempo, que transcurre entre la toma de muestra y su análisis, la inversión continua, en proporción variable, por su acidez.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estequiometria de la constante de acidez del acido sulfuroso con un grado de eficiencia de reacción del 50%, es: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Por cada kilo de azufre se invierten 0.14 kilos de sacarosa.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85341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08887" y="1360447"/>
            <a:ext cx="17482723" cy="123109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por alcalinización del jugo y su regulación de pH</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regular el pH en el jugo alcalizado no es fácil ya que se ajusta en forma retroactiva.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pH del jugo siguiente se regula con la lectura de pH del jugo previo.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Cuando los bloques de caña no son homogéneos esto complica el ajuste de pH jugo alcalizado por su variabilidad.</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Las estadísticas de datos puntuales de pH jugo alcalizado indican amplia dispersión de ellos aunque al final de la jornada, el valor de pH jugo alcalizado cumpla.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Regularmente, no pasan del 33% de los registros puntuales que cumplen con el rango de pH jugo alcalizado establecido cuando este tiene una amplitud de 0.3 unidades de pH</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915504"/>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985109" y="1003611"/>
            <a:ext cx="17284198" cy="1221141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800" b="1" dirty="0">
                <a:latin typeface="+mj-lt"/>
              </a:rPr>
              <a:t>Perdida calentamiento de jugos y materiales azucarados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calentamiento de los materiales azucarados favorecen a la inversión  situación que se aumenta en presencia de pH acido.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Los equipos de transferencia de calor (calentadores, evaporadores, tachos) con problemas de transferencia de calor por incrustaciones, de diseño, de operación, tienden a formar caramelos de los azucares presentes en los materiales azucarados.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caramelización no es especifica para un azúcar en si, sino que para todos los azucares presentes, en su proporción correspondiente.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sacarosa, que es el azúcar de mayor concentración, es en consecuencia el que mas aporta su estructura para la formación de caramelos.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4219623"/>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452046" y="1118163"/>
            <a:ext cx="18241007" cy="113712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effectLst>
                  <a:outerShdw blurRad="38100" dist="38100" dir="2700000" algn="tl">
                    <a:srgbClr val="000000">
                      <a:alpha val="43137"/>
                    </a:srgbClr>
                  </a:outerShdw>
                </a:effectLst>
                <a:latin typeface="+mj-lt"/>
              </a:rPr>
              <a:t>Perdida en clarificadores</a:t>
            </a:r>
            <a:endParaRPr kumimoji="0" lang="es-GT" sz="5400" b="1"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mj-lt"/>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Los clarificadores son equipos con alta posibilidad de formar perdidas indeterminadas altas en una fabrica.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En los clarificadores es donde se define, en alto grado, la calidad del azúcar según la calidad de jugos de caña y la operación del clarificador.</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mayor tendencia de formación de indeterminados se debe a varias causas, entre ellas: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jugo clarificado es el material azucarado de mas alta pureza con menor grado brix dentro de la fabrica y es conocido el hecho que a niveles bajos de concentración de solidos ocurren mayores grados de extensión de las reacciones de cambio.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pH levemente ácidos para facilitar obtención de menor color en el azúcar</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Alta temperatura</a:t>
            </a:r>
          </a:p>
        </p:txBody>
      </p:sp>
    </p:spTree>
    <p:extLst>
      <p:ext uri="{BB962C8B-B14F-4D97-AF65-F5344CB8AC3E}">
        <p14:creationId xmlns:p14="http://schemas.microsoft.com/office/powerpoint/2010/main" val="140551660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Marcador de contenido 2"/>
          <p:cNvSpPr txBox="1">
            <a:spLocks/>
          </p:cNvSpPr>
          <p:nvPr/>
        </p:nvSpPr>
        <p:spPr>
          <a:xfrm>
            <a:off x="1831189" y="846385"/>
            <a:ext cx="14962548" cy="119684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endParaRPr lang="es-GT" sz="4200" dirty="0">
              <a:solidFill>
                <a:sysClr val="windowText" lastClr="000000"/>
              </a:solidFill>
              <a:latin typeface="Calibri" panose="020F0502020204030204"/>
            </a:endParaRPr>
          </a:p>
          <a:p>
            <a:pPr marL="457200" lvl="1" indent="0" algn="ctr">
              <a:buNone/>
              <a:defRPr/>
            </a:pPr>
            <a:r>
              <a:rPr lang="es-GT" sz="5000" b="1" dirty="0">
                <a:latin typeface="+mj-lt"/>
              </a:rPr>
              <a:t>Perdida por menor recuperación de azúcar en función de la pureza de materiales azucarados.</a:t>
            </a:r>
            <a:endParaRPr lang="es-GT" sz="5000" b="1" dirty="0">
              <a:solidFill>
                <a:sysClr val="windowText" lastClr="000000"/>
              </a:solidFill>
              <a:latin typeface="+mj-lt"/>
            </a:endParaRPr>
          </a:p>
          <a:p>
            <a:pPr lvl="1" algn="just">
              <a:defRPr/>
            </a:pPr>
            <a:endParaRPr lang="es-GT" sz="3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3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Reducción de Recuperación de azúcar para el mismo valor de Pol jugo por la formula SJM.</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3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SJM = (Pureza azúcar * (Pureza material azucarado – Pureza melaza)) * 100 / (Pureza material azucarado * (Pureza azúcar – Pureza melaza))</a:t>
            </a:r>
          </a:p>
          <a:p>
            <a:pPr marL="457200" marR="0" lvl="1" indent="0" algn="just" defTabSz="914400" rtl="0" eaLnBrk="1" fontAlgn="auto" latinLnBrk="0" hangingPunct="1">
              <a:lnSpc>
                <a:spcPct val="90000"/>
              </a:lnSpc>
              <a:spcBef>
                <a:spcPts val="500"/>
              </a:spcBef>
              <a:spcAft>
                <a:spcPts val="0"/>
              </a:spcAft>
              <a:buClrTx/>
              <a:buSzTx/>
              <a:buNone/>
              <a:tabLst/>
              <a:defRPr/>
            </a:pPr>
            <a:endParaRPr kumimoji="0" lang="es-GT"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11" name="Tabla 10"/>
          <p:cNvGraphicFramePr>
            <a:graphicFrameLocks noGrp="1"/>
          </p:cNvGraphicFramePr>
          <p:nvPr>
            <p:extLst>
              <p:ext uri="{D42A27DB-BD31-4B8C-83A1-F6EECF244321}">
                <p14:modId xmlns:p14="http://schemas.microsoft.com/office/powerpoint/2010/main" val="2064760854"/>
              </p:ext>
            </p:extLst>
          </p:nvPr>
        </p:nvGraphicFramePr>
        <p:xfrm>
          <a:off x="2542479" y="6043962"/>
          <a:ext cx="13302955" cy="6770875"/>
        </p:xfrm>
        <a:graphic>
          <a:graphicData uri="http://schemas.openxmlformats.org/drawingml/2006/table">
            <a:tbl>
              <a:tblPr/>
              <a:tblGrid>
                <a:gridCol w="6935729">
                  <a:extLst>
                    <a:ext uri="{9D8B030D-6E8A-4147-A177-3AD203B41FA5}">
                      <a16:colId xmlns:a16="http://schemas.microsoft.com/office/drawing/2014/main" val="202582943"/>
                    </a:ext>
                  </a:extLst>
                </a:gridCol>
                <a:gridCol w="3183613">
                  <a:extLst>
                    <a:ext uri="{9D8B030D-6E8A-4147-A177-3AD203B41FA5}">
                      <a16:colId xmlns:a16="http://schemas.microsoft.com/office/drawing/2014/main" val="2488419942"/>
                    </a:ext>
                  </a:extLst>
                </a:gridCol>
                <a:gridCol w="3183613">
                  <a:extLst>
                    <a:ext uri="{9D8B030D-6E8A-4147-A177-3AD203B41FA5}">
                      <a16:colId xmlns:a16="http://schemas.microsoft.com/office/drawing/2014/main" val="3379732276"/>
                    </a:ext>
                  </a:extLst>
                </a:gridCol>
              </a:tblGrid>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Parámetro</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Caso 1</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Caso 2</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936770006"/>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Brix</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15.00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15.50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981971527"/>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Pol</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13.00</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13.00</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028083471"/>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b="1" u="none" strike="noStrike" dirty="0">
                          <a:effectLst/>
                        </a:rPr>
                        <a:t>Pureza jugo</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b="1" u="none" strike="noStrike" dirty="0">
                          <a:effectLst/>
                        </a:rPr>
                        <a:t>86.67</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b="1" u="none" strike="noStrike" dirty="0">
                          <a:effectLst/>
                        </a:rPr>
                        <a:t>83.87</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888314151"/>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Pureza melaza</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35.00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35.00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687078668"/>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Pureza azúcar</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99.80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99.80</a:t>
                      </a:r>
                      <a:endParaRPr lang="es-GT" sz="3500" b="0"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533078016"/>
                  </a:ext>
                </a:extLst>
              </a:tr>
              <a:tr h="754029">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Recuperación azúcar vía SJM</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91.82</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u="none" strike="noStrike" dirty="0">
                          <a:effectLst/>
                        </a:rPr>
                        <a:t>89.74</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69661681"/>
                  </a:ext>
                </a:extLst>
              </a:tr>
              <a:tr h="1492672">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Diferencia de Recuperación de azúcar por menor pureza jugo</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 </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3500" b="1" u="none" strike="noStrike" dirty="0">
                          <a:effectLst/>
                        </a:rPr>
                        <a:t>-2.07</a:t>
                      </a:r>
                      <a:endParaRPr lang="es-GT" sz="35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362309695"/>
                  </a:ext>
                </a:extLst>
              </a:tr>
            </a:tbl>
          </a:graphicData>
        </a:graphic>
      </p:graphicFrame>
    </p:spTree>
    <p:extLst>
      <p:ext uri="{BB962C8B-B14F-4D97-AF65-F5344CB8AC3E}">
        <p14:creationId xmlns:p14="http://schemas.microsoft.com/office/powerpoint/2010/main" val="256335815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235821" y="1597478"/>
            <a:ext cx="17011184" cy="106911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000" b="1" dirty="0">
                <a:latin typeface="+mj-lt"/>
              </a:rPr>
              <a:t>Perdida en evaporadores por descenso de pH</a:t>
            </a:r>
            <a:endParaRPr kumimoji="0" lang="es-GT" sz="50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En la evaporación ocurren perdidas indeterminadas que se pueden inferir al comparar el pH, el glucobrix y el color del jugo clarificado y la meladura, siempre y cuando no se incorpore ningún material azucarado entre la salida del jugo claro y su ingreso a la evaporación.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concentración de iones hidrogeno se hace evidente por la diminución de pH entre el jugo clarificado y la meladura.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glucobrix de la meladura es mayor que el glucobrix del jugo clarificado debido a la formación de azucares reductores en el sistema de evaporación por la simultanea concentración de iones hidrogeno, que invierten sacarosa, y de solidos brix.</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326733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183418" y="1427355"/>
            <a:ext cx="17487333" cy="119368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buNone/>
            </a:pPr>
            <a:r>
              <a:rPr lang="es-GT" sz="5000" b="1" dirty="0">
                <a:latin typeface="+mj-lt"/>
              </a:rPr>
              <a:t>Perdida en evaporadores, tachos y equipos de transferencia calor por formación de caramelos</a:t>
            </a:r>
            <a:endParaRPr kumimoji="0" lang="es-GT" sz="50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color de la meladura es superior al color del jugo clarificado y eso se debe al calentamiento de los materiales azucarados en el sistema de evaporación y formación de caramelos.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Una forma de inferir la mayor formación de caramelos en la evaporación es a través de la estadística relacional entre colores de la meladura y el jugo claro.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Con esta estadística se puede tipificar la formación intrínseca de caramelos del sistema de evaporación.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Ratio de formación de caramelos = Color meladura / color jugo claro</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Para determinar el color de ambos materiales, realizar la evaluación a pH 7</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960936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Marcador de contenido 2"/>
          <p:cNvSpPr txBox="1">
            <a:spLocks/>
          </p:cNvSpPr>
          <p:nvPr/>
        </p:nvSpPr>
        <p:spPr>
          <a:xfrm>
            <a:off x="2387430" y="1432505"/>
            <a:ext cx="16770365" cy="104411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en centrifugas</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Las centrifugas puede provocar perdidas indeterminadas por no operar con la  carga adecuada ya que la purga se torna menos eficiente.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sobre lavado en centrifugas, usualmente realizado para obtener un mejor color en el azúcar, provoca mayor producción de mieles.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lavado deficiente de masas cocidas complica mas la operación que el sobre lavado de masas cocidas.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lavado deficiente compromete la calidad del azúcar por la cantidad de miel que se queda en el cristal y que tarde o temprano activa el color del azúcar, provocando reclasificaciones.</a:t>
            </a: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7150083"/>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54708" y="846385"/>
            <a:ext cx="17771437" cy="99256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4800" b="1" dirty="0">
                <a:latin typeface="+mj-lt"/>
              </a:rPr>
              <a:t>Perdida por incremento de stock en fabrica</a:t>
            </a:r>
          </a:p>
          <a:p>
            <a:pPr marL="457200" lvl="1" indent="0" algn="ctr">
              <a:buNone/>
            </a:pPr>
            <a:endParaRPr kumimoji="0" lang="es-GT" sz="48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El stock o existencia de materiales azucarados en los equipos de fabrica dan indicio de la operación fabril.</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La relación de: (Azúcar estimada en stock / Azúcar producida) es un indicativo de la operación.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Cuando esta relación tiene un valor mas alto es indicativo de mayores tiempos de retención, mayor producción de melaza y mayor perdida indeterminada.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Es interesante observar la diferencia de la relación entre producir azúcar blanco y producir azúcar crudo (menor valor de relación).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800" u="none" strike="noStrike" kern="1200" cap="none" spc="0" normalizeH="0" baseline="0" noProof="0" dirty="0">
                <a:ln>
                  <a:noFill/>
                </a:ln>
                <a:solidFill>
                  <a:sysClr val="windowText" lastClr="000000"/>
                </a:solidFill>
                <a:effectLst/>
                <a:uLnTx/>
                <a:uFillTx/>
                <a:ea typeface="+mn-ea"/>
                <a:cs typeface="+mn-cs"/>
              </a:rPr>
              <a:t>Cada fabrica debe tipificar su relación de Azúcar producido / Azúcar en stock según la calidad de azúcar en producción.</a:t>
            </a:r>
          </a:p>
        </p:txBody>
      </p:sp>
    </p:spTree>
    <p:extLst>
      <p:ext uri="{BB962C8B-B14F-4D97-AF65-F5344CB8AC3E}">
        <p14:creationId xmlns:p14="http://schemas.microsoft.com/office/powerpoint/2010/main" val="32691760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11" name="Marcador de contenido 2"/>
          <p:cNvSpPr txBox="1">
            <a:spLocks/>
          </p:cNvSpPr>
          <p:nvPr/>
        </p:nvSpPr>
        <p:spPr>
          <a:xfrm>
            <a:off x="379141" y="1115122"/>
            <a:ext cx="19425425" cy="125785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1"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s-GT" sz="6000" b="1" u="none" strike="noStrike" kern="1200" cap="none" spc="0" normalizeH="0" baseline="0" noProof="0" dirty="0">
                <a:ln>
                  <a:noFill/>
                </a:ln>
                <a:solidFill>
                  <a:sysClr val="windowText" lastClr="000000"/>
                </a:solidFill>
                <a:effectLst/>
                <a:uLnTx/>
                <a:uFillTx/>
                <a:ea typeface="+mn-ea"/>
                <a:cs typeface="+mn-cs"/>
              </a:rPr>
              <a:t>Medición de Pol caña campo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medición de Pol caña no es fácil debido, en buena parte, a la heterogeneidad de la caña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Puntos de medición Pol caña en la Caña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Medición Pol caña en Pre cosecha (Pre quema)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Medición Pol caña en Ingreso a ingenio (medición en vehículos cañeros o en conductores de caña)</a:t>
            </a:r>
          </a:p>
          <a:p>
            <a:pPr marL="914400" marR="0" lvl="2" indent="0" algn="just"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914400" marR="0" lvl="2" indent="0" algn="just"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es-GT" sz="5400" dirty="0">
                <a:solidFill>
                  <a:sysClr val="windowText" lastClr="000000"/>
                </a:solidFill>
              </a:rPr>
              <a:t>M</a:t>
            </a:r>
            <a:r>
              <a:rPr kumimoji="0" lang="es-GT" sz="5400" u="none" strike="noStrike" kern="1200" cap="none" spc="0" normalizeH="0" baseline="0" noProof="0" dirty="0">
                <a:ln>
                  <a:noFill/>
                </a:ln>
                <a:solidFill>
                  <a:sysClr val="windowText" lastClr="000000"/>
                </a:solidFill>
                <a:effectLst/>
                <a:uLnTx/>
                <a:uFillTx/>
                <a:ea typeface="+mn-ea"/>
                <a:cs typeface="+mn-cs"/>
              </a:rPr>
              <a:t>étodos analíticos de evaluación de Pol caña: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Definir un método a seguir y realizar comparaciones relativas.</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Las limitantes en la metodología analítica: Extracción de Pol y la </a:t>
            </a:r>
            <a:r>
              <a:rPr lang="es-GT" sz="5400" dirty="0">
                <a:solidFill>
                  <a:sysClr val="windowText" lastClr="000000"/>
                </a:solidFill>
              </a:rPr>
              <a:t>no </a:t>
            </a:r>
            <a:r>
              <a:rPr kumimoji="0" lang="es-GT" sz="5400" u="none" strike="noStrike" kern="1200" cap="none" spc="0" normalizeH="0" baseline="0" noProof="0" dirty="0">
                <a:ln>
                  <a:noFill/>
                </a:ln>
                <a:solidFill>
                  <a:sysClr val="windowText" lastClr="000000"/>
                </a:solidFill>
                <a:effectLst/>
                <a:uLnTx/>
                <a:uFillTx/>
                <a:ea typeface="+mn-ea"/>
                <a:cs typeface="+mn-cs"/>
              </a:rPr>
              <a:t>especificidad para la sacarosa.</a:t>
            </a:r>
            <a:endParaRPr kumimoji="0" lang="es-GT" sz="4000" u="none" strike="noStrike" kern="1200" cap="none" spc="0" normalizeH="0" baseline="0" noProof="0" dirty="0">
              <a:ln>
                <a:noFill/>
              </a:ln>
              <a:solidFill>
                <a:sysClr val="windowText" lastClr="000000"/>
              </a:solidFill>
              <a:effectLst/>
              <a:uLnTx/>
              <a:uFillTx/>
              <a:ea typeface="+mn-ea"/>
              <a:cs typeface="+mn-cs"/>
            </a:endParaRPr>
          </a:p>
        </p:txBody>
      </p:sp>
    </p:spTree>
    <p:extLst>
      <p:ext uri="{BB962C8B-B14F-4D97-AF65-F5344CB8AC3E}">
        <p14:creationId xmlns:p14="http://schemas.microsoft.com/office/powerpoint/2010/main" val="1605076675"/>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806044" y="950386"/>
            <a:ext cx="17017215" cy="122612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Perdida indeterminada en melaza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perdida indeterminada “oculta” en la melaza se debe a su Pol aparente versus la sacarosa real evaluada por HPLC.</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sacarosa en melaza es de 15% a 20% mayor que la Pol.</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disminución en la medición de Pol en la melaza se debe a la mayor concentración de fructosa respecto a la concentración de glucosa en los azucares reductores en ella.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El agotamiento de Pol en la melaza se “reporta mejor” cuando hay una mayor cantidad de azucares reductores en los jugos de ingreso, en la mayoría de ocasiones, es consecuencia del efecto de azucares reductores en la disminución de la lectura Pol.</a:t>
            </a:r>
          </a:p>
        </p:txBody>
      </p:sp>
    </p:spTree>
    <p:extLst>
      <p:ext uri="{BB962C8B-B14F-4D97-AF65-F5344CB8AC3E}">
        <p14:creationId xmlns:p14="http://schemas.microsoft.com/office/powerpoint/2010/main" val="55133633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Marcador de contenido 2"/>
          <p:cNvSpPr txBox="1">
            <a:spLocks/>
          </p:cNvSpPr>
          <p:nvPr/>
        </p:nvSpPr>
        <p:spPr>
          <a:xfrm>
            <a:off x="2979458" y="1003349"/>
            <a:ext cx="13638899" cy="329906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000" b="1" dirty="0">
                <a:latin typeface="+mj-lt"/>
              </a:rPr>
              <a:t>Estimación de Perdida indeterminada en melaza</a:t>
            </a:r>
            <a:endParaRPr kumimoji="0" lang="es-GT" sz="50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lvl="1" algn="just"/>
            <a:r>
              <a:rPr kumimoji="0" lang="es-GT" sz="4500" u="none" kern="1200" cap="none" spc="0" normalizeH="0" baseline="0" noProof="0" dirty="0">
                <a:ln>
                  <a:noFill/>
                </a:ln>
                <a:solidFill>
                  <a:sysClr val="windowText" lastClr="000000"/>
                </a:solidFill>
                <a:effectLst/>
                <a:uLnTx/>
                <a:uFillTx/>
                <a:ea typeface="+mn-ea"/>
                <a:cs typeface="+mn-cs"/>
              </a:rPr>
              <a:t>La perdida indeterminada “oculta” en la melaza se deben a su Pol aparente versus la sacarosa real evaluada por HPLC.</a:t>
            </a:r>
          </a:p>
          <a:p>
            <a:pPr marL="457200" marR="0" lvl="1" indent="0" algn="just" defTabSz="914400" rtl="0" eaLnBrk="1" fontAlgn="auto" latinLnBrk="0" hangingPunct="1">
              <a:lnSpc>
                <a:spcPct val="90000"/>
              </a:lnSpc>
              <a:spcBef>
                <a:spcPts val="500"/>
              </a:spcBef>
              <a:spcAft>
                <a:spcPts val="0"/>
              </a:spcAft>
              <a:buClrTx/>
              <a:buSzTx/>
              <a:buNone/>
              <a:tabLst/>
              <a:defRPr/>
            </a:pPr>
            <a:endParaRPr lang="es-GT" sz="4500" strike="sngStrike" dirty="0">
              <a:solidFill>
                <a:sysClr val="windowText" lastClr="000000"/>
              </a:solidFill>
            </a:endParaRPr>
          </a:p>
          <a:p>
            <a:pPr marL="457200" marR="0" lvl="1" indent="0" algn="just" defTabSz="914400" rtl="0" eaLnBrk="1" fontAlgn="auto" latinLnBrk="0" hangingPunct="1">
              <a:lnSpc>
                <a:spcPct val="90000"/>
              </a:lnSpc>
              <a:spcBef>
                <a:spcPts val="500"/>
              </a:spcBef>
              <a:spcAft>
                <a:spcPts val="0"/>
              </a:spcAft>
              <a:buClrTx/>
              <a:buSzTx/>
              <a:buNone/>
              <a:tabLst/>
              <a:defRPr/>
            </a:pPr>
            <a:endParaRPr kumimoji="0" lang="es-GT" sz="4500" u="none" strike="sngStrike" kern="1200" cap="none" spc="0" normalizeH="0" baseline="0" noProof="0" dirty="0">
              <a:ln>
                <a:noFill/>
              </a:ln>
              <a:solidFill>
                <a:sysClr val="windowText" lastClr="000000"/>
              </a:solidFill>
              <a:effectLst/>
              <a:uLnTx/>
              <a:uFillTx/>
              <a:ea typeface="+mn-ea"/>
              <a:cs typeface="+mn-cs"/>
            </a:endParaRPr>
          </a:p>
          <a:p>
            <a:pPr marL="457200" marR="0" lvl="1" indent="0" algn="just" defTabSz="914400" rtl="0" eaLnBrk="1" fontAlgn="auto" latinLnBrk="0" hangingPunct="1">
              <a:lnSpc>
                <a:spcPct val="90000"/>
              </a:lnSpc>
              <a:spcBef>
                <a:spcPts val="500"/>
              </a:spcBef>
              <a:spcAft>
                <a:spcPts val="0"/>
              </a:spcAft>
              <a:buClrTx/>
              <a:buSzTx/>
              <a:buNone/>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11" name="Tabla 10"/>
          <p:cNvGraphicFramePr>
            <a:graphicFrameLocks noGrp="1"/>
          </p:cNvGraphicFramePr>
          <p:nvPr>
            <p:extLst>
              <p:ext uri="{D42A27DB-BD31-4B8C-83A1-F6EECF244321}">
                <p14:modId xmlns:p14="http://schemas.microsoft.com/office/powerpoint/2010/main" val="96855993"/>
              </p:ext>
            </p:extLst>
          </p:nvPr>
        </p:nvGraphicFramePr>
        <p:xfrm>
          <a:off x="2477204" y="4302417"/>
          <a:ext cx="13828919" cy="7764095"/>
        </p:xfrm>
        <a:graphic>
          <a:graphicData uri="http://schemas.openxmlformats.org/drawingml/2006/table">
            <a:tbl>
              <a:tblPr/>
              <a:tblGrid>
                <a:gridCol w="4581821">
                  <a:extLst>
                    <a:ext uri="{9D8B030D-6E8A-4147-A177-3AD203B41FA5}">
                      <a16:colId xmlns:a16="http://schemas.microsoft.com/office/drawing/2014/main" val="1347237681"/>
                    </a:ext>
                  </a:extLst>
                </a:gridCol>
                <a:gridCol w="4640242">
                  <a:extLst>
                    <a:ext uri="{9D8B030D-6E8A-4147-A177-3AD203B41FA5}">
                      <a16:colId xmlns:a16="http://schemas.microsoft.com/office/drawing/2014/main" val="3666429754"/>
                    </a:ext>
                  </a:extLst>
                </a:gridCol>
                <a:gridCol w="4606856">
                  <a:extLst>
                    <a:ext uri="{9D8B030D-6E8A-4147-A177-3AD203B41FA5}">
                      <a16:colId xmlns:a16="http://schemas.microsoft.com/office/drawing/2014/main" val="1558716942"/>
                    </a:ext>
                  </a:extLst>
                </a:gridCol>
              </a:tblGrid>
              <a:tr h="3978407">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u="none" strike="noStrike" dirty="0">
                          <a:effectLst/>
                        </a:rPr>
                        <a:t>Perdida Pol caña en melaza vía análisis de Pol en Kg / t</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u="none" strike="noStrike" dirty="0">
                          <a:effectLst/>
                        </a:rPr>
                        <a:t>Perdida Pol caña en melaza vía análisis de Sacarosa en Kg / t, diferencial de 15%</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ctr"/>
                      <a:r>
                        <a:rPr lang="es-GT" sz="4000" u="none" strike="noStrike" dirty="0">
                          <a:effectLst/>
                        </a:rPr>
                        <a:t>Perdida indeterminada explicada en Kg / t por diferencia entre Pol y Sacarosa</a:t>
                      </a:r>
                      <a:endParaRPr lang="es-GT" sz="4000" b="1" i="0" u="none" strike="noStrike" dirty="0">
                        <a:solidFill>
                          <a:srgbClr val="000000"/>
                        </a:solidFill>
                        <a:effectLst/>
                        <a:latin typeface="Calibri" panose="020F050202020403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80477593"/>
                  </a:ext>
                </a:extLst>
              </a:tr>
              <a:tr h="946422">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10.0</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11.5</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1.5 Kg / t</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289912236"/>
                  </a:ext>
                </a:extLst>
              </a:tr>
              <a:tr h="946422">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11.0</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12.7</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1.7 Kg / t</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118796355"/>
                  </a:ext>
                </a:extLst>
              </a:tr>
              <a:tr h="946422">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12.0</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13.8</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1.8 Kg / t</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627996787"/>
                  </a:ext>
                </a:extLst>
              </a:tr>
              <a:tr h="946422">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13.0</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15.0</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dk1"/>
                          </a:solidFill>
                          <a:uFillTx/>
                          <a:latin typeface="Calibri" panose="020F0502020204030204"/>
                          <a:sym typeface="Helvetica Light"/>
                        </a:defRPr>
                      </a:lvl9pPr>
                    </a:lstStyle>
                    <a:p>
                      <a:pPr algn="ctr" fontAlgn="b"/>
                      <a:r>
                        <a:rPr lang="es-GT" sz="4000" u="none" strike="noStrike" dirty="0">
                          <a:effectLst/>
                        </a:rPr>
                        <a:t>2.0 Kg / t</a:t>
                      </a:r>
                      <a:endParaRPr lang="es-GT" sz="4000" b="0" i="0" u="none" strike="noStrike" dirty="0">
                        <a:solidFill>
                          <a:srgbClr val="000000"/>
                        </a:solidFill>
                        <a:effectLst/>
                        <a:latin typeface="Calibri" panose="020F0502020204030204" pitchFamily="34" charset="0"/>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177109485"/>
                  </a:ext>
                </a:extLst>
              </a:tr>
            </a:tbl>
          </a:graphicData>
        </a:graphic>
      </p:graphicFrame>
    </p:spTree>
    <p:extLst>
      <p:ext uri="{BB962C8B-B14F-4D97-AF65-F5344CB8AC3E}">
        <p14:creationId xmlns:p14="http://schemas.microsoft.com/office/powerpoint/2010/main" val="2710840816"/>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427442" y="1256444"/>
            <a:ext cx="16128187" cy="11936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Huellas operativas del proceso agroindustrial</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Cada unidad agroindustrial tiene sus huellas operativas características.</a:t>
            </a:r>
          </a:p>
          <a:p>
            <a:pPr lvl="2" algn="just">
              <a:defRPr/>
            </a:pPr>
            <a:r>
              <a:rPr kumimoji="0" lang="es-GT" sz="4600" u="none" strike="noStrike" kern="1200" cap="none" spc="0" normalizeH="0" baseline="0" noProof="0" dirty="0">
                <a:ln>
                  <a:noFill/>
                </a:ln>
                <a:solidFill>
                  <a:sysClr val="windowText" lastClr="000000"/>
                </a:solidFill>
                <a:effectLst/>
                <a:uLnTx/>
                <a:uFillTx/>
                <a:ea typeface="+mn-ea"/>
                <a:cs typeface="+mn-cs"/>
              </a:rPr>
              <a:t>No hay dos unidades agroindustriales idénticas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forma que opera cada unidad agroindustrial es típica y aun dentro de su operación hay diferencias.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La Eficiencia y Eficacia de sus procesos son las que determina la recuperación de azúcar, las perdidas determinadas y las perdidas indeterminadas.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u="none" strike="noStrike" kern="1200" cap="none" spc="0" normalizeH="0" baseline="0" noProof="0" dirty="0">
                <a:ln>
                  <a:noFill/>
                </a:ln>
                <a:solidFill>
                  <a:sysClr val="windowText" lastClr="000000"/>
                </a:solidFill>
                <a:effectLst/>
                <a:uLnTx/>
                <a:uFillTx/>
                <a:ea typeface="+mn-ea"/>
                <a:cs typeface="+mn-cs"/>
              </a:rPr>
              <a:t>En tanto en cuanto una unidad agroindustrial siga sus lineamientos de operación en forma versátil, con criterio y sentido común tendrá menos perdida y será mas eficiente.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6387285"/>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987306" y="890931"/>
            <a:ext cx="17460421" cy="111969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Experiencia operativa y ampliaciones</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experiencia, el conocimiento, la confianza, su criterio practico, del conglomerado humano que opera la unidad agroindustrial es fundamental para lograr eficacia y eficiencia.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Cuando ocurren ampliaciones, modificaciones o implementación de procesos en las distintas etapas se lleva, se acepte o no, un periodo de aprendizaje.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El tiempo de aprendizaje tiene un costo en perdidas indeterminadas, las cuales poco a poco, según se vaya aprendiendo y consolidando las etapas del proceso, tienden a desaparecer hasta llegar a su nivel intrínseco.</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4176400"/>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175047" y="907210"/>
            <a:ext cx="17250377" cy="12635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latin typeface="+mj-lt"/>
              </a:rPr>
              <a:t>Medición relativa de Eficiencia fabril</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relación de (Melaza producida / Azúcar producido) es un buen indicador de la Eficiencia fabril ya que toma en cuenta todo lo acontecido en la fabrica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relación (Melaza producida / Azúcar producido) es mayor cuando:</a:t>
            </a:r>
          </a:p>
          <a:p>
            <a:pPr lvl="3" algn="just">
              <a:defRPr/>
            </a:pPr>
            <a:r>
              <a:rPr lang="es-GT" sz="5200" dirty="0">
                <a:solidFill>
                  <a:sysClr val="windowText" lastClr="000000"/>
                </a:solidFill>
              </a:rPr>
              <a:t>S</a:t>
            </a:r>
            <a:r>
              <a:rPr kumimoji="0" lang="es-GT" sz="5200" u="none" strike="noStrike" kern="1200" cap="none" spc="0" normalizeH="0" baseline="0" noProof="0" dirty="0">
                <a:ln>
                  <a:noFill/>
                </a:ln>
                <a:solidFill>
                  <a:sysClr val="windowText" lastClr="000000"/>
                </a:solidFill>
                <a:effectLst/>
                <a:uLnTx/>
                <a:uFillTx/>
                <a:ea typeface="+mn-ea"/>
                <a:cs typeface="+mn-cs"/>
              </a:rPr>
              <a:t>e produce azúcar de menor color.</a:t>
            </a:r>
          </a:p>
          <a:p>
            <a:pPr lvl="3" algn="just">
              <a:defRPr/>
            </a:pPr>
            <a:r>
              <a:rPr kumimoji="0" lang="es-GT" sz="5200" u="none" strike="noStrike" kern="1200" cap="none" spc="0" normalizeH="0" baseline="0" noProof="0" dirty="0">
                <a:ln>
                  <a:noFill/>
                </a:ln>
                <a:solidFill>
                  <a:sysClr val="windowText" lastClr="000000"/>
                </a:solidFill>
                <a:effectLst/>
                <a:uLnTx/>
                <a:uFillTx/>
                <a:ea typeface="+mn-ea"/>
                <a:cs typeface="+mn-cs"/>
              </a:rPr>
              <a:t>La calidad de la caña es inferior.</a:t>
            </a:r>
          </a:p>
          <a:p>
            <a:pPr lvl="3" algn="just">
              <a:defRPr/>
            </a:pPr>
            <a:r>
              <a:rPr kumimoji="0" lang="es-GT" sz="5200" u="none" strike="noStrike" kern="1200" cap="none" spc="0" normalizeH="0" baseline="0" noProof="0" dirty="0">
                <a:ln>
                  <a:noFill/>
                </a:ln>
                <a:solidFill>
                  <a:sysClr val="windowText" lastClr="000000"/>
                </a:solidFill>
                <a:effectLst/>
                <a:uLnTx/>
                <a:uFillTx/>
                <a:ea typeface="+mn-ea"/>
                <a:cs typeface="+mn-cs"/>
              </a:rPr>
              <a:t>Cuando hay problemas operativos o de equipos en una fabrica.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La relación (Melaza producida / Azúcar producido) no toma en cuenta ni los valores de Pol ni cantidades en stock y es una relación directa.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p:txBody>
      </p:sp>
    </p:spTree>
    <p:extLst>
      <p:ext uri="{BB962C8B-B14F-4D97-AF65-F5344CB8AC3E}">
        <p14:creationId xmlns:p14="http://schemas.microsoft.com/office/powerpoint/2010/main" val="924755762"/>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2458845" y="908823"/>
            <a:ext cx="14067262" cy="12344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Antonio Machado </a:t>
            </a:r>
            <a:r>
              <a:rPr kumimoji="0" lang="es-GT" sz="4000" b="0" i="1" u="none" strike="noStrike" kern="1200" cap="none" spc="0" normalizeH="0" baseline="0" noProof="0" dirty="0">
                <a:ln>
                  <a:noFill/>
                </a:ln>
                <a:solidFill>
                  <a:sysClr val="windowText" lastClr="000000"/>
                </a:solidFill>
                <a:effectLst/>
                <a:uLnTx/>
                <a:uFillTx/>
                <a:latin typeface="Calibri" panose="020F0502020204030204"/>
                <a:ea typeface="+mn-ea"/>
                <a:cs typeface="+mn-cs"/>
              </a:rPr>
              <a:t>(poeta español): </a:t>
            </a:r>
            <a:r>
              <a:rPr kumimoji="0" lang="es-GT" sz="5000" b="0" i="1" u="none" strike="noStrike" kern="1200" cap="none" spc="0" normalizeH="0" baseline="0" noProof="0" dirty="0">
                <a:ln>
                  <a:noFill/>
                </a:ln>
                <a:solidFill>
                  <a:sysClr val="windowText" lastClr="000000"/>
                </a:solidFill>
                <a:effectLst/>
                <a:uLnTx/>
                <a:uFillTx/>
                <a:latin typeface="Calibri" panose="020F0502020204030204"/>
                <a:ea typeface="+mn-ea"/>
                <a:cs typeface="+mn-cs"/>
              </a:rPr>
              <a:t>Siempre que trato con hombres del campo, pienso en lo mucho que ellos saben y nosotros ignoramos, y en lo poco que a ellos importa conocer cuanto nosotros sabemos. (1912).</a:t>
            </a: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1"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Gracias por la oportunidad de participar en este evento y espero que lo compartido sea de utilidad.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Felicitaciones a los organizadores y éxitos a cada uno de los participantes.</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Oscar Monzon. </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4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Agosto de 2017</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56437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3" name="Rectángulo 2"/>
          <p:cNvSpPr/>
          <p:nvPr/>
        </p:nvSpPr>
        <p:spPr>
          <a:xfrm>
            <a:off x="2207941" y="1509889"/>
            <a:ext cx="17953464" cy="10064294"/>
          </a:xfrm>
          <a:prstGeom prst="rect">
            <a:avLst/>
          </a:prstGeom>
        </p:spPr>
        <p:txBody>
          <a:bodyPr wrap="square">
            <a:spAutoFit/>
          </a:bodyPr>
          <a:lstStyle/>
          <a:p>
            <a:pPr algn="ctr"/>
            <a:r>
              <a:rPr lang="es-GT" sz="5400" b="1" dirty="0">
                <a:latin typeface="+mj-lt"/>
              </a:rPr>
              <a:t>Pol caña en el área industrial</a:t>
            </a:r>
          </a:p>
          <a:p>
            <a:pPr marL="685800" lvl="1" indent="-685800" algn="just">
              <a:buFont typeface="Arial" panose="020B0604020202020204" pitchFamily="34" charset="0"/>
              <a:buChar char="•"/>
            </a:pPr>
            <a:r>
              <a:rPr lang="es-GT" sz="5400" dirty="0"/>
              <a:t>En Industria también se mide o estima el Pol caña y se denomina en este punto “Pol caña industrial” para diferenciarlo con el Pol caña evaluado directamente en la caña.</a:t>
            </a:r>
          </a:p>
          <a:p>
            <a:pPr marL="685800" lvl="2" indent="-685800" algn="just">
              <a:buFont typeface="Arial" panose="020B0604020202020204" pitchFamily="34" charset="0"/>
              <a:buChar char="•"/>
            </a:pPr>
            <a:r>
              <a:rPr lang="es-GT" sz="5400" dirty="0"/>
              <a:t>Pol caña industrial = integración ponderada de la cantidad de jugo que ingresa a las fabricas con su Pol analítico mas la cantidad de bagazo con su Pol.</a:t>
            </a:r>
          </a:p>
          <a:p>
            <a:pPr marL="685800" lvl="2" indent="-685800" algn="just">
              <a:buFont typeface="Arial" panose="020B0604020202020204" pitchFamily="34" charset="0"/>
              <a:buChar char="•"/>
            </a:pPr>
            <a:r>
              <a:rPr lang="es-GT" sz="5400" dirty="0"/>
              <a:t>Las mediciones de las cantidades tanto de jugo y como de bagazo presentan algunas limitaciones en exactitud y precisión.</a:t>
            </a:r>
          </a:p>
          <a:p>
            <a:pPr marL="685800" lvl="2" indent="-685800" algn="just">
              <a:buFont typeface="Arial" panose="020B0604020202020204" pitchFamily="34" charset="0"/>
              <a:buChar char="•"/>
            </a:pPr>
            <a:r>
              <a:rPr lang="es-GT" sz="5400" dirty="0"/>
              <a:t>No todas las industrias miden estas cantidades.</a:t>
            </a:r>
          </a:p>
        </p:txBody>
      </p:sp>
    </p:spTree>
    <p:extLst>
      <p:ext uri="{BB962C8B-B14F-4D97-AF65-F5344CB8AC3E}">
        <p14:creationId xmlns:p14="http://schemas.microsoft.com/office/powerpoint/2010/main" val="191451568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9" name="Marcador de contenido 2"/>
          <p:cNvSpPr txBox="1">
            <a:spLocks/>
          </p:cNvSpPr>
          <p:nvPr/>
        </p:nvSpPr>
        <p:spPr>
          <a:xfrm>
            <a:off x="1903142" y="936704"/>
            <a:ext cx="15738088" cy="128239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endParaRPr lang="es-GT" sz="5400" b="1" dirty="0">
              <a:latin typeface="+mj-lt"/>
            </a:endParaRPr>
          </a:p>
          <a:p>
            <a:pPr marL="457200" lvl="1" indent="0" algn="ctr">
              <a:buNone/>
            </a:pPr>
            <a:r>
              <a:rPr lang="es-GT" sz="5400" b="1" dirty="0">
                <a:latin typeface="+mj-lt"/>
              </a:rPr>
              <a:t>Cálculo de Perdidas indeterminada en industria y en fabrica</a:t>
            </a:r>
          </a:p>
          <a:p>
            <a:pPr lvl="1" algn="just"/>
            <a:r>
              <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Perdida indeterminada en industria = Pol caña ingresando a ingenio (medición en camiones) – Perdida en bagazo – Perdida en cachaza – Perdida en melaza – Recobrado de azúcar.</a:t>
            </a:r>
          </a:p>
          <a:p>
            <a:pPr lvl="2" algn="just"/>
            <a:r>
              <a:rPr lang="es-GT" sz="5000" b="1" dirty="0">
                <a:solidFill>
                  <a:sysClr val="windowText" lastClr="000000"/>
                </a:solidFill>
                <a:latin typeface="Calibri" panose="020F0502020204030204"/>
              </a:rPr>
              <a:t>Incluye perdidas indeterminadas en patio caña, en molinos y en fabrica</a:t>
            </a:r>
            <a:endParaRPr kumimoji="0" lang="es-GT" sz="50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lvl="1" algn="just"/>
            <a:r>
              <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Perdida indeterminada en fabrica = Pol caña ingresando a fabrica – Perdida en cachaza – Perdida en melaza – Recobrado de azúcar.</a:t>
            </a:r>
          </a:p>
          <a:p>
            <a:pPr lvl="2" algn="just"/>
            <a:r>
              <a:rPr lang="es-GT" sz="5000" b="1" dirty="0">
                <a:solidFill>
                  <a:sysClr val="windowText" lastClr="000000"/>
                </a:solidFill>
                <a:latin typeface="Calibri" panose="020F0502020204030204"/>
              </a:rPr>
              <a:t>Solo presenta perdidas indeterminadas en fabrica</a:t>
            </a:r>
            <a:endParaRPr kumimoji="0" lang="es-GT" sz="50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69398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1717288" y="1380536"/>
            <a:ext cx="17864254" cy="123555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algn="ctr">
              <a:buNone/>
            </a:pPr>
            <a:r>
              <a:rPr lang="es-GT" sz="5400" b="1" dirty="0"/>
              <a:t>Ausencia de mediciones cuantitativas y cualitativas</a:t>
            </a:r>
          </a:p>
          <a:p>
            <a:pPr lvl="2" algn="just"/>
            <a:r>
              <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Cuando no se tiene una medición cuantitativa “exacta” o medición cualitativa de un material azucarado se esta ante una perdida indeterminada.</a:t>
            </a:r>
          </a:p>
          <a:p>
            <a:pPr lvl="2" algn="just"/>
            <a:r>
              <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Las mediciones cuantitativas se tornan mas difíciles  cuando se integran varios flujos de materiales azucarados.</a:t>
            </a:r>
          </a:p>
          <a:p>
            <a:pPr lvl="2" algn="just">
              <a:defRPr/>
            </a:pPr>
            <a:r>
              <a:rPr lang="es-GT" sz="5400" dirty="0">
                <a:solidFill>
                  <a:sysClr val="windowText" lastClr="000000"/>
                </a:solidFill>
                <a:latin typeface="Calibri" panose="020F0502020204030204"/>
              </a:rPr>
              <a:t>El uso de criterio técnico, el conocimiento del entorno del material azucarado, de la etapa del proceso, permiten realizar una estimación relativa de perdida o una referencia de ella.</a:t>
            </a:r>
          </a:p>
          <a:p>
            <a:pPr lvl="2" algn="just">
              <a:defRPr/>
            </a:pPr>
            <a:r>
              <a:rPr lang="es-GT" sz="5400" dirty="0">
                <a:solidFill>
                  <a:sysClr val="windowText" lastClr="000000"/>
                </a:solidFill>
                <a:latin typeface="Calibri" panose="020F0502020204030204"/>
              </a:rPr>
              <a:t>La relatividad de mediciones con criterio provee información valiosa</a:t>
            </a:r>
            <a:r>
              <a:rPr lang="es-GT" sz="5400" dirty="0">
                <a:solidFill>
                  <a:sysClr val="windowText" lastClr="000000"/>
                </a:solidFill>
              </a:rPr>
              <a:t>.</a:t>
            </a:r>
          </a:p>
          <a:p>
            <a:pPr lvl="2" algn="just"/>
            <a:endPar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914400" marR="0" lvl="2" indent="0" algn="just" defTabSz="914400" rtl="0" eaLnBrk="1" fontAlgn="auto" latinLnBrk="0" hangingPunct="1">
              <a:lnSpc>
                <a:spcPct val="90000"/>
              </a:lnSpc>
              <a:spcBef>
                <a:spcPts val="500"/>
              </a:spcBef>
              <a:spcAft>
                <a:spcPts val="0"/>
              </a:spcAft>
              <a:buClrTx/>
              <a:buSzTx/>
              <a:buNone/>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GT"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27202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12" name="Título 1"/>
          <p:cNvSpPr txBox="1">
            <a:spLocks/>
          </p:cNvSpPr>
          <p:nvPr/>
        </p:nvSpPr>
        <p:spPr>
          <a:xfrm>
            <a:off x="7885771" y="191265"/>
            <a:ext cx="11049000" cy="15015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s-GT" sz="5400" b="1" u="none" strike="noStrike" kern="1200" cap="none" spc="0" normalizeH="0" baseline="0" noProof="0" dirty="0">
              <a:ln>
                <a:noFill/>
              </a:ln>
              <a:solidFill>
                <a:sysClr val="windowText" lastClr="000000"/>
              </a:solidFill>
              <a:effectLst/>
              <a:uLnTx/>
              <a:uFillTx/>
              <a:ea typeface="+mj-ea"/>
              <a:cs typeface="+mj-cs"/>
            </a:endParaRPr>
          </a:p>
        </p:txBody>
      </p:sp>
      <p:sp>
        <p:nvSpPr>
          <p:cNvPr id="13" name="Marcador de contenido 2"/>
          <p:cNvSpPr txBox="1">
            <a:spLocks/>
          </p:cNvSpPr>
          <p:nvPr/>
        </p:nvSpPr>
        <p:spPr>
          <a:xfrm>
            <a:off x="1694985" y="892098"/>
            <a:ext cx="15009542" cy="1061596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s-GT" sz="5400" b="1" dirty="0">
                <a:solidFill>
                  <a:sysClr val="windowText" lastClr="000000"/>
                </a:solidFill>
              </a:rPr>
              <a:t>Medición cualitativa </a:t>
            </a:r>
          </a:p>
          <a:p>
            <a:pPr marL="457200" lvl="1" indent="0" algn="just">
              <a:buNone/>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lvl="1" algn="just"/>
            <a:r>
              <a:rPr kumimoji="0" lang="es-GT" sz="6000" u="none" strike="noStrike" kern="1200" cap="none" spc="0" normalizeH="0" baseline="0" noProof="0" dirty="0">
                <a:ln>
                  <a:noFill/>
                </a:ln>
                <a:solidFill>
                  <a:sysClr val="windowText" lastClr="000000"/>
                </a:solidFill>
                <a:effectLst/>
                <a:uLnTx/>
                <a:uFillTx/>
                <a:ea typeface="+mn-ea"/>
                <a:cs typeface="+mn-cs"/>
              </a:rPr>
              <a:t>Para la medición cualitativa en los materiales azucarado se tiene:</a:t>
            </a:r>
          </a:p>
          <a:p>
            <a:pPr lvl="2" algn="just"/>
            <a:r>
              <a:rPr kumimoji="0" lang="es-GT" sz="6000" u="none" strike="noStrike" kern="1200" cap="none" spc="0" normalizeH="0" baseline="0" noProof="0" dirty="0">
                <a:ln>
                  <a:noFill/>
                </a:ln>
                <a:solidFill>
                  <a:sysClr val="windowText" lastClr="000000"/>
                </a:solidFill>
                <a:effectLst/>
                <a:uLnTx/>
                <a:uFillTx/>
                <a:ea typeface="+mn-ea"/>
                <a:cs typeface="+mn-cs"/>
              </a:rPr>
              <a:t>Determinación del contenido de Sacarosa por técnica de HPLC (cromatografía)(método especifico)</a:t>
            </a:r>
          </a:p>
          <a:p>
            <a:pPr lvl="2" algn="just"/>
            <a:r>
              <a:rPr kumimoji="0" lang="es-GT" sz="6000" u="none" strike="noStrike" kern="1200" cap="none" spc="0" normalizeH="0" baseline="0" noProof="0" dirty="0">
                <a:ln>
                  <a:noFill/>
                </a:ln>
                <a:solidFill>
                  <a:sysClr val="windowText" lastClr="000000"/>
                </a:solidFill>
                <a:effectLst/>
                <a:uLnTx/>
                <a:uFillTx/>
                <a:ea typeface="+mn-ea"/>
                <a:cs typeface="+mn-cs"/>
              </a:rPr>
              <a:t>Determinación de Pol (técnica de polarimetría que es la mas frecuente, no tiene especificidad)</a:t>
            </a:r>
          </a:p>
          <a:p>
            <a:pPr lvl="2" algn="just"/>
            <a:r>
              <a:rPr kumimoji="0" lang="es-GT" sz="6000" u="none" strike="noStrike" kern="1200" cap="none" spc="0" normalizeH="0" baseline="0" noProof="0" dirty="0">
                <a:ln>
                  <a:noFill/>
                </a:ln>
                <a:solidFill>
                  <a:sysClr val="windowText" lastClr="000000"/>
                </a:solidFill>
                <a:effectLst/>
                <a:uLnTx/>
                <a:uFillTx/>
                <a:ea typeface="+mn-ea"/>
                <a:cs typeface="+mn-cs"/>
              </a:rPr>
              <a:t>Determinación de sacarosa por inversión.</a:t>
            </a:r>
          </a:p>
          <a:p>
            <a:pPr lvl="3" algn="just"/>
            <a:r>
              <a:rPr kumimoji="0" lang="es-GT" sz="6000" u="none" strike="noStrike" kern="1200" cap="none" spc="0" normalizeH="0" baseline="0" noProof="0" dirty="0">
                <a:ln>
                  <a:noFill/>
                </a:ln>
                <a:solidFill>
                  <a:sysClr val="windowText" lastClr="000000"/>
                </a:solidFill>
                <a:effectLst/>
                <a:uLnTx/>
                <a:uFillTx/>
                <a:ea typeface="+mn-ea"/>
                <a:cs typeface="+mn-cs"/>
              </a:rPr>
              <a:t>Doble polarización</a:t>
            </a:r>
          </a:p>
          <a:p>
            <a:pPr lvl="3" algn="just"/>
            <a:r>
              <a:rPr kumimoji="0" lang="es-GT" sz="6000" u="none" strike="noStrike" kern="1200" cap="none" spc="0" normalizeH="0" baseline="0" noProof="0" dirty="0">
                <a:ln>
                  <a:noFill/>
                </a:ln>
                <a:solidFill>
                  <a:sysClr val="windowText" lastClr="000000"/>
                </a:solidFill>
                <a:effectLst/>
                <a:uLnTx/>
                <a:uFillTx/>
                <a:ea typeface="+mn-ea"/>
                <a:cs typeface="+mn-cs"/>
              </a:rPr>
              <a:t>Volumetría con soluciones Felhing</a:t>
            </a:r>
          </a:p>
          <a:p>
            <a:pPr marL="914400" lvl="2" indent="0" algn="just">
              <a:buNone/>
            </a:pPr>
            <a:endPar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431844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7451405" y="3055434"/>
            <a:ext cx="12943726" cy="8818248"/>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pPr marL="377189" indent="-363473" algn="just" defTabSz="443626">
              <a:lnSpc>
                <a:spcPct val="110000"/>
              </a:lnSpc>
              <a:buClr>
                <a:schemeClr val="accent2"/>
              </a:buClr>
              <a:buSzPct val="75000"/>
              <a:buChar char="•"/>
              <a:defRPr sz="2700">
                <a:latin typeface="Century Gothic"/>
                <a:ea typeface="Century Gothic"/>
                <a:cs typeface="Century Gothic"/>
                <a:sym typeface="Century Gothic"/>
              </a:defRPr>
            </a:pPr>
            <a:endParaRPr dirty="0"/>
          </a:p>
        </p:txBody>
      </p:sp>
      <p:sp>
        <p:nvSpPr>
          <p:cNvPr id="2" name="Rectángulo 1"/>
          <p:cNvSpPr/>
          <p:nvPr/>
        </p:nvSpPr>
        <p:spPr>
          <a:xfrm>
            <a:off x="6096000" y="0"/>
            <a:ext cx="15938810" cy="1692771"/>
          </a:xfrm>
          <a:prstGeom prst="rect">
            <a:avLst/>
          </a:prstGeom>
        </p:spPr>
        <p:txBody>
          <a:bodyPr wrap="square">
            <a:spAutoFit/>
          </a:bodyPr>
          <a:lstStyle/>
          <a:p>
            <a:endParaRPr lang="es-GT" sz="5400" b="1" dirty="0"/>
          </a:p>
          <a:p>
            <a:endParaRPr lang="es-GT" dirty="0"/>
          </a:p>
        </p:txBody>
      </p:sp>
      <p:sp>
        <p:nvSpPr>
          <p:cNvPr id="8" name="Marcador de contenido 2"/>
          <p:cNvSpPr txBox="1">
            <a:spLocks/>
          </p:cNvSpPr>
          <p:nvPr/>
        </p:nvSpPr>
        <p:spPr>
          <a:xfrm>
            <a:off x="7451405" y="1405053"/>
            <a:ext cx="13445980" cy="11351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Marcador de contenido 2"/>
          <p:cNvSpPr txBox="1">
            <a:spLocks/>
          </p:cNvSpPr>
          <p:nvPr/>
        </p:nvSpPr>
        <p:spPr>
          <a:xfrm>
            <a:off x="1338146" y="1313629"/>
            <a:ext cx="17552020" cy="118225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kumimoji="0" lang="es-GT"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r>
              <a:rPr lang="es-GT" sz="5400" b="1" dirty="0">
                <a:latin typeface="+mj-lt"/>
              </a:rPr>
              <a:t>Tipos de perdida indeterminada</a:t>
            </a:r>
            <a:endParaRPr kumimoji="0" lang="es-GT" sz="5400" b="1" u="none" strike="noStrike" kern="1200" cap="none" spc="0" normalizeH="0" baseline="0" noProof="0" dirty="0">
              <a:ln>
                <a:noFill/>
              </a:ln>
              <a:solidFill>
                <a:sysClr val="windowText" lastClr="000000"/>
              </a:solidFill>
              <a:effectLst/>
              <a:uLnTx/>
              <a:uFillTx/>
              <a:latin typeface="+mj-lt"/>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s-GT" sz="2800" dirty="0">
              <a:solidFill>
                <a:sysClr val="windowText" lastClr="000000"/>
              </a:solidFill>
              <a:latin typeface="Calibri" panose="020F0502020204030204"/>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Tipos de Perdida indeterminada: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Perdida indeterminada intrínseca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Perdida indeterminada extrínseca.</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5400" u="none" strike="noStrike" kern="1200" cap="none" spc="0" normalizeH="0" baseline="0" noProof="0" dirty="0">
              <a:ln>
                <a:noFill/>
              </a:ln>
              <a:solidFill>
                <a:sysClr val="windowText" lastClr="000000"/>
              </a:solidFill>
              <a:effectLst/>
              <a:uLnTx/>
              <a:uFillTx/>
              <a:ea typeface="+mn-ea"/>
              <a:cs typeface="+mn-cs"/>
            </a:endParaRP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Perdida indeterminada intrínseca:</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u="none" strike="noStrike" kern="1200" cap="none" spc="0" normalizeH="0" baseline="0" noProof="0" dirty="0">
                <a:ln>
                  <a:noFill/>
                </a:ln>
                <a:solidFill>
                  <a:sysClr val="windowText" lastClr="000000"/>
                </a:solidFill>
                <a:effectLst/>
                <a:uLnTx/>
                <a:uFillTx/>
                <a:ea typeface="+mn-ea"/>
                <a:cs typeface="+mn-cs"/>
              </a:rPr>
              <a:t>Aquella perdida que ocurre como parte natural de la etapa del proceso en su nivel de Eficiencia normal.</a:t>
            </a:r>
          </a:p>
          <a:p>
            <a:pPr marL="1143000" marR="0" lvl="2"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i="1" u="none" strike="noStrike" kern="1200" cap="none" spc="0" normalizeH="0" baseline="0" noProof="0" dirty="0">
                <a:ln>
                  <a:noFill/>
                </a:ln>
                <a:solidFill>
                  <a:sysClr val="windowText" lastClr="000000"/>
                </a:solidFill>
                <a:effectLst/>
                <a:uLnTx/>
                <a:uFillTx/>
                <a:ea typeface="+mn-ea"/>
                <a:cs typeface="+mn-cs"/>
              </a:rPr>
              <a:t>Ejemplos:</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i="1" u="none" strike="noStrike" kern="1200" cap="none" spc="0" normalizeH="0" baseline="0" noProof="0" dirty="0">
                <a:ln>
                  <a:noFill/>
                </a:ln>
                <a:solidFill>
                  <a:sysClr val="windowText" lastClr="000000"/>
                </a:solidFill>
                <a:effectLst/>
                <a:uLnTx/>
                <a:uFillTx/>
                <a:ea typeface="+mn-ea"/>
                <a:cs typeface="+mn-cs"/>
              </a:rPr>
              <a:t>Perdida por tiempo de entrega de la caña</a:t>
            </a:r>
          </a:p>
          <a:p>
            <a:pPr marL="1600200" marR="0" lvl="3"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s-GT" sz="5400" i="1" u="none" strike="noStrike" kern="1200" cap="none" spc="0" normalizeH="0" baseline="0" noProof="0" dirty="0">
                <a:ln>
                  <a:noFill/>
                </a:ln>
                <a:solidFill>
                  <a:sysClr val="windowText" lastClr="000000"/>
                </a:solidFill>
                <a:effectLst/>
                <a:uLnTx/>
                <a:uFillTx/>
                <a:ea typeface="+mn-ea"/>
                <a:cs typeface="+mn-cs"/>
              </a:rPr>
              <a:t>Perdida por inversión en el tándem</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s-GT"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4722269"/>
      </p:ext>
    </p:extLst>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529</TotalTime>
  <Words>4289</Words>
  <Application>Microsoft Office PowerPoint</Application>
  <PresentationFormat>Personalizado</PresentationFormat>
  <Paragraphs>392</Paragraphs>
  <Slides>45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45</vt:i4>
      </vt:variant>
    </vt:vector>
  </HeadingPairs>
  <TitlesOfParts>
    <vt:vector size="54" baseType="lpstr">
      <vt:lpstr>Arial</vt:lpstr>
      <vt:lpstr>Calibri</vt:lpstr>
      <vt:lpstr>Century Gothic</vt:lpstr>
      <vt:lpstr>Helvetica</vt:lpstr>
      <vt:lpstr>Helvetica Light</vt:lpstr>
      <vt:lpstr>Helvetica Neue</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satagua</dc:creator>
  <cp:lastModifiedBy>OM</cp:lastModifiedBy>
  <cp:revision>52</cp:revision>
  <dcterms:modified xsi:type="dcterms:W3CDTF">2017-08-11T20:27:53Z</dcterms:modified>
</cp:coreProperties>
</file>