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5" d="100"/>
          <a:sy n="75" d="100"/>
        </p:scale>
        <p:origin x="54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88EB524A-6AB3-4BEE-8930-CD7B6A3DC106}" type="datetimeFigureOut">
              <a:rPr lang="en-US" smtClean="0"/>
              <a:t>7/18/2017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07B8A8-37D0-4E0F-95CC-B73951B98150}" type="slidenum">
              <a:rPr lang="en-US" smtClean="0"/>
              <a:t>‹Nº›</a:t>
            </a:fld>
            <a:endParaRPr lang="en-US"/>
          </a:p>
        </p:txBody>
      </p:sp>
    </p:spTree>
    <p:extLst>
      <p:ext uri="{BB962C8B-B14F-4D97-AF65-F5344CB8AC3E}">
        <p14:creationId xmlns:p14="http://schemas.microsoft.com/office/powerpoint/2010/main" val="3359607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88EB524A-6AB3-4BEE-8930-CD7B6A3DC106}" type="datetimeFigureOut">
              <a:rPr lang="en-US" smtClean="0"/>
              <a:t>7/18/2017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07B8A8-37D0-4E0F-95CC-B73951B98150}" type="slidenum">
              <a:rPr lang="en-US" smtClean="0"/>
              <a:t>‹Nº›</a:t>
            </a:fld>
            <a:endParaRPr lang="en-US"/>
          </a:p>
        </p:txBody>
      </p:sp>
    </p:spTree>
    <p:extLst>
      <p:ext uri="{BB962C8B-B14F-4D97-AF65-F5344CB8AC3E}">
        <p14:creationId xmlns:p14="http://schemas.microsoft.com/office/powerpoint/2010/main" val="3083257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88EB524A-6AB3-4BEE-8930-CD7B6A3DC106}" type="datetimeFigureOut">
              <a:rPr lang="en-US" smtClean="0"/>
              <a:t>7/18/2017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07B8A8-37D0-4E0F-95CC-B73951B98150}" type="slidenum">
              <a:rPr lang="en-US" smtClean="0"/>
              <a:t>‹Nº›</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4767583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88EB524A-6AB3-4BEE-8930-CD7B6A3DC106}" type="datetimeFigureOut">
              <a:rPr lang="en-US" smtClean="0"/>
              <a:t>7/18/2017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07B8A8-37D0-4E0F-95CC-B73951B98150}" type="slidenum">
              <a:rPr lang="en-US" smtClean="0"/>
              <a:t>‹Nº›</a:t>
            </a:fld>
            <a:endParaRPr lang="en-US"/>
          </a:p>
        </p:txBody>
      </p:sp>
    </p:spTree>
    <p:extLst>
      <p:ext uri="{BB962C8B-B14F-4D97-AF65-F5344CB8AC3E}">
        <p14:creationId xmlns:p14="http://schemas.microsoft.com/office/powerpoint/2010/main" val="7390898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88EB524A-6AB3-4BEE-8930-CD7B6A3DC106}" type="datetimeFigureOut">
              <a:rPr lang="en-US" smtClean="0"/>
              <a:t>7/18/2017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07B8A8-37D0-4E0F-95CC-B73951B98150}" type="slidenum">
              <a:rPr lang="en-US" smtClean="0"/>
              <a:t>‹Nº›</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380257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88EB524A-6AB3-4BEE-8930-CD7B6A3DC106}" type="datetimeFigureOut">
              <a:rPr lang="en-US" smtClean="0"/>
              <a:t>7/18/2017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07B8A8-37D0-4E0F-95CC-B73951B98150}" type="slidenum">
              <a:rPr lang="en-US" smtClean="0"/>
              <a:t>‹Nº›</a:t>
            </a:fld>
            <a:endParaRPr lang="en-US"/>
          </a:p>
        </p:txBody>
      </p:sp>
    </p:spTree>
    <p:extLst>
      <p:ext uri="{BB962C8B-B14F-4D97-AF65-F5344CB8AC3E}">
        <p14:creationId xmlns:p14="http://schemas.microsoft.com/office/powerpoint/2010/main" val="34444189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8EB524A-6AB3-4BEE-8930-CD7B6A3DC106}" type="datetimeFigureOut">
              <a:rPr lang="en-US" smtClean="0"/>
              <a:t>7/18/2017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07B8A8-37D0-4E0F-95CC-B73951B98150}" type="slidenum">
              <a:rPr lang="en-US" smtClean="0"/>
              <a:t>‹Nº›</a:t>
            </a:fld>
            <a:endParaRPr lang="en-US"/>
          </a:p>
        </p:txBody>
      </p:sp>
    </p:spTree>
    <p:extLst>
      <p:ext uri="{BB962C8B-B14F-4D97-AF65-F5344CB8AC3E}">
        <p14:creationId xmlns:p14="http://schemas.microsoft.com/office/powerpoint/2010/main" val="9319708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8EB524A-6AB3-4BEE-8930-CD7B6A3DC106}" type="datetimeFigureOut">
              <a:rPr lang="en-US" smtClean="0"/>
              <a:t>7/18/2017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07B8A8-37D0-4E0F-95CC-B73951B98150}" type="slidenum">
              <a:rPr lang="en-US" smtClean="0"/>
              <a:t>‹Nº›</a:t>
            </a:fld>
            <a:endParaRPr lang="en-US"/>
          </a:p>
        </p:txBody>
      </p:sp>
    </p:spTree>
    <p:extLst>
      <p:ext uri="{BB962C8B-B14F-4D97-AF65-F5344CB8AC3E}">
        <p14:creationId xmlns:p14="http://schemas.microsoft.com/office/powerpoint/2010/main" val="3988571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8EB524A-6AB3-4BEE-8930-CD7B6A3DC106}" type="datetimeFigureOut">
              <a:rPr lang="en-US" smtClean="0"/>
              <a:t>7/18/2017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07B8A8-37D0-4E0F-95CC-B73951B98150}" type="slidenum">
              <a:rPr lang="en-US" smtClean="0"/>
              <a:t>‹Nº›</a:t>
            </a:fld>
            <a:endParaRPr lang="en-US"/>
          </a:p>
        </p:txBody>
      </p:sp>
    </p:spTree>
    <p:extLst>
      <p:ext uri="{BB962C8B-B14F-4D97-AF65-F5344CB8AC3E}">
        <p14:creationId xmlns:p14="http://schemas.microsoft.com/office/powerpoint/2010/main" val="3395190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88EB524A-6AB3-4BEE-8930-CD7B6A3DC106}" type="datetimeFigureOut">
              <a:rPr lang="en-US" smtClean="0"/>
              <a:t>7/18/2017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07B8A8-37D0-4E0F-95CC-B73951B98150}" type="slidenum">
              <a:rPr lang="en-US" smtClean="0"/>
              <a:t>‹Nº›</a:t>
            </a:fld>
            <a:endParaRPr lang="en-US"/>
          </a:p>
        </p:txBody>
      </p:sp>
    </p:spTree>
    <p:extLst>
      <p:ext uri="{BB962C8B-B14F-4D97-AF65-F5344CB8AC3E}">
        <p14:creationId xmlns:p14="http://schemas.microsoft.com/office/powerpoint/2010/main" val="4176027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88EB524A-6AB3-4BEE-8930-CD7B6A3DC106}" type="datetimeFigureOut">
              <a:rPr lang="en-US" smtClean="0"/>
              <a:t>7/18/2017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07B8A8-37D0-4E0F-95CC-B73951B98150}" type="slidenum">
              <a:rPr lang="en-US" smtClean="0"/>
              <a:t>‹Nº›</a:t>
            </a:fld>
            <a:endParaRPr lang="en-US"/>
          </a:p>
        </p:txBody>
      </p:sp>
    </p:spTree>
    <p:extLst>
      <p:ext uri="{BB962C8B-B14F-4D97-AF65-F5344CB8AC3E}">
        <p14:creationId xmlns:p14="http://schemas.microsoft.com/office/powerpoint/2010/main" val="3992029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88EB524A-6AB3-4BEE-8930-CD7B6A3DC106}" type="datetimeFigureOut">
              <a:rPr lang="en-US" smtClean="0"/>
              <a:t>7/18/2017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07B8A8-37D0-4E0F-95CC-B73951B98150}" type="slidenum">
              <a:rPr lang="en-US" smtClean="0"/>
              <a:t>‹Nº›</a:t>
            </a:fld>
            <a:endParaRPr lang="en-US"/>
          </a:p>
        </p:txBody>
      </p:sp>
    </p:spTree>
    <p:extLst>
      <p:ext uri="{BB962C8B-B14F-4D97-AF65-F5344CB8AC3E}">
        <p14:creationId xmlns:p14="http://schemas.microsoft.com/office/powerpoint/2010/main" val="3824570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88EB524A-6AB3-4BEE-8930-CD7B6A3DC106}" type="datetimeFigureOut">
              <a:rPr lang="en-US" smtClean="0"/>
              <a:t>7/18/2017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07B8A8-37D0-4E0F-95CC-B73951B98150}" type="slidenum">
              <a:rPr lang="en-US" smtClean="0"/>
              <a:t>‹Nº›</a:t>
            </a:fld>
            <a:endParaRPr lang="en-US"/>
          </a:p>
        </p:txBody>
      </p:sp>
    </p:spTree>
    <p:extLst>
      <p:ext uri="{BB962C8B-B14F-4D97-AF65-F5344CB8AC3E}">
        <p14:creationId xmlns:p14="http://schemas.microsoft.com/office/powerpoint/2010/main" val="2863152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EB524A-6AB3-4BEE-8930-CD7B6A3DC106}" type="datetimeFigureOut">
              <a:rPr lang="en-US" smtClean="0"/>
              <a:t>7/18/2017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07B8A8-37D0-4E0F-95CC-B73951B98150}" type="slidenum">
              <a:rPr lang="en-US" smtClean="0"/>
              <a:t>‹Nº›</a:t>
            </a:fld>
            <a:endParaRPr lang="en-US"/>
          </a:p>
        </p:txBody>
      </p:sp>
    </p:spTree>
    <p:extLst>
      <p:ext uri="{BB962C8B-B14F-4D97-AF65-F5344CB8AC3E}">
        <p14:creationId xmlns:p14="http://schemas.microsoft.com/office/powerpoint/2010/main" val="3481480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88EB524A-6AB3-4BEE-8930-CD7B6A3DC106}" type="datetimeFigureOut">
              <a:rPr lang="en-US" smtClean="0"/>
              <a:t>7/18/2017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07B8A8-37D0-4E0F-95CC-B73951B98150}" type="slidenum">
              <a:rPr lang="en-US" smtClean="0"/>
              <a:t>‹Nº›</a:t>
            </a:fld>
            <a:endParaRPr lang="en-US"/>
          </a:p>
        </p:txBody>
      </p:sp>
    </p:spTree>
    <p:extLst>
      <p:ext uri="{BB962C8B-B14F-4D97-AF65-F5344CB8AC3E}">
        <p14:creationId xmlns:p14="http://schemas.microsoft.com/office/powerpoint/2010/main" val="2860587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88EB524A-6AB3-4BEE-8930-CD7B6A3DC106}" type="datetimeFigureOut">
              <a:rPr lang="en-US" smtClean="0"/>
              <a:t>7/18/2017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07B8A8-37D0-4E0F-95CC-B73951B98150}" type="slidenum">
              <a:rPr lang="en-US" smtClean="0"/>
              <a:t>‹Nº›</a:t>
            </a:fld>
            <a:endParaRPr lang="en-US"/>
          </a:p>
        </p:txBody>
      </p:sp>
    </p:spTree>
    <p:extLst>
      <p:ext uri="{BB962C8B-B14F-4D97-AF65-F5344CB8AC3E}">
        <p14:creationId xmlns:p14="http://schemas.microsoft.com/office/powerpoint/2010/main" val="718466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8EB524A-6AB3-4BEE-8930-CD7B6A3DC106}" type="datetimeFigureOut">
              <a:rPr lang="en-US" smtClean="0"/>
              <a:t>7/18/2017</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807B8A8-37D0-4E0F-95CC-B73951B98150}" type="slidenum">
              <a:rPr lang="en-US" smtClean="0"/>
              <a:t>‹Nº›</a:t>
            </a:fld>
            <a:endParaRPr lang="en-US"/>
          </a:p>
        </p:txBody>
      </p:sp>
    </p:spTree>
    <p:extLst>
      <p:ext uri="{BB962C8B-B14F-4D97-AF65-F5344CB8AC3E}">
        <p14:creationId xmlns:p14="http://schemas.microsoft.com/office/powerpoint/2010/main" val="12357739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928688" y="1101476"/>
            <a:ext cx="10464799" cy="2428357"/>
          </a:xfrm>
          <a:prstGeom prst="rect">
            <a:avLst/>
          </a:prstGeom>
        </p:spPr>
        <p:txBody>
          <a:bodyPr wrap="square">
            <a:spAutoFit/>
          </a:bodyPr>
          <a:lstStyle/>
          <a:p>
            <a:pPr marR="89535" algn="ctr">
              <a:lnSpc>
                <a:spcPct val="115000"/>
              </a:lnSpc>
            </a:pPr>
            <a:r>
              <a:rPr lang="es-ES" sz="4400" dirty="0">
                <a:latin typeface="Monotype Corsiva" panose="03010101010201010101" pitchFamily="66" charset="0"/>
                <a:ea typeface="Calibri" panose="020F0502020204030204" pitchFamily="34" charset="0"/>
                <a:cs typeface="Times New Roman" panose="02020603050405020304" pitchFamily="18" charset="0"/>
              </a:rPr>
              <a:t>Montaje de nivel visual a clarificadores de jugo, en la fábrica de azúcar de la UEB Central Azucarero Majibacoa, Las Tunas, Cuba</a:t>
            </a:r>
            <a:r>
              <a:rPr lang="es-ES" sz="4400" dirty="0" smtClean="0">
                <a:latin typeface="Monotype Corsiva" panose="03010101010201010101" pitchFamily="66" charset="0"/>
                <a:ea typeface="Calibri" panose="020F0502020204030204" pitchFamily="34" charset="0"/>
                <a:cs typeface="Times New Roman" panose="02020603050405020304" pitchFamily="18" charset="0"/>
              </a:rPr>
              <a:t>.</a:t>
            </a:r>
            <a:endParaRPr lang="en-US" sz="4400" dirty="0" smtClean="0">
              <a:effectLst/>
              <a:latin typeface="Monotype Corsiva" panose="03010101010201010101" pitchFamily="66" charset="0"/>
              <a:ea typeface="Calibri" panose="020F0502020204030204" pitchFamily="34" charset="0"/>
              <a:cs typeface="Times New Roman" panose="02020603050405020304" pitchFamily="18" charset="0"/>
            </a:endParaRPr>
          </a:p>
        </p:txBody>
      </p:sp>
      <p:pic>
        <p:nvPicPr>
          <p:cNvPr id="2049" name="Picture 1"/>
          <p:cNvPicPr>
            <a:picLocks noChangeAspect="1" noChangeArrowheads="1"/>
          </p:cNvPicPr>
          <p:nvPr/>
        </p:nvPicPr>
        <p:blipFill>
          <a:blip r:embed="rId2">
            <a:lum contrast="20000"/>
            <a:grayscl/>
            <a:extLst>
              <a:ext uri="{28A0092B-C50C-407E-A947-70E740481C1C}">
                <a14:useLocalDpi xmlns:a14="http://schemas.microsoft.com/office/drawing/2010/main" val="0"/>
              </a:ext>
            </a:extLst>
          </a:blip>
          <a:srcRect/>
          <a:stretch>
            <a:fillRect/>
          </a:stretch>
        </p:blipFill>
        <p:spPr bwMode="auto">
          <a:xfrm>
            <a:off x="4619210" y="4914900"/>
            <a:ext cx="1579563" cy="1630259"/>
          </a:xfrm>
          <a:prstGeom prst="rect">
            <a:avLst/>
          </a:prstGeom>
          <a:noFill/>
          <a:extLst>
            <a:ext uri="{909E8E84-426E-40DD-AFC4-6F175D3DCCD1}">
              <a14:hiddenFill xmlns:a14="http://schemas.microsoft.com/office/drawing/2010/main">
                <a:solidFill>
                  <a:srgbClr val="FFFFFF"/>
                </a:solidFill>
              </a14:hiddenFill>
            </a:ext>
          </a:extLst>
        </p:spPr>
      </p:pic>
      <p:pic>
        <p:nvPicPr>
          <p:cNvPr id="2050" name="Imagen 1" descr="atac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00547" y="5068733"/>
            <a:ext cx="1501775" cy="138955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a:spLocks noChangeArrowheads="1"/>
          </p:cNvSpPr>
          <p:nvPr/>
        </p:nvSpPr>
        <p:spPr bwMode="auto">
          <a:xfrm>
            <a:off x="7700547" y="4035946"/>
            <a:ext cx="3937831" cy="1154162"/>
          </a:xfrm>
          <a:prstGeom prst="rect">
            <a:avLst/>
          </a:prstGeom>
        </p:spPr>
        <p:txBody>
          <a:bodyPr wrap="square">
            <a:spAutoFit/>
          </a:bodyPr>
          <a:lstStyle/>
          <a:p>
            <a:pPr marR="89535" algn="ctr">
              <a:lnSpc>
                <a:spcPct val="115000"/>
              </a:lnSpc>
            </a:pPr>
            <a:r>
              <a:rPr lang="es-ES" altLang="en-US" sz="2000" dirty="0" smtClean="0">
                <a:latin typeface="Monotype Corsiva" panose="03010101010201010101" pitchFamily="66" charset="0"/>
                <a:ea typeface="Calibri" panose="020F0502020204030204" pitchFamily="34" charset="0"/>
                <a:cs typeface="Times New Roman" panose="02020603050405020304" pitchFamily="18" charset="0"/>
              </a:rPr>
              <a:t>                                                                             </a:t>
            </a:r>
            <a:r>
              <a:rPr lang="es-ES" altLang="en-US" sz="2000" dirty="0">
                <a:latin typeface="Monotype Corsiva" panose="03010101010201010101" pitchFamily="66" charset="0"/>
                <a:ea typeface="Calibri" panose="020F0502020204030204" pitchFamily="34" charset="0"/>
                <a:cs typeface="Times New Roman" panose="02020603050405020304" pitchFamily="18" charset="0"/>
              </a:rPr>
              <a:t>Majibacoa 8 de Julio de </a:t>
            </a:r>
            <a:r>
              <a:rPr lang="es-ES" altLang="en-US" sz="2000" dirty="0" smtClean="0">
                <a:latin typeface="Monotype Corsiva" panose="03010101010201010101" pitchFamily="66" charset="0"/>
                <a:ea typeface="Calibri" panose="020F0502020204030204" pitchFamily="34" charset="0"/>
                <a:cs typeface="Times New Roman" panose="02020603050405020304" pitchFamily="18" charset="0"/>
              </a:rPr>
              <a:t>2017                                                                                                                          </a:t>
            </a:r>
            <a:r>
              <a:rPr lang="es-ES" altLang="en-US" sz="2000" dirty="0">
                <a:latin typeface="Monotype Corsiva" panose="03010101010201010101" pitchFamily="66" charset="0"/>
                <a:ea typeface="Calibri" panose="020F0502020204030204" pitchFamily="34" charset="0"/>
                <a:cs typeface="Times New Roman" panose="02020603050405020304" pitchFamily="18" charset="0"/>
              </a:rPr>
              <a:t>Año 59 de la </a:t>
            </a:r>
            <a:r>
              <a:rPr lang="es-ES" altLang="en-US" sz="2000" dirty="0" smtClean="0">
                <a:latin typeface="Monotype Corsiva" panose="03010101010201010101" pitchFamily="66" charset="0"/>
                <a:ea typeface="Calibri" panose="020F0502020204030204" pitchFamily="34" charset="0"/>
                <a:cs typeface="Times New Roman" panose="02020603050405020304" pitchFamily="18" charset="0"/>
              </a:rPr>
              <a:t>Revolución</a:t>
            </a:r>
            <a:endParaRPr lang="en-US" altLang="en-US" sz="2000" dirty="0">
              <a:latin typeface="Monotype Corsiva" panose="03010101010201010101" pitchFamily="66" charset="0"/>
              <a:ea typeface="Calibri" panose="020F0502020204030204" pitchFamily="34" charset="0"/>
              <a:cs typeface="Times New Roman" panose="02020603050405020304" pitchFamily="18" charset="0"/>
            </a:endParaRPr>
          </a:p>
        </p:txBody>
      </p:sp>
      <p:sp>
        <p:nvSpPr>
          <p:cNvPr id="6" name="Rectangle 5"/>
          <p:cNvSpPr>
            <a:spLocks noChangeArrowheads="1"/>
          </p:cNvSpPr>
          <p:nvPr/>
        </p:nvSpPr>
        <p:spPr bwMode="auto">
          <a:xfrm>
            <a:off x="1790700" y="49149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Rectangle 6"/>
          <p:cNvSpPr>
            <a:spLocks noChangeArrowheads="1"/>
          </p:cNvSpPr>
          <p:nvPr/>
        </p:nvSpPr>
        <p:spPr bwMode="auto">
          <a:xfrm>
            <a:off x="1790700" y="49149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n-US"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en-US" altLang="en-US"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8" name="Rectangle 7"/>
          <p:cNvSpPr>
            <a:spLocks noChangeArrowheads="1"/>
          </p:cNvSpPr>
          <p:nvPr/>
        </p:nvSpPr>
        <p:spPr bwMode="auto">
          <a:xfrm>
            <a:off x="1790700" y="49149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n-US"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en-US" altLang="en-US"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pic>
        <p:nvPicPr>
          <p:cNvPr id="9" name="Imagen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97400" y="250170"/>
            <a:ext cx="1866900" cy="851306"/>
          </a:xfrm>
          <a:prstGeom prst="rect">
            <a:avLst/>
          </a:prstGeom>
        </p:spPr>
      </p:pic>
      <p:pic>
        <p:nvPicPr>
          <p:cNvPr id="13" name="Imagen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54884" y="5190108"/>
            <a:ext cx="1866900" cy="851306"/>
          </a:xfrm>
          <a:prstGeom prst="rect">
            <a:avLst/>
          </a:prstGeom>
        </p:spPr>
      </p:pic>
      <p:sp>
        <p:nvSpPr>
          <p:cNvPr id="10" name="Rectángulo 9"/>
          <p:cNvSpPr/>
          <p:nvPr/>
        </p:nvSpPr>
        <p:spPr>
          <a:xfrm>
            <a:off x="1143000" y="3625247"/>
            <a:ext cx="9906000" cy="658642"/>
          </a:xfrm>
          <a:prstGeom prst="rect">
            <a:avLst/>
          </a:prstGeom>
        </p:spPr>
        <p:txBody>
          <a:bodyPr wrap="square">
            <a:spAutoFit/>
          </a:bodyPr>
          <a:lstStyle/>
          <a:p>
            <a:pPr marR="89535" algn="ctr">
              <a:lnSpc>
                <a:spcPct val="115000"/>
              </a:lnSpc>
            </a:pPr>
            <a:r>
              <a:rPr lang="es-ES" altLang="en-US" sz="3200" dirty="0" smtClean="0">
                <a:latin typeface="Monotype Corsiva" panose="03010101010201010101" pitchFamily="66" charset="0"/>
                <a:ea typeface="Calibri" panose="020F0502020204030204" pitchFamily="34" charset="0"/>
                <a:cs typeface="Times New Roman" panose="02020603050405020304" pitchFamily="18" charset="0"/>
              </a:rPr>
              <a:t>Autor: </a:t>
            </a:r>
            <a:r>
              <a:rPr lang="es-ES" altLang="en-US" sz="3200" dirty="0">
                <a:latin typeface="Monotype Corsiva" panose="03010101010201010101" pitchFamily="66" charset="0"/>
                <a:ea typeface="Calibri" panose="020F0502020204030204" pitchFamily="34" charset="0"/>
                <a:cs typeface="Times New Roman" panose="02020603050405020304" pitchFamily="18" charset="0"/>
              </a:rPr>
              <a:t>Ing. </a:t>
            </a:r>
            <a:r>
              <a:rPr lang="es-ES" altLang="en-US" sz="3200" dirty="0" err="1">
                <a:latin typeface="Monotype Corsiva" panose="03010101010201010101" pitchFamily="66" charset="0"/>
                <a:ea typeface="Calibri" panose="020F0502020204030204" pitchFamily="34" charset="0"/>
                <a:cs typeface="Times New Roman" panose="02020603050405020304" pitchFamily="18" charset="0"/>
              </a:rPr>
              <a:t>Tec</a:t>
            </a:r>
            <a:r>
              <a:rPr lang="es-ES" altLang="en-US" sz="3200" dirty="0">
                <a:latin typeface="Monotype Corsiva" panose="03010101010201010101" pitchFamily="66" charset="0"/>
                <a:ea typeface="Calibri" panose="020F0502020204030204" pitchFamily="34" charset="0"/>
                <a:cs typeface="Times New Roman" panose="02020603050405020304" pitchFamily="18" charset="0"/>
              </a:rPr>
              <a:t>. </a:t>
            </a:r>
            <a:r>
              <a:rPr lang="es-ES" altLang="en-US" sz="3200" dirty="0" err="1">
                <a:latin typeface="Monotype Corsiva" panose="03010101010201010101" pitchFamily="66" charset="0"/>
                <a:ea typeface="Calibri" panose="020F0502020204030204" pitchFamily="34" charset="0"/>
                <a:cs typeface="Times New Roman" panose="02020603050405020304" pitchFamily="18" charset="0"/>
              </a:rPr>
              <a:t>Produc</a:t>
            </a:r>
            <a:r>
              <a:rPr lang="es-ES" altLang="en-US" sz="3200" dirty="0">
                <a:latin typeface="Monotype Corsiva" panose="03010101010201010101" pitchFamily="66" charset="0"/>
                <a:ea typeface="Calibri" panose="020F0502020204030204" pitchFamily="34" charset="0"/>
                <a:cs typeface="Times New Roman" panose="02020603050405020304" pitchFamily="18" charset="0"/>
              </a:rPr>
              <a:t>  de azúcar: José Caballero </a:t>
            </a:r>
            <a:r>
              <a:rPr lang="es-ES" altLang="en-US" sz="3200" dirty="0" err="1">
                <a:latin typeface="Monotype Corsiva" panose="03010101010201010101" pitchFamily="66" charset="0"/>
                <a:ea typeface="Calibri" panose="020F0502020204030204" pitchFamily="34" charset="0"/>
                <a:cs typeface="Times New Roman" panose="02020603050405020304" pitchFamily="18" charset="0"/>
              </a:rPr>
              <a:t>Carballosa</a:t>
            </a:r>
            <a:r>
              <a:rPr lang="es-ES" altLang="en-US" sz="3200" dirty="0">
                <a:latin typeface="Monotype Corsiva" panose="03010101010201010101" pitchFamily="66"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115825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08000" y="1106969"/>
            <a:ext cx="11404600" cy="4737515"/>
          </a:xfrm>
          <a:prstGeom prst="rect">
            <a:avLst/>
          </a:prstGeom>
        </p:spPr>
        <p:txBody>
          <a:bodyPr wrap="square">
            <a:spAutoFit/>
          </a:bodyPr>
          <a:lstStyle/>
          <a:p>
            <a:pPr marR="89535" algn="just">
              <a:lnSpc>
                <a:spcPct val="115000"/>
              </a:lnSpc>
              <a:spcAft>
                <a:spcPts val="0"/>
              </a:spcAft>
            </a:pP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Para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evaluar el comportamiento de la materia prima recibida y de ser procesada se analiza que la influencia en el rendimiento industrial del incremento en un entero de la pureza del jugo primario, representa 0.23u, del rendimiento. Y la extracción de azúcar crudo es superior. Es necesario tomar todas las medidas desde el campo hasta el manejo de la caña en el batey del ingenio para molerla lo más limpia y fresca posible, considerando el tiro directo del basculador, planificar y cumplir el orden de cosecha por sepa e índice de maduración, un adecuado plan de frescura, escalonar el inicio de arrancada de los centros de recepción, cumplir con el itinerario de trenes y priorizar los de mayor tiempo, además de aplicar inhibidores de la formación de polisacáridos (</a:t>
            </a:r>
            <a:r>
              <a:rPr lang="es-ES" sz="2400" dirty="0" err="1">
                <a:latin typeface="Times New Roman" panose="02020603050405020304" pitchFamily="18" charset="0"/>
                <a:ea typeface="Times New Roman" panose="02020603050405020304" pitchFamily="18" charset="0"/>
                <a:cs typeface="Times New Roman" panose="02020603050405020304" pitchFamily="18" charset="0"/>
              </a:rPr>
              <a:t>ifopol</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en los centros de acopios y en el basculador del central, para evitar que llegue a los clarificadores mayor cantidad de impurezas que provocan una mayor cantidad de cachaza afectando la calidad del jugo. </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ángulo 2"/>
          <p:cNvSpPr/>
          <p:nvPr/>
        </p:nvSpPr>
        <p:spPr>
          <a:xfrm>
            <a:off x="3924337" y="416859"/>
            <a:ext cx="3505127" cy="490199"/>
          </a:xfrm>
          <a:prstGeom prst="rect">
            <a:avLst/>
          </a:prstGeom>
        </p:spPr>
        <p:txBody>
          <a:bodyPr wrap="none">
            <a:spAutoFit/>
          </a:bodyPr>
          <a:lstStyle/>
          <a:p>
            <a:pPr marR="89535" lvl="0" algn="just">
              <a:lnSpc>
                <a:spcPct val="115000"/>
              </a:lnSpc>
              <a:spcAft>
                <a:spcPts val="0"/>
              </a:spcAft>
            </a:pPr>
            <a:r>
              <a:rPr lang="es-ES" sz="2400" b="1" dirty="0" smtClean="0">
                <a:latin typeface="Times New Roman" panose="02020603050405020304" pitchFamily="18" charset="0"/>
                <a:ea typeface="Times New Roman" panose="02020603050405020304" pitchFamily="18" charset="0"/>
                <a:cs typeface="Times New Roman" panose="02020603050405020304" pitchFamily="18" charset="0"/>
              </a:rPr>
              <a:t>2.0 Diagnóstico práctico </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780687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93700" y="665758"/>
            <a:ext cx="11798300" cy="6011710"/>
          </a:xfrm>
          <a:prstGeom prst="rect">
            <a:avLst/>
          </a:prstGeom>
        </p:spPr>
        <p:txBody>
          <a:bodyPr wrap="square">
            <a:spAutoFit/>
          </a:bodyPr>
          <a:lstStyle/>
          <a:p>
            <a:pPr marR="89535" algn="just">
              <a:lnSpc>
                <a:spcPct val="115000"/>
              </a:lnSpc>
              <a:spcAft>
                <a:spcPts val="0"/>
              </a:spcAft>
            </a:pPr>
            <a:r>
              <a:rPr lang="es-ES" sz="2400" dirty="0" smtClean="0">
                <a:latin typeface="Times New Roman" panose="02020603050405020304" pitchFamily="18" charset="0"/>
                <a:ea typeface="Calibri" panose="020F0502020204030204" pitchFamily="34" charset="0"/>
                <a:cs typeface="Times New Roman" panose="02020603050405020304" pitchFamily="18" charset="0"/>
              </a:rPr>
              <a:t>Las </a:t>
            </a:r>
            <a:r>
              <a:rPr lang="es-ES" sz="2400" dirty="0">
                <a:latin typeface="Times New Roman" panose="02020603050405020304" pitchFamily="18" charset="0"/>
                <a:ea typeface="Calibri" panose="020F0502020204030204" pitchFamily="34" charset="0"/>
                <a:cs typeface="Times New Roman" panose="02020603050405020304" pitchFamily="18" charset="0"/>
              </a:rPr>
              <a:t>premisas para minimizar los riesgos son de establecer por la administración el proceso de metas y objetivos, identificación, estrategias, diseño de control, monitoreo y mejoras, la pretensión es implementar en el sistema de trabajo su evaluación y comportamiento para garantizar la calidad del azúcar.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89535" algn="just">
              <a:lnSpc>
                <a:spcPct val="115000"/>
              </a:lnSpc>
              <a:spcAft>
                <a:spcPts val="0"/>
              </a:spcAft>
            </a:pPr>
            <a:r>
              <a:rPr lang="es-ES" sz="2400" b="1" dirty="0">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89535" algn="just">
              <a:lnSpc>
                <a:spcPct val="115000"/>
              </a:lnSpc>
              <a:spcAft>
                <a:spcPts val="0"/>
              </a:spcAft>
            </a:pPr>
            <a:r>
              <a:rPr lang="es-ES" sz="2400" b="1" dirty="0">
                <a:latin typeface="Times New Roman" panose="02020603050405020304" pitchFamily="18" charset="0"/>
                <a:ea typeface="Calibri" panose="020F0502020204030204" pitchFamily="34" charset="0"/>
                <a:cs typeface="Times New Roman" panose="02020603050405020304" pitchFamily="18" charset="0"/>
              </a:rPr>
              <a:t>Análisis de los riesgos tecnológicos del proceso de purificación</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89535" algn="just">
              <a:lnSpc>
                <a:spcPct val="115000"/>
              </a:lnSpc>
              <a:spcAft>
                <a:spcPts val="0"/>
              </a:spcAft>
            </a:pPr>
            <a:r>
              <a:rPr lang="es-ES" sz="2400" dirty="0">
                <a:latin typeface="Times New Roman" panose="02020603050405020304" pitchFamily="18" charset="0"/>
                <a:ea typeface="Calibri" panose="020F0502020204030204" pitchFamily="34" charset="0"/>
                <a:cs typeface="Times New Roman" panose="02020603050405020304" pitchFamily="18" charset="0"/>
              </a:rPr>
              <a:t>A la salida del proceso de purificación el jugo debe cumplir con la norma de insoluble ≤ 0.03, una temperatura de 98grados</a:t>
            </a:r>
            <a:r>
              <a:rPr lang="es-ES" sz="2400" baseline="30000" dirty="0">
                <a:latin typeface="Times New Roman" panose="02020603050405020304" pitchFamily="18" charset="0"/>
                <a:ea typeface="Calibri" panose="020F0502020204030204" pitchFamily="34" charset="0"/>
                <a:cs typeface="Times New Roman" panose="02020603050405020304" pitchFamily="18" charset="0"/>
              </a:rPr>
              <a:t> </a:t>
            </a:r>
            <a:r>
              <a:rPr lang="es-ES" sz="2400" dirty="0">
                <a:latin typeface="Times New Roman" panose="02020603050405020304" pitchFamily="18" charset="0"/>
                <a:ea typeface="Calibri" panose="020F0502020204030204" pitchFamily="34" charset="0"/>
                <a:cs typeface="Times New Roman" panose="02020603050405020304" pitchFamily="18" charset="0"/>
              </a:rPr>
              <a:t>, </a:t>
            </a:r>
            <a:r>
              <a:rPr lang="es-ES" sz="2400" dirty="0" err="1">
                <a:latin typeface="Times New Roman" panose="02020603050405020304" pitchFamily="18" charset="0"/>
                <a:ea typeface="Calibri" panose="020F0502020204030204" pitchFamily="34" charset="0"/>
                <a:cs typeface="Times New Roman" panose="02020603050405020304" pitchFamily="18" charset="0"/>
              </a:rPr>
              <a:t>turbidés</a:t>
            </a:r>
            <a:r>
              <a:rPr lang="es-ES" sz="2400" dirty="0">
                <a:latin typeface="Times New Roman" panose="02020603050405020304" pitchFamily="18" charset="0"/>
                <a:ea typeface="Calibri" panose="020F0502020204030204" pitchFamily="34" charset="0"/>
                <a:cs typeface="Times New Roman" panose="02020603050405020304" pitchFamily="18" charset="0"/>
              </a:rPr>
              <a:t> ≤ 20, en la medida que los niveles de cachaza aumentan en los clarificadores estos parámetros se alteran provocando un jugo de mala calidad que influyen negativamente en el área de cristalización y centrifugación del azúcar, lo que provoca una afectación al rendimiento industrial, ya que aumenta la cantidad de miel final y disminuye la producción de azúcar, otro de los riesgos lo constituye el ambiente de trabajo el cual no poseía las condiciones que aseguran los aspectos que se evalúan para garantizar el objetivo propuesto</a:t>
            </a:r>
            <a:r>
              <a:rPr lang="es-ES" sz="2400" dirty="0" smtClean="0">
                <a:latin typeface="Times New Roman" panose="02020603050405020304" pitchFamily="18" charset="0"/>
                <a:ea typeface="Calibri" panose="020F0502020204030204" pitchFamily="34" charset="0"/>
                <a:cs typeface="Times New Roman" panose="02020603050405020304" pitchFamily="18" charset="0"/>
              </a:rPr>
              <a:t>.</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ángulo 2"/>
          <p:cNvSpPr/>
          <p:nvPr/>
        </p:nvSpPr>
        <p:spPr>
          <a:xfrm>
            <a:off x="2774487" y="175559"/>
            <a:ext cx="5906425" cy="490199"/>
          </a:xfrm>
          <a:prstGeom prst="rect">
            <a:avLst/>
          </a:prstGeom>
        </p:spPr>
        <p:txBody>
          <a:bodyPr wrap="none">
            <a:spAutoFit/>
          </a:bodyPr>
          <a:lstStyle/>
          <a:p>
            <a:pPr marR="89535" algn="just">
              <a:lnSpc>
                <a:spcPct val="115000"/>
              </a:lnSpc>
              <a:spcAft>
                <a:spcPts val="0"/>
              </a:spcAft>
            </a:pPr>
            <a:r>
              <a:rPr lang="es-ES" sz="2400" b="1" dirty="0" smtClean="0">
                <a:latin typeface="Times New Roman" panose="02020603050405020304" pitchFamily="18" charset="0"/>
                <a:ea typeface="Times New Roman" panose="02020603050405020304" pitchFamily="18" charset="0"/>
                <a:cs typeface="Times New Roman" panose="02020603050405020304" pitchFamily="18" charset="0"/>
              </a:rPr>
              <a:t>2.1.0 Evaluación de los riesgos tecnológicos</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618739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1118398108"/>
              </p:ext>
            </p:extLst>
          </p:nvPr>
        </p:nvGraphicFramePr>
        <p:xfrm>
          <a:off x="798940" y="911341"/>
          <a:ext cx="10286403" cy="5477020"/>
        </p:xfrm>
        <a:graphic>
          <a:graphicData uri="http://schemas.openxmlformats.org/drawingml/2006/table">
            <a:tbl>
              <a:tblPr>
                <a:tableStyleId>{5C22544A-7EE6-4342-B048-85BDC9FD1C3A}</a:tableStyleId>
              </a:tblPr>
              <a:tblGrid>
                <a:gridCol w="4490963">
                  <a:extLst>
                    <a:ext uri="{9D8B030D-6E8A-4147-A177-3AD203B41FA5}">
                      <a16:colId xmlns:a16="http://schemas.microsoft.com/office/drawing/2014/main" val="3942606334"/>
                    </a:ext>
                  </a:extLst>
                </a:gridCol>
                <a:gridCol w="1750839">
                  <a:extLst>
                    <a:ext uri="{9D8B030D-6E8A-4147-A177-3AD203B41FA5}">
                      <a16:colId xmlns:a16="http://schemas.microsoft.com/office/drawing/2014/main" val="1380326874"/>
                    </a:ext>
                  </a:extLst>
                </a:gridCol>
                <a:gridCol w="2171696">
                  <a:extLst>
                    <a:ext uri="{9D8B030D-6E8A-4147-A177-3AD203B41FA5}">
                      <a16:colId xmlns:a16="http://schemas.microsoft.com/office/drawing/2014/main" val="2241353531"/>
                    </a:ext>
                  </a:extLst>
                </a:gridCol>
                <a:gridCol w="1872905">
                  <a:extLst>
                    <a:ext uri="{9D8B030D-6E8A-4147-A177-3AD203B41FA5}">
                      <a16:colId xmlns:a16="http://schemas.microsoft.com/office/drawing/2014/main" val="451412323"/>
                    </a:ext>
                  </a:extLst>
                </a:gridCol>
              </a:tblGrid>
              <a:tr h="424053">
                <a:tc>
                  <a:txBody>
                    <a:bodyPr/>
                    <a:lstStyle/>
                    <a:p>
                      <a:pPr marR="89535" algn="just">
                        <a:lnSpc>
                          <a:spcPct val="115000"/>
                        </a:lnSpc>
                        <a:spcAft>
                          <a:spcPts val="0"/>
                        </a:spcAft>
                      </a:pPr>
                      <a:r>
                        <a:rPr lang="es-ES" sz="2400" b="1" dirty="0">
                          <a:effectLst>
                            <a:outerShdw blurRad="38100" dist="38100" dir="2700000" algn="tl">
                              <a:srgbClr val="000000">
                                <a:alpha val="43137"/>
                              </a:srgbClr>
                            </a:outerShdw>
                          </a:effectLst>
                        </a:rPr>
                        <a:t>Indicadores  </a:t>
                      </a:r>
                      <a:endParaRPr lang="en-US" sz="24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tc>
                  <a:txBody>
                    <a:bodyPr/>
                    <a:lstStyle/>
                    <a:p>
                      <a:pPr marR="89535" algn="just">
                        <a:lnSpc>
                          <a:spcPct val="115000"/>
                        </a:lnSpc>
                        <a:spcAft>
                          <a:spcPts val="0"/>
                        </a:spcAft>
                      </a:pPr>
                      <a:r>
                        <a:rPr lang="es-ES" sz="2400" b="1" dirty="0">
                          <a:effectLst>
                            <a:outerShdw blurRad="38100" dist="38100" dir="2700000" algn="tl">
                              <a:srgbClr val="000000">
                                <a:alpha val="43137"/>
                              </a:srgbClr>
                            </a:outerShdw>
                          </a:effectLst>
                        </a:rPr>
                        <a:t>U/M</a:t>
                      </a:r>
                      <a:endParaRPr lang="en-US" sz="24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tc>
                  <a:txBody>
                    <a:bodyPr/>
                    <a:lstStyle/>
                    <a:p>
                      <a:pPr marR="89535" algn="just">
                        <a:lnSpc>
                          <a:spcPct val="115000"/>
                        </a:lnSpc>
                        <a:spcAft>
                          <a:spcPts val="0"/>
                        </a:spcAft>
                      </a:pPr>
                      <a:r>
                        <a:rPr lang="es-ES" sz="2400" b="1" dirty="0">
                          <a:effectLst>
                            <a:outerShdw blurRad="38100" dist="38100" dir="2700000" algn="tl">
                              <a:srgbClr val="000000">
                                <a:alpha val="43137"/>
                              </a:srgbClr>
                            </a:outerShdw>
                          </a:effectLst>
                        </a:rPr>
                        <a:t>Norma</a:t>
                      </a:r>
                      <a:endParaRPr lang="en-US" sz="24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tc>
                  <a:txBody>
                    <a:bodyPr/>
                    <a:lstStyle/>
                    <a:p>
                      <a:pPr marR="89535" algn="just">
                        <a:lnSpc>
                          <a:spcPct val="115000"/>
                        </a:lnSpc>
                        <a:spcAft>
                          <a:spcPts val="0"/>
                        </a:spcAft>
                      </a:pPr>
                      <a:r>
                        <a:rPr lang="es-ES" sz="2400" b="1" dirty="0">
                          <a:effectLst>
                            <a:outerShdw blurRad="38100" dist="38100" dir="2700000" algn="tl">
                              <a:srgbClr val="000000">
                                <a:alpha val="43137"/>
                              </a:srgbClr>
                            </a:outerShdw>
                          </a:effectLst>
                        </a:rPr>
                        <a:t>2017</a:t>
                      </a:r>
                      <a:endParaRPr lang="en-US" sz="24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extLst>
                  <a:ext uri="{0D108BD9-81ED-4DB2-BD59-A6C34878D82A}">
                    <a16:rowId xmlns:a16="http://schemas.microsoft.com/office/drawing/2014/main" val="2002757794"/>
                  </a:ext>
                </a:extLst>
              </a:tr>
              <a:tr h="387133">
                <a:tc>
                  <a:txBody>
                    <a:bodyPr/>
                    <a:lstStyle/>
                    <a:p>
                      <a:pPr marR="89535" algn="just">
                        <a:lnSpc>
                          <a:spcPct val="115000"/>
                        </a:lnSpc>
                        <a:spcAft>
                          <a:spcPts val="0"/>
                        </a:spcAft>
                      </a:pPr>
                      <a:r>
                        <a:rPr lang="es-ES" sz="2000" dirty="0">
                          <a:effectLst/>
                        </a:rPr>
                        <a:t>Materias Extrañas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tc>
                  <a:txBody>
                    <a:bodyPr/>
                    <a:lstStyle/>
                    <a:p>
                      <a:pPr marR="89535" algn="just">
                        <a:lnSpc>
                          <a:spcPct val="115000"/>
                        </a:lnSpc>
                        <a:spcAft>
                          <a:spcPts val="0"/>
                        </a:spcAft>
                      </a:pPr>
                      <a:r>
                        <a:rPr lang="es-ES" sz="2000" dirty="0">
                          <a:effectLst/>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R="89535" algn="just">
                        <a:lnSpc>
                          <a:spcPct val="115000"/>
                        </a:lnSpc>
                        <a:spcAft>
                          <a:spcPts val="0"/>
                        </a:spcAft>
                      </a:pPr>
                      <a:r>
                        <a:rPr lang="es-ES" sz="2000" dirty="0">
                          <a:effectLst/>
                        </a:rPr>
                        <a:t>10.00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R="89535" algn="just">
                        <a:lnSpc>
                          <a:spcPct val="115000"/>
                        </a:lnSpc>
                        <a:spcAft>
                          <a:spcPts val="0"/>
                        </a:spcAft>
                      </a:pPr>
                      <a:r>
                        <a:rPr lang="es-ES" sz="2000" dirty="0">
                          <a:effectLst/>
                        </a:rPr>
                        <a:t>11.52</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4070844457"/>
                  </a:ext>
                </a:extLst>
              </a:tr>
              <a:tr h="387133">
                <a:tc>
                  <a:txBody>
                    <a:bodyPr/>
                    <a:lstStyle/>
                    <a:p>
                      <a:pPr marR="89535" algn="just">
                        <a:lnSpc>
                          <a:spcPct val="115000"/>
                        </a:lnSpc>
                        <a:spcAft>
                          <a:spcPts val="0"/>
                        </a:spcAft>
                      </a:pPr>
                      <a:r>
                        <a:rPr lang="es-ES" sz="2000" dirty="0">
                          <a:effectLst/>
                        </a:rPr>
                        <a:t>Caña Atrasada</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tc>
                  <a:txBody>
                    <a:bodyPr/>
                    <a:lstStyle/>
                    <a:p>
                      <a:pPr marR="89535" algn="just">
                        <a:lnSpc>
                          <a:spcPct val="115000"/>
                        </a:lnSpc>
                        <a:spcAft>
                          <a:spcPts val="0"/>
                        </a:spcAft>
                      </a:pPr>
                      <a:r>
                        <a:rPr lang="es-ES" sz="2000">
                          <a:effectLst/>
                        </a:rPr>
                        <a: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R="89535" algn="just">
                        <a:lnSpc>
                          <a:spcPct val="115000"/>
                        </a:lnSpc>
                        <a:spcAft>
                          <a:spcPts val="0"/>
                        </a:spcAft>
                      </a:pPr>
                      <a:r>
                        <a:rPr lang="es-ES" sz="2000">
                          <a:effectLst/>
                        </a:rPr>
                        <a:t>0.00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R="89535" algn="just">
                        <a:lnSpc>
                          <a:spcPct val="115000"/>
                        </a:lnSpc>
                        <a:spcAft>
                          <a:spcPts val="0"/>
                        </a:spcAft>
                      </a:pPr>
                      <a:r>
                        <a:rPr lang="es-ES" sz="2000">
                          <a:effectLst/>
                        </a:rPr>
                        <a:t>39.20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43566341"/>
                  </a:ext>
                </a:extLst>
              </a:tr>
              <a:tr h="387133">
                <a:tc>
                  <a:txBody>
                    <a:bodyPr/>
                    <a:lstStyle/>
                    <a:p>
                      <a:pPr marR="89535" algn="just">
                        <a:lnSpc>
                          <a:spcPct val="115000"/>
                        </a:lnSpc>
                        <a:spcAft>
                          <a:spcPts val="0"/>
                        </a:spcAft>
                      </a:pPr>
                      <a:r>
                        <a:rPr lang="es-ES" sz="2000">
                          <a:effectLst/>
                        </a:rPr>
                        <a:t>Brix de jugo primario</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tc>
                  <a:txBody>
                    <a:bodyPr/>
                    <a:lstStyle/>
                    <a:p>
                      <a:pPr marR="89535" algn="just">
                        <a:lnSpc>
                          <a:spcPct val="115000"/>
                        </a:lnSpc>
                        <a:spcAft>
                          <a:spcPts val="0"/>
                        </a:spcAft>
                      </a:pPr>
                      <a:r>
                        <a:rPr lang="es-ES" sz="2000" baseline="30000">
                          <a:effectLst/>
                        </a:rPr>
                        <a:t>o</a:t>
                      </a:r>
                      <a:r>
                        <a:rPr lang="es-ES" sz="2000">
                          <a:effectLst/>
                        </a:rPr>
                        <a:t>Bx</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R="89535" algn="just">
                        <a:lnSpc>
                          <a:spcPct val="115000"/>
                        </a:lnSpc>
                        <a:spcAft>
                          <a:spcPts val="0"/>
                        </a:spcAft>
                      </a:pPr>
                      <a:r>
                        <a:rPr lang="es-ES" sz="2000">
                          <a:effectLst/>
                        </a:rPr>
                        <a:t>18-23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R="89535" algn="just">
                        <a:lnSpc>
                          <a:spcPct val="115000"/>
                        </a:lnSpc>
                        <a:spcAft>
                          <a:spcPts val="0"/>
                        </a:spcAft>
                      </a:pPr>
                      <a:r>
                        <a:rPr lang="es-ES" sz="2000">
                          <a:effectLst/>
                        </a:rPr>
                        <a:t>19.36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2467566042"/>
                  </a:ext>
                </a:extLst>
              </a:tr>
              <a:tr h="387133">
                <a:tc>
                  <a:txBody>
                    <a:bodyPr/>
                    <a:lstStyle/>
                    <a:p>
                      <a:pPr marR="89535" algn="just">
                        <a:lnSpc>
                          <a:spcPct val="115000"/>
                        </a:lnSpc>
                        <a:spcAft>
                          <a:spcPts val="0"/>
                        </a:spcAft>
                      </a:pPr>
                      <a:r>
                        <a:rPr lang="es-ES" sz="2000">
                          <a:effectLst/>
                        </a:rPr>
                        <a:t>RPC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tc>
                  <a:txBody>
                    <a:bodyPr/>
                    <a:lstStyle/>
                    <a:p>
                      <a:pPr marR="89535" algn="just">
                        <a:lnSpc>
                          <a:spcPct val="115000"/>
                        </a:lnSpc>
                        <a:spcAft>
                          <a:spcPts val="0"/>
                        </a:spcAft>
                      </a:pPr>
                      <a:r>
                        <a:rPr lang="es-ES" sz="2000">
                          <a:effectLst/>
                        </a:rPr>
                        <a: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R="89535" algn="just">
                        <a:lnSpc>
                          <a:spcPct val="115000"/>
                        </a:lnSpc>
                        <a:spcAft>
                          <a:spcPts val="0"/>
                        </a:spcAft>
                      </a:pPr>
                      <a:r>
                        <a:rPr lang="es-ES" sz="2000">
                          <a:effectLst/>
                        </a:rPr>
                        <a:t>11.44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R="89535" algn="just">
                        <a:lnSpc>
                          <a:spcPct val="115000"/>
                        </a:lnSpc>
                        <a:spcAft>
                          <a:spcPts val="0"/>
                        </a:spcAft>
                      </a:pPr>
                      <a:r>
                        <a:rPr lang="es-ES" sz="2000">
                          <a:effectLst/>
                        </a:rPr>
                        <a:t>11.80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599283997"/>
                  </a:ext>
                </a:extLst>
              </a:tr>
              <a:tr h="387133">
                <a:tc>
                  <a:txBody>
                    <a:bodyPr/>
                    <a:lstStyle/>
                    <a:p>
                      <a:pPr marR="89535" algn="just">
                        <a:lnSpc>
                          <a:spcPct val="115000"/>
                        </a:lnSpc>
                        <a:spcAft>
                          <a:spcPts val="0"/>
                        </a:spcAft>
                      </a:pPr>
                      <a:r>
                        <a:rPr lang="es-ES" sz="2000">
                          <a:effectLst/>
                        </a:rPr>
                        <a:t>Norma  potencial(NP)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tc>
                  <a:txBody>
                    <a:bodyPr/>
                    <a:lstStyle/>
                    <a:p>
                      <a:pPr marR="89535" algn="just">
                        <a:lnSpc>
                          <a:spcPct val="115000"/>
                        </a:lnSpc>
                        <a:spcAft>
                          <a:spcPts val="0"/>
                        </a:spcAft>
                      </a:pPr>
                      <a:r>
                        <a:rPr lang="es-ES" sz="2000">
                          <a:effectLst/>
                        </a:rPr>
                        <a: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R="89535" algn="just">
                        <a:lnSpc>
                          <a:spcPct val="115000"/>
                        </a:lnSpc>
                        <a:spcAft>
                          <a:spcPts val="0"/>
                        </a:spcAft>
                      </a:pPr>
                      <a:r>
                        <a:rPr lang="es-ES" sz="2000">
                          <a:effectLst/>
                        </a:rPr>
                        <a:t>75.00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R="89535" algn="just">
                        <a:lnSpc>
                          <a:spcPct val="115000"/>
                        </a:lnSpc>
                        <a:spcAft>
                          <a:spcPts val="0"/>
                        </a:spcAft>
                      </a:pPr>
                      <a:r>
                        <a:rPr lang="es-ES" sz="2000">
                          <a:effectLst/>
                        </a:rPr>
                        <a:t>62.66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651681084"/>
                  </a:ext>
                </a:extLst>
              </a:tr>
              <a:tr h="387133">
                <a:tc>
                  <a:txBody>
                    <a:bodyPr/>
                    <a:lstStyle/>
                    <a:p>
                      <a:pPr marR="89535" algn="just">
                        <a:lnSpc>
                          <a:spcPct val="115000"/>
                        </a:lnSpc>
                        <a:spcAft>
                          <a:spcPts val="0"/>
                        </a:spcAft>
                      </a:pPr>
                      <a:r>
                        <a:rPr lang="es-ES" sz="2000">
                          <a:effectLst/>
                        </a:rPr>
                        <a:t>Tiempo perdido Industrial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tc>
                  <a:txBody>
                    <a:bodyPr/>
                    <a:lstStyle/>
                    <a:p>
                      <a:pPr marR="89535" algn="just">
                        <a:lnSpc>
                          <a:spcPct val="115000"/>
                        </a:lnSpc>
                        <a:spcAft>
                          <a:spcPts val="0"/>
                        </a:spcAft>
                      </a:pPr>
                      <a:r>
                        <a:rPr lang="es-ES" sz="2000">
                          <a:effectLst/>
                        </a:rPr>
                        <a: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R="89535" algn="just">
                        <a:lnSpc>
                          <a:spcPct val="115000"/>
                        </a:lnSpc>
                        <a:spcAft>
                          <a:spcPts val="0"/>
                        </a:spcAft>
                      </a:pPr>
                      <a:r>
                        <a:rPr lang="es-ES" sz="2000">
                          <a:effectLst/>
                        </a:rPr>
                        <a:t>14.00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R="89535" algn="just">
                        <a:lnSpc>
                          <a:spcPct val="115000"/>
                        </a:lnSpc>
                        <a:spcAft>
                          <a:spcPts val="0"/>
                        </a:spcAft>
                      </a:pPr>
                      <a:r>
                        <a:rPr lang="es-ES" sz="2000">
                          <a:effectLst/>
                        </a:rPr>
                        <a:t>5.01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563543699"/>
                  </a:ext>
                </a:extLst>
              </a:tr>
              <a:tr h="407371">
                <a:tc>
                  <a:txBody>
                    <a:bodyPr/>
                    <a:lstStyle/>
                    <a:p>
                      <a:pPr marR="89535" algn="just">
                        <a:lnSpc>
                          <a:spcPct val="115000"/>
                        </a:lnSpc>
                        <a:spcAft>
                          <a:spcPts val="0"/>
                        </a:spcAft>
                      </a:pPr>
                      <a:r>
                        <a:rPr lang="es-ES" sz="2000">
                          <a:effectLst/>
                        </a:rPr>
                        <a:t>Tiempo perdido por falta de caña</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tc>
                  <a:txBody>
                    <a:bodyPr/>
                    <a:lstStyle/>
                    <a:p>
                      <a:pPr marR="89535" algn="just">
                        <a:lnSpc>
                          <a:spcPct val="115000"/>
                        </a:lnSpc>
                        <a:spcAft>
                          <a:spcPts val="0"/>
                        </a:spcAft>
                      </a:pPr>
                      <a:r>
                        <a:rPr lang="es-ES" sz="2000">
                          <a:effectLst/>
                        </a:rPr>
                        <a: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R="89535" algn="just">
                        <a:lnSpc>
                          <a:spcPct val="115000"/>
                        </a:lnSpc>
                        <a:spcAft>
                          <a:spcPts val="0"/>
                        </a:spcAft>
                      </a:pPr>
                      <a:r>
                        <a:rPr lang="es-ES" sz="2000">
                          <a:effectLst/>
                        </a:rPr>
                        <a:t>2.00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R="89535" algn="just">
                        <a:lnSpc>
                          <a:spcPct val="115000"/>
                        </a:lnSpc>
                        <a:spcAft>
                          <a:spcPts val="0"/>
                        </a:spcAft>
                      </a:pPr>
                      <a:r>
                        <a:rPr lang="es-ES" sz="2000">
                          <a:effectLst/>
                        </a:rPr>
                        <a:t>8.52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2070366949"/>
                  </a:ext>
                </a:extLst>
              </a:tr>
              <a:tr h="387133">
                <a:tc>
                  <a:txBody>
                    <a:bodyPr/>
                    <a:lstStyle/>
                    <a:p>
                      <a:pPr marR="89535" algn="just">
                        <a:lnSpc>
                          <a:spcPct val="115000"/>
                        </a:lnSpc>
                        <a:spcAft>
                          <a:spcPts val="0"/>
                        </a:spcAft>
                      </a:pPr>
                      <a:r>
                        <a:rPr lang="es-ES" sz="2000">
                          <a:effectLst/>
                        </a:rPr>
                        <a:t>Tiempo perdido  Total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tc>
                  <a:txBody>
                    <a:bodyPr/>
                    <a:lstStyle/>
                    <a:p>
                      <a:pPr marR="89535" algn="just">
                        <a:lnSpc>
                          <a:spcPct val="115000"/>
                        </a:lnSpc>
                        <a:spcAft>
                          <a:spcPts val="0"/>
                        </a:spcAft>
                      </a:pPr>
                      <a:r>
                        <a:rPr lang="es-ES" sz="2000">
                          <a:effectLst/>
                        </a:rPr>
                        <a: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R="89535" algn="just">
                        <a:lnSpc>
                          <a:spcPct val="115000"/>
                        </a:lnSpc>
                        <a:spcAft>
                          <a:spcPts val="0"/>
                        </a:spcAft>
                      </a:pPr>
                      <a:r>
                        <a:rPr lang="es-ES" sz="2000">
                          <a:effectLst/>
                        </a:rPr>
                        <a:t>25.00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R="89535" algn="just">
                        <a:lnSpc>
                          <a:spcPct val="115000"/>
                        </a:lnSpc>
                        <a:spcAft>
                          <a:spcPts val="0"/>
                        </a:spcAft>
                      </a:pPr>
                      <a:r>
                        <a:rPr lang="es-ES" sz="2000">
                          <a:effectLst/>
                        </a:rPr>
                        <a:t>38.37</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2417703829"/>
                  </a:ext>
                </a:extLst>
              </a:tr>
              <a:tr h="387133">
                <a:tc>
                  <a:txBody>
                    <a:bodyPr/>
                    <a:lstStyle/>
                    <a:p>
                      <a:pPr marR="89535" algn="just">
                        <a:lnSpc>
                          <a:spcPct val="115000"/>
                        </a:lnSpc>
                        <a:spcAft>
                          <a:spcPts val="0"/>
                        </a:spcAft>
                      </a:pPr>
                      <a:r>
                        <a:rPr lang="es-ES" sz="2000">
                          <a:effectLst/>
                        </a:rPr>
                        <a:t>Aprovechamiento RPC</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tc>
                  <a:txBody>
                    <a:bodyPr/>
                    <a:lstStyle/>
                    <a:p>
                      <a:pPr marR="89535" algn="just">
                        <a:lnSpc>
                          <a:spcPct val="115000"/>
                        </a:lnSpc>
                        <a:spcAft>
                          <a:spcPts val="0"/>
                        </a:spcAft>
                      </a:pPr>
                      <a:r>
                        <a:rPr lang="es-ES" sz="2000">
                          <a:effectLst/>
                        </a:rPr>
                        <a: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R="89535" algn="just">
                        <a:lnSpc>
                          <a:spcPct val="115000"/>
                        </a:lnSpc>
                        <a:spcAft>
                          <a:spcPts val="0"/>
                        </a:spcAft>
                      </a:pPr>
                      <a:r>
                        <a:rPr lang="es-ES" sz="2000">
                          <a:effectLst/>
                        </a:rPr>
                        <a:t>90.00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R="89535" algn="just">
                        <a:lnSpc>
                          <a:spcPct val="115000"/>
                        </a:lnSpc>
                        <a:spcAft>
                          <a:spcPts val="0"/>
                        </a:spcAft>
                      </a:pPr>
                      <a:r>
                        <a:rPr lang="es-ES" sz="2000">
                          <a:effectLst/>
                        </a:rPr>
                        <a:t>91.72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522694411"/>
                  </a:ext>
                </a:extLst>
              </a:tr>
              <a:tr h="387133">
                <a:tc>
                  <a:txBody>
                    <a:bodyPr/>
                    <a:lstStyle/>
                    <a:p>
                      <a:pPr marR="89535" algn="just">
                        <a:lnSpc>
                          <a:spcPct val="115000"/>
                        </a:lnSpc>
                        <a:spcAft>
                          <a:spcPts val="0"/>
                        </a:spcAft>
                      </a:pPr>
                      <a:r>
                        <a:rPr lang="es-ES" sz="2000">
                          <a:effectLst/>
                        </a:rPr>
                        <a:t>Tiro directo Basculador</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tc>
                  <a:txBody>
                    <a:bodyPr/>
                    <a:lstStyle/>
                    <a:p>
                      <a:pPr marR="89535" algn="just">
                        <a:lnSpc>
                          <a:spcPct val="115000"/>
                        </a:lnSpc>
                        <a:spcAft>
                          <a:spcPts val="0"/>
                        </a:spcAft>
                      </a:pPr>
                      <a:r>
                        <a:rPr lang="es-ES" sz="2000">
                          <a:effectLst/>
                        </a:rPr>
                        <a: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R="89535" algn="just">
                        <a:lnSpc>
                          <a:spcPct val="115000"/>
                        </a:lnSpc>
                        <a:spcAft>
                          <a:spcPts val="0"/>
                        </a:spcAft>
                      </a:pPr>
                      <a:r>
                        <a:rPr lang="es-ES" sz="2000">
                          <a:effectLst/>
                        </a:rPr>
                        <a:t>35.00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R="89535" algn="just">
                        <a:lnSpc>
                          <a:spcPct val="115000"/>
                        </a:lnSpc>
                        <a:spcAft>
                          <a:spcPts val="0"/>
                        </a:spcAft>
                      </a:pPr>
                      <a:r>
                        <a:rPr lang="es-ES" sz="2000">
                          <a:effectLst/>
                        </a:rPr>
                        <a:t>54.92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4037625842"/>
                  </a:ext>
                </a:extLst>
              </a:tr>
              <a:tr h="387133">
                <a:tc>
                  <a:txBody>
                    <a:bodyPr/>
                    <a:lstStyle/>
                    <a:p>
                      <a:pPr marR="89535" algn="just">
                        <a:lnSpc>
                          <a:spcPct val="115000"/>
                        </a:lnSpc>
                        <a:spcAft>
                          <a:spcPts val="0"/>
                        </a:spcAft>
                      </a:pPr>
                      <a:r>
                        <a:rPr lang="es-ES" sz="2000">
                          <a:effectLst/>
                        </a:rPr>
                        <a:t>Recobrado</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tc>
                  <a:txBody>
                    <a:bodyPr/>
                    <a:lstStyle/>
                    <a:p>
                      <a:pPr marR="89535" algn="just">
                        <a:lnSpc>
                          <a:spcPct val="115000"/>
                        </a:lnSpc>
                        <a:spcAft>
                          <a:spcPts val="0"/>
                        </a:spcAft>
                      </a:pPr>
                      <a:r>
                        <a:rPr lang="es-ES" sz="2000">
                          <a:effectLst/>
                        </a:rPr>
                        <a: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R="89535" algn="just">
                        <a:lnSpc>
                          <a:spcPct val="115000"/>
                        </a:lnSpc>
                        <a:spcAft>
                          <a:spcPts val="0"/>
                        </a:spcAft>
                      </a:pPr>
                      <a:r>
                        <a:rPr lang="es-ES" sz="2000">
                          <a:effectLst/>
                        </a:rPr>
                        <a:t>83.85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R="89535" algn="just">
                        <a:lnSpc>
                          <a:spcPct val="115000"/>
                        </a:lnSpc>
                        <a:spcAft>
                          <a:spcPts val="0"/>
                        </a:spcAft>
                      </a:pPr>
                      <a:r>
                        <a:rPr lang="es-ES" sz="2000">
                          <a:effectLst/>
                        </a:rPr>
                        <a:t>82.84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797725861"/>
                  </a:ext>
                </a:extLst>
              </a:tr>
              <a:tr h="387133">
                <a:tc>
                  <a:txBody>
                    <a:bodyPr/>
                    <a:lstStyle/>
                    <a:p>
                      <a:pPr marR="89535" algn="just">
                        <a:lnSpc>
                          <a:spcPct val="115000"/>
                        </a:lnSpc>
                        <a:spcAft>
                          <a:spcPts val="0"/>
                        </a:spcAft>
                      </a:pPr>
                      <a:r>
                        <a:rPr lang="es-ES" sz="2000">
                          <a:effectLst/>
                        </a:rPr>
                        <a:t>Formación de miel</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tc>
                  <a:txBody>
                    <a:bodyPr/>
                    <a:lstStyle/>
                    <a:p>
                      <a:pPr marR="89535" algn="just">
                        <a:lnSpc>
                          <a:spcPct val="115000"/>
                        </a:lnSpc>
                        <a:spcAft>
                          <a:spcPts val="0"/>
                        </a:spcAft>
                      </a:pPr>
                      <a:r>
                        <a:rPr lang="es-ES" sz="2000">
                          <a:effectLst/>
                        </a:rPr>
                        <a: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R="89535" algn="just">
                        <a:lnSpc>
                          <a:spcPct val="115000"/>
                        </a:lnSpc>
                        <a:spcAft>
                          <a:spcPts val="0"/>
                        </a:spcAft>
                      </a:pPr>
                      <a:r>
                        <a:rPr lang="es-ES" sz="2000">
                          <a:effectLst/>
                        </a:rPr>
                        <a:t>100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R="89535" algn="just">
                        <a:lnSpc>
                          <a:spcPct val="115000"/>
                        </a:lnSpc>
                        <a:spcAft>
                          <a:spcPts val="0"/>
                        </a:spcAft>
                      </a:pPr>
                      <a:r>
                        <a:rPr lang="es-ES" sz="2000">
                          <a:effectLst/>
                        </a:rPr>
                        <a:t>123.74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931136908"/>
                  </a:ext>
                </a:extLst>
              </a:tr>
              <a:tr h="387133">
                <a:tc>
                  <a:txBody>
                    <a:bodyPr/>
                    <a:lstStyle/>
                    <a:p>
                      <a:pPr marR="89535" algn="just">
                        <a:lnSpc>
                          <a:spcPct val="115000"/>
                        </a:lnSpc>
                        <a:spcAft>
                          <a:spcPts val="0"/>
                        </a:spcAft>
                      </a:pPr>
                      <a:r>
                        <a:rPr lang="es-ES" sz="2000">
                          <a:effectLst/>
                        </a:rPr>
                        <a:t>Pureza de jugo primario</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tc>
                  <a:txBody>
                    <a:bodyPr/>
                    <a:lstStyle/>
                    <a:p>
                      <a:pPr marR="89535" algn="just">
                        <a:lnSpc>
                          <a:spcPct val="115000"/>
                        </a:lnSpc>
                        <a:spcAft>
                          <a:spcPts val="0"/>
                        </a:spcAft>
                      </a:pPr>
                      <a:r>
                        <a:rPr lang="es-ES" sz="2000">
                          <a:effectLst/>
                        </a:rPr>
                        <a: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R="89535" algn="just">
                        <a:lnSpc>
                          <a:spcPct val="115000"/>
                        </a:lnSpc>
                        <a:spcAft>
                          <a:spcPts val="0"/>
                        </a:spcAft>
                      </a:pPr>
                      <a:r>
                        <a:rPr lang="es-ES" sz="2000">
                          <a:effectLst/>
                        </a:rPr>
                        <a:t>84.7</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R="89535" algn="just">
                        <a:lnSpc>
                          <a:spcPct val="115000"/>
                        </a:lnSpc>
                        <a:spcAft>
                          <a:spcPts val="0"/>
                        </a:spcAft>
                      </a:pPr>
                      <a:r>
                        <a:rPr lang="es-ES" sz="2000" dirty="0">
                          <a:effectLst/>
                        </a:rPr>
                        <a:t>86.25</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730007318"/>
                  </a:ext>
                </a:extLst>
              </a:tr>
            </a:tbl>
          </a:graphicData>
        </a:graphic>
      </p:graphicFrame>
      <p:sp>
        <p:nvSpPr>
          <p:cNvPr id="3" name="Rectangle 1"/>
          <p:cNvSpPr>
            <a:spLocks noChangeArrowheads="1"/>
          </p:cNvSpPr>
          <p:nvPr/>
        </p:nvSpPr>
        <p:spPr bwMode="auto">
          <a:xfrm>
            <a:off x="1200937" y="323067"/>
            <a:ext cx="884476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s-ES" altLang="en-US" sz="24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Tabla No 1.Toma de Información. Criterio de la Materia Prima.</a:t>
            </a:r>
            <a:endParaRPr kumimoji="0" lang="es-ES" altLang="en-US" sz="2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473754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1294269668"/>
              </p:ext>
            </p:extLst>
          </p:nvPr>
        </p:nvGraphicFramePr>
        <p:xfrm>
          <a:off x="267286" y="766922"/>
          <a:ext cx="11754918" cy="5698175"/>
        </p:xfrm>
        <a:graphic>
          <a:graphicData uri="http://schemas.openxmlformats.org/drawingml/2006/table">
            <a:tbl>
              <a:tblPr firstRow="1" firstCol="1" bandRow="1">
                <a:tableStyleId>{5C22544A-7EE6-4342-B048-85BDC9FD1C3A}</a:tableStyleId>
              </a:tblPr>
              <a:tblGrid>
                <a:gridCol w="667726">
                  <a:extLst>
                    <a:ext uri="{9D8B030D-6E8A-4147-A177-3AD203B41FA5}">
                      <a16:colId xmlns:a16="http://schemas.microsoft.com/office/drawing/2014/main" val="91201397"/>
                    </a:ext>
                  </a:extLst>
                </a:gridCol>
                <a:gridCol w="892049">
                  <a:extLst>
                    <a:ext uri="{9D8B030D-6E8A-4147-A177-3AD203B41FA5}">
                      <a16:colId xmlns:a16="http://schemas.microsoft.com/office/drawing/2014/main" val="3620106604"/>
                    </a:ext>
                  </a:extLst>
                </a:gridCol>
                <a:gridCol w="1014613">
                  <a:extLst>
                    <a:ext uri="{9D8B030D-6E8A-4147-A177-3AD203B41FA5}">
                      <a16:colId xmlns:a16="http://schemas.microsoft.com/office/drawing/2014/main" val="932590104"/>
                    </a:ext>
                  </a:extLst>
                </a:gridCol>
                <a:gridCol w="1547446">
                  <a:extLst>
                    <a:ext uri="{9D8B030D-6E8A-4147-A177-3AD203B41FA5}">
                      <a16:colId xmlns:a16="http://schemas.microsoft.com/office/drawing/2014/main" val="2767825004"/>
                    </a:ext>
                  </a:extLst>
                </a:gridCol>
                <a:gridCol w="1689587">
                  <a:extLst>
                    <a:ext uri="{9D8B030D-6E8A-4147-A177-3AD203B41FA5}">
                      <a16:colId xmlns:a16="http://schemas.microsoft.com/office/drawing/2014/main" val="3844397803"/>
                    </a:ext>
                  </a:extLst>
                </a:gridCol>
                <a:gridCol w="742151">
                  <a:extLst>
                    <a:ext uri="{9D8B030D-6E8A-4147-A177-3AD203B41FA5}">
                      <a16:colId xmlns:a16="http://schemas.microsoft.com/office/drawing/2014/main" val="2007203056"/>
                    </a:ext>
                  </a:extLst>
                </a:gridCol>
                <a:gridCol w="652003">
                  <a:extLst>
                    <a:ext uri="{9D8B030D-6E8A-4147-A177-3AD203B41FA5}">
                      <a16:colId xmlns:a16="http://schemas.microsoft.com/office/drawing/2014/main" val="3464690291"/>
                    </a:ext>
                  </a:extLst>
                </a:gridCol>
                <a:gridCol w="834394">
                  <a:extLst>
                    <a:ext uri="{9D8B030D-6E8A-4147-A177-3AD203B41FA5}">
                      <a16:colId xmlns:a16="http://schemas.microsoft.com/office/drawing/2014/main" val="1363294164"/>
                    </a:ext>
                  </a:extLst>
                </a:gridCol>
                <a:gridCol w="891001">
                  <a:extLst>
                    <a:ext uri="{9D8B030D-6E8A-4147-A177-3AD203B41FA5}">
                      <a16:colId xmlns:a16="http://schemas.microsoft.com/office/drawing/2014/main" val="2432307619"/>
                    </a:ext>
                  </a:extLst>
                </a:gridCol>
                <a:gridCol w="892049">
                  <a:extLst>
                    <a:ext uri="{9D8B030D-6E8A-4147-A177-3AD203B41FA5}">
                      <a16:colId xmlns:a16="http://schemas.microsoft.com/office/drawing/2014/main" val="372351810"/>
                    </a:ext>
                  </a:extLst>
                </a:gridCol>
                <a:gridCol w="891001">
                  <a:extLst>
                    <a:ext uri="{9D8B030D-6E8A-4147-A177-3AD203B41FA5}">
                      <a16:colId xmlns:a16="http://schemas.microsoft.com/office/drawing/2014/main" val="3268901455"/>
                    </a:ext>
                  </a:extLst>
                </a:gridCol>
                <a:gridCol w="1040898">
                  <a:extLst>
                    <a:ext uri="{9D8B030D-6E8A-4147-A177-3AD203B41FA5}">
                      <a16:colId xmlns:a16="http://schemas.microsoft.com/office/drawing/2014/main" val="1137488187"/>
                    </a:ext>
                  </a:extLst>
                </a:gridCol>
              </a:tblGrid>
              <a:tr h="146666">
                <a:tc gridSpan="12">
                  <a:txBody>
                    <a:bodyPr/>
                    <a:lstStyle/>
                    <a:p>
                      <a:pPr marR="89535" algn="ctr">
                        <a:lnSpc>
                          <a:spcPct val="150000"/>
                        </a:lnSpc>
                        <a:spcAft>
                          <a:spcPts val="0"/>
                        </a:spcAft>
                      </a:pPr>
                      <a:r>
                        <a:rPr lang="es-ES" sz="2000" u="sng" dirty="0">
                          <a:solidFill>
                            <a:schemeClr val="tx1"/>
                          </a:solidFill>
                          <a:effectLst/>
                        </a:rPr>
                        <a:t>Calculo del azúcar dejada de producir por el tiempo perdido por revoltura y tupición del colador de jugo claro</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ctr">
                    <a:solidFill>
                      <a:schemeClr val="accent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46143129"/>
                  </a:ext>
                </a:extLst>
              </a:tr>
              <a:tr h="1466662">
                <a:tc>
                  <a:txBody>
                    <a:bodyPr/>
                    <a:lstStyle/>
                    <a:p>
                      <a:pPr marR="89535" algn="just">
                        <a:lnSpc>
                          <a:spcPct val="150000"/>
                        </a:lnSpc>
                        <a:spcAft>
                          <a:spcPts val="0"/>
                        </a:spcAft>
                      </a:pPr>
                      <a:r>
                        <a:rPr lang="es-ES" sz="2000" dirty="0">
                          <a:solidFill>
                            <a:schemeClr val="tx1"/>
                          </a:solidFill>
                          <a:effectLst/>
                        </a:rPr>
                        <a:t>#</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T/Perdido x revoltura en clarificadores (hr)</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solidFill>
                      <a:schemeClr val="accent2">
                        <a:lumMod val="20000"/>
                        <a:lumOff val="80000"/>
                      </a:schemeClr>
                    </a:solidFill>
                  </a:tcPr>
                </a:tc>
                <a:tc>
                  <a:txBody>
                    <a:bodyPr/>
                    <a:lstStyle/>
                    <a:p>
                      <a:pPr marR="89535" algn="just">
                        <a:lnSpc>
                          <a:spcPct val="150000"/>
                        </a:lnSpc>
                        <a:spcAft>
                          <a:spcPts val="0"/>
                        </a:spcAft>
                      </a:pPr>
                      <a:r>
                        <a:rPr lang="es-ES" sz="2000" dirty="0">
                          <a:solidFill>
                            <a:schemeClr val="tx1"/>
                          </a:solidFill>
                          <a:effectLst/>
                        </a:rPr>
                        <a:t>T/Perdido x tupición en colador de jugo claro </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solidFill>
                      <a:schemeClr val="accent2">
                        <a:lumMod val="20000"/>
                        <a:lumOff val="80000"/>
                      </a:schemeClr>
                    </a:solidFill>
                  </a:tcPr>
                </a:tc>
                <a:tc>
                  <a:txBody>
                    <a:bodyPr/>
                    <a:lstStyle/>
                    <a:p>
                      <a:pPr marR="89535" algn="just">
                        <a:lnSpc>
                          <a:spcPct val="150000"/>
                        </a:lnSpc>
                        <a:spcAft>
                          <a:spcPts val="0"/>
                        </a:spcAft>
                      </a:pPr>
                      <a:r>
                        <a:rPr lang="es-ES" sz="2000" dirty="0">
                          <a:effectLst/>
                        </a:rPr>
                        <a:t>Fecha x revoltura</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solidFill>
                      <a:schemeClr val="accent2">
                        <a:lumMod val="20000"/>
                        <a:lumOff val="80000"/>
                      </a:schemeClr>
                    </a:solidFill>
                  </a:tcPr>
                </a:tc>
                <a:tc>
                  <a:txBody>
                    <a:bodyPr/>
                    <a:lstStyle/>
                    <a:p>
                      <a:pPr marR="89535" algn="just">
                        <a:lnSpc>
                          <a:spcPct val="150000"/>
                        </a:lnSpc>
                        <a:spcAft>
                          <a:spcPts val="0"/>
                        </a:spcAft>
                      </a:pPr>
                      <a:r>
                        <a:rPr lang="es-ES" sz="2000" dirty="0">
                          <a:effectLst/>
                        </a:rPr>
                        <a:t>Fecha por tupición del colador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solidFill>
                      <a:schemeClr val="accent2">
                        <a:lumMod val="20000"/>
                        <a:lumOff val="80000"/>
                      </a:schemeClr>
                    </a:solidFill>
                  </a:tcPr>
                </a:tc>
                <a:tc gridSpan="2">
                  <a:txBody>
                    <a:bodyPr/>
                    <a:lstStyle/>
                    <a:p>
                      <a:pPr marR="89535" algn="just">
                        <a:lnSpc>
                          <a:spcPct val="150000"/>
                        </a:lnSpc>
                        <a:spcAft>
                          <a:spcPts val="0"/>
                        </a:spcAft>
                      </a:pPr>
                      <a:r>
                        <a:rPr lang="es-ES" sz="2000" dirty="0">
                          <a:effectLst/>
                        </a:rPr>
                        <a:t>Azúcar plan del día (T)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solidFill>
                      <a:schemeClr val="accent2">
                        <a:lumMod val="20000"/>
                        <a:lumOff val="80000"/>
                      </a:schemeClr>
                    </a:solidFill>
                  </a:tcPr>
                </a:tc>
                <a:tc hMerge="1">
                  <a:txBody>
                    <a:bodyPr/>
                    <a:lstStyle/>
                    <a:p>
                      <a:endParaRPr lang="en-US"/>
                    </a:p>
                  </a:txBody>
                  <a:tcPr/>
                </a:tc>
                <a:tc gridSpan="2">
                  <a:txBody>
                    <a:bodyPr/>
                    <a:lstStyle/>
                    <a:p>
                      <a:pPr marR="89535" algn="just">
                        <a:lnSpc>
                          <a:spcPct val="150000"/>
                        </a:lnSpc>
                        <a:spcAft>
                          <a:spcPts val="0"/>
                        </a:spcAft>
                      </a:pPr>
                      <a:r>
                        <a:rPr lang="es-ES" sz="2000">
                          <a:effectLst/>
                        </a:rPr>
                        <a:t>Azúcar plan del día por horas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solidFill>
                      <a:schemeClr val="accent2">
                        <a:lumMod val="20000"/>
                        <a:lumOff val="80000"/>
                      </a:schemeClr>
                    </a:solidFill>
                  </a:tcPr>
                </a:tc>
                <a:tc hMerge="1">
                  <a:txBody>
                    <a:bodyPr/>
                    <a:lstStyle/>
                    <a:p>
                      <a:endParaRPr lang="en-US"/>
                    </a:p>
                  </a:txBody>
                  <a:tcPr/>
                </a:tc>
                <a:tc gridSpan="2">
                  <a:txBody>
                    <a:bodyPr/>
                    <a:lstStyle/>
                    <a:p>
                      <a:pPr marR="89535" algn="just">
                        <a:lnSpc>
                          <a:spcPct val="150000"/>
                        </a:lnSpc>
                        <a:spcAft>
                          <a:spcPts val="0"/>
                        </a:spcAft>
                      </a:pPr>
                      <a:r>
                        <a:rPr lang="es-ES" sz="2000">
                          <a:effectLst/>
                        </a:rPr>
                        <a:t>Azúcar dejada de producir por las dos causas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solidFill>
                      <a:schemeClr val="accent2">
                        <a:lumMod val="20000"/>
                        <a:lumOff val="80000"/>
                      </a:schemeClr>
                    </a:solidFill>
                  </a:tcPr>
                </a:tc>
                <a:tc hMerge="1">
                  <a:txBody>
                    <a:bodyPr/>
                    <a:lstStyle/>
                    <a:p>
                      <a:endParaRPr lang="en-US"/>
                    </a:p>
                  </a:txBody>
                  <a:tcPr/>
                </a:tc>
                <a:tc>
                  <a:txBody>
                    <a:bodyPr/>
                    <a:lstStyle/>
                    <a:p>
                      <a:pPr marR="89535" algn="just">
                        <a:lnSpc>
                          <a:spcPct val="150000"/>
                        </a:lnSpc>
                        <a:spcAft>
                          <a:spcPts val="0"/>
                        </a:spcAft>
                      </a:pPr>
                      <a:r>
                        <a:rPr lang="es-ES" sz="2000">
                          <a:effectLst/>
                        </a:rPr>
                        <a:t>Azúcar dejada sumando las 2 causas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solidFill>
                      <a:schemeClr val="accent2">
                        <a:lumMod val="20000"/>
                        <a:lumOff val="80000"/>
                      </a:schemeClr>
                    </a:solidFill>
                  </a:tcPr>
                </a:tc>
                <a:extLst>
                  <a:ext uri="{0D108BD9-81ED-4DB2-BD59-A6C34878D82A}">
                    <a16:rowId xmlns:a16="http://schemas.microsoft.com/office/drawing/2014/main" val="3315728442"/>
                  </a:ext>
                </a:extLst>
              </a:tr>
              <a:tr h="173912">
                <a:tc>
                  <a:txBody>
                    <a:bodyPr/>
                    <a:lstStyle/>
                    <a:p>
                      <a:pPr marR="89535" algn="just">
                        <a:lnSpc>
                          <a:spcPct val="150000"/>
                        </a:lnSpc>
                        <a:spcAft>
                          <a:spcPts val="0"/>
                        </a:spcAft>
                      </a:pPr>
                      <a:r>
                        <a:rPr lang="es-ES" sz="2000">
                          <a:solidFill>
                            <a:schemeClr val="tx1"/>
                          </a:solidFill>
                          <a:effectLst/>
                        </a:rPr>
                        <a:t>1</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dirty="0">
                          <a:effectLst/>
                        </a:rPr>
                        <a:t>2.567</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effectLst/>
                        </a:rPr>
                        <a:t>1.283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effectLst/>
                        </a:rPr>
                        <a:t>06/01/2016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effectLst/>
                        </a:rPr>
                        <a:t>14/01/2016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effectLst/>
                        </a:rPr>
                        <a:t>483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effectLst/>
                        </a:rPr>
                        <a:t>506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effectLst/>
                        </a:rPr>
                        <a:t>20.12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effectLst/>
                        </a:rPr>
                        <a:t>21.08</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effectLst/>
                        </a:rPr>
                        <a:t>51.64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effectLst/>
                        </a:rPr>
                        <a:t>27.04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effectLst/>
                        </a:rPr>
                        <a:t>78.68</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extLst>
                  <a:ext uri="{0D108BD9-81ED-4DB2-BD59-A6C34878D82A}">
                    <a16:rowId xmlns:a16="http://schemas.microsoft.com/office/drawing/2014/main" val="1539550134"/>
                  </a:ext>
                </a:extLst>
              </a:tr>
              <a:tr h="173912">
                <a:tc>
                  <a:txBody>
                    <a:bodyPr/>
                    <a:lstStyle/>
                    <a:p>
                      <a:pPr marR="89535" algn="just">
                        <a:lnSpc>
                          <a:spcPct val="150000"/>
                        </a:lnSpc>
                        <a:spcAft>
                          <a:spcPts val="0"/>
                        </a:spcAft>
                      </a:pPr>
                      <a:r>
                        <a:rPr lang="es-ES" sz="2000" dirty="0">
                          <a:solidFill>
                            <a:schemeClr val="tx1"/>
                          </a:solidFill>
                          <a:effectLst/>
                        </a:rPr>
                        <a:t>2</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dirty="0">
                          <a:effectLst/>
                        </a:rPr>
                        <a:t>2.083</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effectLst/>
                        </a:rPr>
                        <a:t>0.867</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effectLst/>
                        </a:rPr>
                        <a:t>13/01/2016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effectLst/>
                        </a:rPr>
                        <a:t>23/01/2016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effectLst/>
                        </a:rPr>
                        <a:t>503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effectLst/>
                        </a:rPr>
                        <a:t>531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effectLst/>
                        </a:rPr>
                        <a:t>20.95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effectLst/>
                        </a:rPr>
                        <a:t>22.12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effectLst/>
                        </a:rPr>
                        <a:t>43.63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effectLst/>
                        </a:rPr>
                        <a:t>19.17</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effectLst/>
                        </a:rPr>
                        <a:t>62.80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extLst>
                  <a:ext uri="{0D108BD9-81ED-4DB2-BD59-A6C34878D82A}">
                    <a16:rowId xmlns:a16="http://schemas.microsoft.com/office/drawing/2014/main" val="2072795746"/>
                  </a:ext>
                </a:extLst>
              </a:tr>
              <a:tr h="173912">
                <a:tc>
                  <a:txBody>
                    <a:bodyPr/>
                    <a:lstStyle/>
                    <a:p>
                      <a:pPr marR="89535" algn="just">
                        <a:lnSpc>
                          <a:spcPct val="150000"/>
                        </a:lnSpc>
                        <a:spcAft>
                          <a:spcPts val="0"/>
                        </a:spcAft>
                      </a:pPr>
                      <a:r>
                        <a:rPr lang="es-ES" sz="2000" dirty="0">
                          <a:solidFill>
                            <a:schemeClr val="tx1"/>
                          </a:solidFill>
                          <a:effectLst/>
                        </a:rPr>
                        <a:t>3</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effectLst/>
                        </a:rPr>
                        <a:t>3.633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effectLst/>
                        </a:rPr>
                        <a:t>3.15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effectLst/>
                        </a:rPr>
                        <a:t>14/01/2016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effectLst/>
                        </a:rPr>
                        <a:t>02/02/2016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effectLst/>
                        </a:rPr>
                        <a:t>506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effectLst/>
                        </a:rPr>
                        <a:t>555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effectLst/>
                        </a:rPr>
                        <a:t>21.08</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effectLst/>
                        </a:rPr>
                        <a:t>23.12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effectLst/>
                        </a:rPr>
                        <a:t>76.58</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effectLst/>
                        </a:rPr>
                        <a:t>72.82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dirty="0">
                          <a:effectLst/>
                        </a:rPr>
                        <a:t>149.41</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extLst>
                  <a:ext uri="{0D108BD9-81ED-4DB2-BD59-A6C34878D82A}">
                    <a16:rowId xmlns:a16="http://schemas.microsoft.com/office/drawing/2014/main" val="1685741203"/>
                  </a:ext>
                </a:extLst>
              </a:tr>
            </a:tbl>
          </a:graphicData>
        </a:graphic>
      </p:graphicFrame>
      <p:sp>
        <p:nvSpPr>
          <p:cNvPr id="3" name="Rectangle 1"/>
          <p:cNvSpPr>
            <a:spLocks noChangeArrowheads="1"/>
          </p:cNvSpPr>
          <p:nvPr/>
        </p:nvSpPr>
        <p:spPr bwMode="auto">
          <a:xfrm>
            <a:off x="548638" y="0"/>
            <a:ext cx="1050856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n-US" sz="24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Tabla # 2: Referencias tomadas de La Zafra 2016, en el 2017 no existió tiempo perdido por esta causa. </a:t>
            </a:r>
            <a:endParaRPr kumimoji="0" lang="es-ES" altLang="en-US" sz="2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888957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2280268229"/>
              </p:ext>
            </p:extLst>
          </p:nvPr>
        </p:nvGraphicFramePr>
        <p:xfrm>
          <a:off x="382441" y="1105511"/>
          <a:ext cx="11473566" cy="4081150"/>
        </p:xfrm>
        <a:graphic>
          <a:graphicData uri="http://schemas.openxmlformats.org/drawingml/2006/table">
            <a:tbl>
              <a:tblPr firstRow="1" firstCol="1" bandRow="1">
                <a:tableStyleId>{5C22544A-7EE6-4342-B048-85BDC9FD1C3A}</a:tableStyleId>
              </a:tblPr>
              <a:tblGrid>
                <a:gridCol w="517891">
                  <a:extLst>
                    <a:ext uri="{9D8B030D-6E8A-4147-A177-3AD203B41FA5}">
                      <a16:colId xmlns:a16="http://schemas.microsoft.com/office/drawing/2014/main" val="800250178"/>
                    </a:ext>
                  </a:extLst>
                </a:gridCol>
                <a:gridCol w="815926">
                  <a:extLst>
                    <a:ext uri="{9D8B030D-6E8A-4147-A177-3AD203B41FA5}">
                      <a16:colId xmlns:a16="http://schemas.microsoft.com/office/drawing/2014/main" val="3910985638"/>
                    </a:ext>
                  </a:extLst>
                </a:gridCol>
                <a:gridCol w="928468">
                  <a:extLst>
                    <a:ext uri="{9D8B030D-6E8A-4147-A177-3AD203B41FA5}">
                      <a16:colId xmlns:a16="http://schemas.microsoft.com/office/drawing/2014/main" val="2810136499"/>
                    </a:ext>
                  </a:extLst>
                </a:gridCol>
                <a:gridCol w="1589649">
                  <a:extLst>
                    <a:ext uri="{9D8B030D-6E8A-4147-A177-3AD203B41FA5}">
                      <a16:colId xmlns:a16="http://schemas.microsoft.com/office/drawing/2014/main" val="119805292"/>
                    </a:ext>
                  </a:extLst>
                </a:gridCol>
                <a:gridCol w="1645920">
                  <a:extLst>
                    <a:ext uri="{9D8B030D-6E8A-4147-A177-3AD203B41FA5}">
                      <a16:colId xmlns:a16="http://schemas.microsoft.com/office/drawing/2014/main" val="2671275054"/>
                    </a:ext>
                  </a:extLst>
                </a:gridCol>
                <a:gridCol w="731520">
                  <a:extLst>
                    <a:ext uri="{9D8B030D-6E8A-4147-A177-3AD203B41FA5}">
                      <a16:colId xmlns:a16="http://schemas.microsoft.com/office/drawing/2014/main" val="47914836"/>
                    </a:ext>
                  </a:extLst>
                </a:gridCol>
                <a:gridCol w="633047">
                  <a:extLst>
                    <a:ext uri="{9D8B030D-6E8A-4147-A177-3AD203B41FA5}">
                      <a16:colId xmlns:a16="http://schemas.microsoft.com/office/drawing/2014/main" val="1221010989"/>
                    </a:ext>
                  </a:extLst>
                </a:gridCol>
                <a:gridCol w="985113">
                  <a:extLst>
                    <a:ext uri="{9D8B030D-6E8A-4147-A177-3AD203B41FA5}">
                      <a16:colId xmlns:a16="http://schemas.microsoft.com/office/drawing/2014/main" val="2646002034"/>
                    </a:ext>
                  </a:extLst>
                </a:gridCol>
                <a:gridCol w="869675">
                  <a:extLst>
                    <a:ext uri="{9D8B030D-6E8A-4147-A177-3AD203B41FA5}">
                      <a16:colId xmlns:a16="http://schemas.microsoft.com/office/drawing/2014/main" val="3067041057"/>
                    </a:ext>
                  </a:extLst>
                </a:gridCol>
                <a:gridCol w="870698">
                  <a:extLst>
                    <a:ext uri="{9D8B030D-6E8A-4147-A177-3AD203B41FA5}">
                      <a16:colId xmlns:a16="http://schemas.microsoft.com/office/drawing/2014/main" val="263012729"/>
                    </a:ext>
                  </a:extLst>
                </a:gridCol>
                <a:gridCol w="869675">
                  <a:extLst>
                    <a:ext uri="{9D8B030D-6E8A-4147-A177-3AD203B41FA5}">
                      <a16:colId xmlns:a16="http://schemas.microsoft.com/office/drawing/2014/main" val="408605562"/>
                    </a:ext>
                  </a:extLst>
                </a:gridCol>
                <a:gridCol w="1015984">
                  <a:extLst>
                    <a:ext uri="{9D8B030D-6E8A-4147-A177-3AD203B41FA5}">
                      <a16:colId xmlns:a16="http://schemas.microsoft.com/office/drawing/2014/main" val="696918245"/>
                    </a:ext>
                  </a:extLst>
                </a:gridCol>
              </a:tblGrid>
              <a:tr h="173912">
                <a:tc>
                  <a:txBody>
                    <a:bodyPr/>
                    <a:lstStyle/>
                    <a:p>
                      <a:pPr marR="89535" algn="just">
                        <a:lnSpc>
                          <a:spcPct val="150000"/>
                        </a:lnSpc>
                        <a:spcAft>
                          <a:spcPts val="0"/>
                        </a:spcAft>
                      </a:pPr>
                      <a:r>
                        <a:rPr lang="es-ES" sz="2000" dirty="0">
                          <a:solidFill>
                            <a:schemeClr val="tx1"/>
                          </a:solidFill>
                          <a:effectLst/>
                        </a:rPr>
                        <a:t>4</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b="0" dirty="0">
                          <a:solidFill>
                            <a:schemeClr val="tx1"/>
                          </a:solidFill>
                          <a:effectLst/>
                        </a:rPr>
                        <a:t>3.2</a:t>
                      </a:r>
                      <a:endParaRPr lang="en-US"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b="0">
                          <a:solidFill>
                            <a:schemeClr val="tx1"/>
                          </a:solidFill>
                          <a:effectLst/>
                        </a:rPr>
                        <a:t>0.583</a:t>
                      </a:r>
                      <a:endParaRPr lang="en-US" sz="20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b="0">
                          <a:solidFill>
                            <a:schemeClr val="tx1"/>
                          </a:solidFill>
                          <a:effectLst/>
                        </a:rPr>
                        <a:t>25/01/2016</a:t>
                      </a:r>
                      <a:endParaRPr lang="en-US" sz="20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b="0" dirty="0">
                          <a:solidFill>
                            <a:schemeClr val="tx1"/>
                          </a:solidFill>
                          <a:effectLst/>
                        </a:rPr>
                        <a:t>06/02/2016</a:t>
                      </a:r>
                      <a:endParaRPr lang="en-US"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b="0" dirty="0">
                          <a:solidFill>
                            <a:schemeClr val="tx1"/>
                          </a:solidFill>
                          <a:effectLst/>
                        </a:rPr>
                        <a:t>538</a:t>
                      </a:r>
                      <a:endParaRPr lang="en-US"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b="0" dirty="0">
                          <a:solidFill>
                            <a:schemeClr val="tx1"/>
                          </a:solidFill>
                          <a:effectLst/>
                        </a:rPr>
                        <a:t>564</a:t>
                      </a:r>
                      <a:endParaRPr lang="en-US"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b="0" dirty="0">
                          <a:solidFill>
                            <a:schemeClr val="tx1"/>
                          </a:solidFill>
                          <a:effectLst/>
                        </a:rPr>
                        <a:t>22.41</a:t>
                      </a:r>
                      <a:endParaRPr lang="en-US"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b="0" dirty="0">
                          <a:solidFill>
                            <a:schemeClr val="tx1"/>
                          </a:solidFill>
                          <a:effectLst/>
                        </a:rPr>
                        <a:t>23.5</a:t>
                      </a:r>
                      <a:endParaRPr lang="en-US"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b="0" dirty="0">
                          <a:solidFill>
                            <a:schemeClr val="tx1"/>
                          </a:solidFill>
                          <a:effectLst/>
                        </a:rPr>
                        <a:t>71.71</a:t>
                      </a:r>
                      <a:endParaRPr lang="en-US"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b="0" dirty="0">
                          <a:solidFill>
                            <a:schemeClr val="tx1"/>
                          </a:solidFill>
                          <a:effectLst/>
                        </a:rPr>
                        <a:t>13.70</a:t>
                      </a:r>
                      <a:endParaRPr lang="en-US"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b="0" dirty="0">
                          <a:solidFill>
                            <a:schemeClr val="tx1"/>
                          </a:solidFill>
                          <a:effectLst/>
                        </a:rPr>
                        <a:t>85.41</a:t>
                      </a:r>
                      <a:endParaRPr lang="en-US"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extLst>
                  <a:ext uri="{0D108BD9-81ED-4DB2-BD59-A6C34878D82A}">
                    <a16:rowId xmlns:a16="http://schemas.microsoft.com/office/drawing/2014/main" val="1707526008"/>
                  </a:ext>
                </a:extLst>
              </a:tr>
              <a:tr h="173912">
                <a:tc>
                  <a:txBody>
                    <a:bodyPr/>
                    <a:lstStyle/>
                    <a:p>
                      <a:pPr marR="89535" algn="just">
                        <a:lnSpc>
                          <a:spcPct val="150000"/>
                        </a:lnSpc>
                        <a:spcAft>
                          <a:spcPts val="0"/>
                        </a:spcAft>
                      </a:pPr>
                      <a:r>
                        <a:rPr lang="es-ES" sz="2000" dirty="0">
                          <a:solidFill>
                            <a:schemeClr val="tx1"/>
                          </a:solidFill>
                          <a:effectLst/>
                        </a:rPr>
                        <a:t>5</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1.85</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dirty="0">
                          <a:solidFill>
                            <a:schemeClr val="tx1"/>
                          </a:solidFill>
                          <a:effectLst/>
                        </a:rPr>
                        <a:t>0.333</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25/01/2016</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dirty="0">
                          <a:solidFill>
                            <a:schemeClr val="tx1"/>
                          </a:solidFill>
                          <a:effectLst/>
                        </a:rPr>
                        <a:t>06/02/2016</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538</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564</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22.41</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23.5</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41.45</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7.82</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49.27</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extLst>
                  <a:ext uri="{0D108BD9-81ED-4DB2-BD59-A6C34878D82A}">
                    <a16:rowId xmlns:a16="http://schemas.microsoft.com/office/drawing/2014/main" val="2140421171"/>
                  </a:ext>
                </a:extLst>
              </a:tr>
              <a:tr h="173912">
                <a:tc>
                  <a:txBody>
                    <a:bodyPr/>
                    <a:lstStyle/>
                    <a:p>
                      <a:pPr marR="89535" algn="just">
                        <a:lnSpc>
                          <a:spcPct val="150000"/>
                        </a:lnSpc>
                        <a:spcAft>
                          <a:spcPts val="0"/>
                        </a:spcAft>
                      </a:pPr>
                      <a:r>
                        <a:rPr lang="es-ES" sz="2000">
                          <a:solidFill>
                            <a:schemeClr val="tx1"/>
                          </a:solidFill>
                          <a:effectLst/>
                        </a:rPr>
                        <a:t>6</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0.217</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1.117</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dirty="0">
                          <a:solidFill>
                            <a:schemeClr val="tx1"/>
                          </a:solidFill>
                          <a:effectLst/>
                        </a:rPr>
                        <a:t>02/02/2016</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dirty="0">
                          <a:solidFill>
                            <a:schemeClr val="tx1"/>
                          </a:solidFill>
                          <a:effectLst/>
                        </a:rPr>
                        <a:t>15/02/2016</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555</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582</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23.12</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24.25</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5.01</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27.08</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32.09</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extLst>
                  <a:ext uri="{0D108BD9-81ED-4DB2-BD59-A6C34878D82A}">
                    <a16:rowId xmlns:a16="http://schemas.microsoft.com/office/drawing/2014/main" val="1816756228"/>
                  </a:ext>
                </a:extLst>
              </a:tr>
              <a:tr h="173912">
                <a:tc>
                  <a:txBody>
                    <a:bodyPr/>
                    <a:lstStyle/>
                    <a:p>
                      <a:pPr marR="89535" algn="just">
                        <a:lnSpc>
                          <a:spcPct val="150000"/>
                        </a:lnSpc>
                        <a:spcAft>
                          <a:spcPts val="0"/>
                        </a:spcAft>
                      </a:pPr>
                      <a:r>
                        <a:rPr lang="es-ES" sz="2000">
                          <a:solidFill>
                            <a:schemeClr val="tx1"/>
                          </a:solidFill>
                          <a:effectLst/>
                        </a:rPr>
                        <a:t>7</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0.467</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0.917</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19/02/2016</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dirty="0">
                          <a:solidFill>
                            <a:schemeClr val="tx1"/>
                          </a:solidFill>
                          <a:effectLst/>
                        </a:rPr>
                        <a:t>15/02/2016</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dirty="0">
                          <a:solidFill>
                            <a:schemeClr val="tx1"/>
                          </a:solidFill>
                          <a:effectLst/>
                        </a:rPr>
                        <a:t>589</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582</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dirty="0">
                          <a:solidFill>
                            <a:schemeClr val="tx1"/>
                          </a:solidFill>
                          <a:effectLst/>
                        </a:rPr>
                        <a:t>24.54</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24.25</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11.46</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22.23</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33.69</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extLst>
                  <a:ext uri="{0D108BD9-81ED-4DB2-BD59-A6C34878D82A}">
                    <a16:rowId xmlns:a16="http://schemas.microsoft.com/office/drawing/2014/main" val="2514310948"/>
                  </a:ext>
                </a:extLst>
              </a:tr>
              <a:tr h="173912">
                <a:tc>
                  <a:txBody>
                    <a:bodyPr/>
                    <a:lstStyle/>
                    <a:p>
                      <a:pPr marR="89535" algn="just">
                        <a:lnSpc>
                          <a:spcPct val="150000"/>
                        </a:lnSpc>
                        <a:spcAft>
                          <a:spcPts val="0"/>
                        </a:spcAft>
                      </a:pPr>
                      <a:r>
                        <a:rPr lang="es-ES" sz="2000">
                          <a:solidFill>
                            <a:schemeClr val="tx1"/>
                          </a:solidFill>
                          <a:effectLst/>
                        </a:rPr>
                        <a:t>8</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0.839</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0.85</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20/02/2016</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dirty="0">
                          <a:solidFill>
                            <a:schemeClr val="tx1"/>
                          </a:solidFill>
                          <a:effectLst/>
                        </a:rPr>
                        <a:t>28/02/2016</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dirty="0">
                          <a:solidFill>
                            <a:schemeClr val="tx1"/>
                          </a:solidFill>
                          <a:effectLst/>
                        </a:rPr>
                        <a:t>615</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dirty="0">
                          <a:solidFill>
                            <a:schemeClr val="tx1"/>
                          </a:solidFill>
                          <a:effectLst/>
                        </a:rPr>
                        <a:t>615</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dirty="0">
                          <a:solidFill>
                            <a:schemeClr val="tx1"/>
                          </a:solidFill>
                          <a:effectLst/>
                        </a:rPr>
                        <a:t>25.62</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dirty="0">
                          <a:solidFill>
                            <a:schemeClr val="tx1"/>
                          </a:solidFill>
                          <a:effectLst/>
                        </a:rPr>
                        <a:t>25.62</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dirty="0">
                          <a:solidFill>
                            <a:schemeClr val="tx1"/>
                          </a:solidFill>
                          <a:effectLst/>
                        </a:rPr>
                        <a:t>21.49</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21.77</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dirty="0">
                          <a:solidFill>
                            <a:schemeClr val="tx1"/>
                          </a:solidFill>
                          <a:effectLst/>
                        </a:rPr>
                        <a:t>43.26</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extLst>
                  <a:ext uri="{0D108BD9-81ED-4DB2-BD59-A6C34878D82A}">
                    <a16:rowId xmlns:a16="http://schemas.microsoft.com/office/drawing/2014/main" val="2430234336"/>
                  </a:ext>
                </a:extLst>
              </a:tr>
              <a:tr h="173912">
                <a:tc>
                  <a:txBody>
                    <a:bodyPr/>
                    <a:lstStyle/>
                    <a:p>
                      <a:pPr marR="89535" algn="just">
                        <a:lnSpc>
                          <a:spcPct val="150000"/>
                        </a:lnSpc>
                        <a:spcAft>
                          <a:spcPts val="0"/>
                        </a:spcAft>
                      </a:pPr>
                      <a:r>
                        <a:rPr lang="es-ES" sz="2000">
                          <a:solidFill>
                            <a:schemeClr val="tx1"/>
                          </a:solidFill>
                          <a:effectLst/>
                        </a:rPr>
                        <a:t>9</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3.333</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0.883</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dirty="0">
                          <a:solidFill>
                            <a:schemeClr val="tx1"/>
                          </a:solidFill>
                          <a:effectLst/>
                        </a:rPr>
                        <a:t>23/03/2016</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28/03/2016</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615</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614</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25.62</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25.58</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dirty="0">
                          <a:solidFill>
                            <a:schemeClr val="tx1"/>
                          </a:solidFill>
                          <a:effectLst/>
                        </a:rPr>
                        <a:t>83.39</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dirty="0">
                          <a:solidFill>
                            <a:schemeClr val="tx1"/>
                          </a:solidFill>
                          <a:effectLst/>
                        </a:rPr>
                        <a:t>22.58</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dirty="0">
                          <a:solidFill>
                            <a:schemeClr val="tx1"/>
                          </a:solidFill>
                          <a:effectLst/>
                        </a:rPr>
                        <a:t>105.97</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extLst>
                  <a:ext uri="{0D108BD9-81ED-4DB2-BD59-A6C34878D82A}">
                    <a16:rowId xmlns:a16="http://schemas.microsoft.com/office/drawing/2014/main" val="1473680266"/>
                  </a:ext>
                </a:extLst>
              </a:tr>
              <a:tr h="173912">
                <a:tc>
                  <a:txBody>
                    <a:bodyPr/>
                    <a:lstStyle/>
                    <a:p>
                      <a:pPr marR="89535" algn="just">
                        <a:lnSpc>
                          <a:spcPct val="150000"/>
                        </a:lnSpc>
                        <a:spcAft>
                          <a:spcPts val="0"/>
                        </a:spcAft>
                      </a:pPr>
                      <a:r>
                        <a:rPr lang="es-ES" sz="2000">
                          <a:solidFill>
                            <a:schemeClr val="tx1"/>
                          </a:solidFill>
                          <a:effectLst/>
                        </a:rPr>
                        <a:t>10</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0.167</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 </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03/04/2016</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 </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609</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 </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 </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 </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 </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 </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dirty="0">
                          <a:solidFill>
                            <a:schemeClr val="tx1"/>
                          </a:solidFill>
                          <a:effectLst/>
                        </a:rPr>
                        <a:t>640.58</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extLst>
                  <a:ext uri="{0D108BD9-81ED-4DB2-BD59-A6C34878D82A}">
                    <a16:rowId xmlns:a16="http://schemas.microsoft.com/office/drawing/2014/main" val="2792354389"/>
                  </a:ext>
                </a:extLst>
              </a:tr>
              <a:tr h="173912">
                <a:tc>
                  <a:txBody>
                    <a:bodyPr/>
                    <a:lstStyle/>
                    <a:p>
                      <a:pPr marR="89535" algn="just">
                        <a:lnSpc>
                          <a:spcPct val="150000"/>
                        </a:lnSpc>
                        <a:spcAft>
                          <a:spcPts val="0"/>
                        </a:spcAft>
                      </a:pPr>
                      <a:r>
                        <a:rPr lang="es-ES" sz="2000">
                          <a:solidFill>
                            <a:schemeClr val="tx1"/>
                          </a:solidFill>
                          <a:effectLst/>
                        </a:rPr>
                        <a:t>11</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0.767</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 </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07/04/2016</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 </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605</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 </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 </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 </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 </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 </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dirty="0">
                          <a:solidFill>
                            <a:schemeClr val="tx1"/>
                          </a:solidFill>
                          <a:effectLst/>
                        </a:rPr>
                        <a:t> </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extLst>
                  <a:ext uri="{0D108BD9-81ED-4DB2-BD59-A6C34878D82A}">
                    <a16:rowId xmlns:a16="http://schemas.microsoft.com/office/drawing/2014/main" val="2271334501"/>
                  </a:ext>
                </a:extLst>
              </a:tr>
              <a:tr h="173912">
                <a:tc>
                  <a:txBody>
                    <a:bodyPr/>
                    <a:lstStyle/>
                    <a:p>
                      <a:pPr marR="89535" algn="just">
                        <a:lnSpc>
                          <a:spcPct val="150000"/>
                        </a:lnSpc>
                        <a:spcAft>
                          <a:spcPts val="0"/>
                        </a:spcAft>
                      </a:pPr>
                      <a:r>
                        <a:rPr lang="es-ES" sz="2000">
                          <a:solidFill>
                            <a:schemeClr val="tx1"/>
                          </a:solidFill>
                          <a:effectLst/>
                        </a:rPr>
                        <a:t>12</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0.333</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 </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07/04/2016</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 </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605</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 </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 </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 </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 </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 </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dirty="0">
                          <a:solidFill>
                            <a:schemeClr val="tx1"/>
                          </a:solidFill>
                          <a:effectLst/>
                        </a:rPr>
                        <a:t> </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extLst>
                  <a:ext uri="{0D108BD9-81ED-4DB2-BD59-A6C34878D82A}">
                    <a16:rowId xmlns:a16="http://schemas.microsoft.com/office/drawing/2014/main" val="1078855498"/>
                  </a:ext>
                </a:extLst>
              </a:tr>
              <a:tr h="181159">
                <a:tc>
                  <a:txBody>
                    <a:bodyPr/>
                    <a:lstStyle/>
                    <a:p>
                      <a:pPr marR="89535" algn="just">
                        <a:lnSpc>
                          <a:spcPct val="150000"/>
                        </a:lnSpc>
                        <a:spcAft>
                          <a:spcPts val="0"/>
                        </a:spcAft>
                      </a:pPr>
                      <a:r>
                        <a:rPr lang="es-ES" sz="2000">
                          <a:solidFill>
                            <a:schemeClr val="tx1"/>
                          </a:solidFill>
                          <a:effectLst/>
                        </a:rPr>
                        <a:t>13</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1</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 </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08/04/2016</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 </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604</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 </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 </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 </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 </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a:solidFill>
                            <a:schemeClr val="tx1"/>
                          </a:solidFill>
                          <a:effectLst/>
                        </a:rPr>
                        <a:t> </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tc>
                  <a:txBody>
                    <a:bodyPr/>
                    <a:lstStyle/>
                    <a:p>
                      <a:pPr marR="89535" algn="just">
                        <a:lnSpc>
                          <a:spcPct val="150000"/>
                        </a:lnSpc>
                        <a:spcAft>
                          <a:spcPts val="0"/>
                        </a:spcAft>
                      </a:pPr>
                      <a:r>
                        <a:rPr lang="es-ES" sz="2000" dirty="0">
                          <a:solidFill>
                            <a:schemeClr val="tx1"/>
                          </a:solidFill>
                          <a:effectLst/>
                        </a:rPr>
                        <a:t> </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816" marR="33816" marT="0" marB="0" anchor="b">
                    <a:solidFill>
                      <a:schemeClr val="accent2">
                        <a:lumMod val="20000"/>
                        <a:lumOff val="80000"/>
                      </a:schemeClr>
                    </a:solidFill>
                  </a:tcPr>
                </a:tc>
                <a:extLst>
                  <a:ext uri="{0D108BD9-81ED-4DB2-BD59-A6C34878D82A}">
                    <a16:rowId xmlns:a16="http://schemas.microsoft.com/office/drawing/2014/main" val="667950040"/>
                  </a:ext>
                </a:extLst>
              </a:tr>
            </a:tbl>
          </a:graphicData>
        </a:graphic>
      </p:graphicFrame>
      <p:sp>
        <p:nvSpPr>
          <p:cNvPr id="3" name="Rectangle 1"/>
          <p:cNvSpPr>
            <a:spLocks noChangeArrowheads="1"/>
          </p:cNvSpPr>
          <p:nvPr/>
        </p:nvSpPr>
        <p:spPr bwMode="auto">
          <a:xfrm>
            <a:off x="548638" y="184666"/>
            <a:ext cx="1050856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n-US" sz="24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Tabla # 2: Cont.</a:t>
            </a:r>
            <a:endParaRPr kumimoji="0" lang="es-ES" altLang="en-US" sz="2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859521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228578" y="1226859"/>
            <a:ext cx="9894278" cy="4708981"/>
          </a:xfrm>
          <a:prstGeom prst="rect">
            <a:avLst/>
          </a:prstGeom>
        </p:spPr>
        <p:txBody>
          <a:bodyPr wrap="square">
            <a:spAutoFit/>
          </a:bodyPr>
          <a:lstStyle/>
          <a:p>
            <a:pPr marR="89535" algn="just">
              <a:lnSpc>
                <a:spcPct val="115000"/>
              </a:lnSpc>
              <a:spcAft>
                <a:spcPts val="0"/>
              </a:spcAft>
            </a:pPr>
            <a:r>
              <a:rPr lang="es-ES" sz="2400" b="1" dirty="0">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89535" algn="just">
              <a:lnSpc>
                <a:spcPct val="115000"/>
              </a:lnSpc>
              <a:spcAft>
                <a:spcPts val="0"/>
              </a:spcAft>
            </a:pPr>
            <a:r>
              <a:rPr lang="es-ES" sz="2400" b="1" dirty="0">
                <a:latin typeface="Times New Roman" panose="02020603050405020304" pitchFamily="18" charset="0"/>
                <a:ea typeface="Calibri" panose="020F0502020204030204" pitchFamily="34" charset="0"/>
                <a:cs typeface="Times New Roman" panose="02020603050405020304" pitchFamily="18" charset="0"/>
              </a:rPr>
              <a:t>Gastos incurridos = </a:t>
            </a:r>
            <a:r>
              <a:rPr lang="es-ES" sz="2400" dirty="0">
                <a:latin typeface="Times New Roman" panose="02020603050405020304" pitchFamily="18" charset="0"/>
                <a:ea typeface="Calibri" panose="020F0502020204030204" pitchFamily="34" charset="0"/>
                <a:cs typeface="Times New Roman" panose="02020603050405020304" pitchFamily="18" charset="0"/>
              </a:rPr>
              <a:t>Energía = 30kw= $9.40</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89535" algn="just">
              <a:lnSpc>
                <a:spcPct val="115000"/>
              </a:lnSpc>
              <a:spcAft>
                <a:spcPts val="0"/>
              </a:spcAft>
            </a:pPr>
            <a:r>
              <a:rPr lang="es-ES" sz="2400" dirty="0">
                <a:latin typeface="Times New Roman" panose="02020603050405020304" pitchFamily="18" charset="0"/>
                <a:ea typeface="Calibri" panose="020F0502020204030204" pitchFamily="34" charset="0"/>
                <a:cs typeface="Times New Roman" panose="02020603050405020304" pitchFamily="18" charset="0"/>
              </a:rPr>
              <a:t>			          = Electrodo= 10kg=$10.40</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89535" algn="just">
              <a:lnSpc>
                <a:spcPct val="115000"/>
              </a:lnSpc>
              <a:spcAft>
                <a:spcPts val="0"/>
              </a:spcAft>
            </a:pPr>
            <a:r>
              <a:rPr lang="es-ES" sz="2400" b="1" dirty="0">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89535" algn="just">
              <a:lnSpc>
                <a:spcPct val="115000"/>
              </a:lnSpc>
              <a:spcAft>
                <a:spcPts val="0"/>
              </a:spcAft>
            </a:pPr>
            <a:r>
              <a:rPr lang="es-ES" sz="2400" b="1" dirty="0">
                <a:latin typeface="Times New Roman" panose="02020603050405020304" pitchFamily="18" charset="0"/>
                <a:ea typeface="Calibri" panose="020F0502020204030204" pitchFamily="34" charset="0"/>
                <a:cs typeface="Times New Roman" panose="02020603050405020304" pitchFamily="18" charset="0"/>
              </a:rPr>
              <a:t>Pailero B-12horas   </a:t>
            </a:r>
            <a:r>
              <a:rPr lang="es-ES" sz="2400" dirty="0">
                <a:latin typeface="Times New Roman" panose="02020603050405020304" pitchFamily="18" charset="0"/>
                <a:ea typeface="Calibri" panose="020F0502020204030204" pitchFamily="34" charset="0"/>
                <a:cs typeface="Times New Roman" panose="02020603050405020304" pitchFamily="18" charset="0"/>
              </a:rPr>
              <a:t>19.91 x 4 turnos = $79.64 x 2   = $159.28</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89535" algn="just">
              <a:lnSpc>
                <a:spcPct val="115000"/>
              </a:lnSpc>
              <a:spcAft>
                <a:spcPts val="0"/>
              </a:spcAft>
            </a:pPr>
            <a:r>
              <a:rPr lang="es-ES" sz="2400" b="1" dirty="0">
                <a:latin typeface="Times New Roman" panose="02020603050405020304" pitchFamily="18" charset="0"/>
                <a:ea typeface="Calibri" panose="020F0502020204030204" pitchFamily="34" charset="0"/>
                <a:cs typeface="Times New Roman" panose="02020603050405020304" pitchFamily="18" charset="0"/>
              </a:rPr>
              <a:t>Soldado B-12 horas </a:t>
            </a:r>
            <a:r>
              <a:rPr lang="es-ES" sz="2400" dirty="0">
                <a:latin typeface="Times New Roman" panose="02020603050405020304" pitchFamily="18" charset="0"/>
                <a:ea typeface="Calibri" panose="020F0502020204030204" pitchFamily="34" charset="0"/>
                <a:cs typeface="Times New Roman" panose="02020603050405020304" pitchFamily="18" charset="0"/>
              </a:rPr>
              <a:t>19.60 x 4 turnos = $78.40 x 2  = $</a:t>
            </a:r>
            <a:r>
              <a:rPr lang="es-ES" sz="2400" dirty="0" smtClean="0">
                <a:latin typeface="Times New Roman" panose="02020603050405020304" pitchFamily="18" charset="0"/>
                <a:ea typeface="Calibri" panose="020F0502020204030204" pitchFamily="34" charset="0"/>
                <a:cs typeface="Times New Roman" panose="02020603050405020304" pitchFamily="18" charset="0"/>
              </a:rPr>
              <a:t>147.68</a:t>
            </a:r>
            <a:endParaRPr lang="en-US" sz="2400" dirty="0" smtClean="0">
              <a:latin typeface="Calibri" panose="020F0502020204030204" pitchFamily="34" charset="0"/>
              <a:ea typeface="Calibri" panose="020F0502020204030204" pitchFamily="34" charset="0"/>
              <a:cs typeface="Times New Roman" panose="02020603050405020304" pitchFamily="18" charset="0"/>
            </a:endParaRPr>
          </a:p>
          <a:p>
            <a:pPr marR="89535" algn="just">
              <a:lnSpc>
                <a:spcPct val="115000"/>
              </a:lnSpc>
              <a:spcAft>
                <a:spcPts val="0"/>
              </a:spcAft>
            </a:pPr>
            <a:r>
              <a:rPr lang="es-ES" sz="2400" b="1" dirty="0" err="1" smtClean="0">
                <a:latin typeface="Times New Roman" panose="02020603050405020304" pitchFamily="18" charset="0"/>
                <a:ea typeface="Calibri" panose="020F0502020204030204" pitchFamily="34" charset="0"/>
                <a:cs typeface="Times New Roman" panose="02020603050405020304" pitchFamily="18" charset="0"/>
              </a:rPr>
              <a:t>Oxicortador</a:t>
            </a:r>
            <a:r>
              <a:rPr lang="es-ES" sz="2400" b="1" dirty="0" smtClean="0">
                <a:latin typeface="Times New Roman" panose="02020603050405020304" pitchFamily="18" charset="0"/>
                <a:ea typeface="Calibri" panose="020F0502020204030204" pitchFamily="34" charset="0"/>
                <a:cs typeface="Times New Roman" panose="02020603050405020304" pitchFamily="18" charset="0"/>
              </a:rPr>
              <a:t>- </a:t>
            </a:r>
            <a:r>
              <a:rPr lang="es-ES" sz="2400" b="1" dirty="0">
                <a:latin typeface="Times New Roman" panose="02020603050405020304" pitchFamily="18" charset="0"/>
                <a:ea typeface="Calibri" panose="020F0502020204030204" pitchFamily="34" charset="0"/>
                <a:cs typeface="Times New Roman" panose="02020603050405020304" pitchFamily="18" charset="0"/>
              </a:rPr>
              <a:t>12 horas </a:t>
            </a:r>
            <a:r>
              <a:rPr lang="es-ES" sz="2400" dirty="0">
                <a:latin typeface="Times New Roman" panose="02020603050405020304" pitchFamily="18" charset="0"/>
                <a:ea typeface="Calibri" panose="020F0502020204030204" pitchFamily="34" charset="0"/>
                <a:cs typeface="Times New Roman" panose="02020603050405020304" pitchFamily="18" charset="0"/>
              </a:rPr>
              <a:t>18.46 x 4 turno = $ 73.84 x 2  = $ 147.68</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89535" algn="just">
              <a:lnSpc>
                <a:spcPct val="115000"/>
              </a:lnSpc>
              <a:spcAft>
                <a:spcPts val="0"/>
              </a:spcAft>
            </a:pPr>
            <a:r>
              <a:rPr lang="es-ES" sz="2400" b="1" dirty="0">
                <a:latin typeface="Times New Roman" panose="02020603050405020304" pitchFamily="18" charset="0"/>
                <a:ea typeface="Calibri" panose="020F0502020204030204" pitchFamily="34" charset="0"/>
                <a:cs typeface="Times New Roman" panose="02020603050405020304" pitchFamily="18" charset="0"/>
              </a:rPr>
              <a:t>Energía – 30kw</a:t>
            </a:r>
            <a:r>
              <a:rPr lang="es-ES" sz="2400" dirty="0">
                <a:latin typeface="Times New Roman" panose="02020603050405020304" pitchFamily="18" charset="0"/>
                <a:ea typeface="Calibri" panose="020F0502020204030204" pitchFamily="34" charset="0"/>
                <a:cs typeface="Times New Roman" panose="02020603050405020304" pitchFamily="18" charset="0"/>
              </a:rPr>
              <a:t>_____________________________ = $ 9.40</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89535" algn="just">
              <a:lnSpc>
                <a:spcPct val="115000"/>
              </a:lnSpc>
              <a:spcAft>
                <a:spcPts val="0"/>
              </a:spcAft>
            </a:pPr>
            <a:r>
              <a:rPr lang="es-ES" sz="2400" b="1" dirty="0">
                <a:latin typeface="Times New Roman" panose="02020603050405020304" pitchFamily="18" charset="0"/>
                <a:ea typeface="Calibri" panose="020F0502020204030204" pitchFamily="34" charset="0"/>
                <a:cs typeface="Times New Roman" panose="02020603050405020304" pitchFamily="18" charset="0"/>
              </a:rPr>
              <a:t>Electrodo-10kg </a:t>
            </a:r>
            <a:r>
              <a:rPr lang="es-ES" sz="2400" dirty="0">
                <a:latin typeface="Times New Roman" panose="02020603050405020304" pitchFamily="18" charset="0"/>
                <a:ea typeface="Calibri" panose="020F0502020204030204" pitchFamily="34" charset="0"/>
                <a:cs typeface="Times New Roman" panose="02020603050405020304" pitchFamily="18" charset="0"/>
              </a:rPr>
              <a:t>____________________________</a:t>
            </a:r>
            <a:r>
              <a:rPr lang="es-ES" sz="2400" b="1" dirty="0">
                <a:latin typeface="Times New Roman" panose="02020603050405020304" pitchFamily="18" charset="0"/>
                <a:ea typeface="Calibri" panose="020F0502020204030204" pitchFamily="34" charset="0"/>
                <a:cs typeface="Times New Roman" panose="02020603050405020304" pitchFamily="18" charset="0"/>
              </a:rPr>
              <a:t>  </a:t>
            </a:r>
            <a:r>
              <a:rPr lang="es-ES" sz="2400" dirty="0">
                <a:latin typeface="Times New Roman" panose="02020603050405020304" pitchFamily="18" charset="0"/>
                <a:ea typeface="Calibri" panose="020F0502020204030204" pitchFamily="34" charset="0"/>
                <a:cs typeface="Times New Roman" panose="02020603050405020304" pitchFamily="18" charset="0"/>
              </a:rPr>
              <a:t>=$10.40</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89535" algn="just">
              <a:lnSpc>
                <a:spcPct val="115000"/>
              </a:lnSpc>
              <a:spcAft>
                <a:spcPts val="0"/>
              </a:spcAft>
            </a:pPr>
            <a:r>
              <a:rPr lang="es-ES" sz="2400" b="1" dirty="0">
                <a:latin typeface="Times New Roman" panose="02020603050405020304" pitchFamily="18" charset="0"/>
                <a:ea typeface="Calibri" panose="020F0502020204030204" pitchFamily="34" charset="0"/>
                <a:cs typeface="Times New Roman" panose="02020603050405020304" pitchFamily="18" charset="0"/>
              </a:rPr>
              <a:t>								</a:t>
            </a:r>
            <a:r>
              <a:rPr lang="es-ES" sz="2400" b="1" dirty="0" smtClean="0">
                <a:latin typeface="Times New Roman" panose="02020603050405020304" pitchFamily="18" charset="0"/>
                <a:ea typeface="Calibri" panose="020F0502020204030204" pitchFamily="34" charset="0"/>
                <a:cs typeface="Times New Roman" panose="02020603050405020304" pitchFamily="18" charset="0"/>
              </a:rPr>
              <a:t>  ________</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r>
              <a:rPr lang="es-ES" sz="2400" b="1" dirty="0">
                <a:latin typeface="Times New Roman" panose="02020603050405020304" pitchFamily="18" charset="0"/>
                <a:ea typeface="Calibri" panose="020F0502020204030204" pitchFamily="34" charset="0"/>
              </a:rPr>
              <a:t>				</a:t>
            </a:r>
            <a:r>
              <a:rPr lang="es-ES" sz="2400" b="1" dirty="0" smtClean="0">
                <a:latin typeface="Times New Roman" panose="02020603050405020304" pitchFamily="18" charset="0"/>
                <a:ea typeface="Calibri" panose="020F0502020204030204" pitchFamily="34" charset="0"/>
              </a:rPr>
              <a:t>                                                 </a:t>
            </a:r>
            <a:r>
              <a:rPr lang="es-ES" dirty="0" smtClean="0"/>
              <a:t> </a:t>
            </a:r>
            <a:r>
              <a:rPr lang="es-ES" sz="2400" dirty="0"/>
              <a:t>$ 483.56</a:t>
            </a:r>
            <a:endParaRPr lang="en-US" sz="2400" dirty="0"/>
          </a:p>
        </p:txBody>
      </p:sp>
      <p:sp>
        <p:nvSpPr>
          <p:cNvPr id="3" name="Rectángulo 2"/>
          <p:cNvSpPr/>
          <p:nvPr/>
        </p:nvSpPr>
        <p:spPr>
          <a:xfrm>
            <a:off x="379828" y="285063"/>
            <a:ext cx="11591778" cy="941796"/>
          </a:xfrm>
          <a:prstGeom prst="rect">
            <a:avLst/>
          </a:prstGeom>
        </p:spPr>
        <p:txBody>
          <a:bodyPr wrap="square">
            <a:spAutoFit/>
          </a:bodyPr>
          <a:lstStyle/>
          <a:p>
            <a:pPr marR="89535" algn="ctr">
              <a:lnSpc>
                <a:spcPct val="115000"/>
              </a:lnSpc>
              <a:spcAft>
                <a:spcPts val="0"/>
              </a:spcAft>
            </a:pPr>
            <a:r>
              <a:rPr lang="es-ES" sz="2400" b="1" dirty="0" smtClean="0">
                <a:latin typeface="Times New Roman" panose="02020603050405020304" pitchFamily="18" charset="0"/>
                <a:ea typeface="Calibri" panose="020F0502020204030204" pitchFamily="34" charset="0"/>
                <a:cs typeface="Times New Roman" panose="02020603050405020304" pitchFamily="18" charset="0"/>
              </a:rPr>
              <a:t>Efecto económico= Perdidas que se evitan – los gastos incurridos para realizar el trabajo </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44110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79828" y="394692"/>
            <a:ext cx="11591777" cy="6463308"/>
          </a:xfrm>
          <a:prstGeom prst="rect">
            <a:avLst/>
          </a:prstGeom>
        </p:spPr>
        <p:txBody>
          <a:bodyPr wrap="square">
            <a:spAutoFit/>
          </a:bodyPr>
          <a:lstStyle/>
          <a:p>
            <a:pPr marR="89535" algn="just">
              <a:lnSpc>
                <a:spcPct val="115000"/>
              </a:lnSpc>
              <a:spcAft>
                <a:spcPts val="0"/>
              </a:spcAft>
            </a:pPr>
            <a:r>
              <a:rPr lang="es-ES" sz="2400" b="1" dirty="0">
                <a:latin typeface="Times New Roman" panose="02020603050405020304" pitchFamily="18" charset="0"/>
                <a:ea typeface="Calibri" panose="020F0502020204030204" pitchFamily="34" charset="0"/>
                <a:cs typeface="Times New Roman" panose="02020603050405020304" pitchFamily="18" charset="0"/>
              </a:rPr>
              <a:t>Trabajo de tornería</a:t>
            </a:r>
            <a:r>
              <a:rPr lang="es-ES" sz="2400" dirty="0">
                <a:latin typeface="Times New Roman" panose="02020603050405020304" pitchFamily="18" charset="0"/>
                <a:ea typeface="Calibri" panose="020F0502020204030204" pitchFamily="34" charset="0"/>
                <a:cs typeface="Times New Roman" panose="02020603050405020304" pitchFamily="18" charset="0"/>
              </a:rPr>
              <a:t>=$120.42</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89535" algn="just">
              <a:lnSpc>
                <a:spcPct val="115000"/>
              </a:lnSpc>
              <a:spcAft>
                <a:spcPts val="0"/>
              </a:spcAft>
            </a:pPr>
            <a:r>
              <a:rPr lang="es-ES" sz="2400" b="1" dirty="0">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89535" algn="just">
              <a:lnSpc>
                <a:spcPct val="115000"/>
              </a:lnSpc>
              <a:spcAft>
                <a:spcPts val="0"/>
              </a:spcAft>
            </a:pPr>
            <a:r>
              <a:rPr lang="es-ES" sz="2400" b="1" dirty="0">
                <a:latin typeface="Times New Roman" panose="02020603050405020304" pitchFamily="18" charset="0"/>
                <a:ea typeface="Calibri" panose="020F0502020204030204" pitchFamily="34" charset="0"/>
                <a:cs typeface="Times New Roman" panose="02020603050405020304" pitchFamily="18" charset="0"/>
              </a:rPr>
              <a:t>Gastos incurridos para realizar el trabajo= trabajo de </a:t>
            </a:r>
            <a:r>
              <a:rPr lang="es-ES" sz="2400" b="1" dirty="0" err="1">
                <a:latin typeface="Times New Roman" panose="02020603050405020304" pitchFamily="18" charset="0"/>
                <a:ea typeface="Calibri" panose="020F0502020204030204" pitchFamily="34" charset="0"/>
                <a:cs typeface="Times New Roman" panose="02020603050405020304" pitchFamily="18" charset="0"/>
              </a:rPr>
              <a:t>paileria</a:t>
            </a:r>
            <a:r>
              <a:rPr lang="es-ES" sz="2400" b="1" dirty="0">
                <a:latin typeface="Times New Roman" panose="02020603050405020304" pitchFamily="18" charset="0"/>
                <a:ea typeface="Calibri" panose="020F0502020204030204" pitchFamily="34" charset="0"/>
                <a:cs typeface="Times New Roman" panose="02020603050405020304" pitchFamily="18" charset="0"/>
              </a:rPr>
              <a:t> y tornería + trabajos de maquinados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89535" algn="just">
              <a:lnSpc>
                <a:spcPct val="115000"/>
              </a:lnSpc>
              <a:spcAft>
                <a:spcPts val="0"/>
              </a:spcAft>
            </a:pPr>
            <a:r>
              <a:rPr lang="es-ES" sz="2400" b="1" dirty="0">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89535" algn="just">
              <a:lnSpc>
                <a:spcPct val="115000"/>
              </a:lnSpc>
              <a:spcAft>
                <a:spcPts val="0"/>
              </a:spcAft>
            </a:pPr>
            <a:r>
              <a:rPr lang="es-ES" sz="2400" b="1" dirty="0">
                <a:latin typeface="Times New Roman" panose="02020603050405020304" pitchFamily="18" charset="0"/>
                <a:ea typeface="Calibri" panose="020F0502020204030204" pitchFamily="34" charset="0"/>
                <a:cs typeface="Times New Roman" panose="02020603050405020304" pitchFamily="18" charset="0"/>
              </a:rPr>
              <a:t>Gastos Incurridos= </a:t>
            </a:r>
            <a:r>
              <a:rPr lang="es-ES" sz="2400" dirty="0">
                <a:latin typeface="Times New Roman" panose="02020603050405020304" pitchFamily="18" charset="0"/>
                <a:ea typeface="Calibri" panose="020F0502020204030204" pitchFamily="34" charset="0"/>
                <a:cs typeface="Times New Roman" panose="02020603050405020304" pitchFamily="18" charset="0"/>
              </a:rPr>
              <a:t>$ 483.56+ $120.42= $ 603.98</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89535" algn="just">
              <a:lnSpc>
                <a:spcPct val="115000"/>
              </a:lnSpc>
              <a:spcAft>
                <a:spcPts val="0"/>
              </a:spcAft>
            </a:pPr>
            <a:r>
              <a:rPr lang="es-ES" sz="2400" b="1" dirty="0">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89535" algn="just">
              <a:lnSpc>
                <a:spcPct val="115000"/>
              </a:lnSpc>
              <a:spcAft>
                <a:spcPts val="0"/>
              </a:spcAft>
            </a:pPr>
            <a:r>
              <a:rPr lang="es-ES" sz="2400" b="1" dirty="0">
                <a:latin typeface="Times New Roman" panose="02020603050405020304" pitchFamily="18" charset="0"/>
                <a:ea typeface="Calibri" panose="020F0502020204030204" pitchFamily="34" charset="0"/>
                <a:cs typeface="Times New Roman" panose="02020603050405020304" pitchFamily="18" charset="0"/>
              </a:rPr>
              <a:t>Efecto económico= Perdidas que se evitan- gatos incurridos para fabricarlo y montarlo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89535" algn="just">
              <a:lnSpc>
                <a:spcPct val="115000"/>
              </a:lnSpc>
              <a:spcAft>
                <a:spcPts val="0"/>
              </a:spcAft>
            </a:pPr>
            <a:r>
              <a:rPr lang="es-ES" sz="2400" b="1" dirty="0">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89535" algn="just">
              <a:lnSpc>
                <a:spcPct val="115000"/>
              </a:lnSpc>
              <a:spcAft>
                <a:spcPts val="0"/>
              </a:spcAft>
            </a:pPr>
            <a:r>
              <a:rPr lang="es-ES" sz="2400" b="1" dirty="0">
                <a:latin typeface="Times New Roman" panose="02020603050405020304" pitchFamily="18" charset="0"/>
                <a:ea typeface="Calibri" panose="020F0502020204030204" pitchFamily="34" charset="0"/>
                <a:cs typeface="Times New Roman" panose="02020603050405020304" pitchFamily="18" charset="0"/>
              </a:rPr>
              <a:t>Efecto económico = </a:t>
            </a:r>
            <a:r>
              <a:rPr lang="es-ES" sz="2400" dirty="0">
                <a:latin typeface="Times New Roman" panose="02020603050405020304" pitchFamily="18" charset="0"/>
                <a:ea typeface="Calibri" panose="020F0502020204030204" pitchFamily="34" charset="0"/>
                <a:cs typeface="Times New Roman" panose="02020603050405020304" pitchFamily="18" charset="0"/>
              </a:rPr>
              <a:t>$808155.7-$603.98 = $807551.17</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89535" algn="just">
              <a:lnSpc>
                <a:spcPct val="115000"/>
              </a:lnSpc>
              <a:spcAft>
                <a:spcPts val="0"/>
              </a:spcAft>
            </a:pPr>
            <a:r>
              <a:rPr lang="es-ES" sz="2400" b="1" dirty="0">
                <a:latin typeface="Times New Roman" panose="02020603050405020304" pitchFamily="18" charset="0"/>
                <a:ea typeface="Calibri" panose="020F0502020204030204" pitchFamily="34" charset="0"/>
                <a:cs typeface="Times New Roman" panose="02020603050405020304" pitchFamily="18" charset="0"/>
              </a:rPr>
              <a:t>Calculo económico por azúcar dejada de producir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89535" algn="just">
              <a:lnSpc>
                <a:spcPct val="115000"/>
              </a:lnSpc>
              <a:spcAft>
                <a:spcPts val="0"/>
              </a:spcAft>
            </a:pPr>
            <a:r>
              <a:rPr lang="es-ES" sz="2400" b="1" dirty="0">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89535" algn="just">
              <a:lnSpc>
                <a:spcPct val="115000"/>
              </a:lnSpc>
              <a:spcAft>
                <a:spcPts val="0"/>
              </a:spcAft>
            </a:pPr>
            <a:r>
              <a:rPr lang="es-ES" sz="2400" b="1" dirty="0">
                <a:latin typeface="Times New Roman" panose="02020603050405020304" pitchFamily="18" charset="0"/>
                <a:ea typeface="Calibri" panose="020F0502020204030204" pitchFamily="34" charset="0"/>
                <a:cs typeface="Times New Roman" panose="02020603050405020304" pitchFamily="18" charset="0"/>
              </a:rPr>
              <a:t>Calculo económico= </a:t>
            </a:r>
            <a:r>
              <a:rPr lang="es-ES" sz="2400" dirty="0">
                <a:latin typeface="Times New Roman" panose="02020603050405020304" pitchFamily="18" charset="0"/>
                <a:ea typeface="Calibri" panose="020F0502020204030204" pitchFamily="34" charset="0"/>
                <a:cs typeface="Times New Roman" panose="02020603050405020304" pitchFamily="18" charset="0"/>
              </a:rPr>
              <a:t>cantidad de azúcar x precio del azúcar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89535" algn="just">
              <a:lnSpc>
                <a:spcPct val="115000"/>
              </a:lnSpc>
              <a:spcAft>
                <a:spcPts val="0"/>
              </a:spcAft>
            </a:pPr>
            <a:r>
              <a:rPr lang="es-ES" sz="2400" b="1" dirty="0">
                <a:latin typeface="Times New Roman" panose="02020603050405020304" pitchFamily="18" charset="0"/>
                <a:ea typeface="Calibri" panose="020F0502020204030204" pitchFamily="34" charset="0"/>
                <a:cs typeface="Times New Roman" panose="02020603050405020304" pitchFamily="18" charset="0"/>
              </a:rPr>
              <a:t>				</a:t>
            </a:r>
            <a:r>
              <a:rPr lang="es-ES" sz="2400" dirty="0">
                <a:latin typeface="Times New Roman" panose="02020603050405020304" pitchFamily="18" charset="0"/>
                <a:ea typeface="Calibri" panose="020F0502020204030204" pitchFamily="34" charset="0"/>
                <a:cs typeface="Times New Roman" panose="02020603050405020304" pitchFamily="18" charset="0"/>
              </a:rPr>
              <a:t>= $640.58 x $1261.60</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89535" algn="just">
              <a:lnSpc>
                <a:spcPct val="115000"/>
              </a:lnSpc>
              <a:spcAft>
                <a:spcPts val="0"/>
              </a:spcAft>
            </a:pPr>
            <a:r>
              <a:rPr lang="es-ES" sz="2400" dirty="0">
                <a:latin typeface="Times New Roman" panose="02020603050405020304" pitchFamily="18" charset="0"/>
                <a:ea typeface="Calibri" panose="020F0502020204030204" pitchFamily="34" charset="0"/>
                <a:cs typeface="Times New Roman" panose="02020603050405020304" pitchFamily="18" charset="0"/>
              </a:rPr>
              <a:t>				=</a:t>
            </a:r>
            <a:r>
              <a:rPr lang="es-ES" sz="2400" b="1" dirty="0">
                <a:latin typeface="Times New Roman" panose="02020603050405020304" pitchFamily="18" charset="0"/>
                <a:ea typeface="Calibri" panose="020F0502020204030204" pitchFamily="34" charset="0"/>
                <a:cs typeface="Times New Roman" panose="02020603050405020304" pitchFamily="18" charset="0"/>
              </a:rPr>
              <a:t> </a:t>
            </a:r>
            <a:r>
              <a:rPr lang="es-ES" sz="2400" dirty="0">
                <a:latin typeface="Times New Roman" panose="02020603050405020304" pitchFamily="18" charset="0"/>
                <a:ea typeface="Calibri" panose="020F0502020204030204" pitchFamily="34" charset="0"/>
                <a:cs typeface="Times New Roman" panose="02020603050405020304" pitchFamily="18" charset="0"/>
              </a:rPr>
              <a:t>$808155.7</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761399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9490" y="745474"/>
            <a:ext cx="11577711" cy="4098558"/>
          </a:xfrm>
          <a:prstGeom prst="rect">
            <a:avLst/>
          </a:prstGeom>
        </p:spPr>
        <p:txBody>
          <a:bodyPr wrap="square">
            <a:spAutoFit/>
          </a:bodyPr>
          <a:lstStyle/>
          <a:p>
            <a:pPr marR="89535" algn="just">
              <a:lnSpc>
                <a:spcPct val="150000"/>
              </a:lnSpc>
              <a:spcAft>
                <a:spcPts val="1000"/>
              </a:spcAft>
            </a:pPr>
            <a:r>
              <a:rPr lang="es-ES" sz="2400" dirty="0" smtClean="0">
                <a:latin typeface="Times New Roman" panose="02020603050405020304" pitchFamily="18" charset="0"/>
                <a:ea typeface="Calibri" panose="020F0502020204030204" pitchFamily="34" charset="0"/>
                <a:cs typeface="Times New Roman" panose="02020603050405020304" pitchFamily="18" charset="0"/>
              </a:rPr>
              <a:t>Permite </a:t>
            </a:r>
            <a:r>
              <a:rPr lang="es-ES" sz="2400" dirty="0">
                <a:latin typeface="Times New Roman" panose="02020603050405020304" pitchFamily="18" charset="0"/>
                <a:ea typeface="Calibri" panose="020F0502020204030204" pitchFamily="34" charset="0"/>
                <a:cs typeface="Times New Roman" panose="02020603050405020304" pitchFamily="18" charset="0"/>
              </a:rPr>
              <a:t>la asimilación y difusión de la transferencia de tecnología de nuevo tipo aplicada como solución a las debilidades que obstaculizaban la realización de la extracción de jugo con calidad y eficiencia.</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89535" algn="just">
              <a:lnSpc>
                <a:spcPct val="150000"/>
              </a:lnSpc>
              <a:spcAft>
                <a:spcPts val="1000"/>
              </a:spcAft>
            </a:pPr>
            <a:r>
              <a:rPr lang="es-ES" sz="2400" dirty="0">
                <a:latin typeface="Times New Roman" panose="02020603050405020304" pitchFamily="18" charset="0"/>
                <a:ea typeface="Calibri" panose="020F0502020204030204" pitchFamily="34" charset="0"/>
                <a:cs typeface="Times New Roman" panose="02020603050405020304" pitchFamily="18" charset="0"/>
              </a:rPr>
              <a:t>El efecto de la evaluación tecnológica se transcribe en el azúcar recuperada que se dejaba de producir por el tiempo perdido provocado por revoltura y formación de miel, por altos niveles de cachaza, que tiene una incidencia marcada en el rendimiento industrial, aprovechamiento del RPC y la eficiencia económica de La UEB.</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ángulo 2"/>
          <p:cNvSpPr/>
          <p:nvPr/>
        </p:nvSpPr>
        <p:spPr>
          <a:xfrm>
            <a:off x="3380033" y="255275"/>
            <a:ext cx="4756687" cy="490199"/>
          </a:xfrm>
          <a:prstGeom prst="rect">
            <a:avLst/>
          </a:prstGeom>
        </p:spPr>
        <p:txBody>
          <a:bodyPr wrap="none">
            <a:spAutoFit/>
          </a:bodyPr>
          <a:lstStyle/>
          <a:p>
            <a:pPr marR="89535" algn="just">
              <a:lnSpc>
                <a:spcPct val="115000"/>
              </a:lnSpc>
              <a:spcAft>
                <a:spcPts val="0"/>
              </a:spcAft>
            </a:pPr>
            <a:r>
              <a:rPr lang="es-ES" sz="2400" b="1" dirty="0" smtClean="0">
                <a:latin typeface="Times New Roman" panose="02020603050405020304" pitchFamily="18" charset="0"/>
                <a:ea typeface="Calibri" panose="020F0502020204030204" pitchFamily="34" charset="0"/>
                <a:cs typeface="Times New Roman" panose="02020603050405020304" pitchFamily="18" charset="0"/>
              </a:rPr>
              <a:t>EVALUACIÓN TECNOLÓGICA</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904367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18415" y="1087958"/>
            <a:ext cx="11555168" cy="1695144"/>
          </a:xfrm>
          <a:prstGeom prst="rect">
            <a:avLst/>
          </a:prstGeom>
        </p:spPr>
        <p:txBody>
          <a:bodyPr wrap="square">
            <a:spAutoFit/>
          </a:bodyPr>
          <a:lstStyle/>
          <a:p>
            <a:pPr marR="89535" algn="just">
              <a:lnSpc>
                <a:spcPct val="150000"/>
              </a:lnSpc>
              <a:spcAft>
                <a:spcPts val="0"/>
              </a:spcAft>
            </a:pPr>
            <a:r>
              <a:rPr lang="es-ES" sz="2400" dirty="0" smtClean="0">
                <a:latin typeface="Times New Roman" panose="02020603050405020304" pitchFamily="18" charset="0"/>
                <a:ea typeface="Calibri" panose="020F0502020204030204" pitchFamily="34" charset="0"/>
                <a:cs typeface="Times New Roman" panose="02020603050405020304" pitchFamily="18" charset="0"/>
              </a:rPr>
              <a:t>Se </a:t>
            </a:r>
            <a:r>
              <a:rPr lang="es-ES" sz="2400" dirty="0">
                <a:latin typeface="Times New Roman" panose="02020603050405020304" pitchFamily="18" charset="0"/>
                <a:ea typeface="Calibri" panose="020F0502020204030204" pitchFamily="34" charset="0"/>
                <a:cs typeface="Times New Roman" panose="02020603050405020304" pitchFamily="18" charset="0"/>
              </a:rPr>
              <a:t>alcanza la eficiencia y calidad diagnosticada con los resultados adquiridos en la evaluación tecnológica efectuada, con un ahorro de $808155.7= 242246.7</a:t>
            </a:r>
            <a:r>
              <a:rPr lang="es-ES" sz="24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s-ES" sz="2400" dirty="0">
                <a:latin typeface="Times New Roman" panose="02020603050405020304" pitchFamily="18" charset="0"/>
                <a:ea typeface="Calibri" panose="020F0502020204030204" pitchFamily="34" charset="0"/>
                <a:cs typeface="Times New Roman" panose="02020603050405020304" pitchFamily="18" charset="0"/>
              </a:rPr>
              <a:t>USD como resultado del cumplimiento del objetivo específico # 3.</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ángulo 2"/>
          <p:cNvSpPr/>
          <p:nvPr/>
        </p:nvSpPr>
        <p:spPr>
          <a:xfrm>
            <a:off x="3330256" y="269343"/>
            <a:ext cx="4124719" cy="517065"/>
          </a:xfrm>
          <a:prstGeom prst="rect">
            <a:avLst/>
          </a:prstGeom>
        </p:spPr>
        <p:txBody>
          <a:bodyPr wrap="none">
            <a:spAutoFit/>
          </a:bodyPr>
          <a:lstStyle/>
          <a:p>
            <a:pPr marR="89535" algn="just">
              <a:lnSpc>
                <a:spcPct val="115000"/>
              </a:lnSpc>
              <a:spcAft>
                <a:spcPts val="1000"/>
              </a:spcAft>
            </a:pPr>
            <a:r>
              <a:rPr lang="es-ES" sz="2400" b="1" dirty="0" smtClean="0">
                <a:latin typeface="Times New Roman" panose="02020603050405020304" pitchFamily="18" charset="0"/>
                <a:ea typeface="Calibri" panose="020F0502020204030204" pitchFamily="34" charset="0"/>
                <a:cs typeface="Times New Roman" panose="02020603050405020304" pitchFamily="18" charset="0"/>
              </a:rPr>
              <a:t>2.1.1. Conclusiones parciales</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050884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50055" y="674523"/>
            <a:ext cx="11816862" cy="6038576"/>
          </a:xfrm>
          <a:prstGeom prst="rect">
            <a:avLst/>
          </a:prstGeom>
        </p:spPr>
        <p:txBody>
          <a:bodyPr wrap="square">
            <a:spAutoFit/>
          </a:bodyPr>
          <a:lstStyle/>
          <a:p>
            <a:pPr marR="89535" algn="just">
              <a:lnSpc>
                <a:spcPct val="115000"/>
              </a:lnSpc>
              <a:spcAft>
                <a:spcPts val="0"/>
              </a:spcAft>
            </a:pPr>
            <a:r>
              <a:rPr lang="es-ES" sz="2400" b="1" dirty="0" smtClean="0">
                <a:latin typeface="Times New Roman" panose="02020603050405020304" pitchFamily="18" charset="0"/>
                <a:ea typeface="Calibri" panose="020F0502020204030204" pitchFamily="34" charset="0"/>
                <a:cs typeface="Times New Roman" panose="02020603050405020304" pitchFamily="18" charset="0"/>
              </a:rPr>
              <a:t>Eficiencia </a:t>
            </a:r>
            <a:r>
              <a:rPr lang="es-ES" sz="2400" b="1" dirty="0">
                <a:latin typeface="Times New Roman" panose="02020603050405020304" pitchFamily="18" charset="0"/>
                <a:ea typeface="Calibri" panose="020F0502020204030204" pitchFamily="34" charset="0"/>
                <a:cs typeface="Times New Roman" panose="02020603050405020304" pitchFamily="18" charset="0"/>
              </a:rPr>
              <a:t>industrial: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89535" algn="just">
              <a:lnSpc>
                <a:spcPct val="115000"/>
              </a:lnSpc>
              <a:spcAft>
                <a:spcPts val="0"/>
              </a:spcAft>
            </a:pPr>
            <a:r>
              <a:rPr lang="es-ES" sz="2400" dirty="0">
                <a:latin typeface="Times New Roman" panose="02020603050405020304" pitchFamily="18" charset="0"/>
                <a:ea typeface="Calibri" panose="020F0502020204030204" pitchFamily="34" charset="0"/>
                <a:cs typeface="Times New Roman" panose="02020603050405020304" pitchFamily="18" charset="0"/>
              </a:rPr>
              <a:t>Partiendo del análisis realizado en el diagnóstico práctico el concepto de eficiencia se resume en: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89535" algn="just">
              <a:lnSpc>
                <a:spcPct val="115000"/>
              </a:lnSpc>
              <a:spcAft>
                <a:spcPts val="0"/>
              </a:spcAft>
            </a:pPr>
            <a:r>
              <a:rPr lang="es-ES" sz="2400" dirty="0">
                <a:latin typeface="Times New Roman" panose="02020603050405020304" pitchFamily="18" charset="0"/>
                <a:ea typeface="Calibri" panose="020F0502020204030204" pitchFamily="34" charset="0"/>
                <a:cs typeface="Times New Roman" panose="02020603050405020304" pitchFamily="18" charset="0"/>
              </a:rPr>
              <a:t> </a:t>
            </a:r>
            <a:r>
              <a:rPr lang="es-ES" sz="2400" b="1" dirty="0" smtClean="0">
                <a:latin typeface="Times New Roman" panose="02020603050405020304" pitchFamily="18" charset="0"/>
                <a:ea typeface="Calibri" panose="020F0502020204030204" pitchFamily="34" charset="0"/>
                <a:cs typeface="Times New Roman" panose="02020603050405020304" pitchFamily="18" charset="0"/>
              </a:rPr>
              <a:t>Preparación </a:t>
            </a:r>
            <a:r>
              <a:rPr lang="es-ES" sz="2400" b="1" dirty="0">
                <a:latin typeface="Times New Roman" panose="02020603050405020304" pitchFamily="18" charset="0"/>
                <a:ea typeface="Calibri" panose="020F0502020204030204" pitchFamily="34" charset="0"/>
                <a:cs typeface="Times New Roman" panose="02020603050405020304" pitchFamily="18" charset="0"/>
              </a:rPr>
              <a:t>de la materia prima</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89535" algn="just">
              <a:lnSpc>
                <a:spcPct val="115000"/>
              </a:lnSpc>
              <a:spcAft>
                <a:spcPts val="0"/>
              </a:spcAft>
            </a:pPr>
            <a:r>
              <a:rPr lang="es-ES" sz="2400" dirty="0">
                <a:latin typeface="Times New Roman" panose="02020603050405020304" pitchFamily="18" charset="0"/>
                <a:ea typeface="Calibri" panose="020F0502020204030204" pitchFamily="34" charset="0"/>
                <a:cs typeface="Times New Roman" panose="02020603050405020304" pitchFamily="18" charset="0"/>
              </a:rPr>
              <a:t>se inicia con los métodos utilizados en la cosecha, las pérdidas por materias extrañas, el pesaje, el deterioro, lavado,  control del flujo, la propia preparación, los factores que la afectan y las acciones de operación y mantenimientos, con el manejo del jugo donde se analiza el flujo, muestreo y análisis, la polarización contra sacarosa y el control. (Peter </a:t>
            </a:r>
            <a:r>
              <a:rPr lang="es-ES" sz="2400" dirty="0" err="1">
                <a:latin typeface="Times New Roman" panose="02020603050405020304" pitchFamily="18" charset="0"/>
                <a:ea typeface="Calibri" panose="020F0502020204030204" pitchFamily="34" charset="0"/>
                <a:cs typeface="Times New Roman" panose="02020603050405020304" pitchFamily="18" charset="0"/>
              </a:rPr>
              <a:t>Rein</a:t>
            </a:r>
            <a:r>
              <a:rPr lang="es-ES" sz="2400" dirty="0">
                <a:latin typeface="Times New Roman" panose="02020603050405020304" pitchFamily="18" charset="0"/>
                <a:ea typeface="Calibri" panose="020F0502020204030204" pitchFamily="34" charset="0"/>
                <a:cs typeface="Times New Roman" panose="02020603050405020304" pitchFamily="18" charset="0"/>
              </a:rPr>
              <a:t>. 2012 P/ 69-232).</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89535" algn="just">
              <a:lnSpc>
                <a:spcPct val="115000"/>
              </a:lnSpc>
              <a:spcAft>
                <a:spcPts val="0"/>
              </a:spcAft>
            </a:pPr>
            <a:r>
              <a:rPr lang="es-ES" sz="2400" b="1" dirty="0">
                <a:latin typeface="Times New Roman" panose="02020603050405020304" pitchFamily="18" charset="0"/>
                <a:ea typeface="Calibri" panose="020F0502020204030204" pitchFamily="34" charset="0"/>
                <a:cs typeface="Times New Roman" panose="02020603050405020304" pitchFamily="18" charset="0"/>
              </a:rPr>
              <a:t>Centros de Recepción (Materias Extrañas):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89535" algn="just">
              <a:lnSpc>
                <a:spcPct val="115000"/>
              </a:lnSpc>
              <a:spcAft>
                <a:spcPts val="0"/>
              </a:spcAft>
            </a:pPr>
            <a:r>
              <a:rPr lang="es-ES" sz="2400" dirty="0">
                <a:latin typeface="Times New Roman" panose="02020603050405020304" pitchFamily="18" charset="0"/>
                <a:ea typeface="Calibri" panose="020F0502020204030204" pitchFamily="34" charset="0"/>
                <a:cs typeface="Times New Roman" panose="02020603050405020304" pitchFamily="18" charset="0"/>
              </a:rPr>
              <a:t> La norma concebida es del 10%, si se alcanza un 1% de materias extrañas por debajo de este, el rendimiento aumenta en 0.14, impactando en el salario por trabajador y en la eficiencia económica de La UEB, en el caso nuestro el % de materia extraña real fue de 11.52, superior en 1.52% lo que representa una afectación en el rendimiento de 0.23</a:t>
            </a:r>
            <a:r>
              <a:rPr lang="es-ES" sz="2400" dirty="0" smtClean="0">
                <a:latin typeface="Times New Roman" panose="02020603050405020304" pitchFamily="18" charset="0"/>
                <a:ea typeface="Calibri" panose="020F0502020204030204" pitchFamily="34" charset="0"/>
                <a:cs typeface="Times New Roman" panose="02020603050405020304" pitchFamily="18" charset="0"/>
              </a:rPr>
              <a:t>%.</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ángulo 2"/>
          <p:cNvSpPr/>
          <p:nvPr/>
        </p:nvSpPr>
        <p:spPr>
          <a:xfrm>
            <a:off x="3140966" y="184324"/>
            <a:ext cx="4672113" cy="490199"/>
          </a:xfrm>
          <a:prstGeom prst="rect">
            <a:avLst/>
          </a:prstGeom>
        </p:spPr>
        <p:txBody>
          <a:bodyPr wrap="none">
            <a:spAutoFit/>
          </a:bodyPr>
          <a:lstStyle/>
          <a:p>
            <a:pPr marR="89535" algn="just">
              <a:lnSpc>
                <a:spcPct val="115000"/>
              </a:lnSpc>
              <a:spcAft>
                <a:spcPts val="0"/>
              </a:spcAft>
            </a:pPr>
            <a:r>
              <a:rPr lang="es-ES" sz="2400" b="1" u="sng" dirty="0" smtClean="0">
                <a:latin typeface="Times New Roman" panose="02020603050405020304" pitchFamily="18" charset="0"/>
                <a:ea typeface="Calibri" panose="020F0502020204030204" pitchFamily="34" charset="0"/>
                <a:cs typeface="Times New Roman" panose="02020603050405020304" pitchFamily="18" charset="0"/>
              </a:rPr>
              <a:t>Capítulo 3: Resultado y discusión</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156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06400" y="1190929"/>
            <a:ext cx="11430000" cy="4764381"/>
          </a:xfrm>
          <a:prstGeom prst="rect">
            <a:avLst/>
          </a:prstGeom>
        </p:spPr>
        <p:txBody>
          <a:bodyPr wrap="square">
            <a:spAutoFit/>
          </a:bodyPr>
          <a:lstStyle/>
          <a:p>
            <a:pPr marR="89535" algn="just">
              <a:lnSpc>
                <a:spcPct val="115000"/>
              </a:lnSpc>
              <a:spcAft>
                <a:spcPts val="0"/>
              </a:spcAft>
            </a:pPr>
            <a:r>
              <a:rPr lang="es-ES" sz="2400" dirty="0">
                <a:latin typeface="Times New Roman" panose="02020603050405020304" pitchFamily="18" charset="0"/>
                <a:ea typeface="Calibri" panose="020F0502020204030204" pitchFamily="34" charset="0"/>
                <a:cs typeface="Times New Roman" panose="02020603050405020304" pitchFamily="18" charset="0"/>
              </a:rPr>
              <a:t>La influencia negativa de las causas presentes de los factores e indicadores fundamentales que actúan en el accionar de los procesos y manipulación del hombre en las operaciones cotidianas para la realización del producto final, la obtención de la extracción del azúcar crudo con eficiencia y calidad, específicamente en el área de purificación de jugo donde se desarrolló esta innovación tecnológica por perfeccionamiento del proceso productivo para lograr mayor calidad del jugo, referente a las pérdidas de sacarosa que se pierden por formación de miel </a:t>
            </a:r>
            <a:r>
              <a:rPr lang="es-ES" sz="2400" dirty="0" smtClean="0">
                <a:latin typeface="Times New Roman" panose="02020603050405020304" pitchFamily="18" charset="0"/>
                <a:ea typeface="Calibri" panose="020F0502020204030204" pitchFamily="34" charset="0"/>
                <a:cs typeface="Times New Roman" panose="02020603050405020304" pitchFamily="18" charset="0"/>
              </a:rPr>
              <a:t>debido </a:t>
            </a:r>
            <a:r>
              <a:rPr lang="es-ES" sz="2400" dirty="0">
                <a:latin typeface="Times New Roman" panose="02020603050405020304" pitchFamily="18" charset="0"/>
                <a:ea typeface="Calibri" panose="020F0502020204030204" pitchFamily="34" charset="0"/>
                <a:cs typeface="Times New Roman" panose="02020603050405020304" pitchFamily="18" charset="0"/>
              </a:rPr>
              <a:t>a la retención de la cachaza, así como el comportamiento de la preparación de la materia prima y del número de paradas ocurridas por revoltura en los clarificadores, durante la ejecución del proceso de purificación, correspondiente a la Unidad Empresarial de Base (UEB) Central Azucarero  Majibacoa, ubicada en el centro sur de la provincia de Las Tunas. Cuba. </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ángulo 2"/>
          <p:cNvSpPr/>
          <p:nvPr/>
        </p:nvSpPr>
        <p:spPr>
          <a:xfrm>
            <a:off x="4240063" y="236835"/>
            <a:ext cx="3445174" cy="646331"/>
          </a:xfrm>
          <a:prstGeom prst="rect">
            <a:avLst/>
          </a:prstGeom>
          <a:noFill/>
        </p:spPr>
        <p:txBody>
          <a:bodyPr wrap="none" lIns="91440" tIns="45720" rIns="91440" bIns="45720">
            <a:spAutoFit/>
          </a:bodyPr>
          <a:lstStyle/>
          <a:p>
            <a:pPr algn="ctr"/>
            <a:r>
              <a:rPr lang="es-ES" sz="3600" b="1" cap="none" spc="0" dirty="0" smtClean="0">
                <a:ln w="22225">
                  <a:solidFill>
                    <a:schemeClr val="accent2"/>
                  </a:solidFill>
                  <a:prstDash val="solid"/>
                </a:ln>
                <a:solidFill>
                  <a:schemeClr val="accent2">
                    <a:lumMod val="40000"/>
                    <a:lumOff val="60000"/>
                  </a:schemeClr>
                </a:solidFill>
                <a:effectLst/>
              </a:rPr>
              <a:t>INTRODUCCIÓN</a:t>
            </a:r>
            <a:endParaRPr lang="es-ES" sz="36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855102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22030" y="351134"/>
            <a:ext cx="11380764" cy="6127127"/>
          </a:xfrm>
          <a:prstGeom prst="rect">
            <a:avLst/>
          </a:prstGeom>
        </p:spPr>
        <p:txBody>
          <a:bodyPr wrap="square">
            <a:spAutoFit/>
          </a:bodyPr>
          <a:lstStyle/>
          <a:p>
            <a:pPr marR="89535" algn="just">
              <a:lnSpc>
                <a:spcPct val="150000"/>
              </a:lnSpc>
              <a:spcAft>
                <a:spcPts val="0"/>
              </a:spcAft>
            </a:pPr>
            <a:r>
              <a:rPr lang="es-ES" sz="2400" b="1" dirty="0">
                <a:latin typeface="Times New Roman" panose="02020603050405020304" pitchFamily="18" charset="0"/>
                <a:ea typeface="Calibri" panose="020F0502020204030204" pitchFamily="34" charset="0"/>
                <a:cs typeface="Times New Roman" panose="02020603050405020304" pitchFamily="18" charset="0"/>
              </a:rPr>
              <a:t>Tiempo Perdido:</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89535" algn="just">
              <a:lnSpc>
                <a:spcPct val="150000"/>
              </a:lnSpc>
              <a:spcAft>
                <a:spcPts val="0"/>
              </a:spcAft>
            </a:pPr>
            <a:r>
              <a:rPr lang="es-ES" sz="2400" dirty="0">
                <a:latin typeface="Times New Roman" panose="02020603050405020304" pitchFamily="18" charset="0"/>
                <a:ea typeface="Calibri" panose="020F0502020204030204" pitchFamily="34" charset="0"/>
                <a:cs typeface="Times New Roman" panose="02020603050405020304" pitchFamily="18" charset="0"/>
              </a:rPr>
              <a:t> Se pierden por este concepto en la zafra 2016  un total de 30.439 horas por revoltura en los clarificadores y tupición del jugo claro lo que provocó dejar de producir 640.58t con una cantidad de$ 808155.7, representando en el salario de los trabajadores $33797.00 por sistema de pago.</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89535" algn="just">
              <a:lnSpc>
                <a:spcPct val="150000"/>
              </a:lnSpc>
              <a:spcAft>
                <a:spcPts val="0"/>
              </a:spcAft>
            </a:pPr>
            <a:r>
              <a:rPr lang="es-ES" sz="2400" dirty="0">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89535" algn="just">
              <a:lnSpc>
                <a:spcPct val="150000"/>
              </a:lnSpc>
              <a:spcAft>
                <a:spcPts val="0"/>
              </a:spcAft>
            </a:pPr>
            <a:r>
              <a:rPr lang="es-ES" sz="2400" b="1" dirty="0">
                <a:latin typeface="Times New Roman" panose="02020603050405020304" pitchFamily="18" charset="0"/>
                <a:ea typeface="Calibri" panose="020F0502020204030204" pitchFamily="34" charset="0"/>
                <a:cs typeface="Times New Roman" panose="02020603050405020304" pitchFamily="18" charset="0"/>
              </a:rPr>
              <a:t>3.0 Impacto Social, Económico y Ambiental.</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89535" algn="just">
              <a:lnSpc>
                <a:spcPct val="150000"/>
              </a:lnSpc>
              <a:spcAft>
                <a:spcPts val="0"/>
              </a:spcAft>
            </a:pPr>
            <a:r>
              <a:rPr lang="es-ES" sz="2400" b="1" dirty="0">
                <a:latin typeface="Times New Roman" panose="02020603050405020304" pitchFamily="18" charset="0"/>
                <a:ea typeface="Calibri" panose="020F0502020204030204" pitchFamily="34" charset="0"/>
                <a:cs typeface="Times New Roman" panose="02020603050405020304" pitchFamily="18" charset="0"/>
              </a:rPr>
              <a:t>Impacto Social: </a:t>
            </a:r>
            <a:r>
              <a:rPr lang="es-ES" sz="2400" dirty="0">
                <a:latin typeface="Times New Roman" panose="02020603050405020304" pitchFamily="18" charset="0"/>
                <a:ea typeface="Calibri" panose="020F0502020204030204" pitchFamily="34" charset="0"/>
                <a:cs typeface="Times New Roman" panose="02020603050405020304" pitchFamily="18" charset="0"/>
              </a:rPr>
              <a:t>Los resultados alcanzados para cada trabajador se evidencian en las mejoras en su puesto de trabajo, además de mejorar su resultado económico por el cumplimiento de los </a:t>
            </a:r>
            <a:r>
              <a:rPr lang="es-ES" sz="2400" dirty="0" smtClean="0">
                <a:latin typeface="Times New Roman" panose="02020603050405020304" pitchFamily="18" charset="0"/>
                <a:ea typeface="Calibri" panose="020F0502020204030204" pitchFamily="34" charset="0"/>
                <a:cs typeface="Times New Roman" panose="02020603050405020304" pitchFamily="18" charset="0"/>
              </a:rPr>
              <a:t>parámetros tecnológicos </a:t>
            </a:r>
            <a:r>
              <a:rPr lang="es-ES" sz="2400" dirty="0">
                <a:latin typeface="Times New Roman" panose="02020603050405020304" pitchFamily="18" charset="0"/>
                <a:ea typeface="Calibri" panose="020F0502020204030204" pitchFamily="34" charset="0"/>
                <a:cs typeface="Times New Roman" panose="02020603050405020304" pitchFamily="18" charset="0"/>
              </a:rPr>
              <a:t>que se le miden en su puesto de trabajo generando mayor producción de </a:t>
            </a:r>
            <a:r>
              <a:rPr lang="es-ES" sz="2400" dirty="0" smtClean="0">
                <a:latin typeface="Times New Roman" panose="02020603050405020304" pitchFamily="18" charset="0"/>
                <a:ea typeface="Calibri" panose="020F0502020204030204" pitchFamily="34" charset="0"/>
                <a:cs typeface="Times New Roman" panose="02020603050405020304" pitchFamily="18" charset="0"/>
              </a:rPr>
              <a:t>azúcar </a:t>
            </a:r>
            <a:r>
              <a:rPr lang="es-ES" sz="2400" dirty="0">
                <a:latin typeface="Times New Roman" panose="02020603050405020304" pitchFamily="18" charset="0"/>
                <a:ea typeface="Calibri" panose="020F0502020204030204" pitchFamily="34" charset="0"/>
                <a:cs typeface="Times New Roman" panose="02020603050405020304" pitchFamily="18" charset="0"/>
              </a:rPr>
              <a:t>con calidad. </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65353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40676" y="791920"/>
            <a:ext cx="11887201" cy="5264583"/>
          </a:xfrm>
          <a:prstGeom prst="rect">
            <a:avLst/>
          </a:prstGeom>
        </p:spPr>
        <p:txBody>
          <a:bodyPr wrap="square">
            <a:spAutoFit/>
          </a:bodyPr>
          <a:lstStyle/>
          <a:p>
            <a:pPr marR="89535" algn="just">
              <a:lnSpc>
                <a:spcPct val="150000"/>
              </a:lnSpc>
              <a:spcAft>
                <a:spcPts val="0"/>
              </a:spcAft>
            </a:pPr>
            <a:r>
              <a:rPr lang="es-ES" sz="2400" b="1" dirty="0">
                <a:latin typeface="Times New Roman" panose="02020603050405020304" pitchFamily="18" charset="0"/>
                <a:ea typeface="Calibri" panose="020F0502020204030204" pitchFamily="34" charset="0"/>
                <a:cs typeface="Times New Roman" panose="02020603050405020304" pitchFamily="18" charset="0"/>
              </a:rPr>
              <a:t>Impacto Económico: </a:t>
            </a:r>
            <a:r>
              <a:rPr lang="es-ES" sz="2400" dirty="0">
                <a:latin typeface="Times New Roman" panose="02020603050405020304" pitchFamily="18" charset="0"/>
                <a:ea typeface="Calibri" panose="020F0502020204030204" pitchFamily="34" charset="0"/>
                <a:cs typeface="Times New Roman" panose="02020603050405020304" pitchFamily="18" charset="0"/>
              </a:rPr>
              <a:t>Se logra un efecto económico de $ 808155.7 = 242246.7</a:t>
            </a:r>
            <a:r>
              <a:rPr lang="es-ES" sz="24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s-ES" sz="2400" dirty="0">
                <a:latin typeface="Times New Roman" panose="02020603050405020304" pitchFamily="18" charset="0"/>
                <a:ea typeface="Calibri" panose="020F0502020204030204" pitchFamily="34" charset="0"/>
                <a:cs typeface="Times New Roman" panose="02020603050405020304" pitchFamily="18" charset="0"/>
              </a:rPr>
              <a:t>USD, influyendo la eficiencia en el rendimiento de 10.82%, RPC en 11.80 y el aprovechamiento al 91.72%, la calidad el 100% y la extracción del producto final en 78224t, con una ganancia en la zafra de $ 41162500.00</a:t>
            </a:r>
            <a:r>
              <a:rPr lang="es-ES" sz="24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s-ES" sz="2400" dirty="0">
                <a:latin typeface="Times New Roman" panose="02020603050405020304" pitchFamily="18" charset="0"/>
                <a:ea typeface="Calibri" panose="020F0502020204030204" pitchFamily="34" charset="0"/>
                <a:cs typeface="Times New Roman" panose="02020603050405020304" pitchFamily="18" charset="0"/>
              </a:rPr>
              <a:t>= 12348750 USD. </a:t>
            </a:r>
            <a:endParaRPr lang="es-ES" sz="2400" dirty="0" smtClean="0">
              <a:latin typeface="Times New Roman" panose="02020603050405020304" pitchFamily="18" charset="0"/>
              <a:ea typeface="Calibri" panose="020F0502020204030204" pitchFamily="34" charset="0"/>
              <a:cs typeface="Times New Roman" panose="02020603050405020304" pitchFamily="18" charset="0"/>
            </a:endParaRPr>
          </a:p>
          <a:p>
            <a:pPr marR="89535" algn="just">
              <a:lnSpc>
                <a:spcPct val="150000"/>
              </a:lnSpc>
              <a:spcAft>
                <a:spcPts val="0"/>
              </a:spcAft>
            </a:pPr>
            <a:r>
              <a:rPr lang="es-ES" sz="2400" dirty="0" smtClean="0">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89535" algn="just">
              <a:lnSpc>
                <a:spcPct val="150000"/>
              </a:lnSpc>
              <a:spcAft>
                <a:spcPts val="0"/>
              </a:spcAft>
            </a:pPr>
            <a:r>
              <a:rPr lang="es-ES" sz="2400" b="1" dirty="0" smtClean="0">
                <a:latin typeface="Times New Roman" panose="02020603050405020304" pitchFamily="18" charset="0"/>
                <a:ea typeface="Calibri" panose="020F0502020204030204" pitchFamily="34" charset="0"/>
                <a:cs typeface="Times New Roman" panose="02020603050405020304" pitchFamily="18" charset="0"/>
              </a:rPr>
              <a:t>Impacto </a:t>
            </a:r>
            <a:r>
              <a:rPr lang="es-ES" sz="2400" b="1" dirty="0">
                <a:latin typeface="Times New Roman" panose="02020603050405020304" pitchFamily="18" charset="0"/>
                <a:ea typeface="Calibri" panose="020F0502020204030204" pitchFamily="34" charset="0"/>
                <a:cs typeface="Times New Roman" panose="02020603050405020304" pitchFamily="18" charset="0"/>
              </a:rPr>
              <a:t>Ambiental</a:t>
            </a:r>
            <a:r>
              <a:rPr lang="es-ES" sz="2400" dirty="0">
                <a:latin typeface="Times New Roman" panose="02020603050405020304" pitchFamily="18" charset="0"/>
                <a:ea typeface="Calibri" panose="020F0502020204030204" pitchFamily="34" charset="0"/>
                <a:cs typeface="Times New Roman" panose="02020603050405020304" pitchFamily="18" charset="0"/>
              </a:rPr>
              <a:t>: Las condiciones adversas se redujeron al mínimo, en el caso nuestro el </a:t>
            </a:r>
            <a:r>
              <a:rPr lang="es-ES" sz="2400" dirty="0" err="1">
                <a:latin typeface="Times New Roman" panose="02020603050405020304" pitchFamily="18" charset="0"/>
                <a:ea typeface="Calibri" panose="020F0502020204030204" pitchFamily="34" charset="0"/>
                <a:cs typeface="Times New Roman" panose="02020603050405020304" pitchFamily="18" charset="0"/>
              </a:rPr>
              <a:t>bagacillo</a:t>
            </a:r>
            <a:r>
              <a:rPr lang="es-ES" sz="2400" dirty="0">
                <a:latin typeface="Times New Roman" panose="02020603050405020304" pitchFamily="18" charset="0"/>
                <a:ea typeface="Calibri" panose="020F0502020204030204" pitchFamily="34" charset="0"/>
                <a:cs typeface="Times New Roman" panose="02020603050405020304" pitchFamily="18" charset="0"/>
              </a:rPr>
              <a:t> que genera el colador de jugo claro disminuyó considerablemente debido a que se elimina el tiempo perdido por tupición en las telas del colador y este </a:t>
            </a:r>
            <a:r>
              <a:rPr lang="es-ES" sz="2400" dirty="0" err="1">
                <a:latin typeface="Times New Roman" panose="02020603050405020304" pitchFamily="18" charset="0"/>
                <a:ea typeface="Calibri" panose="020F0502020204030204" pitchFamily="34" charset="0"/>
                <a:cs typeface="Times New Roman" panose="02020603050405020304" pitchFamily="18" charset="0"/>
              </a:rPr>
              <a:t>bagacillo</a:t>
            </a:r>
            <a:r>
              <a:rPr lang="es-ES" sz="2400" dirty="0">
                <a:latin typeface="Times New Roman" panose="02020603050405020304" pitchFamily="18" charset="0"/>
                <a:ea typeface="Calibri" panose="020F0502020204030204" pitchFamily="34" charset="0"/>
                <a:cs typeface="Times New Roman" panose="02020603050405020304" pitchFamily="18" charset="0"/>
              </a:rPr>
              <a:t> se saca del proceso en forma de </a:t>
            </a:r>
            <a:r>
              <a:rPr lang="es-ES" sz="2400" dirty="0" smtClean="0">
                <a:latin typeface="Times New Roman" panose="02020603050405020304" pitchFamily="18" charset="0"/>
                <a:ea typeface="Calibri" panose="020F0502020204030204" pitchFamily="34" charset="0"/>
                <a:cs typeface="Times New Roman" panose="02020603050405020304" pitchFamily="18" charset="0"/>
              </a:rPr>
              <a:t>residuo</a:t>
            </a:r>
          </a:p>
          <a:p>
            <a:pPr marR="89535" algn="just">
              <a:lnSpc>
                <a:spcPct val="150000"/>
              </a:lnSpc>
              <a:spcAft>
                <a:spcPts val="0"/>
              </a:spcAft>
            </a:pPr>
            <a:endParaRPr lang="en-US" sz="9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852506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9489" y="1310512"/>
            <a:ext cx="11633982" cy="2939266"/>
          </a:xfrm>
          <a:prstGeom prst="rect">
            <a:avLst/>
          </a:prstGeom>
        </p:spPr>
        <p:txBody>
          <a:bodyPr wrap="square">
            <a:spAutoFit/>
          </a:bodyPr>
          <a:lstStyle/>
          <a:p>
            <a:pPr marR="89535" algn="just">
              <a:lnSpc>
                <a:spcPct val="150000"/>
              </a:lnSpc>
              <a:spcAft>
                <a:spcPts val="0"/>
              </a:spcAft>
            </a:pPr>
            <a:r>
              <a:rPr lang="es-ES" sz="2400" dirty="0" smtClean="0">
                <a:latin typeface="Times New Roman" panose="02020603050405020304" pitchFamily="18" charset="0"/>
                <a:ea typeface="Calibri" panose="020F0502020204030204" pitchFamily="34" charset="0"/>
                <a:cs typeface="Times New Roman" panose="02020603050405020304" pitchFamily="18" charset="0"/>
              </a:rPr>
              <a:t>Aplicación </a:t>
            </a:r>
            <a:r>
              <a:rPr lang="es-ES" sz="2400" dirty="0">
                <a:latin typeface="Times New Roman" panose="02020603050405020304" pitchFamily="18" charset="0"/>
                <a:ea typeface="Calibri" panose="020F0502020204030204" pitchFamily="34" charset="0"/>
                <a:cs typeface="Times New Roman" panose="02020603050405020304" pitchFamily="18" charset="0"/>
              </a:rPr>
              <a:t>del diagnóstico, la ciencia y la técnica, NT -52 (Limpieza y conservación), NT-37 (Tiempo perdido), NT-43 (Prueba y ajuste), NC-ISO 9001: 2008 (SGC) y NC-136: 2007 (Inocuidad de los alimentos).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89535" algn="just">
              <a:lnSpc>
                <a:spcPct val="150000"/>
              </a:lnSpc>
              <a:spcBef>
                <a:spcPts val="575"/>
              </a:spcBef>
              <a:spcAft>
                <a:spcPts val="0"/>
              </a:spcAft>
            </a:pPr>
            <a:r>
              <a:rPr lang="es-ES" sz="2400" dirty="0">
                <a:latin typeface="Times New Roman" panose="02020603050405020304" pitchFamily="18" charset="0"/>
                <a:ea typeface="Calibri" panose="020F0502020204030204" pitchFamily="34" charset="0"/>
                <a:cs typeface="Times New Roman" panose="02020603050405020304" pitchFamily="18" charset="0"/>
              </a:rPr>
              <a:t>Mejoras tecnológicas, implementación de los sistemas (Auditorías Internas de la Calidad, SIE y procedimientos de la Calidad Total) y otros.</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ángulo 2"/>
          <p:cNvSpPr/>
          <p:nvPr/>
        </p:nvSpPr>
        <p:spPr>
          <a:xfrm>
            <a:off x="3085536" y="375614"/>
            <a:ext cx="5176866" cy="587148"/>
          </a:xfrm>
          <a:prstGeom prst="rect">
            <a:avLst/>
          </a:prstGeom>
        </p:spPr>
        <p:txBody>
          <a:bodyPr wrap="none">
            <a:spAutoFit/>
          </a:bodyPr>
          <a:lstStyle/>
          <a:p>
            <a:pPr marR="89535" algn="just">
              <a:lnSpc>
                <a:spcPct val="150000"/>
              </a:lnSpc>
              <a:spcAft>
                <a:spcPts val="0"/>
              </a:spcAft>
            </a:pPr>
            <a:r>
              <a:rPr lang="es-ES" sz="2400" b="1" dirty="0">
                <a:latin typeface="Times New Roman" panose="02020603050405020304" pitchFamily="18" charset="0"/>
                <a:ea typeface="Calibri" panose="020F0502020204030204" pitchFamily="34" charset="0"/>
                <a:cs typeface="Times New Roman" panose="02020603050405020304" pitchFamily="18" charset="0"/>
              </a:rPr>
              <a:t>3.1.0 Perfeccionamiento Tecnológico. </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ángulo 3"/>
          <p:cNvSpPr/>
          <p:nvPr/>
        </p:nvSpPr>
        <p:spPr>
          <a:xfrm>
            <a:off x="410307" y="4597528"/>
            <a:ext cx="11432345" cy="914930"/>
          </a:xfrm>
          <a:prstGeom prst="rect">
            <a:avLst/>
          </a:prstGeom>
        </p:spPr>
        <p:txBody>
          <a:bodyPr wrap="square">
            <a:spAutoFit/>
          </a:bodyPr>
          <a:lstStyle/>
          <a:p>
            <a:pPr marR="89535" algn="just">
              <a:lnSpc>
                <a:spcPct val="115000"/>
              </a:lnSpc>
              <a:spcAft>
                <a:spcPts val="0"/>
              </a:spcAft>
            </a:pPr>
            <a:r>
              <a:rPr lang="es-ES" sz="2400" b="1" dirty="0">
                <a:latin typeface="Times New Roman" panose="02020603050405020304" pitchFamily="18" charset="0"/>
                <a:ea typeface="Calibri" panose="020F0502020204030204" pitchFamily="34" charset="0"/>
                <a:cs typeface="Times New Roman" panose="02020603050405020304" pitchFamily="18" charset="0"/>
              </a:rPr>
              <a:t>3.1.1 Conclusiones Parciales</a:t>
            </a:r>
            <a:r>
              <a:rPr lang="es-ES" sz="2400" dirty="0">
                <a:latin typeface="Times New Roman" panose="02020603050405020304" pitchFamily="18" charset="0"/>
                <a:ea typeface="Calibri" panose="020F0502020204030204" pitchFamily="34" charset="0"/>
                <a:cs typeface="Times New Roman" panose="02020603050405020304" pitchFamily="18" charset="0"/>
              </a:rPr>
              <a:t>: Se perfeccionan los resultados en el impacto social, económico y ambiental,  Se Cumple el Objetivo N-3</a:t>
            </a:r>
            <a:r>
              <a:rPr lang="es-ES" sz="2400" b="1" dirty="0">
                <a:latin typeface="Times New Roman" panose="02020603050405020304" pitchFamily="18" charset="0"/>
                <a:ea typeface="Calibri" panose="020F0502020204030204" pitchFamily="34" charset="0"/>
                <a:cs typeface="Times New Roman" panose="02020603050405020304" pitchFamily="18" charset="0"/>
              </a:rPr>
              <a:t>.</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612027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9490" y="1018281"/>
            <a:ext cx="11882510" cy="5348387"/>
          </a:xfrm>
          <a:prstGeom prst="rect">
            <a:avLst/>
          </a:prstGeom>
        </p:spPr>
        <p:txBody>
          <a:bodyPr wrap="square">
            <a:spAutoFit/>
          </a:bodyPr>
          <a:lstStyle/>
          <a:p>
            <a:pPr marR="89535" algn="just">
              <a:lnSpc>
                <a:spcPct val="115000"/>
              </a:lnSpc>
              <a:spcAft>
                <a:spcPts val="0"/>
              </a:spcAft>
            </a:pP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Se </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cumple cada uno de los objetivos trazados en la innovación</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a:t>
            </a:r>
          </a:p>
          <a:p>
            <a:pPr marR="89535" algn="just">
              <a:lnSpc>
                <a:spcPct val="115000"/>
              </a:lnSpc>
              <a:spcAft>
                <a:spcPts val="0"/>
              </a:spcAft>
            </a:pP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pPr marL="342900" marR="89535" lvl="0" indent="-342900" algn="just">
              <a:lnSpc>
                <a:spcPct val="115000"/>
              </a:lnSpc>
              <a:spcAft>
                <a:spcPts val="0"/>
              </a:spcAft>
              <a:buFont typeface="+mj-lt"/>
              <a:buAutoNum type="arabicPeriod"/>
            </a:pPr>
            <a:r>
              <a:rPr lang="es-ES" sz="2400" dirty="0">
                <a:latin typeface="Times New Roman" panose="02020603050405020304" pitchFamily="18" charset="0"/>
                <a:ea typeface="Times New Roman" panose="02020603050405020304" pitchFamily="18" charset="0"/>
                <a:cs typeface="Times New Roman" panose="02020603050405020304" pitchFamily="18" charset="0"/>
              </a:rPr>
              <a:t>Satisfacción en el Impacto Social y Económico con un efecto económico de $808155.7 . </a:t>
            </a: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a:p>
            <a:pPr marL="342900" marR="89535" lvl="0" indent="-342900" algn="just">
              <a:lnSpc>
                <a:spcPct val="115000"/>
              </a:lnSpc>
              <a:spcAft>
                <a:spcPts val="0"/>
              </a:spcAft>
              <a:buFont typeface="+mj-lt"/>
              <a:buAutoNum type="arabicPeriod"/>
            </a:pPr>
            <a:r>
              <a:rPr lang="es-ES" sz="2400" dirty="0">
                <a:latin typeface="Times New Roman" panose="02020603050405020304" pitchFamily="18" charset="0"/>
                <a:ea typeface="Times New Roman" panose="02020603050405020304" pitchFamily="18" charset="0"/>
                <a:cs typeface="Times New Roman" panose="02020603050405020304" pitchFamily="18" charset="0"/>
              </a:rPr>
              <a:t>Reducción en el Impacto negativo y aumento de mejoras en el Ambiente de Trabajo.</a:t>
            </a: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a:p>
            <a:pPr marL="342900" marR="89535" lvl="0" indent="-342900" algn="just">
              <a:lnSpc>
                <a:spcPct val="115000"/>
              </a:lnSpc>
              <a:spcAft>
                <a:spcPts val="0"/>
              </a:spcAft>
              <a:buFont typeface="+mj-lt"/>
              <a:buAutoNum type="arabicPeriod"/>
            </a:pPr>
            <a:r>
              <a:rPr lang="es-ES" sz="2400" dirty="0">
                <a:latin typeface="Times New Roman" panose="02020603050405020304" pitchFamily="18" charset="0"/>
                <a:ea typeface="Times New Roman" panose="02020603050405020304" pitchFamily="18" charset="0"/>
                <a:cs typeface="Times New Roman" panose="02020603050405020304" pitchFamily="18" charset="0"/>
              </a:rPr>
              <a:t>Se perfeccionaron las tecnologías de nuevas soluciones, Calidad y con Mejoras Continúas para su sostenibilidad y en este examen para el jugo clarificado.</a:t>
            </a: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a:p>
            <a:pPr marL="342900" marR="89535" lvl="0" indent="-342900" algn="just">
              <a:lnSpc>
                <a:spcPct val="115000"/>
              </a:lnSpc>
              <a:spcAft>
                <a:spcPts val="0"/>
              </a:spcAft>
              <a:buFont typeface="+mj-lt"/>
              <a:buAutoNum type="arabicPeriod"/>
            </a:pPr>
            <a:r>
              <a:rPr lang="es-ES" sz="2400" dirty="0">
                <a:latin typeface="Times New Roman" panose="02020603050405020304" pitchFamily="18" charset="0"/>
                <a:ea typeface="Times New Roman" panose="02020603050405020304" pitchFamily="18" charset="0"/>
                <a:cs typeface="Times New Roman" panose="02020603050405020304" pitchFamily="18" charset="0"/>
              </a:rPr>
              <a:t>Sirvió de base como aplicación a otras empresas que presentaron estos problemas.</a:t>
            </a: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a:p>
            <a:pPr marL="342900" marR="89535" lvl="0" indent="-342900" algn="just">
              <a:lnSpc>
                <a:spcPct val="115000"/>
              </a:lnSpc>
              <a:spcAft>
                <a:spcPts val="0"/>
              </a:spcAft>
              <a:buFont typeface="+mj-lt"/>
              <a:buAutoNum type="arabicPeriod"/>
            </a:pPr>
            <a:r>
              <a:rPr lang="es-ES" sz="2400" dirty="0">
                <a:latin typeface="Times New Roman" panose="02020603050405020304" pitchFamily="18" charset="0"/>
                <a:ea typeface="Times New Roman" panose="02020603050405020304" pitchFamily="18" charset="0"/>
                <a:cs typeface="Times New Roman" panose="02020603050405020304" pitchFamily="18" charset="0"/>
              </a:rPr>
              <a:t>Más eficiencia, productividad, salario,  extracción de azúcar crudo y disminución de las pérdidas de azúcar por formación de miel en los clarificadores por concepto de calidad del jugo.</a:t>
            </a: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a:p>
            <a:pPr marL="342900" marR="89535" lvl="0" indent="-342900" algn="just">
              <a:lnSpc>
                <a:spcPct val="115000"/>
              </a:lnSpc>
              <a:spcAft>
                <a:spcPts val="0"/>
              </a:spcAft>
              <a:buFont typeface="+mj-lt"/>
              <a:buAutoNum type="arabicPeriod"/>
            </a:pPr>
            <a:r>
              <a:rPr lang="es-ES" sz="2400" dirty="0">
                <a:latin typeface="Times New Roman" panose="02020603050405020304" pitchFamily="18" charset="0"/>
                <a:ea typeface="Times New Roman" panose="02020603050405020304" pitchFamily="18" charset="0"/>
                <a:cs typeface="Times New Roman" panose="02020603050405020304" pitchFamily="18" charset="0"/>
              </a:rPr>
              <a:t>Como parte de Mejoras Continúas la Misión y Visión de la UEB CA ¨Majibacoa¨, se proyecta en la introducción de nuevas tecnologías en el área de purificación para aumentar la Extracción de Azúcar Crudo, incluidas las propuestas del resultado de esta innovación</a:t>
            </a:r>
            <a:r>
              <a:rPr lang="es-ES" sz="2400"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Rectángulo 2"/>
          <p:cNvSpPr/>
          <p:nvPr/>
        </p:nvSpPr>
        <p:spPr>
          <a:xfrm>
            <a:off x="3937188" y="325614"/>
            <a:ext cx="3304751" cy="490199"/>
          </a:xfrm>
          <a:prstGeom prst="rect">
            <a:avLst/>
          </a:prstGeom>
        </p:spPr>
        <p:txBody>
          <a:bodyPr wrap="none">
            <a:spAutoFit/>
          </a:bodyPr>
          <a:lstStyle/>
          <a:p>
            <a:pPr marR="89535" algn="just">
              <a:lnSpc>
                <a:spcPct val="115000"/>
              </a:lnSpc>
              <a:spcAft>
                <a:spcPts val="0"/>
              </a:spcAft>
            </a:pPr>
            <a:r>
              <a:rPr lang="es-ES" sz="2400" b="1" dirty="0" smtClean="0">
                <a:latin typeface="Times New Roman" panose="02020603050405020304" pitchFamily="18" charset="0"/>
                <a:ea typeface="Calibri" panose="020F0502020204030204" pitchFamily="34" charset="0"/>
                <a:cs typeface="Times New Roman" panose="02020603050405020304" pitchFamily="18" charset="0"/>
              </a:rPr>
              <a:t>4.0.CONCLUSIONES:</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027987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196947" y="1207580"/>
            <a:ext cx="11619914"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altLang="en-US" sz="24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Para este trabajo no se utilizó ninguna bibliografía, solo se aplicó la experiencia práctica para resolver un problema que estaba afectando la calidad y cantidad de azúcar a producir por la UEB Central Azucarero Majibacoa. </a:t>
            </a:r>
            <a:endParaRPr kumimoji="0" lang="en-US" altLang="en-US" sz="2400" b="0" i="0" u="none" strike="noStrike" cap="none" normalizeH="0" baseline="0" dirty="0" smtClean="0">
              <a:ln>
                <a:noFill/>
              </a:ln>
              <a:solidFill>
                <a:schemeClr val="tx1"/>
              </a:solidFill>
              <a:effectLst/>
            </a:endParaRPr>
          </a:p>
        </p:txBody>
      </p:sp>
      <p:sp>
        <p:nvSpPr>
          <p:cNvPr id="4" name="Rectángulo 3"/>
          <p:cNvSpPr/>
          <p:nvPr/>
        </p:nvSpPr>
        <p:spPr>
          <a:xfrm>
            <a:off x="4116409" y="191918"/>
            <a:ext cx="3058851" cy="461665"/>
          </a:xfrm>
          <a:prstGeom prst="rect">
            <a:avLst/>
          </a:prstGeom>
        </p:spPr>
        <p:txBody>
          <a:bodyPr wrap="none">
            <a:spAutoFit/>
          </a:bodyPr>
          <a:lstStyle/>
          <a:p>
            <a:pPr lvl="0" algn="just" eaLnBrk="0" fontAlgn="base" hangingPunct="0">
              <a:spcBef>
                <a:spcPct val="0"/>
              </a:spcBef>
              <a:spcAft>
                <a:spcPct val="0"/>
              </a:spcAft>
            </a:pPr>
            <a:r>
              <a:rPr lang="es-ES" altLang="en-US" sz="2400" b="1" dirty="0" smtClean="0">
                <a:latin typeface="Times New Roman" panose="02020603050405020304" pitchFamily="18" charset="0"/>
                <a:ea typeface="Calibri" panose="020F0502020204030204" pitchFamily="34" charset="0"/>
                <a:cs typeface="Times New Roman" panose="02020603050405020304" pitchFamily="18" charset="0"/>
              </a:rPr>
              <a:t>5.0 BIBLIOGRAFÍA:</a:t>
            </a:r>
            <a:endParaRPr lang="en-US" altLang="en-US" sz="2400" dirty="0"/>
          </a:p>
        </p:txBody>
      </p:sp>
    </p:spTree>
    <p:extLst>
      <p:ext uri="{BB962C8B-B14F-4D97-AF65-F5344CB8AC3E}">
        <p14:creationId xmlns:p14="http://schemas.microsoft.com/office/powerpoint/2010/main" val="38858679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93894" y="751783"/>
            <a:ext cx="10972799" cy="830997"/>
          </a:xfrm>
          <a:prstGeom prst="rect">
            <a:avLst/>
          </a:prstGeom>
        </p:spPr>
        <p:txBody>
          <a:bodyPr wrap="square">
            <a:spAutoFit/>
          </a:bodyPr>
          <a:lstStyle/>
          <a:p>
            <a:pPr lvl="0" algn="just" eaLnBrk="0" fontAlgn="base" hangingPunct="0">
              <a:spcBef>
                <a:spcPct val="0"/>
              </a:spcBef>
              <a:spcAft>
                <a:spcPct val="0"/>
              </a:spcAft>
            </a:pPr>
            <a:r>
              <a:rPr lang="es-ES" altLang="en-US" sz="2400" b="1" dirty="0" smtClean="0">
                <a:latin typeface="Times New Roman" panose="02020603050405020304" pitchFamily="18" charset="0"/>
                <a:ea typeface="Calibri" panose="020F0502020204030204" pitchFamily="34" charset="0"/>
                <a:cs typeface="Times New Roman" panose="02020603050405020304" pitchFamily="18" charset="0"/>
              </a:rPr>
              <a:t>Tabla </a:t>
            </a:r>
            <a:r>
              <a:rPr lang="es-ES" altLang="en-US" sz="2400" b="1" dirty="0">
                <a:latin typeface="Times New Roman" panose="02020603050405020304" pitchFamily="18" charset="0"/>
                <a:ea typeface="Calibri" panose="020F0502020204030204" pitchFamily="34" charset="0"/>
                <a:cs typeface="Times New Roman" panose="02020603050405020304" pitchFamily="18" charset="0"/>
              </a:rPr>
              <a:t>No. III. Resumen. Eficiencia y Calidad Industrial.</a:t>
            </a:r>
            <a:endParaRPr lang="en-US" altLang="en-US" sz="2400" dirty="0"/>
          </a:p>
          <a:p>
            <a:pPr lvl="0" algn="just" eaLnBrk="0" fontAlgn="base" hangingPunct="0">
              <a:spcBef>
                <a:spcPct val="0"/>
              </a:spcBef>
              <a:spcAft>
                <a:spcPct val="0"/>
              </a:spcAft>
            </a:pPr>
            <a:r>
              <a:rPr lang="es-ES" altLang="en-US" sz="2400" dirty="0">
                <a:latin typeface="Times New Roman" panose="02020603050405020304" pitchFamily="18" charset="0"/>
                <a:ea typeface="Calibri" panose="020F0502020204030204" pitchFamily="34" charset="0"/>
                <a:cs typeface="Times New Roman" panose="02020603050405020304" pitchFamily="18" charset="0"/>
              </a:rPr>
              <a:t>Referencia tomada del proceso económico de la UEB CA ¨Majibacoa¨.</a:t>
            </a:r>
            <a:endParaRPr lang="es-ES" altLang="en-US" sz="2400" dirty="0">
              <a:latin typeface="Arial" panose="020B0604020202020204" pitchFamily="34" charset="0"/>
            </a:endParaRPr>
          </a:p>
        </p:txBody>
      </p:sp>
      <p:graphicFrame>
        <p:nvGraphicFramePr>
          <p:cNvPr id="3" name="Tabla 2"/>
          <p:cNvGraphicFramePr>
            <a:graphicFrameLocks noGrp="1"/>
          </p:cNvGraphicFramePr>
          <p:nvPr>
            <p:extLst>
              <p:ext uri="{D42A27DB-BD31-4B8C-83A1-F6EECF244321}">
                <p14:modId xmlns:p14="http://schemas.microsoft.com/office/powerpoint/2010/main" val="268212577"/>
              </p:ext>
            </p:extLst>
          </p:nvPr>
        </p:nvGraphicFramePr>
        <p:xfrm>
          <a:off x="1237956" y="1690984"/>
          <a:ext cx="9537895" cy="4886405"/>
        </p:xfrm>
        <a:graphic>
          <a:graphicData uri="http://schemas.openxmlformats.org/drawingml/2006/table">
            <a:tbl>
              <a:tblPr>
                <a:tableStyleId>{5C22544A-7EE6-4342-B048-85BDC9FD1C3A}</a:tableStyleId>
              </a:tblPr>
              <a:tblGrid>
                <a:gridCol w="3716063">
                  <a:extLst>
                    <a:ext uri="{9D8B030D-6E8A-4147-A177-3AD203B41FA5}">
                      <a16:colId xmlns:a16="http://schemas.microsoft.com/office/drawing/2014/main" val="427461470"/>
                    </a:ext>
                  </a:extLst>
                </a:gridCol>
                <a:gridCol w="1054840">
                  <a:extLst>
                    <a:ext uri="{9D8B030D-6E8A-4147-A177-3AD203B41FA5}">
                      <a16:colId xmlns:a16="http://schemas.microsoft.com/office/drawing/2014/main" val="64975034"/>
                    </a:ext>
                  </a:extLst>
                </a:gridCol>
                <a:gridCol w="1756329">
                  <a:extLst>
                    <a:ext uri="{9D8B030D-6E8A-4147-A177-3AD203B41FA5}">
                      <a16:colId xmlns:a16="http://schemas.microsoft.com/office/drawing/2014/main" val="3510743408"/>
                    </a:ext>
                  </a:extLst>
                </a:gridCol>
                <a:gridCol w="1756329">
                  <a:extLst>
                    <a:ext uri="{9D8B030D-6E8A-4147-A177-3AD203B41FA5}">
                      <a16:colId xmlns:a16="http://schemas.microsoft.com/office/drawing/2014/main" val="890957904"/>
                    </a:ext>
                  </a:extLst>
                </a:gridCol>
                <a:gridCol w="1254334">
                  <a:extLst>
                    <a:ext uri="{9D8B030D-6E8A-4147-A177-3AD203B41FA5}">
                      <a16:colId xmlns:a16="http://schemas.microsoft.com/office/drawing/2014/main" val="1746988717"/>
                    </a:ext>
                  </a:extLst>
                </a:gridCol>
              </a:tblGrid>
              <a:tr h="282013">
                <a:tc rowSpan="2">
                  <a:txBody>
                    <a:bodyPr/>
                    <a:lstStyle/>
                    <a:p>
                      <a:pPr marR="89535" algn="just">
                        <a:lnSpc>
                          <a:spcPct val="115000"/>
                        </a:lnSpc>
                        <a:spcAft>
                          <a:spcPts val="0"/>
                        </a:spcAft>
                      </a:pPr>
                      <a:r>
                        <a:rPr lang="es-ES" sz="2000" b="1" dirty="0">
                          <a:effectLst/>
                        </a:rPr>
                        <a:t>Parámetros</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rowSpan="2">
                  <a:txBody>
                    <a:bodyPr/>
                    <a:lstStyle/>
                    <a:p>
                      <a:pPr marR="89535" algn="just">
                        <a:lnSpc>
                          <a:spcPct val="115000"/>
                        </a:lnSpc>
                        <a:spcAft>
                          <a:spcPts val="0"/>
                        </a:spcAft>
                      </a:pPr>
                      <a:r>
                        <a:rPr lang="es-ES" sz="2000" b="1" dirty="0">
                          <a:effectLst/>
                        </a:rPr>
                        <a:t>U/M</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3">
                  <a:txBody>
                    <a:bodyPr/>
                    <a:lstStyle/>
                    <a:p>
                      <a:pPr marR="89535" algn="ctr">
                        <a:lnSpc>
                          <a:spcPct val="115000"/>
                        </a:lnSpc>
                        <a:spcAft>
                          <a:spcPts val="0"/>
                        </a:spcAft>
                      </a:pPr>
                      <a:r>
                        <a:rPr lang="es-ES" sz="2000" b="1" dirty="0" smtClean="0">
                          <a:effectLst/>
                        </a:rPr>
                        <a:t>ZAFRA / 2017</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84986904"/>
                  </a:ext>
                </a:extLst>
              </a:tr>
              <a:tr h="282013">
                <a:tc vMerge="1">
                  <a:txBody>
                    <a:bodyPr/>
                    <a:lstStyle/>
                    <a:p>
                      <a:endParaRPr lang="en-US"/>
                    </a:p>
                  </a:txBody>
                  <a:tcPr/>
                </a:tc>
                <a:tc vMerge="1">
                  <a:txBody>
                    <a:bodyPr/>
                    <a:lstStyle/>
                    <a:p>
                      <a:endParaRPr lang="en-US"/>
                    </a:p>
                  </a:txBody>
                  <a:tcPr/>
                </a:tc>
                <a:tc>
                  <a:txBody>
                    <a:bodyPr/>
                    <a:lstStyle/>
                    <a:p>
                      <a:pPr marR="89535" algn="just">
                        <a:lnSpc>
                          <a:spcPct val="115000"/>
                        </a:lnSpc>
                        <a:spcAft>
                          <a:spcPts val="0"/>
                        </a:spcAft>
                      </a:pPr>
                      <a:r>
                        <a:rPr lang="es-ES" sz="2000" b="1" dirty="0">
                          <a:effectLst/>
                        </a:rPr>
                        <a:t>Plan</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R="89535" algn="just">
                        <a:lnSpc>
                          <a:spcPct val="115000"/>
                        </a:lnSpc>
                        <a:spcAft>
                          <a:spcPts val="0"/>
                        </a:spcAft>
                      </a:pPr>
                      <a:r>
                        <a:rPr lang="es-ES" sz="2000" b="1" dirty="0">
                          <a:effectLst/>
                        </a:rPr>
                        <a:t>Real</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R="89535" algn="just">
                        <a:lnSpc>
                          <a:spcPct val="115000"/>
                        </a:lnSpc>
                        <a:spcAft>
                          <a:spcPts val="0"/>
                        </a:spcAft>
                      </a:pPr>
                      <a:r>
                        <a:rPr lang="es-ES" sz="2000" b="1" dirty="0">
                          <a:effectLst/>
                        </a:rPr>
                        <a:t>%</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1216343"/>
                  </a:ext>
                </a:extLst>
              </a:tr>
              <a:tr h="282013">
                <a:tc>
                  <a:txBody>
                    <a:bodyPr/>
                    <a:lstStyle/>
                    <a:p>
                      <a:pPr marR="89535" algn="just">
                        <a:lnSpc>
                          <a:spcPct val="115000"/>
                        </a:lnSpc>
                        <a:spcAft>
                          <a:spcPts val="0"/>
                        </a:spcAft>
                      </a:pPr>
                      <a:r>
                        <a:rPr lang="es-ES" sz="1600">
                          <a:effectLst/>
                        </a:rPr>
                        <a:t>Caña molida</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687496.00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746120.00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108.00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95487657"/>
                  </a:ext>
                </a:extLst>
              </a:tr>
              <a:tr h="282013">
                <a:tc>
                  <a:txBody>
                    <a:bodyPr/>
                    <a:lstStyle/>
                    <a:p>
                      <a:pPr marR="89535" algn="just">
                        <a:lnSpc>
                          <a:spcPct val="115000"/>
                        </a:lnSpc>
                        <a:spcAft>
                          <a:spcPts val="0"/>
                        </a:spcAft>
                      </a:pPr>
                      <a:r>
                        <a:rPr lang="es-ES" sz="1600" dirty="0">
                          <a:effectLst/>
                        </a:rPr>
                        <a:t>Norma Potencial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7000.00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4386.2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62.66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51619224"/>
                  </a:ext>
                </a:extLst>
              </a:tr>
              <a:tr h="282013">
                <a:tc>
                  <a:txBody>
                    <a:bodyPr/>
                    <a:lstStyle/>
                    <a:p>
                      <a:pPr marR="89535" algn="just">
                        <a:lnSpc>
                          <a:spcPct val="115000"/>
                        </a:lnSpc>
                        <a:spcAft>
                          <a:spcPts val="0"/>
                        </a:spcAft>
                      </a:pPr>
                      <a:r>
                        <a:rPr lang="es-ES" sz="1600">
                          <a:effectLst/>
                        </a:rPr>
                        <a:t>Caña molida total/azúcar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Tc/ta</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10.00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9.24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92.4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6143540"/>
                  </a:ext>
                </a:extLst>
              </a:tr>
              <a:tr h="282013">
                <a:tc>
                  <a:txBody>
                    <a:bodyPr/>
                    <a:lstStyle/>
                    <a:p>
                      <a:pPr marR="89535" algn="just">
                        <a:lnSpc>
                          <a:spcPct val="115000"/>
                        </a:lnSpc>
                        <a:spcAft>
                          <a:spcPts val="0"/>
                        </a:spcAft>
                      </a:pPr>
                      <a:r>
                        <a:rPr lang="es-ES" sz="1600">
                          <a:effectLst/>
                        </a:rPr>
                        <a:t>Rendimiento B-96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10.40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10.82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104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15535806"/>
                  </a:ext>
                </a:extLst>
              </a:tr>
              <a:tr h="282013">
                <a:tc>
                  <a:txBody>
                    <a:bodyPr/>
                    <a:lstStyle/>
                    <a:p>
                      <a:pPr marR="89535" algn="just">
                        <a:lnSpc>
                          <a:spcPct val="115000"/>
                        </a:lnSpc>
                        <a:spcAft>
                          <a:spcPts val="0"/>
                        </a:spcAft>
                      </a:pPr>
                      <a:r>
                        <a:rPr lang="es-ES" sz="1600">
                          <a:effectLst/>
                        </a:rPr>
                        <a:t>RPC</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11.44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11.80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103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149642561"/>
                  </a:ext>
                </a:extLst>
              </a:tr>
              <a:tr h="282013">
                <a:tc>
                  <a:txBody>
                    <a:bodyPr/>
                    <a:lstStyle/>
                    <a:p>
                      <a:pPr marR="89535" algn="just">
                        <a:lnSpc>
                          <a:spcPct val="115000"/>
                        </a:lnSpc>
                        <a:spcAft>
                          <a:spcPts val="0"/>
                        </a:spcAft>
                      </a:pPr>
                      <a:r>
                        <a:rPr lang="es-ES" sz="1600">
                          <a:effectLst/>
                        </a:rPr>
                        <a:t>Aprovechamiento  RPC</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dirty="0">
                          <a:effectLst/>
                        </a:rPr>
                        <a:t>90.00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91.72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102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73171354"/>
                  </a:ext>
                </a:extLst>
              </a:tr>
              <a:tr h="282013">
                <a:tc>
                  <a:txBody>
                    <a:bodyPr/>
                    <a:lstStyle/>
                    <a:p>
                      <a:pPr marR="89535" algn="just">
                        <a:lnSpc>
                          <a:spcPct val="115000"/>
                        </a:lnSpc>
                        <a:spcAft>
                          <a:spcPts val="0"/>
                        </a:spcAft>
                      </a:pPr>
                      <a:r>
                        <a:rPr lang="es-ES" sz="1600">
                          <a:effectLst/>
                        </a:rPr>
                        <a:t>Materias Extrañas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10. 00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11.20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112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41253263"/>
                  </a:ext>
                </a:extLst>
              </a:tr>
              <a:tr h="282013">
                <a:tc>
                  <a:txBody>
                    <a:bodyPr/>
                    <a:lstStyle/>
                    <a:p>
                      <a:pPr marR="89535" algn="just">
                        <a:lnSpc>
                          <a:spcPct val="115000"/>
                        </a:lnSpc>
                        <a:spcAft>
                          <a:spcPts val="0"/>
                        </a:spcAft>
                      </a:pPr>
                      <a:r>
                        <a:rPr lang="es-ES" sz="1600">
                          <a:effectLst/>
                        </a:rPr>
                        <a:t>Salario/Promedio/trabajador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1500.00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2338.00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155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184477512"/>
                  </a:ext>
                </a:extLst>
              </a:tr>
              <a:tr h="564026">
                <a:tc>
                  <a:txBody>
                    <a:bodyPr/>
                    <a:lstStyle/>
                    <a:p>
                      <a:pPr marR="89535" algn="just">
                        <a:lnSpc>
                          <a:spcPct val="115000"/>
                        </a:lnSpc>
                        <a:spcAft>
                          <a:spcPts val="0"/>
                        </a:spcAft>
                      </a:pPr>
                      <a:r>
                        <a:rPr lang="es-ES" sz="1600">
                          <a:effectLst/>
                        </a:rPr>
                        <a:t>Extracción Azúcar Crudo</a:t>
                      </a:r>
                      <a:endParaRPr lang="en-US" sz="1600">
                        <a:effectLst/>
                      </a:endParaRPr>
                    </a:p>
                    <a:p>
                      <a:pPr marR="89535" algn="just">
                        <a:lnSpc>
                          <a:spcPct val="115000"/>
                        </a:lnSpc>
                        <a:spcAft>
                          <a:spcPts val="0"/>
                        </a:spcAft>
                      </a:pPr>
                      <a:r>
                        <a:rPr lang="es-ES" sz="1600">
                          <a:effectLst/>
                        </a:rPr>
                        <a:t> B- 96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70812.00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80859.8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114.2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9014112"/>
                  </a:ext>
                </a:extLst>
              </a:tr>
              <a:tr h="282013">
                <a:tc>
                  <a:txBody>
                    <a:bodyPr/>
                    <a:lstStyle/>
                    <a:p>
                      <a:pPr marR="89535" algn="just">
                        <a:lnSpc>
                          <a:spcPct val="115000"/>
                        </a:lnSpc>
                        <a:spcAft>
                          <a:spcPts val="0"/>
                        </a:spcAft>
                      </a:pPr>
                      <a:r>
                        <a:rPr lang="es-ES" sz="1600">
                          <a:effectLst/>
                        </a:rPr>
                        <a:t>Costo por Peso</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0.92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0.65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70.6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8731241"/>
                  </a:ext>
                </a:extLst>
              </a:tr>
              <a:tr h="282013">
                <a:tc>
                  <a:txBody>
                    <a:bodyPr/>
                    <a:lstStyle/>
                    <a:p>
                      <a:pPr marR="89535" algn="just">
                        <a:lnSpc>
                          <a:spcPct val="115000"/>
                        </a:lnSpc>
                        <a:spcAft>
                          <a:spcPts val="0"/>
                        </a:spcAft>
                      </a:pPr>
                      <a:r>
                        <a:rPr lang="es-ES" sz="1600">
                          <a:effectLst/>
                        </a:rPr>
                        <a:t>Valor Agregado</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MP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27543.6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59738.2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216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46614688"/>
                  </a:ext>
                </a:extLst>
              </a:tr>
              <a:tr h="282013">
                <a:tc>
                  <a:txBody>
                    <a:bodyPr/>
                    <a:lstStyle/>
                    <a:p>
                      <a:pPr marR="89535" algn="just">
                        <a:lnSpc>
                          <a:spcPct val="115000"/>
                        </a:lnSpc>
                        <a:spcAft>
                          <a:spcPts val="0"/>
                        </a:spcAft>
                      </a:pPr>
                      <a:r>
                        <a:rPr lang="es-ES" sz="1600">
                          <a:effectLst/>
                        </a:rPr>
                        <a:t>Producción Bruta</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122932.1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146779.6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119.4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79496130"/>
                  </a:ext>
                </a:extLst>
              </a:tr>
              <a:tr h="282013">
                <a:tc>
                  <a:txBody>
                    <a:bodyPr/>
                    <a:lstStyle/>
                    <a:p>
                      <a:pPr marR="89535" algn="just">
                        <a:lnSpc>
                          <a:spcPct val="115000"/>
                        </a:lnSpc>
                        <a:spcAft>
                          <a:spcPts val="0"/>
                        </a:spcAft>
                      </a:pPr>
                      <a:r>
                        <a:rPr lang="es-ES" sz="1600">
                          <a:effectLst/>
                        </a:rPr>
                        <a:t>Producción Mercantil</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119188.3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136183.3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114.2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91645306"/>
                  </a:ext>
                </a:extLst>
              </a:tr>
              <a:tr h="282013">
                <a:tc>
                  <a:txBody>
                    <a:bodyPr/>
                    <a:lstStyle/>
                    <a:p>
                      <a:pPr marR="89535" algn="just">
                        <a:lnSpc>
                          <a:spcPct val="115000"/>
                        </a:lnSpc>
                        <a:spcAft>
                          <a:spcPts val="0"/>
                        </a:spcAft>
                      </a:pPr>
                      <a:r>
                        <a:rPr lang="es-ES" sz="1600">
                          <a:effectLst/>
                        </a:rPr>
                        <a:t>Ganancia o perdidas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MP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11647.9</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a:effectLst/>
                        </a:rPr>
                        <a:t>48060.4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89535" algn="just">
                        <a:lnSpc>
                          <a:spcPct val="115000"/>
                        </a:lnSpc>
                        <a:spcAft>
                          <a:spcPts val="0"/>
                        </a:spcAft>
                      </a:pPr>
                      <a:r>
                        <a:rPr lang="es-ES" sz="1600" dirty="0">
                          <a:effectLst/>
                        </a:rPr>
                        <a:t>412</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128875784"/>
                  </a:ext>
                </a:extLst>
              </a:tr>
            </a:tbl>
          </a:graphicData>
        </a:graphic>
      </p:graphicFrame>
      <p:sp>
        <p:nvSpPr>
          <p:cNvPr id="4" name="Rectángulo 3"/>
          <p:cNvSpPr/>
          <p:nvPr/>
        </p:nvSpPr>
        <p:spPr>
          <a:xfrm>
            <a:off x="4517602" y="290118"/>
            <a:ext cx="1468672" cy="461665"/>
          </a:xfrm>
          <a:prstGeom prst="rect">
            <a:avLst/>
          </a:prstGeom>
        </p:spPr>
        <p:txBody>
          <a:bodyPr wrap="none">
            <a:spAutoFit/>
          </a:bodyPr>
          <a:lstStyle/>
          <a:p>
            <a:pPr lvl="0" algn="just" eaLnBrk="0" fontAlgn="base" hangingPunct="0">
              <a:spcBef>
                <a:spcPct val="0"/>
              </a:spcBef>
              <a:spcAft>
                <a:spcPct val="0"/>
              </a:spcAft>
            </a:pPr>
            <a:r>
              <a:rPr lang="es-ES" altLang="en-US" sz="2400" b="1" dirty="0" smtClean="0">
                <a:latin typeface="Times New Roman" panose="02020603050405020304" pitchFamily="18" charset="0"/>
                <a:ea typeface="Calibri" panose="020F0502020204030204" pitchFamily="34" charset="0"/>
                <a:cs typeface="Times New Roman" panose="02020603050405020304" pitchFamily="18" charset="0"/>
              </a:rPr>
              <a:t>ANEXOS</a:t>
            </a:r>
          </a:p>
        </p:txBody>
      </p:sp>
    </p:spTree>
    <p:extLst>
      <p:ext uri="{BB962C8B-B14F-4D97-AF65-F5344CB8AC3E}">
        <p14:creationId xmlns:p14="http://schemas.microsoft.com/office/powerpoint/2010/main" val="3688014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850" y="0"/>
            <a:ext cx="5143500" cy="6858000"/>
          </a:xfrm>
          <a:prstGeom prst="rect">
            <a:avLst/>
          </a:prstGeom>
        </p:spPr>
      </p:pic>
      <p:pic>
        <p:nvPicPr>
          <p:cNvPr id="3" name="Imagen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21450" y="0"/>
            <a:ext cx="5143500" cy="6858000"/>
          </a:xfrm>
          <a:prstGeom prst="rect">
            <a:avLst/>
          </a:prstGeom>
        </p:spPr>
      </p:pic>
    </p:spTree>
    <p:extLst>
      <p:ext uri="{BB962C8B-B14F-4D97-AF65-F5344CB8AC3E}">
        <p14:creationId xmlns:p14="http://schemas.microsoft.com/office/powerpoint/2010/main" val="6329474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2449922" y="2601575"/>
            <a:ext cx="7095212" cy="2031325"/>
          </a:xfrm>
          <a:prstGeom prst="rect">
            <a:avLst/>
          </a:prstGeom>
          <a:noFill/>
        </p:spPr>
        <p:txBody>
          <a:bodyPr wrap="none" lIns="91440" tIns="45720" rIns="91440" bIns="45720">
            <a:spAutoFit/>
          </a:bodyPr>
          <a:lstStyle/>
          <a:p>
            <a:pPr algn="ctr"/>
            <a:r>
              <a:rPr lang="es-ES" sz="12600" b="1" cap="none" spc="0" dirty="0" smtClean="0">
                <a:ln w="22225">
                  <a:solidFill>
                    <a:schemeClr val="accent2"/>
                  </a:solidFill>
                  <a:prstDash val="solid"/>
                </a:ln>
                <a:solidFill>
                  <a:schemeClr val="accent2">
                    <a:lumMod val="40000"/>
                    <a:lumOff val="60000"/>
                  </a:schemeClr>
                </a:solidFill>
                <a:effectLst/>
                <a:latin typeface="Algerian" panose="04020705040A02060702" pitchFamily="82" charset="0"/>
              </a:rPr>
              <a:t>GRACIAS</a:t>
            </a:r>
            <a:endParaRPr lang="es-ES" sz="12600" b="1" cap="none" spc="0" dirty="0">
              <a:ln w="22225">
                <a:solidFill>
                  <a:schemeClr val="accent2"/>
                </a:solidFill>
                <a:prstDash val="solid"/>
              </a:ln>
              <a:solidFill>
                <a:schemeClr val="accent2">
                  <a:lumMod val="40000"/>
                  <a:lumOff val="60000"/>
                </a:schemeClr>
              </a:solidFill>
              <a:effectLst/>
              <a:latin typeface="Algerian" panose="04020705040A02060702" pitchFamily="82" charset="0"/>
            </a:endParaRPr>
          </a:p>
        </p:txBody>
      </p:sp>
    </p:spTree>
    <p:extLst>
      <p:ext uri="{BB962C8B-B14F-4D97-AF65-F5344CB8AC3E}">
        <p14:creationId xmlns:p14="http://schemas.microsoft.com/office/powerpoint/2010/main" val="36573801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44500" y="3094586"/>
            <a:ext cx="11328400" cy="2613857"/>
          </a:xfrm>
          <a:prstGeom prst="rect">
            <a:avLst/>
          </a:prstGeom>
        </p:spPr>
        <p:txBody>
          <a:bodyPr wrap="square">
            <a:spAutoFit/>
          </a:bodyPr>
          <a:lstStyle/>
          <a:p>
            <a:pPr marR="89535" algn="just">
              <a:lnSpc>
                <a:spcPct val="115000"/>
              </a:lnSpc>
              <a:spcAft>
                <a:spcPts val="0"/>
              </a:spcAft>
            </a:pPr>
            <a:r>
              <a:rPr lang="es-ES" sz="2400" dirty="0" smtClean="0">
                <a:latin typeface="Times New Roman" panose="02020603050405020304" pitchFamily="18" charset="0"/>
                <a:ea typeface="Calibri" panose="020F0502020204030204" pitchFamily="34" charset="0"/>
                <a:cs typeface="Times New Roman" panose="02020603050405020304" pitchFamily="18" charset="0"/>
              </a:rPr>
              <a:t>Del diagnóstico en la política tecnológica y del plan de acción y seguimiento, aplicando la trazabilidad se realiza una investigación basada en el empleo de métodos, formas y nuevos estilos de trabajo para ejecutar el perfeccionamiento tecnológico, riesgos, manipulación y accionar de los trabajadores hacia la evaluación de los resultados que se esperan en los impactos positivos en lo social, económicos y ambiental dirigidos al incremento de la eficiencia y calidad a través de la ciencia, técnica y la innovación tecnológica.</a:t>
            </a:r>
            <a:endParaRPr lang="en-US" sz="2400" dirty="0" smtClean="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ángulo 2"/>
          <p:cNvSpPr/>
          <p:nvPr/>
        </p:nvSpPr>
        <p:spPr>
          <a:xfrm>
            <a:off x="444500" y="1144488"/>
            <a:ext cx="11506200" cy="1764394"/>
          </a:xfrm>
          <a:prstGeom prst="rect">
            <a:avLst/>
          </a:prstGeom>
        </p:spPr>
        <p:txBody>
          <a:bodyPr wrap="square">
            <a:spAutoFit/>
          </a:bodyPr>
          <a:lstStyle/>
          <a:p>
            <a:pPr marR="89535" algn="just">
              <a:lnSpc>
                <a:spcPct val="115000"/>
              </a:lnSpc>
              <a:spcAft>
                <a:spcPts val="0"/>
              </a:spcAft>
            </a:pPr>
            <a:r>
              <a:rPr lang="es-ES" sz="2400" dirty="0" smtClean="0">
                <a:latin typeface="Times New Roman" panose="02020603050405020304" pitchFamily="18" charset="0"/>
                <a:ea typeface="Calibri" panose="020F0502020204030204" pitchFamily="34" charset="0"/>
                <a:cs typeface="Times New Roman" panose="02020603050405020304" pitchFamily="18" charset="0"/>
              </a:rPr>
              <a:t>Sus características responden a los procesos que intervienen en la realización del producto, así como los centros de recepción y tiro directo al basculador donde se inician las operaciones procedentes de los proveedores, es decir, los productores cañeros, con la misión de comerciar su producto con la calidad establecida en el contrato de trabajo. </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ángulo 3"/>
          <p:cNvSpPr/>
          <p:nvPr/>
        </p:nvSpPr>
        <p:spPr>
          <a:xfrm>
            <a:off x="3439364" y="236835"/>
            <a:ext cx="5046574" cy="646331"/>
          </a:xfrm>
          <a:prstGeom prst="rect">
            <a:avLst/>
          </a:prstGeom>
          <a:noFill/>
        </p:spPr>
        <p:txBody>
          <a:bodyPr wrap="none" lIns="91440" tIns="45720" rIns="91440" bIns="45720">
            <a:spAutoFit/>
          </a:bodyPr>
          <a:lstStyle/>
          <a:p>
            <a:pPr algn="ctr"/>
            <a:r>
              <a:rPr lang="es-ES" sz="3600" b="1" cap="none" spc="0" dirty="0" smtClean="0">
                <a:ln w="22225">
                  <a:solidFill>
                    <a:schemeClr val="accent2"/>
                  </a:solidFill>
                  <a:prstDash val="solid"/>
                </a:ln>
                <a:solidFill>
                  <a:schemeClr val="accent2">
                    <a:lumMod val="40000"/>
                    <a:lumOff val="60000"/>
                  </a:schemeClr>
                </a:solidFill>
                <a:effectLst/>
              </a:rPr>
              <a:t>INTRODUCCIÓN (cont.)</a:t>
            </a:r>
            <a:endParaRPr lang="es-ES" sz="36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38150624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74700" y="642035"/>
            <a:ext cx="10795000" cy="461665"/>
          </a:xfrm>
          <a:prstGeom prst="rect">
            <a:avLst/>
          </a:prstGeom>
        </p:spPr>
        <p:txBody>
          <a:bodyPr wrap="square">
            <a:spAutoFit/>
          </a:bodyPr>
          <a:lstStyle/>
          <a:p>
            <a:r>
              <a:rPr lang="es-ES" sz="2400" b="1" dirty="0" smtClean="0">
                <a:latin typeface="Times New Roman" panose="02020603050405020304" pitchFamily="18" charset="0"/>
                <a:ea typeface="Calibri" panose="020F0502020204030204" pitchFamily="34" charset="0"/>
              </a:rPr>
              <a:t>El objetivo general:</a:t>
            </a:r>
            <a:r>
              <a:rPr lang="es-ES" sz="2400" dirty="0" smtClean="0">
                <a:latin typeface="Times New Roman" panose="02020603050405020304" pitchFamily="18" charset="0"/>
                <a:ea typeface="Calibri" panose="020F0502020204030204" pitchFamily="34" charset="0"/>
              </a:rPr>
              <a:t> obtener jugos de mayor calidad con el mínimo de impurezas. </a:t>
            </a:r>
            <a:endParaRPr lang="en-US" sz="2400" dirty="0"/>
          </a:p>
        </p:txBody>
      </p:sp>
      <p:sp>
        <p:nvSpPr>
          <p:cNvPr id="3" name="Rectángulo 2"/>
          <p:cNvSpPr/>
          <p:nvPr/>
        </p:nvSpPr>
        <p:spPr>
          <a:xfrm>
            <a:off x="444500" y="1374335"/>
            <a:ext cx="11341100" cy="4003147"/>
          </a:xfrm>
          <a:prstGeom prst="rect">
            <a:avLst/>
          </a:prstGeom>
        </p:spPr>
        <p:txBody>
          <a:bodyPr wrap="square">
            <a:spAutoFit/>
          </a:bodyPr>
          <a:lstStyle/>
          <a:p>
            <a:pPr marR="89535" algn="just">
              <a:lnSpc>
                <a:spcPct val="115000"/>
              </a:lnSpc>
              <a:spcAft>
                <a:spcPts val="1000"/>
              </a:spcAft>
            </a:pPr>
            <a:r>
              <a:rPr lang="es-ES" sz="2400" b="1" dirty="0">
                <a:latin typeface="Times New Roman" panose="02020603050405020304" pitchFamily="18" charset="0"/>
                <a:ea typeface="Calibri" panose="020F0502020204030204" pitchFamily="34" charset="0"/>
                <a:cs typeface="Times New Roman" panose="02020603050405020304" pitchFamily="18" charset="0"/>
              </a:rPr>
              <a:t>El objetico específico</a:t>
            </a:r>
            <a:r>
              <a:rPr lang="es-ES" sz="2400" dirty="0">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89535" algn="just">
              <a:lnSpc>
                <a:spcPct val="115000"/>
              </a:lnSpc>
              <a:spcAft>
                <a:spcPts val="1000"/>
              </a:spcAft>
            </a:pPr>
            <a:r>
              <a:rPr lang="es-ES" sz="2400" dirty="0">
                <a:latin typeface="Times New Roman" panose="02020603050405020304" pitchFamily="18" charset="0"/>
                <a:ea typeface="Calibri" panose="020F0502020204030204" pitchFamily="34" charset="0"/>
                <a:cs typeface="Times New Roman" panose="02020603050405020304" pitchFamily="18" charset="0"/>
              </a:rPr>
              <a:t>1-Permitir al operador del clarificador que conozca con exactitud </a:t>
            </a:r>
            <a:r>
              <a:rPr lang="es-ES" sz="2400" dirty="0" smtClean="0">
                <a:latin typeface="Times New Roman" panose="02020603050405020304" pitchFamily="18" charset="0"/>
                <a:ea typeface="Calibri" panose="020F0502020204030204" pitchFamily="34" charset="0"/>
                <a:cs typeface="Times New Roman" panose="02020603050405020304" pitchFamily="18" charset="0"/>
              </a:rPr>
              <a:t>los </a:t>
            </a:r>
            <a:r>
              <a:rPr lang="es-ES" sz="2400" dirty="0">
                <a:latin typeface="Times New Roman" panose="02020603050405020304" pitchFamily="18" charset="0"/>
                <a:ea typeface="Calibri" panose="020F0502020204030204" pitchFamily="34" charset="0"/>
                <a:cs typeface="Times New Roman" panose="02020603050405020304" pitchFamily="18" charset="0"/>
              </a:rPr>
              <a:t>niveles de cachaza en el interior del clarificador.</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89535" algn="just">
              <a:lnSpc>
                <a:spcPct val="115000"/>
              </a:lnSpc>
              <a:spcAft>
                <a:spcPts val="1000"/>
              </a:spcAft>
            </a:pPr>
            <a:r>
              <a:rPr lang="es-ES" sz="2400" dirty="0">
                <a:latin typeface="Times New Roman" panose="02020603050405020304" pitchFamily="18" charset="0"/>
                <a:ea typeface="Calibri" panose="020F0502020204030204" pitchFamily="34" charset="0"/>
                <a:cs typeface="Times New Roman" panose="02020603050405020304" pitchFamily="18" charset="0"/>
              </a:rPr>
              <a:t>2- Regular la velocidad de los filtros para lograr el nivel mínimo de cachaza dentro del clarificador para una mejor eficiencia con respecto a la </a:t>
            </a:r>
            <a:r>
              <a:rPr lang="es-ES" sz="2400" dirty="0" err="1">
                <a:latin typeface="Times New Roman" panose="02020603050405020304" pitchFamily="18" charset="0"/>
                <a:ea typeface="Calibri" panose="020F0502020204030204" pitchFamily="34" charset="0"/>
                <a:cs typeface="Times New Roman" panose="02020603050405020304" pitchFamily="18" charset="0"/>
              </a:rPr>
              <a:t>pol</a:t>
            </a:r>
            <a:r>
              <a:rPr lang="es-ES" sz="2400" dirty="0">
                <a:latin typeface="Times New Roman" panose="02020603050405020304" pitchFamily="18" charset="0"/>
                <a:ea typeface="Calibri" panose="020F0502020204030204" pitchFamily="34" charset="0"/>
                <a:cs typeface="Times New Roman" panose="02020603050405020304" pitchFamily="18" charset="0"/>
              </a:rPr>
              <a:t> en cachaza y la formación de miel.</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89535" algn="just">
              <a:lnSpc>
                <a:spcPct val="115000"/>
              </a:lnSpc>
              <a:spcAft>
                <a:spcPts val="1000"/>
              </a:spcAft>
            </a:pPr>
            <a:r>
              <a:rPr lang="es-ES" sz="2400" dirty="0">
                <a:latin typeface="Times New Roman" panose="02020603050405020304" pitchFamily="18" charset="0"/>
                <a:ea typeface="Calibri" panose="020F0502020204030204" pitchFamily="34" charset="0"/>
                <a:cs typeface="Times New Roman" panose="02020603050405020304" pitchFamily="18" charset="0"/>
              </a:rPr>
              <a:t>3- Eliminar el tiempo perdido por revoltura en los clarificadores de jugo.</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89535" algn="just">
              <a:lnSpc>
                <a:spcPct val="115000"/>
              </a:lnSpc>
              <a:spcAft>
                <a:spcPts val="1000"/>
              </a:spcAft>
            </a:pPr>
            <a:r>
              <a:rPr lang="es-ES" sz="2400" dirty="0">
                <a:latin typeface="Times New Roman" panose="02020603050405020304" pitchFamily="18" charset="0"/>
                <a:ea typeface="Calibri" panose="020F0502020204030204" pitchFamily="34" charset="0"/>
                <a:cs typeface="Times New Roman" panose="02020603050405020304" pitchFamily="18" charset="0"/>
              </a:rPr>
              <a:t>4-Eliminar el tiempo perdido por tupiciones en el colador de jugo claro. </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553080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08000" y="575667"/>
            <a:ext cx="11303000" cy="2803140"/>
          </a:xfrm>
          <a:prstGeom prst="rect">
            <a:avLst/>
          </a:prstGeom>
        </p:spPr>
        <p:txBody>
          <a:bodyPr wrap="square">
            <a:spAutoFit/>
          </a:bodyPr>
          <a:lstStyle/>
          <a:p>
            <a:pPr marR="89535" algn="just">
              <a:lnSpc>
                <a:spcPct val="150000"/>
              </a:lnSpc>
              <a:spcAft>
                <a:spcPts val="1000"/>
              </a:spcAft>
            </a:pPr>
            <a:r>
              <a:rPr lang="es-ES" sz="2400" b="1" dirty="0">
                <a:latin typeface="Times New Roman" panose="02020603050405020304" pitchFamily="18" charset="0"/>
                <a:ea typeface="Calibri" panose="020F0502020204030204" pitchFamily="34" charset="0"/>
                <a:cs typeface="Times New Roman" panose="02020603050405020304" pitchFamily="18" charset="0"/>
              </a:rPr>
              <a:t>El problema científico</a:t>
            </a:r>
            <a:r>
              <a:rPr lang="es-ES" sz="2400" dirty="0">
                <a:latin typeface="Times New Roman" panose="02020603050405020304" pitchFamily="18" charset="0"/>
                <a:ea typeface="Calibri" panose="020F0502020204030204" pitchFamily="34" charset="0"/>
                <a:cs typeface="Times New Roman" panose="02020603050405020304" pitchFamily="18" charset="0"/>
              </a:rPr>
              <a:t>: tiempo perdido por interrupción operativa debido a altos niveles de cachaza el los clarificadores por exceso de materia extraña que incluye un % alto de tierra y paja en la caña, por el incremento del % de tiro directo al Basculador y la aplicación de nuevas tecnologías en el corte de la caña con combinadas CASE,  generando como </a:t>
            </a:r>
            <a:r>
              <a:rPr lang="es-ES" sz="2400" dirty="0" smtClean="0">
                <a:latin typeface="Times New Roman" panose="02020603050405020304" pitchFamily="18" charset="0"/>
                <a:ea typeface="Calibri" panose="020F0502020204030204" pitchFamily="34" charset="0"/>
                <a:cs typeface="Times New Roman" panose="02020603050405020304" pitchFamily="18" charset="0"/>
              </a:rPr>
              <a:t>proposición</a:t>
            </a:r>
            <a:r>
              <a:rPr lang="es-ES" sz="2400" dirty="0">
                <a:latin typeface="Times New Roman" panose="02020603050405020304" pitchFamily="18" charset="0"/>
                <a:ea typeface="Calibri" panose="020F0502020204030204" pitchFamily="34" charset="0"/>
                <a:cs typeface="Times New Roman" panose="02020603050405020304" pitchFamily="18" charset="0"/>
              </a:rPr>
              <a:t>.</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ángulo 2"/>
          <p:cNvSpPr/>
          <p:nvPr/>
        </p:nvSpPr>
        <p:spPr>
          <a:xfrm>
            <a:off x="508000" y="3855413"/>
            <a:ext cx="11303000" cy="2308324"/>
          </a:xfrm>
          <a:prstGeom prst="rect">
            <a:avLst/>
          </a:prstGeom>
        </p:spPr>
        <p:txBody>
          <a:bodyPr wrap="square">
            <a:spAutoFit/>
          </a:bodyPr>
          <a:lstStyle/>
          <a:p>
            <a:pPr marR="89535" algn="just">
              <a:lnSpc>
                <a:spcPct val="150000"/>
              </a:lnSpc>
              <a:spcAft>
                <a:spcPts val="1000"/>
              </a:spcAft>
            </a:pPr>
            <a:r>
              <a:rPr lang="es-ES" sz="2400" b="1" dirty="0" smtClean="0">
                <a:latin typeface="Times New Roman" panose="02020603050405020304" pitchFamily="18" charset="0"/>
                <a:ea typeface="Calibri" panose="020F0502020204030204" pitchFamily="34" charset="0"/>
                <a:cs typeface="Times New Roman" panose="02020603050405020304" pitchFamily="18" charset="0"/>
              </a:rPr>
              <a:t>La </a:t>
            </a:r>
            <a:r>
              <a:rPr lang="es-ES" sz="2400" b="1" dirty="0">
                <a:latin typeface="Times New Roman" panose="02020603050405020304" pitchFamily="18" charset="0"/>
                <a:ea typeface="Calibri" panose="020F0502020204030204" pitchFamily="34" charset="0"/>
                <a:cs typeface="Times New Roman" panose="02020603050405020304" pitchFamily="18" charset="0"/>
              </a:rPr>
              <a:t>Hipótesis</a:t>
            </a:r>
            <a:r>
              <a:rPr lang="es-ES" sz="2400" dirty="0">
                <a:latin typeface="Times New Roman" panose="02020603050405020304" pitchFamily="18" charset="0"/>
                <a:ea typeface="Calibri" panose="020F0502020204030204" pitchFamily="34" charset="0"/>
                <a:cs typeface="Times New Roman" panose="02020603050405020304" pitchFamily="18" charset="0"/>
              </a:rPr>
              <a:t> si se desarrolla a través del operador del clarificador un control del nivel de cachaza en los clarificadores y se varia la velocidad de los filtros en función de los niveles de cachaza, se evitará el tiempo perdido por revoltura y de correr jugo turbio, como lo exige los requerimiento de las normas  de calidad del azúcar en el mercado internacional. </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50197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06400" y="1110116"/>
            <a:ext cx="11303000" cy="3970318"/>
          </a:xfrm>
          <a:prstGeom prst="rect">
            <a:avLst/>
          </a:prstGeom>
        </p:spPr>
        <p:txBody>
          <a:bodyPr wrap="square">
            <a:spAutoFit/>
          </a:bodyPr>
          <a:lstStyle/>
          <a:p>
            <a:pPr marR="89535" algn="just">
              <a:lnSpc>
                <a:spcPct val="150000"/>
              </a:lnSpc>
              <a:spcAft>
                <a:spcPts val="0"/>
              </a:spcAft>
            </a:pPr>
            <a:r>
              <a:rPr lang="es-ES" sz="2400" b="1" dirty="0">
                <a:latin typeface="Times New Roman" panose="02020603050405020304" pitchFamily="18" charset="0"/>
                <a:ea typeface="Times New Roman" panose="02020603050405020304" pitchFamily="18" charset="0"/>
                <a:cs typeface="Times New Roman" panose="02020603050405020304" pitchFamily="18" charset="0"/>
              </a:rPr>
              <a:t>Resultados esperados</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2400" dirty="0">
                <a:latin typeface="Times New Roman" panose="02020603050405020304" pitchFamily="18" charset="0"/>
                <a:ea typeface="Calibri" panose="020F0502020204030204" pitchFamily="34" charset="0"/>
                <a:cs typeface="Times New Roman" panose="02020603050405020304" pitchFamily="18" charset="0"/>
              </a:rPr>
              <a:t>Se demostró en la zafra actual la utilidad del trabajo del nivel visual en los clarificadores, donde el operador lo utiliza como una herramienta útil para evitar correr jugo turbio y disminuir las perdidas por formación de miel y los insolubles en el azúcar, además del tiempo perdido por revoltura.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89535" algn="just">
              <a:lnSpc>
                <a:spcPct val="150000"/>
              </a:lnSpc>
              <a:spcAft>
                <a:spcPts val="0"/>
              </a:spcAft>
            </a:pPr>
            <a:r>
              <a:rPr lang="es-ES" sz="2400" dirty="0">
                <a:latin typeface="Times New Roman" panose="02020603050405020304" pitchFamily="18" charset="0"/>
                <a:ea typeface="Calibri" panose="020F0502020204030204" pitchFamily="34" charset="0"/>
                <a:cs typeface="Times New Roman" panose="02020603050405020304" pitchFamily="18" charset="0"/>
              </a:rPr>
              <a:t>Los beneficio alcanzado incrementó la eficiencia y calidad en el proceso de purificación logrando una </a:t>
            </a:r>
            <a:r>
              <a:rPr lang="es-ES" sz="2400" dirty="0" err="1">
                <a:latin typeface="Times New Roman" panose="02020603050405020304" pitchFamily="18" charset="0"/>
                <a:ea typeface="Calibri" panose="020F0502020204030204" pitchFamily="34" charset="0"/>
                <a:cs typeface="Times New Roman" panose="02020603050405020304" pitchFamily="18" charset="0"/>
              </a:rPr>
              <a:t>pol</a:t>
            </a:r>
            <a:r>
              <a:rPr lang="es-ES" sz="2400" dirty="0">
                <a:latin typeface="Times New Roman" panose="02020603050405020304" pitchFamily="18" charset="0"/>
                <a:ea typeface="Calibri" panose="020F0502020204030204" pitchFamily="34" charset="0"/>
                <a:cs typeface="Times New Roman" panose="02020603050405020304" pitchFamily="18" charset="0"/>
              </a:rPr>
              <a:t> en cachaza de 1.95, insoluble con un valor de 0.02, y cero tiempo perdido. Alcanzado un efecto económico de ($808155.7</a:t>
            </a:r>
            <a:r>
              <a:rPr lang="es-ES" sz="2400" dirty="0">
                <a:latin typeface="Arial" panose="020B0604020202020204" pitchFamily="34" charset="0"/>
                <a:ea typeface="Calibri" panose="020F0502020204030204" pitchFamily="34" charset="0"/>
                <a:cs typeface="Times New Roman" panose="02020603050405020304" pitchFamily="18" charset="0"/>
              </a:rPr>
              <a:t>=</a:t>
            </a:r>
            <a:r>
              <a:rPr lang="es-ES" sz="2400" dirty="0">
                <a:latin typeface="Times New Roman" panose="02020603050405020304" pitchFamily="18" charset="0"/>
                <a:ea typeface="Calibri" panose="020F0502020204030204" pitchFamily="34" charset="0"/>
                <a:cs typeface="Times New Roman" panose="02020603050405020304" pitchFamily="18" charset="0"/>
              </a:rPr>
              <a:t> 242446.71 USD)</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37399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19292" y="442259"/>
            <a:ext cx="5273816" cy="556434"/>
          </a:xfrm>
          <a:prstGeom prst="rect">
            <a:avLst/>
          </a:prstGeom>
        </p:spPr>
        <p:txBody>
          <a:bodyPr wrap="none">
            <a:spAutoFit/>
          </a:bodyPr>
          <a:lstStyle/>
          <a:p>
            <a:pPr marR="89535" algn="just">
              <a:lnSpc>
                <a:spcPct val="115000"/>
              </a:lnSpc>
              <a:spcAft>
                <a:spcPts val="0"/>
              </a:spcAft>
            </a:pPr>
            <a:r>
              <a:rPr lang="es-ES" sz="2800" b="1" dirty="0" smtClean="0">
                <a:latin typeface="Times New Roman" panose="02020603050405020304" pitchFamily="18" charset="0"/>
                <a:ea typeface="Times New Roman" panose="02020603050405020304" pitchFamily="18" charset="0"/>
                <a:cs typeface="Times New Roman" panose="02020603050405020304" pitchFamily="18" charset="0"/>
              </a:rPr>
              <a:t>CAPÍTULO # 1 MATERIALES </a:t>
            </a:r>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ángulo 2"/>
          <p:cNvSpPr/>
          <p:nvPr/>
        </p:nvSpPr>
        <p:spPr>
          <a:xfrm>
            <a:off x="203200" y="2042459"/>
            <a:ext cx="11391900" cy="2640723"/>
          </a:xfrm>
          <a:prstGeom prst="rect">
            <a:avLst/>
          </a:prstGeom>
        </p:spPr>
        <p:txBody>
          <a:bodyPr wrap="square">
            <a:spAutoFit/>
          </a:bodyPr>
          <a:lstStyle/>
          <a:p>
            <a:pPr marR="89535" algn="just">
              <a:lnSpc>
                <a:spcPct val="115000"/>
              </a:lnSpc>
              <a:spcAft>
                <a:spcPts val="0"/>
              </a:spcAft>
            </a:pPr>
            <a:r>
              <a:rPr lang="es-E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Se realiza la selección de un material de vidrio que soporte las condiciones de presión y temperatura a que está sometido el proceso en el interior del clarificador. (tipo similar al que se usa en las </a:t>
            </a:r>
            <a:r>
              <a:rPr lang="es-E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lucetas</a:t>
            </a:r>
            <a:r>
              <a:rPr lang="es-E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de tachos y pre evaporadores)</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R="89535" algn="just">
              <a:lnSpc>
                <a:spcPct val="115000"/>
              </a:lnSpc>
              <a:spcAft>
                <a:spcPts val="0"/>
              </a:spcAft>
            </a:pPr>
            <a:r>
              <a:rPr lang="es-E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Se selecciona la ubicación de la primer </a:t>
            </a:r>
            <a:r>
              <a:rPr lang="es-E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luceta</a:t>
            </a:r>
            <a:r>
              <a:rPr lang="es-E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 partir del nivel mínimo de cachaza que es 6¨, partiendo del cono inferior del clarificador. </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R="89535" algn="just">
              <a:lnSpc>
                <a:spcPct val="115000"/>
              </a:lnSpc>
              <a:spcAft>
                <a:spcPts val="0"/>
              </a:spcAft>
            </a:pPr>
            <a:r>
              <a:rPr lang="es-E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ángulo 3"/>
          <p:cNvSpPr/>
          <p:nvPr/>
        </p:nvSpPr>
        <p:spPr>
          <a:xfrm>
            <a:off x="448213" y="1262043"/>
            <a:ext cx="5555175" cy="517065"/>
          </a:xfrm>
          <a:prstGeom prst="rect">
            <a:avLst/>
          </a:prstGeom>
        </p:spPr>
        <p:txBody>
          <a:bodyPr wrap="none">
            <a:spAutoFit/>
          </a:bodyPr>
          <a:lstStyle/>
          <a:p>
            <a:pPr marR="89535" lvl="0" algn="just">
              <a:lnSpc>
                <a:spcPct val="115000"/>
              </a:lnSpc>
              <a:spcAft>
                <a:spcPts val="0"/>
              </a:spcAft>
            </a:pPr>
            <a:r>
              <a:rPr lang="es-ES" sz="2400" b="1" dirty="0">
                <a:latin typeface="Times New Roman" panose="02020603050405020304" pitchFamily="18" charset="0"/>
                <a:ea typeface="Times New Roman" panose="02020603050405020304" pitchFamily="18" charset="0"/>
                <a:cs typeface="Times New Roman" panose="02020603050405020304" pitchFamily="18" charset="0"/>
              </a:rPr>
              <a:t>1.0 Fundamento Teórico y Bibliográfico </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726572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15900" y="1669886"/>
            <a:ext cx="11887200" cy="4339650"/>
          </a:xfrm>
          <a:prstGeom prst="rect">
            <a:avLst/>
          </a:prstGeom>
        </p:spPr>
        <p:txBody>
          <a:bodyPr wrap="square">
            <a:spAutoFit/>
          </a:bodyPr>
          <a:lstStyle/>
          <a:p>
            <a:pPr marR="89535" algn="just">
              <a:lnSpc>
                <a:spcPct val="115000"/>
              </a:lnSpc>
              <a:spcAft>
                <a:spcPts val="0"/>
              </a:spcAft>
            </a:pPr>
            <a:r>
              <a:rPr lang="es-E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Se emplea como estrategia la aplicación de estos niveles visuales a los tres clarificadores con que se cuenta, partiendo de una prueba previa al clarificador # 1 para comprobar si resiste las condiciones de trabajo del clarificador con respecto a temperatura, presión y transparencia visual. </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R="89535" algn="just">
              <a:lnSpc>
                <a:spcPct val="115000"/>
              </a:lnSpc>
              <a:spcAft>
                <a:spcPts val="0"/>
              </a:spcAft>
            </a:pPr>
            <a:r>
              <a:rPr lang="es-E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Se le instala un sistema de limpieza con agua caliente en el interior del clarificador y en cada </a:t>
            </a:r>
            <a:r>
              <a:rPr lang="es-E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luceta</a:t>
            </a:r>
            <a:r>
              <a:rPr lang="es-E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para mantener la visibilidad de la cachaza y el jugo. Además de una lámpara  para poder operar por la noche. Se instaló un variador de frecuencia al movimiento de los filtros para hacer más fácil la operación del cambio de velocidad por parte del operador y se planifica en este año instalar un instrumento de medición o sensor para captar el nivel de cachaza, para que envíe la señal al variador para regular la velocidad de los filtros de forma automática.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ángulo 2"/>
          <p:cNvSpPr/>
          <p:nvPr/>
        </p:nvSpPr>
        <p:spPr>
          <a:xfrm>
            <a:off x="342900" y="335388"/>
            <a:ext cx="11163300" cy="490199"/>
          </a:xfrm>
          <a:prstGeom prst="rect">
            <a:avLst/>
          </a:prstGeom>
        </p:spPr>
        <p:txBody>
          <a:bodyPr wrap="square">
            <a:spAutoFit/>
          </a:bodyPr>
          <a:lstStyle/>
          <a:p>
            <a:pPr marR="89535" lvl="1" algn="ctr">
              <a:lnSpc>
                <a:spcPct val="115000"/>
              </a:lnSpc>
              <a:spcAft>
                <a:spcPts val="0"/>
              </a:spcAft>
            </a:pPr>
            <a:r>
              <a:rPr lang="es-E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1.1.0 Estrategia para alcanzar los resultados que se esperan.</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32905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186319" y="162859"/>
            <a:ext cx="4625562" cy="556434"/>
          </a:xfrm>
          <a:prstGeom prst="rect">
            <a:avLst/>
          </a:prstGeom>
        </p:spPr>
        <p:txBody>
          <a:bodyPr wrap="none">
            <a:spAutoFit/>
          </a:bodyPr>
          <a:lstStyle/>
          <a:p>
            <a:pPr marR="89535" algn="just">
              <a:lnSpc>
                <a:spcPct val="115000"/>
              </a:lnSpc>
              <a:spcAft>
                <a:spcPts val="0"/>
              </a:spcAft>
            </a:pPr>
            <a:r>
              <a:rPr lang="es-ES" sz="2800" b="1" dirty="0" smtClean="0">
                <a:latin typeface="Times New Roman" panose="02020603050405020304" pitchFamily="18" charset="0"/>
                <a:ea typeface="Times New Roman" panose="02020603050405020304" pitchFamily="18" charset="0"/>
                <a:cs typeface="Times New Roman" panose="02020603050405020304" pitchFamily="18" charset="0"/>
              </a:rPr>
              <a:t>CAPÍTULO # 2 MÉTODOS</a:t>
            </a:r>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ángulo 2"/>
          <p:cNvSpPr/>
          <p:nvPr/>
        </p:nvSpPr>
        <p:spPr>
          <a:xfrm>
            <a:off x="342900" y="1189193"/>
            <a:ext cx="11493500" cy="3828612"/>
          </a:xfrm>
          <a:prstGeom prst="rect">
            <a:avLst/>
          </a:prstGeom>
        </p:spPr>
        <p:txBody>
          <a:bodyPr wrap="square">
            <a:spAutoFit/>
          </a:bodyPr>
          <a:lstStyle/>
          <a:p>
            <a:pPr marR="89535" algn="just">
              <a:lnSpc>
                <a:spcPct val="150000"/>
              </a:lnSpc>
              <a:spcAft>
                <a:spcPts val="0"/>
              </a:spcAft>
            </a:pPr>
            <a:r>
              <a:rPr lang="es-ES" sz="2400" dirty="0">
                <a:latin typeface="Times New Roman" panose="02020603050405020304" pitchFamily="18" charset="0"/>
                <a:ea typeface="Times New Roman" panose="02020603050405020304" pitchFamily="18" charset="0"/>
                <a:cs typeface="Times New Roman" panose="02020603050405020304" pitchFamily="18" charset="0"/>
              </a:rPr>
              <a:t>Los métodos usados en el trabajo corresponden a observación (seguimiento por parte del laboratorio del comportamiento de los parámetros, </a:t>
            </a:r>
            <a:r>
              <a:rPr lang="es-ES" sz="2400" dirty="0" err="1">
                <a:latin typeface="Times New Roman" panose="02020603050405020304" pitchFamily="18" charset="0"/>
                <a:ea typeface="Times New Roman" panose="02020603050405020304" pitchFamily="18" charset="0"/>
                <a:cs typeface="Times New Roman" panose="02020603050405020304" pitchFamily="18" charset="0"/>
              </a:rPr>
              <a:t>pol</a:t>
            </a:r>
            <a:r>
              <a:rPr lang="es-ES" sz="2400" dirty="0">
                <a:latin typeface="Times New Roman" panose="02020603050405020304" pitchFamily="18" charset="0"/>
                <a:ea typeface="Times New Roman" panose="02020603050405020304" pitchFamily="18" charset="0"/>
                <a:cs typeface="Times New Roman" panose="02020603050405020304" pitchFamily="18" charset="0"/>
              </a:rPr>
              <a:t> en cachaza, nivel de cachaza, caída de pureza, tiempo perdido y formación de miel), experimentación (aplicación práctica por experiencia de trabajo), o sea no contamos con bibliografía para desarrollar este trabajo. Se utiliza el método comparativo de funcionamiento de otros equipos tecnológicos similares. (Tachos y evaporadores).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89535" algn="just">
              <a:lnSpc>
                <a:spcPct val="150000"/>
              </a:lnSpc>
              <a:spcAft>
                <a:spcPts val="0"/>
              </a:spcAft>
            </a:pPr>
            <a:r>
              <a:rPr lang="es-ES" sz="20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74202973"/>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395</TotalTime>
  <Words>2335</Words>
  <Application>Microsoft Office PowerPoint</Application>
  <PresentationFormat>Panorámica</PresentationFormat>
  <Paragraphs>405</Paragraphs>
  <Slides>27</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27</vt:i4>
      </vt:variant>
    </vt:vector>
  </HeadingPairs>
  <TitlesOfParts>
    <vt:vector size="35" baseType="lpstr">
      <vt:lpstr>Algerian</vt:lpstr>
      <vt:lpstr>Arial</vt:lpstr>
      <vt:lpstr>Calibri</vt:lpstr>
      <vt:lpstr>Monotype Corsiva</vt:lpstr>
      <vt:lpstr>Times New Roman</vt:lpstr>
      <vt:lpstr>Trebuchet MS</vt:lpstr>
      <vt:lpstr>Wingdings 3</vt:lpstr>
      <vt:lpstr>Faceta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ISABEL</dc:creator>
  <cp:lastModifiedBy>ISABEL</cp:lastModifiedBy>
  <cp:revision>15</cp:revision>
  <dcterms:created xsi:type="dcterms:W3CDTF">2017-07-18T12:27:40Z</dcterms:created>
  <dcterms:modified xsi:type="dcterms:W3CDTF">2017-07-18T19:06:28Z</dcterms:modified>
</cp:coreProperties>
</file>