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  <p:sldMasterId id="2147483673" r:id="rId3"/>
    <p:sldMasterId id="2147483736" r:id="rId4"/>
    <p:sldMasterId id="2147483754" r:id="rId5"/>
  </p:sldMasterIdLst>
  <p:notesMasterIdLst>
    <p:notesMasterId r:id="rId39"/>
  </p:notesMasterIdLst>
  <p:sldIdLst>
    <p:sldId id="820" r:id="rId6"/>
    <p:sldId id="1373" r:id="rId7"/>
    <p:sldId id="1375" r:id="rId8"/>
    <p:sldId id="1376" r:id="rId9"/>
    <p:sldId id="1378" r:id="rId10"/>
    <p:sldId id="1379" r:id="rId11"/>
    <p:sldId id="1416" r:id="rId12"/>
    <p:sldId id="1380" r:id="rId13"/>
    <p:sldId id="1130" r:id="rId14"/>
    <p:sldId id="1400" r:id="rId15"/>
    <p:sldId id="1401" r:id="rId16"/>
    <p:sldId id="1386" r:id="rId17"/>
    <p:sldId id="1402" r:id="rId18"/>
    <p:sldId id="1403" r:id="rId19"/>
    <p:sldId id="1404" r:id="rId20"/>
    <p:sldId id="1405" r:id="rId21"/>
    <p:sldId id="1406" r:id="rId22"/>
    <p:sldId id="1407" r:id="rId23"/>
    <p:sldId id="1408" r:id="rId24"/>
    <p:sldId id="1409" r:id="rId25"/>
    <p:sldId id="1410" r:id="rId26"/>
    <p:sldId id="1411" r:id="rId27"/>
    <p:sldId id="1412" r:id="rId28"/>
    <p:sldId id="1383" r:id="rId29"/>
    <p:sldId id="1413" r:id="rId30"/>
    <p:sldId id="1420" r:id="rId31"/>
    <p:sldId id="1414" r:id="rId32"/>
    <p:sldId id="1418" r:id="rId33"/>
    <p:sldId id="1419" r:id="rId34"/>
    <p:sldId id="1382" r:id="rId35"/>
    <p:sldId id="1381" r:id="rId36"/>
    <p:sldId id="1421" r:id="rId37"/>
    <p:sldId id="829" r:id="rId38"/>
  </p:sldIdLst>
  <p:sldSz cx="13004800" cy="9753600"/>
  <p:notesSz cx="6858000" cy="9144000"/>
  <p:defaultTextStyle>
    <a:defPPr>
      <a:defRPr lang="en-US"/>
    </a:defPPr>
    <a:lvl1pPr algn="ctr" defTabSz="58411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565" indent="228565" algn="ctr" defTabSz="58411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129" indent="457129" algn="ctr" defTabSz="58411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694" indent="685694" algn="ctr" defTabSz="58411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260" indent="914260" algn="ctr" defTabSz="58411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5650" algn="l" defTabSz="457129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2778" algn="l" defTabSz="457129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199909" algn="l" defTabSz="457129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039" algn="l" defTabSz="457129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81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C18F"/>
    <a:srgbClr val="008080"/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15" autoAdjust="0"/>
    <p:restoredTop sz="96271" autoAdjust="0"/>
  </p:normalViewPr>
  <p:slideViewPr>
    <p:cSldViewPr showGuides="1">
      <p:cViewPr>
        <p:scale>
          <a:sx n="56" d="100"/>
          <a:sy n="56" d="100"/>
        </p:scale>
        <p:origin x="-2280" y="-528"/>
      </p:cViewPr>
      <p:guideLst>
        <p:guide orient="horz"/>
        <p:guide pos="81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610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29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565" algn="l" defTabSz="457129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129" algn="l" defTabSz="457129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694" algn="l" defTabSz="457129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260" algn="l" defTabSz="457129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565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41DA0E-5668-4419-B9F7-490FFD4478FF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4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41DA0E-5668-4419-B9F7-490FFD4478FF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6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1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3"/>
            <a:ext cx="2616201" cy="859631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3"/>
            <a:ext cx="7696201" cy="859631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vg&gt;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17500" cy="9778999"/>
          </a:xfrm>
          <a:prstGeom prst="rect">
            <a:avLst/>
          </a:prstGeom>
          <a:ln>
            <a:round/>
          </a:ln>
        </p:spPr>
      </p:pic>
    </p:spTree>
    <p:extLst>
      <p:ext uri="{BB962C8B-B14F-4D97-AF65-F5344CB8AC3E}">
        <p14:creationId xmlns:p14="http://schemas.microsoft.com/office/powerpoint/2010/main" val="32251072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8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39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1" y="2603503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3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06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35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17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927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55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1" y="444500"/>
            <a:ext cx="2774950" cy="84455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1" y="444500"/>
            <a:ext cx="8172450" cy="84455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35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vg&gt;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17500" cy="9778999"/>
          </a:xfrm>
          <a:prstGeom prst="rect">
            <a:avLst/>
          </a:prstGeom>
          <a:ln>
            <a:round/>
          </a:ln>
        </p:spPr>
      </p:pic>
    </p:spTree>
    <p:extLst>
      <p:ext uri="{BB962C8B-B14F-4D97-AF65-F5344CB8AC3E}">
        <p14:creationId xmlns:p14="http://schemas.microsoft.com/office/powerpoint/2010/main" val="170318391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76088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3887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604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0823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34653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808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9024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3231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  <a:prstGeom prst="rect">
            <a:avLst/>
          </a:prstGeom>
        </p:spPr>
        <p:txBody>
          <a:bodyPr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1113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  <a:prstGeom prst="rect">
            <a:avLst/>
          </a:prstGeom>
        </p:spPr>
        <p:txBody>
          <a:bodyPr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MX" noProof="0" smtClean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5030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7706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0890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761660" y="164826"/>
            <a:ext cx="7988018" cy="1332089"/>
          </a:xfrm>
          <a:prstGeom prst="rect">
            <a:avLst/>
          </a:prstGeom>
        </p:spPr>
        <p:txBody>
          <a:bodyPr lIns="130025" tIns="65013" rIns="130025" bIns="65013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34444" y="1803968"/>
            <a:ext cx="5804747" cy="3269262"/>
          </a:xfrm>
          <a:prstGeom prst="rect">
            <a:avLst/>
          </a:prstGeom>
        </p:spPr>
        <p:txBody>
          <a:bodyPr lIns="130025" tIns="65013" rIns="130025" bIns="6501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655928" y="1803968"/>
            <a:ext cx="5807006" cy="3269262"/>
          </a:xfrm>
          <a:prstGeom prst="rect">
            <a:avLst/>
          </a:prstGeom>
        </p:spPr>
        <p:txBody>
          <a:bodyPr lIns="130025" tIns="65013" rIns="130025" bIns="6501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34444" y="5289982"/>
            <a:ext cx="5804747" cy="3271519"/>
          </a:xfrm>
          <a:prstGeom prst="rect">
            <a:avLst/>
          </a:prstGeom>
        </p:spPr>
        <p:txBody>
          <a:bodyPr lIns="130025" tIns="65013" rIns="130025" bIns="6501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55928" y="5289982"/>
            <a:ext cx="5807006" cy="3271519"/>
          </a:xfrm>
          <a:prstGeom prst="rect">
            <a:avLst/>
          </a:prstGeom>
        </p:spPr>
        <p:txBody>
          <a:bodyPr lIns="130025" tIns="65013" rIns="130025" bIns="6501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402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vg&gt;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17500" cy="9778999"/>
          </a:xfrm>
          <a:prstGeom prst="rect">
            <a:avLst/>
          </a:prstGeom>
          <a:ln>
            <a:round/>
          </a:ln>
        </p:spPr>
      </p:pic>
    </p:spTree>
    <p:extLst>
      <p:ext uri="{BB962C8B-B14F-4D97-AF65-F5344CB8AC3E}">
        <p14:creationId xmlns:p14="http://schemas.microsoft.com/office/powerpoint/2010/main" val="109626716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1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1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89" algn="ctr">
              <a:spcBef>
                <a:spcPts val="0"/>
              </a:spcBef>
              <a:buSzTx/>
              <a:buNone/>
              <a:defRPr sz="3100"/>
            </a:lvl2pPr>
            <a:lvl3pPr marL="0" indent="457176" algn="ctr">
              <a:spcBef>
                <a:spcPts val="0"/>
              </a:spcBef>
              <a:buSzTx/>
              <a:buNone/>
              <a:defRPr sz="3100"/>
            </a:lvl3pPr>
            <a:lvl4pPr marL="0" indent="685765" algn="ctr">
              <a:spcBef>
                <a:spcPts val="0"/>
              </a:spcBef>
              <a:buSzTx/>
              <a:buNone/>
              <a:defRPr sz="3100"/>
            </a:lvl4pPr>
            <a:lvl5pPr marL="0" indent="914354" algn="ctr">
              <a:spcBef>
                <a:spcPts val="0"/>
              </a:spcBef>
              <a:buSzTx/>
              <a:buNone/>
              <a:defRPr sz="3100"/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3255515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1" y="6718301"/>
            <a:ext cx="10464801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1" y="8191501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89" algn="ctr">
              <a:spcBef>
                <a:spcPts val="0"/>
              </a:spcBef>
              <a:buSzTx/>
              <a:buNone/>
              <a:defRPr sz="3100"/>
            </a:lvl2pPr>
            <a:lvl3pPr marL="0" indent="457176" algn="ctr">
              <a:spcBef>
                <a:spcPts val="0"/>
              </a:spcBef>
              <a:buSzTx/>
              <a:buNone/>
              <a:defRPr sz="3100"/>
            </a:lvl3pPr>
            <a:lvl4pPr marL="0" indent="685765" algn="ctr">
              <a:spcBef>
                <a:spcPts val="0"/>
              </a:spcBef>
              <a:buSzTx/>
              <a:buNone/>
              <a:defRPr sz="3100"/>
            </a:lvl4pPr>
            <a:lvl5pPr marL="0" indent="914354" algn="ctr">
              <a:spcBef>
                <a:spcPts val="0"/>
              </a:spcBef>
              <a:buSzTx/>
              <a:buNone/>
              <a:defRPr sz="3100"/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3124125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5029201"/>
            <a:ext cx="5156200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1"/>
            <a:ext cx="5156200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95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1" y="3225801"/>
            <a:ext cx="10464801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6107606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1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89" algn="ctr">
              <a:spcBef>
                <a:spcPts val="0"/>
              </a:spcBef>
              <a:buSzTx/>
              <a:buNone/>
              <a:defRPr sz="3100"/>
            </a:lvl2pPr>
            <a:lvl3pPr marL="0" indent="457176" algn="ctr">
              <a:spcBef>
                <a:spcPts val="0"/>
              </a:spcBef>
              <a:buSzTx/>
              <a:buNone/>
              <a:defRPr sz="3100"/>
            </a:lvl3pPr>
            <a:lvl4pPr marL="0" indent="685765" algn="ctr">
              <a:spcBef>
                <a:spcPts val="0"/>
              </a:spcBef>
              <a:buSzTx/>
              <a:buNone/>
              <a:defRPr sz="3100"/>
            </a:lvl4pPr>
            <a:lvl5pPr marL="0" indent="914354" algn="ctr">
              <a:spcBef>
                <a:spcPts val="0"/>
              </a:spcBef>
              <a:buSzTx/>
              <a:buNone/>
              <a:defRPr sz="3100"/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2470861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5805349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079874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1"/>
            <a:ext cx="5334000" cy="6286500"/>
          </a:xfrm>
          <a:prstGeom prst="rect">
            <a:avLst/>
          </a:prstGeom>
        </p:spPr>
        <p:txBody>
          <a:bodyPr/>
          <a:lstStyle>
            <a:lvl1pPr marL="342882" indent="-342882">
              <a:spcBef>
                <a:spcPts val="3200"/>
              </a:spcBef>
              <a:defRPr sz="2800"/>
            </a:lvl1pPr>
            <a:lvl2pPr marL="685765" indent="-342882">
              <a:spcBef>
                <a:spcPts val="3200"/>
              </a:spcBef>
              <a:defRPr sz="2800"/>
            </a:lvl2pPr>
            <a:lvl3pPr marL="1028647" indent="-342882">
              <a:spcBef>
                <a:spcPts val="3200"/>
              </a:spcBef>
              <a:defRPr sz="2800"/>
            </a:lvl3pPr>
            <a:lvl4pPr marL="1371530" indent="-342882">
              <a:spcBef>
                <a:spcPts val="3200"/>
              </a:spcBef>
              <a:defRPr sz="2800"/>
            </a:lvl4pPr>
            <a:lvl5pPr marL="1714412" indent="-342882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5165144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1" y="1270001"/>
            <a:ext cx="11099800" cy="7213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4490569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85837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63279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70289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vg&gt;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13017500" cy="9778999"/>
          </a:xfrm>
          <a:prstGeom prst="rect">
            <a:avLst/>
          </a:prstGeom>
          <a:ln>
            <a:round/>
          </a:ln>
        </p:spPr>
      </p:pic>
    </p:spTree>
    <p:extLst>
      <p:ext uri="{BB962C8B-B14F-4D97-AF65-F5344CB8AC3E}">
        <p14:creationId xmlns:p14="http://schemas.microsoft.com/office/powerpoint/2010/main" val="23060609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8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165100" y="-76199"/>
            <a:ext cx="13169900" cy="98933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584170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8275073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68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6829343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11988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54405847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6291589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8058507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0144073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6651405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932367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24065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79968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34952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vg&gt;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79000"/>
          </a:xfrm>
          <a:prstGeom prst="rect">
            <a:avLst/>
          </a:prstGeom>
          <a:ln>
            <a:round/>
          </a:ln>
        </p:spPr>
      </p:pic>
    </p:spTree>
    <p:extLst>
      <p:ext uri="{BB962C8B-B14F-4D97-AF65-F5344CB8AC3E}">
        <p14:creationId xmlns:p14="http://schemas.microsoft.com/office/powerpoint/2010/main" val="266754993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165100" y="-76200"/>
            <a:ext cx="13169900" cy="989330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584200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4426" y="605370"/>
            <a:ext cx="3327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2923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bg>
      <p:bgPr>
        <a:solidFill>
          <a:srgbClr val="63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165100" y="-76200"/>
            <a:ext cx="13169900" cy="989330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584200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9891880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lIns="91425" tIns="45712" rIns="91425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3871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94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53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54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270004" y="3"/>
            <a:ext cx="10464801" cy="493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4" y="5029201"/>
            <a:ext cx="10464801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751" r:id="rId12"/>
  </p:sldLayoutIdLst>
  <p:txStyles>
    <p:titleStyle>
      <a:lvl1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129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260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390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518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847" indent="-342847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565" indent="228565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129" indent="457129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694" indent="685694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260" indent="914260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390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518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5650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2778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952501" y="444502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952501" y="2603503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3" r:id="rId12"/>
  </p:sldLayoutIdLst>
  <p:txStyles>
    <p:titleStyle>
      <a:lvl1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129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260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390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518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847" indent="-342847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565" indent="228565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129" indent="457129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694" indent="685694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260" indent="914260" algn="l" defTabSz="457129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390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518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5650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2778" algn="l" defTabSz="457129" rtl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5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3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753" indent="-304753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685694" indent="-304753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066636" indent="-304753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47578" indent="-304753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28518" indent="-304753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85650" indent="-304753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42778" indent="-304753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99909" indent="-304753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57039" indent="-304753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s-MX"/>
      </a:defPPr>
      <a:lvl1pPr marL="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1" y="444501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1" y="2603501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684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ransition spd="med"/>
  <p:txStyles>
    <p:titleStyle>
      <a:lvl1pPr algn="ctr" defTabSz="584170">
        <a:defRPr sz="8000">
          <a:latin typeface="+mn-lt"/>
          <a:ea typeface="+mn-ea"/>
          <a:cs typeface="+mn-cs"/>
          <a:sym typeface="Helvetica Light"/>
        </a:defRPr>
      </a:lvl1pPr>
      <a:lvl2pPr indent="228589" algn="ctr" defTabSz="584170">
        <a:defRPr sz="8000">
          <a:latin typeface="+mn-lt"/>
          <a:ea typeface="+mn-ea"/>
          <a:cs typeface="+mn-cs"/>
          <a:sym typeface="Helvetica Light"/>
        </a:defRPr>
      </a:lvl2pPr>
      <a:lvl3pPr indent="457176" algn="ctr" defTabSz="584170">
        <a:defRPr sz="8000">
          <a:latin typeface="+mn-lt"/>
          <a:ea typeface="+mn-ea"/>
          <a:cs typeface="+mn-cs"/>
          <a:sym typeface="Helvetica Light"/>
        </a:defRPr>
      </a:lvl3pPr>
      <a:lvl4pPr indent="685765" algn="ctr" defTabSz="584170">
        <a:defRPr sz="8000">
          <a:latin typeface="+mn-lt"/>
          <a:ea typeface="+mn-ea"/>
          <a:cs typeface="+mn-cs"/>
          <a:sym typeface="Helvetica Light"/>
        </a:defRPr>
      </a:lvl4pPr>
      <a:lvl5pPr indent="914354" algn="ctr" defTabSz="584170">
        <a:defRPr sz="8000">
          <a:latin typeface="+mn-lt"/>
          <a:ea typeface="+mn-ea"/>
          <a:cs typeface="+mn-cs"/>
          <a:sym typeface="Helvetica Light"/>
        </a:defRPr>
      </a:lvl5pPr>
      <a:lvl6pPr indent="1142941" algn="ctr" defTabSz="584170">
        <a:defRPr sz="8000">
          <a:latin typeface="+mn-lt"/>
          <a:ea typeface="+mn-ea"/>
          <a:cs typeface="+mn-cs"/>
          <a:sym typeface="Helvetica Light"/>
        </a:defRPr>
      </a:lvl6pPr>
      <a:lvl7pPr indent="1371530" algn="ctr" defTabSz="584170">
        <a:defRPr sz="8000">
          <a:latin typeface="+mn-lt"/>
          <a:ea typeface="+mn-ea"/>
          <a:cs typeface="+mn-cs"/>
          <a:sym typeface="Helvetica Light"/>
        </a:defRPr>
      </a:lvl7pPr>
      <a:lvl8pPr indent="1600119" algn="ctr" defTabSz="584170">
        <a:defRPr sz="8000">
          <a:latin typeface="+mn-lt"/>
          <a:ea typeface="+mn-ea"/>
          <a:cs typeface="+mn-cs"/>
          <a:sym typeface="Helvetica Light"/>
        </a:defRPr>
      </a:lvl8pPr>
      <a:lvl9pPr indent="1828706" algn="ctr" defTabSz="58417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477" indent="-444477" defTabSz="58417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8955" indent="-444477" defTabSz="58417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432" indent="-444477" defTabSz="58417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7909" indent="-444477" defTabSz="58417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387" indent="-444477" defTabSz="58417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6864" indent="-444477" defTabSz="58417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341" indent="-444477" defTabSz="58417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5819" indent="-444477" defTabSz="58417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296" indent="-444477" defTabSz="58417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17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589" algn="ctr" defTabSz="58417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176" algn="ctr" defTabSz="58417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765" algn="ctr" defTabSz="58417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354" algn="ctr" defTabSz="58417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2941" algn="ctr" defTabSz="58417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530" algn="ctr" defTabSz="58417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119" algn="ctr" defTabSz="58417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706" algn="ctr" defTabSz="58417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224426" y="605370"/>
            <a:ext cx="3327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3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7" r:id="rId12"/>
    <p:sldLayoutId id="2147483768" r:id="rId13"/>
    <p:sldLayoutId id="2147483769" r:id="rId14"/>
    <p:sldLayoutId id="2147483770" r:id="rId15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emf"/><Relationship Id="rId7" Type="http://schemas.openxmlformats.org/officeDocument/2006/relationships/image" Target="../media/image36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tiff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"/>
          <p:cNvSpPr/>
          <p:nvPr/>
        </p:nvSpPr>
        <p:spPr>
          <a:xfrm>
            <a:off x="833662" y="2511569"/>
            <a:ext cx="11357370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s-ES_tradnl" sz="6600" spc="0" dirty="0" smtClean="0">
                <a:solidFill>
                  <a:srgbClr val="3ABC7A"/>
                </a:solidFill>
                <a:latin typeface="Akkurat Light Pro" charset="0"/>
                <a:ea typeface="Akkurat Light Pro" charset="0"/>
                <a:cs typeface="Akkurat Light Pro" charset="0"/>
              </a:rPr>
              <a:t>Mejoras Operativas y Administrativas en Empresas Azucareras y Relacionadas</a:t>
            </a:r>
            <a:endParaRPr lang="es-ES_tradnl" sz="6600" spc="0" dirty="0">
              <a:solidFill>
                <a:srgbClr val="3ABC7A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965" y="6572780"/>
            <a:ext cx="7340870" cy="19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980" y="1564432"/>
            <a:ext cx="8300840" cy="7854135"/>
          </a:xfrm>
          <a:prstGeom prst="rect">
            <a:avLst/>
          </a:prstGeom>
        </p:spPr>
      </p:pic>
      <p:sp>
        <p:nvSpPr>
          <p:cNvPr id="4" name="Shape 38"/>
          <p:cNvSpPr/>
          <p:nvPr/>
        </p:nvSpPr>
        <p:spPr>
          <a:xfrm>
            <a:off x="597744" y="484312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Nuestro Enfoque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04" y="5603078"/>
            <a:ext cx="3342002" cy="3162154"/>
          </a:xfrm>
          <a:prstGeom prst="rect">
            <a:avLst/>
          </a:prstGeom>
        </p:spPr>
      </p:pic>
      <p:sp>
        <p:nvSpPr>
          <p:cNvPr id="5" name="AutoShape 2"/>
          <p:cNvSpPr>
            <a:spLocks/>
          </p:cNvSpPr>
          <p:nvPr/>
        </p:nvSpPr>
        <p:spPr bwMode="auto">
          <a:xfrm>
            <a:off x="4366210" y="7659767"/>
            <a:ext cx="4752623" cy="4199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5" tIns="72245" rIns="72245" bIns="72245" anchor="ctr"/>
          <a:lstStyle/>
          <a:p>
            <a:pPr algn="l">
              <a:defRPr/>
            </a:pPr>
            <a:r>
              <a:rPr lang="es-MX" sz="2800" dirty="0">
                <a:solidFill>
                  <a:srgbClr val="008275"/>
                </a:solidFill>
                <a:latin typeface="Trebuchet MS" charset="0"/>
                <a:cs typeface="Trebuchet MS" charset="0"/>
                <a:sym typeface="Trebuchet MS" charset="0"/>
              </a:rPr>
              <a:t>Desarrollo Humano</a:t>
            </a:r>
            <a:endParaRPr lang="es-MX" sz="5100" dirty="0">
              <a:cs typeface="Helvetica Light" charset="0"/>
            </a:endParaRP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3838104" y="4769295"/>
            <a:ext cx="381001" cy="4572001"/>
          </a:xfrm>
          <a:custGeom>
            <a:avLst/>
            <a:gdLst>
              <a:gd name="T0" fmla="*/ 10800 w 21600"/>
              <a:gd name="T1" fmla="+- 0 10871 142"/>
              <a:gd name="T2" fmla="*/ 10871 h 21458"/>
              <a:gd name="T3" fmla="*/ 10800 w 21600"/>
              <a:gd name="T4" fmla="+- 0 10871 142"/>
              <a:gd name="T5" fmla="*/ 10871 h 21458"/>
              <a:gd name="T6" fmla="*/ 10800 w 21600"/>
              <a:gd name="T7" fmla="+- 0 10871 142"/>
              <a:gd name="T8" fmla="*/ 10871 h 21458"/>
              <a:gd name="T9" fmla="*/ 10800 w 21600"/>
              <a:gd name="T10" fmla="+- 0 10871 142"/>
              <a:gd name="T11" fmla="*/ 10871 h 214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458">
                <a:moveTo>
                  <a:pt x="20772" y="4"/>
                </a:moveTo>
                <a:cubicBezTo>
                  <a:pt x="18284" y="4"/>
                  <a:pt x="6493" y="-142"/>
                  <a:pt x="6493" y="1263"/>
                </a:cubicBezTo>
                <a:cubicBezTo>
                  <a:pt x="6493" y="2669"/>
                  <a:pt x="6493" y="10228"/>
                  <a:pt x="6493" y="10228"/>
                </a:cubicBezTo>
                <a:cubicBezTo>
                  <a:pt x="6493" y="10754"/>
                  <a:pt x="0" y="11187"/>
                  <a:pt x="0" y="11187"/>
                </a:cubicBezTo>
                <a:cubicBezTo>
                  <a:pt x="6094" y="11381"/>
                  <a:pt x="7136" y="12259"/>
                  <a:pt x="7136" y="12460"/>
                </a:cubicBezTo>
                <a:cubicBezTo>
                  <a:pt x="7136" y="12660"/>
                  <a:pt x="7136" y="19933"/>
                  <a:pt x="7136" y="19933"/>
                </a:cubicBezTo>
                <a:cubicBezTo>
                  <a:pt x="7136" y="20908"/>
                  <a:pt x="13310" y="21457"/>
                  <a:pt x="21599" y="21457"/>
                </a:cubicBezTo>
              </a:path>
            </a:pathLst>
          </a:custGeom>
          <a:noFill/>
          <a:ln w="25400" cap="flat" cmpd="sng">
            <a:solidFill>
              <a:srgbClr val="008275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173966">
              <a:defRPr/>
            </a:pPr>
            <a:endParaRPr lang="es-MX" sz="8000" dirty="0">
              <a:solidFill>
                <a:srgbClr val="008275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4354919" y="6255945"/>
            <a:ext cx="7525174" cy="4199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5" tIns="72245" rIns="72245" bIns="72245" anchor="ctr"/>
          <a:lstStyle/>
          <a:p>
            <a:pPr algn="l">
              <a:defRPr/>
            </a:pPr>
            <a:r>
              <a:rPr lang="es-MX" sz="2800" dirty="0">
                <a:solidFill>
                  <a:srgbClr val="008275"/>
                </a:solidFill>
                <a:latin typeface="Trebuchet MS" charset="0"/>
                <a:cs typeface="Trebuchet MS" charset="0"/>
                <a:sym typeface="Trebuchet MS" charset="0"/>
              </a:rPr>
              <a:t>Implementación de Soluciones</a:t>
            </a:r>
            <a:endParaRPr lang="es-MX" sz="5100" dirty="0">
              <a:cs typeface="Helvetica Light" charset="0"/>
            </a:endParaRP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4362440" y="4642790"/>
            <a:ext cx="4802294" cy="4199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5" tIns="72245" rIns="72245" bIns="72245" anchor="ctr"/>
          <a:lstStyle/>
          <a:p>
            <a:pPr algn="l">
              <a:defRPr/>
            </a:pPr>
            <a:r>
              <a:rPr lang="es-MX" sz="2800" dirty="0">
                <a:solidFill>
                  <a:srgbClr val="008275"/>
                </a:solidFill>
                <a:latin typeface="Trebuchet MS" charset="0"/>
                <a:cs typeface="Trebuchet MS" charset="0"/>
                <a:sym typeface="Trebuchet MS" charset="0"/>
              </a:rPr>
              <a:t>Manejo del Cambio</a:t>
            </a:r>
            <a:endParaRPr lang="es-MX" sz="5100" dirty="0">
              <a:cs typeface="Helvetica Light" charset="0"/>
            </a:endParaRPr>
          </a:p>
        </p:txBody>
      </p:sp>
      <p:pic>
        <p:nvPicPr>
          <p:cNvPr id="9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178" y="6452087"/>
            <a:ext cx="8918950" cy="1305033"/>
          </a:xfrm>
          <a:prstGeom prst="rect">
            <a:avLst/>
          </a:prstGeom>
        </p:spPr>
      </p:pic>
      <p:pic>
        <p:nvPicPr>
          <p:cNvPr id="10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178" y="5237803"/>
            <a:ext cx="6757559" cy="695540"/>
          </a:xfrm>
          <a:prstGeom prst="rect">
            <a:avLst/>
          </a:prstGeom>
        </p:spPr>
      </p:pic>
      <p:pic>
        <p:nvPicPr>
          <p:cNvPr id="11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178" y="7964233"/>
            <a:ext cx="8133262" cy="13050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32" y="2310052"/>
            <a:ext cx="10956636" cy="1558636"/>
          </a:xfrm>
          <a:prstGeom prst="rect">
            <a:avLst/>
          </a:prstGeom>
        </p:spPr>
      </p:pic>
      <p:sp>
        <p:nvSpPr>
          <p:cNvPr id="15" name="Shape 38"/>
          <p:cNvSpPr/>
          <p:nvPr/>
        </p:nvSpPr>
        <p:spPr>
          <a:xfrm>
            <a:off x="597744" y="487794"/>
            <a:ext cx="9463634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Metodología </a:t>
            </a:r>
            <a:endParaRPr lang="es-ES_tradnl" sz="4800" dirty="0" smtClean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360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</a:rPr>
              <a:t>Proceso </a:t>
            </a:r>
            <a:r>
              <a:rPr lang="es-ES_tradnl" sz="36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</a:rPr>
              <a:t>London</a:t>
            </a:r>
            <a:endParaRPr sz="3600" dirty="0">
              <a:solidFill>
                <a:schemeClr val="tx1">
                  <a:lumMod val="50000"/>
                  <a:lumOff val="50000"/>
                </a:schemeClr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800" y="-234383"/>
            <a:ext cx="2260641" cy="2086847"/>
          </a:xfrm>
          <a:prstGeom prst="rect">
            <a:avLst/>
          </a:prstGeom>
        </p:spPr>
      </p:pic>
      <p:sp>
        <p:nvSpPr>
          <p:cNvPr id="5" name="Shape 38"/>
          <p:cNvSpPr/>
          <p:nvPr/>
        </p:nvSpPr>
        <p:spPr>
          <a:xfrm>
            <a:off x="659805" y="4368969"/>
            <a:ext cx="1168519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s-ES_tradnl" sz="6600" spc="0" dirty="0" smtClean="0">
                <a:solidFill>
                  <a:srgbClr val="3ABC7A"/>
                </a:solidFill>
                <a:latin typeface="Akkurat Light Pro" charset="0"/>
                <a:ea typeface="Akkurat Light Pro" charset="0"/>
                <a:cs typeface="Akkurat Light Pro" charset="0"/>
              </a:rPr>
              <a:t>Desarrollo Humano</a:t>
            </a:r>
            <a:endParaRPr sz="6600" spc="0" dirty="0">
              <a:solidFill>
                <a:srgbClr val="3ABC7A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38"/>
          <p:cNvSpPr/>
          <p:nvPr/>
        </p:nvSpPr>
        <p:spPr>
          <a:xfrm>
            <a:off x="597744" y="484312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Aclarando las Expectativas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sp>
        <p:nvSpPr>
          <p:cNvPr id="15" name="Shape 235"/>
          <p:cNvSpPr txBox="1">
            <a:spLocks/>
          </p:cNvSpPr>
          <p:nvPr/>
        </p:nvSpPr>
        <p:spPr>
          <a:xfrm>
            <a:off x="3910112" y="3076600"/>
            <a:ext cx="8463313" cy="360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Convierte los objetivos de la gerencia en tus objetivos.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Comunica claramente los objetivos a tu equipo.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Entiende el propósito – el porque y díselo a tu equipo.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Establece rutinas de calidad que te ayuden a dirigir el tiempo.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Implementa listas de actividades con tu equipo.</a:t>
            </a:r>
            <a:r>
              <a:rPr lang="es-ES" sz="2400" kern="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/>
            </a:r>
            <a:br>
              <a:rPr lang="es-ES" sz="2400" kern="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  <p:pic>
        <p:nvPicPr>
          <p:cNvPr id="16" name="Picture 15" descr="Competencias_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44" y="376067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8"/>
          <p:cNvSpPr/>
          <p:nvPr/>
        </p:nvSpPr>
        <p:spPr>
          <a:xfrm>
            <a:off x="597744" y="484312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Seguimiento de Expectativas</a:t>
            </a:r>
          </a:p>
        </p:txBody>
      </p:sp>
      <p:pic>
        <p:nvPicPr>
          <p:cNvPr id="10" name="Picture 9" descr="Observacion_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232" y="3671582"/>
            <a:ext cx="2469600" cy="2469600"/>
          </a:xfrm>
          <a:prstGeom prst="rect">
            <a:avLst/>
          </a:prstGeom>
        </p:spPr>
      </p:pic>
      <p:sp>
        <p:nvSpPr>
          <p:cNvPr id="11" name="Shape 235"/>
          <p:cNvSpPr txBox="1">
            <a:spLocks/>
          </p:cNvSpPr>
          <p:nvPr/>
        </p:nvSpPr>
        <p:spPr>
          <a:xfrm>
            <a:off x="3910112" y="3076600"/>
            <a:ext cx="7580288" cy="367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Oportunas en el Tiempo.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Consistentes.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err="1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Manten</a:t>
            </a: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 un Respaldo en Mente.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Busca el entendimiento.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Trabaja en Equipo para lograr mejoras sustanciales.</a:t>
            </a:r>
            <a:endParaRPr lang="es-ES" sz="2400" kern="0" spc="-84" dirty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604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les Cafe_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76" y="3779594"/>
            <a:ext cx="2233978" cy="2160240"/>
          </a:xfrm>
          <a:prstGeom prst="rect">
            <a:avLst/>
          </a:prstGeom>
        </p:spPr>
      </p:pic>
      <p:sp>
        <p:nvSpPr>
          <p:cNvPr id="6" name="Shape 235"/>
          <p:cNvSpPr txBox="1">
            <a:spLocks/>
          </p:cNvSpPr>
          <p:nvPr/>
        </p:nvSpPr>
        <p:spPr>
          <a:xfrm>
            <a:off x="3910112" y="3076600"/>
            <a:ext cx="8568952" cy="360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Reconocimiento Verbal.</a:t>
            </a:r>
            <a:b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Retroalimentación Inmediata.</a:t>
            </a:r>
            <a:b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Correo Personal o Electrónico.</a:t>
            </a:r>
            <a:b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Reconocimiento de Grupo.</a:t>
            </a:r>
            <a:b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Inversión de tiempo en el logro de reconocimientos.</a:t>
            </a:r>
            <a:endParaRPr lang="es-ES_tradnl" sz="2400" kern="0" spc="-84" dirty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  <p:sp>
        <p:nvSpPr>
          <p:cNvPr id="9" name="Shape 38"/>
          <p:cNvSpPr/>
          <p:nvPr/>
        </p:nvSpPr>
        <p:spPr>
          <a:xfrm>
            <a:off x="567158" y="484312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Reconocimiento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5"/>
          <p:cNvSpPr txBox="1">
            <a:spLocks/>
          </p:cNvSpPr>
          <p:nvPr/>
        </p:nvSpPr>
        <p:spPr>
          <a:xfrm>
            <a:off x="3910112" y="3076600"/>
            <a:ext cx="8568952" cy="468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Facilita los documentos.</a:t>
            </a:r>
            <a:b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Mantén al equipo bajo las mediciones y estándares de acuerdo a la dirección que se requiere.</a:t>
            </a:r>
            <a:b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Apóyate en listas de actividades.</a:t>
            </a:r>
            <a:b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Utiliza TVC (Tiempo-Velocidad-Calidad) como herramienta de seguimiento a resultados.</a:t>
            </a:r>
            <a:b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Mantén un proceso de </a:t>
            </a:r>
            <a:r>
              <a:rPr lang="es-ES_tradnl" sz="2400" kern="0" spc="-84" dirty="0" err="1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mentoría</a:t>
            </a:r>
            <a:endParaRPr lang="es-ES_tradnl" sz="2400" kern="0" spc="-84" dirty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  <p:pic>
        <p:nvPicPr>
          <p:cNvPr id="6" name="Picture 5" descr="Rendimiento_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5" y="3583314"/>
            <a:ext cx="2356520" cy="2356520"/>
          </a:xfrm>
          <a:prstGeom prst="rect">
            <a:avLst/>
          </a:prstGeom>
        </p:spPr>
      </p:pic>
      <p:sp>
        <p:nvSpPr>
          <p:cNvPr id="9" name="Shape 38"/>
          <p:cNvSpPr/>
          <p:nvPr/>
        </p:nvSpPr>
        <p:spPr>
          <a:xfrm>
            <a:off x="567158" y="465728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Dirigiendo el Desempeño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5"/>
          <p:cNvSpPr txBox="1">
            <a:spLocks/>
          </p:cNvSpPr>
          <p:nvPr/>
        </p:nvSpPr>
        <p:spPr>
          <a:xfrm>
            <a:off x="3910112" y="3076600"/>
            <a:ext cx="6120680" cy="367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TVC como base de desarrollo del recurso.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Inversión de Calidad en el equipo.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Delega nuevas asignaciones.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Reta a los que estén listos.</a:t>
            </a:r>
            <a:b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" sz="2400" kern="0" spc="-84" dirty="0" smtClean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" sz="2400" kern="0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Logra que todos se vean Bien.</a:t>
            </a:r>
            <a:endParaRPr lang="es-ES" sz="2400" kern="0" spc="-84" dirty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  <p:pic>
        <p:nvPicPr>
          <p:cNvPr id="6" name="Picture 5" descr="Evolucion_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60" y="3508648"/>
            <a:ext cx="2304256" cy="2304256"/>
          </a:xfrm>
          <a:prstGeom prst="rect">
            <a:avLst/>
          </a:prstGeom>
        </p:spPr>
      </p:pic>
      <p:sp>
        <p:nvSpPr>
          <p:cNvPr id="7" name="Shape 38"/>
          <p:cNvSpPr/>
          <p:nvPr/>
        </p:nvSpPr>
        <p:spPr>
          <a:xfrm>
            <a:off x="567158" y="484312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Desarrollo y Crecimiento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italIntel_ver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824" y="6388968"/>
            <a:ext cx="2212504" cy="2212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81720" y="3148608"/>
            <a:ext cx="2304256" cy="1656184"/>
          </a:xfrm>
          <a:prstGeom prst="rect">
            <a:avLst/>
          </a:prstGeom>
          <a:solidFill>
            <a:srgbClr val="6C747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kkurat Pro" charset="0"/>
                <a:ea typeface="Akkurat Pro" charset="0"/>
                <a:cs typeface="Akkurat Pro" charset="0"/>
                <a:sym typeface="Gill Sans Light" charset="0"/>
              </a:rPr>
              <a:t>Fuente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902000" y="3148608"/>
            <a:ext cx="2304256" cy="1656184"/>
          </a:xfrm>
          <a:prstGeom prst="rect">
            <a:avLst/>
          </a:prstGeom>
          <a:solidFill>
            <a:srgbClr val="6C747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kkurat Pro" charset="0"/>
                <a:ea typeface="Akkurat Pro" charset="0"/>
                <a:cs typeface="Akkurat Pro" charset="0"/>
                <a:sym typeface="Gill Sans Light" charset="0"/>
              </a:rPr>
              <a:t>Còdigo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422280" y="3148608"/>
            <a:ext cx="2304256" cy="1656184"/>
          </a:xfrm>
          <a:prstGeom prst="rect">
            <a:avLst/>
          </a:prstGeom>
          <a:solidFill>
            <a:srgbClr val="6C747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kkurat Pro" charset="0"/>
                <a:ea typeface="Akkurat Pro" charset="0"/>
                <a:cs typeface="Akkurat Pro" charset="0"/>
                <a:sym typeface="Gill Sans Light" charset="0"/>
              </a:rPr>
              <a:t>Medio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942560" y="3148608"/>
            <a:ext cx="2304256" cy="1656184"/>
          </a:xfrm>
          <a:prstGeom prst="rect">
            <a:avLst/>
          </a:prstGeom>
          <a:solidFill>
            <a:srgbClr val="6C747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kkurat Pro" charset="0"/>
                <a:ea typeface="Akkurat Pro" charset="0"/>
                <a:cs typeface="Akkurat Pro" charset="0"/>
                <a:sym typeface="Gill Sans Light" charset="0"/>
              </a:rPr>
              <a:t>Decodificador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462840" y="3148608"/>
            <a:ext cx="2304256" cy="1656184"/>
          </a:xfrm>
          <a:prstGeom prst="rect">
            <a:avLst/>
          </a:prstGeom>
          <a:solidFill>
            <a:srgbClr val="6C747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kkurat Pro" charset="0"/>
                <a:ea typeface="Akkurat Pro" charset="0"/>
                <a:cs typeface="Akkurat Pro" charset="0"/>
                <a:sym typeface="Gill Sans Light" charset="0"/>
              </a:rPr>
              <a:t>Receptor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744" y="5902910"/>
            <a:ext cx="6502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Pensar - Decir</a:t>
            </a:r>
          </a:p>
          <a:p>
            <a:r>
              <a:rPr lang="es-ES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Oír - Escuchar</a:t>
            </a:r>
          </a:p>
          <a:p>
            <a:r>
              <a:rPr lang="es-ES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Entender - Aceptar</a:t>
            </a:r>
          </a:p>
          <a:p>
            <a:r>
              <a:rPr lang="es-ES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Recordar</a:t>
            </a:r>
          </a:p>
          <a:p>
            <a:r>
              <a:rPr lang="es-ES" spc="-84" dirty="0" smtClean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Usar</a:t>
            </a:r>
            <a:endParaRPr lang="es-MX" dirty="0"/>
          </a:p>
        </p:txBody>
      </p:sp>
      <p:cxnSp>
        <p:nvCxnSpPr>
          <p:cNvPr id="9" name="Elbow Connector 8"/>
          <p:cNvCxnSpPr/>
          <p:nvPr/>
        </p:nvCxnSpPr>
        <p:spPr bwMode="auto">
          <a:xfrm rot="5400000">
            <a:off x="6574408" y="-157410"/>
            <a:ext cx="12700" cy="10081120"/>
          </a:xfrm>
          <a:prstGeom prst="bentConnector3">
            <a:avLst>
              <a:gd name="adj1" fmla="val 5635717"/>
            </a:avLst>
          </a:prstGeom>
          <a:solidFill>
            <a:srgbClr val="6C7472"/>
          </a:solidFill>
          <a:ln w="12700" cap="flat" cmpd="sng" algn="ctr">
            <a:solidFill>
              <a:srgbClr val="2B9B8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 bwMode="auto">
          <a:xfrm>
            <a:off x="2685976" y="3976700"/>
            <a:ext cx="216024" cy="0"/>
          </a:xfrm>
          <a:prstGeom prst="straightConnector1">
            <a:avLst/>
          </a:prstGeom>
          <a:solidFill>
            <a:srgbClr val="6C7472"/>
          </a:solidFill>
          <a:ln w="12700" cap="flat" cmpd="sng" algn="ctr">
            <a:solidFill>
              <a:srgbClr val="2B9B8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206256" y="3976700"/>
            <a:ext cx="216024" cy="0"/>
          </a:xfrm>
          <a:prstGeom prst="straightConnector1">
            <a:avLst/>
          </a:prstGeom>
          <a:solidFill>
            <a:srgbClr val="6C7472"/>
          </a:solidFill>
          <a:ln w="12700" cap="flat" cmpd="sng" algn="ctr">
            <a:solidFill>
              <a:srgbClr val="2B9B8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726536" y="3976700"/>
            <a:ext cx="216024" cy="0"/>
          </a:xfrm>
          <a:prstGeom prst="straightConnector1">
            <a:avLst/>
          </a:prstGeom>
          <a:solidFill>
            <a:srgbClr val="6C7472"/>
          </a:solidFill>
          <a:ln w="12700" cap="flat" cmpd="sng" algn="ctr">
            <a:solidFill>
              <a:srgbClr val="2B9B8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0246816" y="3976700"/>
            <a:ext cx="216024" cy="0"/>
          </a:xfrm>
          <a:prstGeom prst="straightConnector1">
            <a:avLst/>
          </a:prstGeom>
          <a:solidFill>
            <a:srgbClr val="6C7472"/>
          </a:solidFill>
          <a:ln w="12700" cap="flat" cmpd="sng" algn="ctr">
            <a:solidFill>
              <a:srgbClr val="2B9B8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Shape 38"/>
          <p:cNvSpPr/>
          <p:nvPr/>
        </p:nvSpPr>
        <p:spPr>
          <a:xfrm>
            <a:off x="567158" y="447144"/>
            <a:ext cx="946363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Etapas del Proceso de Comunicación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7577" y="1833365"/>
            <a:ext cx="9989646" cy="7492235"/>
            <a:chOff x="1176637" y="1833365"/>
            <a:chExt cx="9989646" cy="7492235"/>
          </a:xfrm>
        </p:grpSpPr>
        <p:pic>
          <p:nvPicPr>
            <p:cNvPr id="5" name="Picture 4" descr="1137472651-899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6637" y="1833365"/>
              <a:ext cx="9989646" cy="749223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1176637" y="1833365"/>
              <a:ext cx="9989646" cy="7492234"/>
            </a:xfrm>
            <a:prstGeom prst="rect">
              <a:avLst/>
            </a:prstGeom>
            <a:solidFill>
              <a:schemeClr val="bg1">
                <a:lumMod val="8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8" name="Shape 38"/>
          <p:cNvSpPr/>
          <p:nvPr/>
        </p:nvSpPr>
        <p:spPr>
          <a:xfrm>
            <a:off x="567158" y="465728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Fuente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sp>
        <p:nvSpPr>
          <p:cNvPr id="10" name="Shape 235"/>
          <p:cNvSpPr txBox="1">
            <a:spLocks/>
          </p:cNvSpPr>
          <p:nvPr/>
        </p:nvSpPr>
        <p:spPr>
          <a:xfrm>
            <a:off x="2037904" y="2629758"/>
            <a:ext cx="9454120" cy="671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Entiende el Objetivo – Por que</a:t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Entiende la audiencia Quién y Qué</a:t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Planea el Mensaje – útil y certero</a:t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Busca la retroalimentación, que tan bien se recibió el mensaje</a:t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Busca algo simple y sencillo</a:t>
            </a:r>
            <a:endParaRPr lang="es-ES_tradnl" sz="3600" b="1" kern="0" spc="-84" dirty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98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59805" y="3861138"/>
            <a:ext cx="11685190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s-ES_tradnl" sz="6600" spc="0" dirty="0" smtClean="0">
                <a:solidFill>
                  <a:srgbClr val="3ABC7A"/>
                </a:solidFill>
                <a:latin typeface="Akkurat Light Pro" charset="0"/>
                <a:ea typeface="Akkurat Light Pro" charset="0"/>
                <a:cs typeface="Akkurat Light Pro" charset="0"/>
              </a:rPr>
              <a:t>¿Quiénes somos y qué hacemos?</a:t>
            </a:r>
            <a:endParaRPr sz="6600" spc="0" dirty="0">
              <a:solidFill>
                <a:srgbClr val="3ABC7A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800" y="-234383"/>
            <a:ext cx="2260641" cy="20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97844" y="1852464"/>
            <a:ext cx="10009112" cy="7523628"/>
            <a:chOff x="1497844" y="1852464"/>
            <a:chExt cx="10009112" cy="7523628"/>
          </a:xfrm>
        </p:grpSpPr>
        <p:pic>
          <p:nvPicPr>
            <p:cNvPr id="2" name="Picture 1" descr="1137473491-8912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7844" y="1869862"/>
              <a:ext cx="10009112" cy="748883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1497844" y="1852464"/>
              <a:ext cx="10009112" cy="7523628"/>
            </a:xfrm>
            <a:prstGeom prst="rect">
              <a:avLst/>
            </a:prstGeom>
            <a:solidFill>
              <a:schemeClr val="bg1">
                <a:lumMod val="8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4" name="Shape 235"/>
          <p:cNvSpPr txBox="1">
            <a:spLocks/>
          </p:cNvSpPr>
          <p:nvPr/>
        </p:nvSpPr>
        <p:spPr>
          <a:xfrm>
            <a:off x="2061392" y="2628954"/>
            <a:ext cx="9049520" cy="642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Anticipa las reacciones – conoce a tu audiencia.</a:t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No solo las palabras también el lenguaje corporal refleja el mensaje</a:t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Cuida los contextos culturales</a:t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Verifica el tono, se política y cortésmente correcto</a:t>
            </a:r>
            <a:endParaRPr lang="es-ES_tradnl" sz="3600" b="1" kern="0" spc="-84" dirty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  <p:sp>
        <p:nvSpPr>
          <p:cNvPr id="5" name="Shape 38"/>
          <p:cNvSpPr/>
          <p:nvPr/>
        </p:nvSpPr>
        <p:spPr>
          <a:xfrm>
            <a:off x="567158" y="465728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Código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7844" y="1780456"/>
            <a:ext cx="10009112" cy="7523628"/>
            <a:chOff x="1605856" y="1780456"/>
            <a:chExt cx="10009112" cy="7523628"/>
          </a:xfrm>
        </p:grpSpPr>
        <p:pic>
          <p:nvPicPr>
            <p:cNvPr id="3" name="Picture 2" descr="handshake_istock_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856" y="1780456"/>
              <a:ext cx="10009112" cy="74888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1605856" y="1780456"/>
              <a:ext cx="10009112" cy="7523628"/>
            </a:xfrm>
            <a:prstGeom prst="rect">
              <a:avLst/>
            </a:prstGeom>
            <a:solidFill>
              <a:schemeClr val="bg1">
                <a:lumMod val="8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5" name="Shape 38"/>
          <p:cNvSpPr/>
          <p:nvPr/>
        </p:nvSpPr>
        <p:spPr>
          <a:xfrm>
            <a:off x="567158" y="465728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Medio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sp>
        <p:nvSpPr>
          <p:cNvPr id="6" name="Shape 235"/>
          <p:cNvSpPr txBox="1">
            <a:spLocks/>
          </p:cNvSpPr>
          <p:nvPr/>
        </p:nvSpPr>
        <p:spPr>
          <a:xfrm>
            <a:off x="2061392" y="2628954"/>
            <a:ext cx="9049520" cy="642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S</a:t>
            </a:r>
            <a: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ensibiliza el contenido emocional</a:t>
            </a: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/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F</a:t>
            </a:r>
            <a: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acilita comunicar el detalle</a:t>
            </a: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/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O</a:t>
            </a:r>
            <a: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mite preferencias personales</a:t>
            </a: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Determina la frontera de tiempo</a:t>
            </a: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endParaRPr lang="es-ES_tradnl" sz="3600" b="1" kern="0" spc="-84" dirty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Establece lo necesario para el intercambio de información</a:t>
            </a:r>
            <a:endParaRPr lang="es-ES_tradnl" sz="3600" b="1" kern="0" spc="-84" dirty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73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3206" y="1852464"/>
            <a:ext cx="9998388" cy="7488832"/>
            <a:chOff x="1605856" y="1852464"/>
            <a:chExt cx="9998388" cy="7488832"/>
          </a:xfrm>
        </p:grpSpPr>
        <p:pic>
          <p:nvPicPr>
            <p:cNvPr id="3" name="Picture 2" descr="business2 byn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856" y="1852464"/>
              <a:ext cx="9998388" cy="74888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1605856" y="1852464"/>
              <a:ext cx="9998388" cy="7488832"/>
            </a:xfrm>
            <a:prstGeom prst="rect">
              <a:avLst/>
            </a:prstGeom>
            <a:solidFill>
              <a:schemeClr val="bg1">
                <a:lumMod val="8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5" name="Shape 38"/>
          <p:cNvSpPr/>
          <p:nvPr/>
        </p:nvSpPr>
        <p:spPr>
          <a:xfrm>
            <a:off x="567158" y="465728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Decodificador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sp>
        <p:nvSpPr>
          <p:cNvPr id="6" name="Shape 235"/>
          <p:cNvSpPr txBox="1">
            <a:spLocks/>
          </p:cNvSpPr>
          <p:nvPr/>
        </p:nvSpPr>
        <p:spPr>
          <a:xfrm>
            <a:off x="2061392" y="2628954"/>
            <a:ext cx="9049520" cy="642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Lee a las personas</a:t>
            </a: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Evita distracciones</a:t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Confirma los puntos comunes</a:t>
            </a: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endParaRPr lang="es-ES_tradnl" sz="3600" b="1" kern="0" spc="-84" dirty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Reflexiona sobre lo que te han dicho</a:t>
            </a: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endParaRPr lang="es-ES_tradnl" sz="3600" b="1" kern="0" spc="-84" dirty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Permíteles hablar al mismo tiempo pensando en lo que quieren decir</a:t>
            </a: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483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5856" y="1852464"/>
            <a:ext cx="10009112" cy="7488832"/>
            <a:chOff x="1605856" y="1852464"/>
            <a:chExt cx="10009112" cy="7488832"/>
          </a:xfrm>
        </p:grpSpPr>
        <p:pic>
          <p:nvPicPr>
            <p:cNvPr id="3" name="Picture 2" descr="Corporate - Commercial BY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856" y="1852464"/>
              <a:ext cx="10009112" cy="74888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1605856" y="1852464"/>
              <a:ext cx="10009112" cy="7488832"/>
            </a:xfrm>
            <a:prstGeom prst="rect">
              <a:avLst/>
            </a:prstGeom>
            <a:solidFill>
              <a:schemeClr val="bg1">
                <a:lumMod val="8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4200" b="0" i="0" u="none" strike="noStrike" cap="none" normalizeH="0" baseline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5" name="Shape 38"/>
          <p:cNvSpPr/>
          <p:nvPr/>
        </p:nvSpPr>
        <p:spPr>
          <a:xfrm>
            <a:off x="567158" y="465728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Receptor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sp>
        <p:nvSpPr>
          <p:cNvPr id="6" name="Shape 235"/>
          <p:cNvSpPr txBox="1">
            <a:spLocks/>
          </p:cNvSpPr>
          <p:nvPr/>
        </p:nvSpPr>
        <p:spPr>
          <a:xfrm>
            <a:off x="2061392" y="2628954"/>
            <a:ext cx="9049520" cy="642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Dale a la persona la oportunidad de comunicarse</a:t>
            </a: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Tomen turnos para retransmitir los mensajes pensando en el proceso de comunicación</a:t>
            </a: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endParaRPr lang="es-ES_tradnl" sz="3600" b="1" spc="-84" dirty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457200" indent="-45720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pPr>
            <a: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Proporciona una retroalimentación amplia del entorno que se genera con el mensaje </a:t>
            </a:r>
            <a:br>
              <a:rPr lang="es-ES_tradnl" sz="3600" b="1" spc="-84" dirty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/>
            </a:r>
            <a:br>
              <a:rPr lang="es-ES_tradnl" sz="3600" b="1" kern="0" spc="-84" dirty="0" smtClean="0">
                <a:solidFill>
                  <a:srgbClr val="008080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lang="es-ES_tradnl" sz="3600" b="1" kern="0" spc="-84" dirty="0" smtClean="0">
              <a:solidFill>
                <a:srgbClr val="008080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899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800" y="-234383"/>
            <a:ext cx="2260641" cy="2086847"/>
          </a:xfrm>
          <a:prstGeom prst="rect">
            <a:avLst/>
          </a:prstGeom>
        </p:spPr>
      </p:pic>
      <p:sp>
        <p:nvSpPr>
          <p:cNvPr id="5" name="Shape 38"/>
          <p:cNvSpPr/>
          <p:nvPr/>
        </p:nvSpPr>
        <p:spPr>
          <a:xfrm>
            <a:off x="2397944" y="3861138"/>
            <a:ext cx="8208912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s-ES_tradnl" sz="6600" spc="0" dirty="0" smtClean="0">
                <a:solidFill>
                  <a:srgbClr val="3ABC7A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Nuestra experiencia en la industria</a:t>
            </a:r>
            <a:endParaRPr sz="6600" spc="0" dirty="0">
              <a:solidFill>
                <a:srgbClr val="3ABC7A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6" y="3937000"/>
            <a:ext cx="12673408" cy="4756224"/>
          </a:xfrm>
          <a:prstGeom prst="rect">
            <a:avLst/>
          </a:prstGeom>
        </p:spPr>
      </p:pic>
      <p:sp>
        <p:nvSpPr>
          <p:cNvPr id="13" name="Shape 38"/>
          <p:cNvSpPr/>
          <p:nvPr/>
        </p:nvSpPr>
        <p:spPr>
          <a:xfrm>
            <a:off x="567158" y="537736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Nuestra Experiencia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pic>
        <p:nvPicPr>
          <p:cNvPr id="15" name="Picture 14" descr="logo-laica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5" y="2860576"/>
            <a:ext cx="1796913" cy="720080"/>
          </a:xfrm>
          <a:prstGeom prst="rect">
            <a:avLst/>
          </a:prstGeom>
        </p:spPr>
      </p:pic>
      <p:pic>
        <p:nvPicPr>
          <p:cNvPr id="16" name="Picture 15" descr="descarga.jpe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536" y="2932584"/>
            <a:ext cx="2590800" cy="863600"/>
          </a:xfrm>
          <a:prstGeom prst="rect">
            <a:avLst/>
          </a:prstGeom>
        </p:spPr>
      </p:pic>
      <p:pic>
        <p:nvPicPr>
          <p:cNvPr id="17" name="Picture 16" descr="descarga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256" y="1924472"/>
            <a:ext cx="1905000" cy="1905000"/>
          </a:xfrm>
          <a:prstGeom prst="rect">
            <a:avLst/>
          </a:prstGeom>
        </p:spPr>
      </p:pic>
      <p:pic>
        <p:nvPicPr>
          <p:cNvPr id="18" name="Picture 17" descr="logo.png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920" y="2846299"/>
            <a:ext cx="2375272" cy="806365"/>
          </a:xfrm>
          <a:prstGeom prst="rect">
            <a:avLst/>
          </a:prstGeom>
        </p:spPr>
      </p:pic>
      <p:pic>
        <p:nvPicPr>
          <p:cNvPr id="19" name="Picture 18" descr="logo-ciamsa.png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864" y="3076600"/>
            <a:ext cx="1981200" cy="5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85" y="3364632"/>
            <a:ext cx="1047389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6" y="3508648"/>
            <a:ext cx="12745416" cy="5112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056" y="2948664"/>
            <a:ext cx="911642" cy="67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29" y="3018507"/>
            <a:ext cx="1503346" cy="53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80" y="2958349"/>
            <a:ext cx="991564" cy="652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061" y="2832259"/>
            <a:ext cx="452273" cy="904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116" y="2941651"/>
            <a:ext cx="1471076" cy="685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8984" y="2832259"/>
            <a:ext cx="452273" cy="9045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45427" y="2716560"/>
            <a:ext cx="1691841" cy="1135945"/>
            <a:chOff x="7145427" y="1777629"/>
            <a:chExt cx="1691841" cy="11359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114" t="9841" r="24114" b="9841"/>
            <a:stretch/>
          </p:blipFill>
          <p:spPr>
            <a:xfrm>
              <a:off x="7536755" y="1777629"/>
              <a:ext cx="909187" cy="79491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5427" y="2669694"/>
              <a:ext cx="1691841" cy="243880"/>
            </a:xfrm>
            <a:prstGeom prst="rect">
              <a:avLst/>
            </a:prstGeom>
          </p:spPr>
        </p:pic>
      </p:grpSp>
      <p:sp>
        <p:nvSpPr>
          <p:cNvPr id="13" name="Shape 38"/>
          <p:cNvSpPr/>
          <p:nvPr/>
        </p:nvSpPr>
        <p:spPr>
          <a:xfrm>
            <a:off x="567158" y="537736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Nuestra Experiencia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6" y="3436640"/>
            <a:ext cx="12673408" cy="50405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62240" y="2726317"/>
            <a:ext cx="981358" cy="910101"/>
            <a:chOff x="5090180" y="2006514"/>
            <a:chExt cx="981358" cy="9101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256" y="2006514"/>
              <a:ext cx="749207" cy="7820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90180" y="2716560"/>
              <a:ext cx="98135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>
                  <a:solidFill>
                    <a:schemeClr val="bg2">
                      <a:lumMod val="50000"/>
                    </a:schemeClr>
                  </a:solidFill>
                  <a:latin typeface="Lucida Sans" charset="0"/>
                  <a:ea typeface="Lucida Sans" charset="0"/>
                  <a:cs typeface="Lucida Sans" charset="0"/>
                </a:rPr>
                <a:t>INGENIO SANTOS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46416" y="2726317"/>
            <a:ext cx="981358" cy="910101"/>
            <a:chOff x="5090180" y="2006514"/>
            <a:chExt cx="981358" cy="9101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256" y="2006514"/>
              <a:ext cx="749207" cy="7820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90180" y="2716560"/>
              <a:ext cx="98135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>
                  <a:solidFill>
                    <a:schemeClr val="bg2">
                      <a:lumMod val="50000"/>
                    </a:schemeClr>
                  </a:solidFill>
                  <a:latin typeface="Lucida Sans" charset="0"/>
                  <a:ea typeface="Lucida Sans" charset="0"/>
                  <a:cs typeface="Lucida Sans" charset="0"/>
                </a:rPr>
                <a:t>INGENIO SANTOS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01362" y="2726317"/>
            <a:ext cx="981358" cy="910101"/>
            <a:chOff x="5090180" y="2006514"/>
            <a:chExt cx="981358" cy="9101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256" y="2006514"/>
              <a:ext cx="749207" cy="78205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90180" y="2716560"/>
              <a:ext cx="98135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>
                  <a:solidFill>
                    <a:schemeClr val="bg2">
                      <a:lumMod val="50000"/>
                    </a:schemeClr>
                  </a:solidFill>
                  <a:latin typeface="Lucida Sans" charset="0"/>
                  <a:ea typeface="Lucida Sans" charset="0"/>
                  <a:cs typeface="Lucida Sans" charset="0"/>
                </a:rPr>
                <a:t>INGENIO SANTOS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752" y="2560669"/>
            <a:ext cx="1366127" cy="1241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0109" y="2793210"/>
            <a:ext cx="1324979" cy="776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9872" y="2847118"/>
            <a:ext cx="1237242" cy="6684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04" y="2934862"/>
            <a:ext cx="1099794" cy="4930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382" y="2934862"/>
            <a:ext cx="1099794" cy="493011"/>
          </a:xfrm>
          <a:prstGeom prst="rect">
            <a:avLst/>
          </a:prstGeom>
        </p:spPr>
      </p:pic>
      <p:sp>
        <p:nvSpPr>
          <p:cNvPr id="17" name="Shape 38"/>
          <p:cNvSpPr/>
          <p:nvPr/>
        </p:nvSpPr>
        <p:spPr>
          <a:xfrm>
            <a:off x="567158" y="537736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Nuestra Experiencia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 bwMode="auto">
          <a:xfrm>
            <a:off x="525736" y="2860576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Cadena de Abastecimiento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97744" y="3940696"/>
            <a:ext cx="3096344" cy="15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Plan de Compras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Gestión de ordenes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Puntos de Reorden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Costo Total de Propiedad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Gestión de Proveedores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766096" y="3148608"/>
            <a:ext cx="671016" cy="646331"/>
          </a:xfrm>
          <a:prstGeom prst="homePlate">
            <a:avLst/>
          </a:prstGeom>
          <a:noFill/>
          <a:ln w="57150" cmpd="sng">
            <a:solidFill>
              <a:srgbClr val="00808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s-ES" dirty="0">
              <a:latin typeface="Helvetica"/>
              <a:cs typeface="Helvetica"/>
            </a:endParaRPr>
          </a:p>
        </p:txBody>
      </p:sp>
      <p:sp>
        <p:nvSpPr>
          <p:cNvPr id="2" name="Rectángulo redondeado 1"/>
          <p:cNvSpPr/>
          <p:nvPr/>
        </p:nvSpPr>
        <p:spPr bwMode="auto">
          <a:xfrm>
            <a:off x="237704" y="1492424"/>
            <a:ext cx="12601400" cy="576064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Planeación Estratégica ( Misionales </a:t>
            </a:r>
            <a:r>
              <a:rPr lang="en-U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–</a:t>
            </a:r>
            <a:r>
              <a:rPr lang="es-E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 Planes </a:t>
            </a:r>
            <a:r>
              <a:rPr lang="en-U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–</a:t>
            </a:r>
            <a:r>
              <a:rPr lang="es-E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 Integración)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2" name="Rectángulo redondeado 21"/>
          <p:cNvSpPr/>
          <p:nvPr/>
        </p:nvSpPr>
        <p:spPr bwMode="auto">
          <a:xfrm>
            <a:off x="237704" y="2140496"/>
            <a:ext cx="12601400" cy="576064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Modelo de Gobierno (Gestión por Procesos e Excepción)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1" name="Shape 38"/>
          <p:cNvSpPr/>
          <p:nvPr/>
        </p:nvSpPr>
        <p:spPr>
          <a:xfrm>
            <a:off x="567158" y="537736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Nuestra Experiencia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sp>
        <p:nvSpPr>
          <p:cNvPr id="28" name="Rectángulo redondeado 21"/>
          <p:cNvSpPr/>
          <p:nvPr/>
        </p:nvSpPr>
        <p:spPr bwMode="auto">
          <a:xfrm>
            <a:off x="237704" y="8333184"/>
            <a:ext cx="12601400" cy="576064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hangingPunct="1"/>
            <a:r>
              <a:rPr lang="es-ES" sz="2800" dirty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Estructura Organizacional (Gestión por Procesos y Productividad)</a:t>
            </a:r>
          </a:p>
        </p:txBody>
      </p:sp>
      <p:sp>
        <p:nvSpPr>
          <p:cNvPr id="30" name="Rectángulo redondeado 21"/>
          <p:cNvSpPr/>
          <p:nvPr/>
        </p:nvSpPr>
        <p:spPr bwMode="auto">
          <a:xfrm>
            <a:off x="237704" y="9053264"/>
            <a:ext cx="12601400" cy="576064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hangingPunct="1"/>
            <a:r>
              <a:rPr lang="es-ES" sz="2800" dirty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Desarrollo de Habilidades de Supervisión y Gerenciales (Gestión de Consecuencias)</a:t>
            </a:r>
          </a:p>
        </p:txBody>
      </p:sp>
      <p:sp>
        <p:nvSpPr>
          <p:cNvPr id="32" name="Rectángulo redondeado 24"/>
          <p:cNvSpPr/>
          <p:nvPr/>
        </p:nvSpPr>
        <p:spPr bwMode="auto">
          <a:xfrm>
            <a:off x="597743" y="5536130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Producción Industrial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Transformación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69751" y="6616250"/>
            <a:ext cx="3096344" cy="15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rendimiento de jugos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Mejoras en ciclos de mieles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Mejoras en ciclos de cristales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gestion de poles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gestion de bagazo</a:t>
            </a:r>
          </a:p>
        </p:txBody>
      </p:sp>
      <p:sp>
        <p:nvSpPr>
          <p:cNvPr id="39" name="CuadroTexto 34"/>
          <p:cNvSpPr txBox="1"/>
          <p:nvPr/>
        </p:nvSpPr>
        <p:spPr>
          <a:xfrm>
            <a:off x="3838103" y="5824162"/>
            <a:ext cx="671016" cy="646331"/>
          </a:xfrm>
          <a:prstGeom prst="homePlate">
            <a:avLst/>
          </a:prstGeom>
          <a:noFill/>
          <a:ln w="57150" cmpd="sng">
            <a:solidFill>
              <a:srgbClr val="00808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s-ES" dirty="0">
              <a:latin typeface="Helvetica"/>
              <a:cs typeface="Helvetica"/>
            </a:endParaRPr>
          </a:p>
        </p:txBody>
      </p:sp>
      <p:sp>
        <p:nvSpPr>
          <p:cNvPr id="40" name="Rectángulo redondeado 24"/>
          <p:cNvSpPr/>
          <p:nvPr/>
        </p:nvSpPr>
        <p:spPr bwMode="auto">
          <a:xfrm>
            <a:off x="4558184" y="2860576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Mantenimiento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630192" y="3940696"/>
            <a:ext cx="3096344" cy="15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Control de Paros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Incremento de Mtto Predictivo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Reducción de Mtto Correctivo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Control de Piso Rutas y Rutinas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Gestión de Inversiones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</p:txBody>
      </p:sp>
      <p:sp>
        <p:nvSpPr>
          <p:cNvPr id="45" name="CuadroTexto 34"/>
          <p:cNvSpPr txBox="1"/>
          <p:nvPr/>
        </p:nvSpPr>
        <p:spPr>
          <a:xfrm>
            <a:off x="7798544" y="3148608"/>
            <a:ext cx="671016" cy="646331"/>
          </a:xfrm>
          <a:prstGeom prst="homePlate">
            <a:avLst/>
          </a:prstGeom>
          <a:noFill/>
          <a:ln w="57150" cmpd="sng">
            <a:solidFill>
              <a:srgbClr val="00808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s-ES" dirty="0">
              <a:latin typeface="Helvetica"/>
              <a:cs typeface="Helvetica"/>
            </a:endParaRPr>
          </a:p>
        </p:txBody>
      </p:sp>
      <p:sp>
        <p:nvSpPr>
          <p:cNvPr id="46" name="Rectángulo redondeado 24"/>
          <p:cNvSpPr/>
          <p:nvPr/>
        </p:nvSpPr>
        <p:spPr bwMode="auto">
          <a:xfrm>
            <a:off x="4630191" y="5536130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Producción Industrial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Co-Generación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4702199" y="6616250"/>
            <a:ext cx="3096344" cy="15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Reducción de Paros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Balance masico y energetico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Control de rendimientos de insumos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Control de piso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Gestión de indicadores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</p:txBody>
      </p:sp>
      <p:sp>
        <p:nvSpPr>
          <p:cNvPr id="49" name="CuadroTexto 34"/>
          <p:cNvSpPr txBox="1"/>
          <p:nvPr/>
        </p:nvSpPr>
        <p:spPr>
          <a:xfrm>
            <a:off x="7870551" y="5824162"/>
            <a:ext cx="671016" cy="646331"/>
          </a:xfrm>
          <a:prstGeom prst="homePlate">
            <a:avLst/>
          </a:prstGeom>
          <a:noFill/>
          <a:ln w="57150" cmpd="sng">
            <a:solidFill>
              <a:srgbClr val="00808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s-ES" dirty="0">
              <a:latin typeface="Helvetica"/>
              <a:cs typeface="Helvetica"/>
            </a:endParaRPr>
          </a:p>
        </p:txBody>
      </p:sp>
      <p:sp>
        <p:nvSpPr>
          <p:cNvPr id="50" name="Rectángulo redondeado 24"/>
          <p:cNvSpPr/>
          <p:nvPr/>
        </p:nvSpPr>
        <p:spPr bwMode="auto">
          <a:xfrm>
            <a:off x="8590632" y="2860576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Producción Industrial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8662640" y="3940696"/>
            <a:ext cx="3096344" cy="15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Control de Piso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Seguimiento a rendimientos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Control de Mermas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Rutas de Supervision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Desarrollo de indicadores </a:t>
            </a:r>
          </a:p>
        </p:txBody>
      </p:sp>
      <p:sp>
        <p:nvSpPr>
          <p:cNvPr id="54" name="Rectángulo redondeado 24"/>
          <p:cNvSpPr/>
          <p:nvPr/>
        </p:nvSpPr>
        <p:spPr bwMode="auto">
          <a:xfrm>
            <a:off x="8662639" y="5536130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Gestión de Patio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8734647" y="6616250"/>
            <a:ext cx="3096344" cy="17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ritmo de molienda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Control de materia extraña 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gestión de inventario de MP para molienda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Cadena de custodia </a:t>
            </a:r>
            <a:r>
              <a:rPr lang="en-US" sz="1200" dirty="0" smtClean="0">
                <a:solidFill>
                  <a:srgbClr val="414141"/>
                </a:solidFill>
                <a:latin typeface="Helvetica"/>
                <a:cs typeface="Helvetica"/>
              </a:rPr>
              <a:t>–</a:t>
            </a: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 gestión de calidad de Materia Prima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5517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 bwMode="auto">
          <a:xfrm>
            <a:off x="525736" y="2860576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Servicios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Agrícolas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97744" y="3940696"/>
            <a:ext cx="3096344" cy="15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Balance de asignación de Equipos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Reducción de paaros de frentes por disponibilidad de carretas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Incremento a horas de productividad por asignación de Frentes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766096" y="3148608"/>
            <a:ext cx="671016" cy="646331"/>
          </a:xfrm>
          <a:prstGeom prst="homePlate">
            <a:avLst/>
          </a:prstGeom>
          <a:noFill/>
          <a:ln w="57150" cmpd="sng">
            <a:solidFill>
              <a:srgbClr val="00808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s-ES" dirty="0">
              <a:latin typeface="Helvetica"/>
              <a:cs typeface="Helvetica"/>
            </a:endParaRPr>
          </a:p>
        </p:txBody>
      </p:sp>
      <p:sp>
        <p:nvSpPr>
          <p:cNvPr id="2" name="Rectángulo redondeado 1"/>
          <p:cNvSpPr/>
          <p:nvPr/>
        </p:nvSpPr>
        <p:spPr bwMode="auto">
          <a:xfrm>
            <a:off x="237704" y="1492424"/>
            <a:ext cx="12601400" cy="576064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Planeación Estratégica ( Misionales </a:t>
            </a:r>
            <a:r>
              <a:rPr lang="en-U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–</a:t>
            </a:r>
            <a:r>
              <a:rPr lang="es-E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 Planes </a:t>
            </a:r>
            <a:r>
              <a:rPr lang="en-U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–</a:t>
            </a:r>
            <a:r>
              <a:rPr lang="es-ES" sz="2800" dirty="0" smtClean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 Integración)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2" name="Rectángulo redondeado 21"/>
          <p:cNvSpPr/>
          <p:nvPr/>
        </p:nvSpPr>
        <p:spPr bwMode="auto">
          <a:xfrm>
            <a:off x="237704" y="2140496"/>
            <a:ext cx="12601400" cy="576064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Modelo de Gobierno (Gestión por Procesos e Excepción)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1" name="Shape 38"/>
          <p:cNvSpPr/>
          <p:nvPr/>
        </p:nvSpPr>
        <p:spPr>
          <a:xfrm>
            <a:off x="567158" y="537736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Nuestra Experiencia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sp>
        <p:nvSpPr>
          <p:cNvPr id="28" name="Rectángulo redondeado 21"/>
          <p:cNvSpPr/>
          <p:nvPr/>
        </p:nvSpPr>
        <p:spPr bwMode="auto">
          <a:xfrm>
            <a:off x="237704" y="8333184"/>
            <a:ext cx="12601400" cy="576064"/>
          </a:xfrm>
          <a:prstGeom prst="roundRect">
            <a:avLst/>
          </a:prstGeom>
          <a:solidFill>
            <a:srgbClr val="009999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hangingPunct="1"/>
            <a:r>
              <a:rPr lang="es-ES" sz="2800" dirty="0">
                <a:solidFill>
                  <a:schemeClr val="bg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Estructura Organizacional (Gestión por Procesos y Productividad)</a:t>
            </a:r>
          </a:p>
        </p:txBody>
      </p:sp>
      <p:sp>
        <p:nvSpPr>
          <p:cNvPr id="30" name="Rectángulo redondeado 21"/>
          <p:cNvSpPr/>
          <p:nvPr/>
        </p:nvSpPr>
        <p:spPr bwMode="auto">
          <a:xfrm>
            <a:off x="237704" y="9053264"/>
            <a:ext cx="12601400" cy="576064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Desarrollo de Habilidades de Supervisión y Gerenciales (Gestión de Consecuencias)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2" name="Rectángulo redondeado 24"/>
          <p:cNvSpPr/>
          <p:nvPr/>
        </p:nvSpPr>
        <p:spPr bwMode="auto">
          <a:xfrm>
            <a:off x="597743" y="5536130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Cosecha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69751" y="6616250"/>
            <a:ext cx="3096344" cy="17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Gestión de bloques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Reducción de horas corte </a:t>
            </a:r>
            <a:r>
              <a:rPr lang="en-US" sz="1200" dirty="0" smtClean="0">
                <a:solidFill>
                  <a:srgbClr val="414141"/>
                </a:solidFill>
                <a:latin typeface="Helvetica"/>
                <a:cs typeface="Helvetica"/>
              </a:rPr>
              <a:t>–</a:t>
            </a: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 molienda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gestión de cuadrillas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calidad de corte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Balance de cosechadoras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Reducción caña dejada en campo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</p:txBody>
      </p:sp>
      <p:sp>
        <p:nvSpPr>
          <p:cNvPr id="39" name="CuadroTexto 34"/>
          <p:cNvSpPr txBox="1"/>
          <p:nvPr/>
        </p:nvSpPr>
        <p:spPr>
          <a:xfrm>
            <a:off x="3838103" y="5824162"/>
            <a:ext cx="671016" cy="646331"/>
          </a:xfrm>
          <a:prstGeom prst="homePlate">
            <a:avLst/>
          </a:prstGeom>
          <a:noFill/>
          <a:ln w="57150" cmpd="sng">
            <a:solidFill>
              <a:srgbClr val="00808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s-ES" dirty="0">
              <a:latin typeface="Helvetica"/>
              <a:cs typeface="Helvetica"/>
            </a:endParaRPr>
          </a:p>
        </p:txBody>
      </p:sp>
      <p:sp>
        <p:nvSpPr>
          <p:cNvPr id="40" name="Rectángulo redondeado 24"/>
          <p:cNvSpPr/>
          <p:nvPr/>
        </p:nvSpPr>
        <p:spPr bwMode="auto">
          <a:xfrm>
            <a:off x="4558184" y="2860576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Producción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Agrícola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630192" y="3940696"/>
            <a:ext cx="3096344" cy="15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Cadena de Custodía de Semillas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rendimientos de pruebas de campo (laboratorio agrícola)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cumplimiento a programas culturales</a:t>
            </a:r>
          </a:p>
        </p:txBody>
      </p:sp>
      <p:sp>
        <p:nvSpPr>
          <p:cNvPr id="45" name="CuadroTexto 34"/>
          <p:cNvSpPr txBox="1"/>
          <p:nvPr/>
        </p:nvSpPr>
        <p:spPr>
          <a:xfrm>
            <a:off x="7798544" y="3148608"/>
            <a:ext cx="671016" cy="646331"/>
          </a:xfrm>
          <a:prstGeom prst="homePlate">
            <a:avLst/>
          </a:prstGeom>
          <a:noFill/>
          <a:ln w="57150" cmpd="sng">
            <a:solidFill>
              <a:srgbClr val="00808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s-ES" dirty="0">
              <a:latin typeface="Helvetica"/>
              <a:cs typeface="Helvetica"/>
            </a:endParaRPr>
          </a:p>
        </p:txBody>
      </p:sp>
      <p:sp>
        <p:nvSpPr>
          <p:cNvPr id="46" name="Rectángulo redondeado 24"/>
          <p:cNvSpPr/>
          <p:nvPr/>
        </p:nvSpPr>
        <p:spPr bwMode="auto">
          <a:xfrm>
            <a:off x="4630191" y="5536130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Corte </a:t>
            </a:r>
            <a:r>
              <a:rPr lang="en-U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–</a:t>
            </a: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 Alce - Transporte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4702199" y="6616250"/>
            <a:ext cx="3096344" cy="17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Reducción de consumo de combustibles y lubricantes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Balance de Equipos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Incremento de Rendimientos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Reducción de costo de servicios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Incremento en Volumen de Molienda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</p:txBody>
      </p:sp>
      <p:sp>
        <p:nvSpPr>
          <p:cNvPr id="49" name="CuadroTexto 34"/>
          <p:cNvSpPr txBox="1"/>
          <p:nvPr/>
        </p:nvSpPr>
        <p:spPr>
          <a:xfrm>
            <a:off x="7870551" y="5824162"/>
            <a:ext cx="671016" cy="646331"/>
          </a:xfrm>
          <a:prstGeom prst="homePlate">
            <a:avLst/>
          </a:prstGeom>
          <a:noFill/>
          <a:ln w="57150" cmpd="sng">
            <a:solidFill>
              <a:srgbClr val="00808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s-ES" dirty="0">
              <a:latin typeface="Helvetica"/>
              <a:cs typeface="Helvetica"/>
            </a:endParaRPr>
          </a:p>
        </p:txBody>
      </p:sp>
      <p:sp>
        <p:nvSpPr>
          <p:cNvPr id="50" name="Rectángulo redondeado 24"/>
          <p:cNvSpPr/>
          <p:nvPr/>
        </p:nvSpPr>
        <p:spPr bwMode="auto">
          <a:xfrm>
            <a:off x="8590632" y="2860576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Renovación y Rendimiento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8662640" y="3940696"/>
            <a:ext cx="3096344" cy="15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gestión de hojas de vida de campo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rutas y rurinas de supervisión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Evaluacion temprana de rendimientos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</p:txBody>
      </p:sp>
      <p:sp>
        <p:nvSpPr>
          <p:cNvPr id="54" name="Rectángulo redondeado 24"/>
          <p:cNvSpPr/>
          <p:nvPr/>
        </p:nvSpPr>
        <p:spPr bwMode="auto">
          <a:xfrm>
            <a:off x="8662639" y="5536130"/>
            <a:ext cx="3096344" cy="1008112"/>
          </a:xfrm>
          <a:prstGeom prst="roundRect">
            <a:avLst/>
          </a:prstGeom>
          <a:noFill/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dirty="0" smtClean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Frentes de Corte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8734647" y="6616250"/>
            <a:ext cx="3096344" cy="17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2" tIns="65017" rIns="130032" bIns="65017">
            <a:spAutoFit/>
          </a:bodyPr>
          <a:lstStyle/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de productividad por balance de cuadrillas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Mejora en indicadores de caña dejada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</a:t>
            </a:r>
            <a:r>
              <a:rPr lang="en-US" sz="1200" dirty="0" smtClean="0">
                <a:solidFill>
                  <a:srgbClr val="414141"/>
                </a:solidFill>
                <a:latin typeface="Helvetica"/>
                <a:cs typeface="Helvetica"/>
              </a:rPr>
              <a:t>e</a:t>
            </a: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jojra en indicadores de colección con matria extraña</a:t>
            </a:r>
          </a:p>
          <a:p>
            <a:pPr marL="171432" indent="-171432" algn="just">
              <a:lnSpc>
                <a:spcPct val="150000"/>
              </a:lnSpc>
              <a:buFont typeface="Arial"/>
              <a:buChar char="•"/>
            </a:pPr>
            <a:r>
              <a:rPr lang="es-MX" sz="1200" dirty="0" smtClean="0">
                <a:solidFill>
                  <a:srgbClr val="414141"/>
                </a:solidFill>
                <a:latin typeface="Helvetica"/>
                <a:cs typeface="Helvetica"/>
              </a:rPr>
              <a:t>Mejoa en control de quemas</a:t>
            </a:r>
            <a:endParaRPr lang="es-MX" sz="1200" dirty="0">
              <a:solidFill>
                <a:srgbClr val="41414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673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PALONDON-04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333" y="-118534"/>
            <a:ext cx="7789333" cy="88392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Shape 50"/>
          <p:cNvSpPr/>
          <p:nvPr/>
        </p:nvSpPr>
        <p:spPr>
          <a:xfrm>
            <a:off x="1257290" y="5044007"/>
            <a:ext cx="2705100" cy="1612900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50576" marR="50576" algn="l" defTabSz="58420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tabLst>
                <a:tab pos="50800" algn="l"/>
                <a:tab pos="635000" algn="l"/>
                <a:tab pos="1231900" algn="l"/>
                <a:tab pos="1816100" algn="l"/>
                <a:tab pos="2413000" algn="l"/>
                <a:tab pos="2997200" algn="l"/>
                <a:tab pos="3594100" algn="l"/>
                <a:tab pos="4178300" algn="l"/>
                <a:tab pos="4762500" algn="l"/>
                <a:tab pos="5359400" algn="l"/>
                <a:tab pos="5943600" algn="l"/>
                <a:tab pos="6540500" algn="l"/>
                <a:tab pos="7124700" algn="l"/>
                <a:tab pos="7721600" algn="l"/>
                <a:tab pos="8305800" algn="l"/>
                <a:tab pos="8902700" algn="l"/>
                <a:tab pos="9486900" algn="l"/>
                <a:tab pos="10071100" algn="l"/>
                <a:tab pos="10668000" algn="l"/>
                <a:tab pos="11252200" algn="l"/>
                <a:tab pos="11849100" algn="l"/>
              </a:tabLst>
              <a:defRPr sz="1800"/>
            </a:pPr>
            <a:r>
              <a:rPr sz="2400" kern="0" spc="-72" dirty="0" err="1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Norteamérica</a:t>
            </a:r>
            <a:endParaRPr sz="2400" kern="0" spc="-72" dirty="0">
              <a:solidFill>
                <a:srgbClr val="7A7A7A"/>
              </a:solidFill>
              <a:uFill>
                <a:solidFill>
                  <a:srgbClr val="7A7A7A"/>
                </a:solidFill>
              </a:u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50576" marR="50576" algn="l" defTabSz="58420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tabLst>
                <a:tab pos="50800" algn="l"/>
                <a:tab pos="635000" algn="l"/>
                <a:tab pos="1231900" algn="l"/>
                <a:tab pos="1816100" algn="l"/>
                <a:tab pos="2413000" algn="l"/>
                <a:tab pos="2997200" algn="l"/>
                <a:tab pos="3594100" algn="l"/>
                <a:tab pos="4178300" algn="l"/>
                <a:tab pos="4762500" algn="l"/>
                <a:tab pos="5359400" algn="l"/>
                <a:tab pos="5943600" algn="l"/>
                <a:tab pos="6540500" algn="l"/>
                <a:tab pos="7124700" algn="l"/>
                <a:tab pos="7721600" algn="l"/>
                <a:tab pos="8305800" algn="l"/>
                <a:tab pos="8902700" algn="l"/>
                <a:tab pos="9486900" algn="l"/>
                <a:tab pos="10071100" algn="l"/>
                <a:tab pos="10668000" algn="l"/>
                <a:tab pos="11252200" algn="l"/>
                <a:tab pos="11849100" algn="l"/>
              </a:tabLst>
              <a:defRPr sz="1800"/>
            </a:pPr>
            <a:r>
              <a:rPr sz="2400" kern="0" spc="-72" dirty="0" err="1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Centroamérica</a:t>
            </a:r>
            <a:endParaRPr sz="2400" kern="0" spc="-72" dirty="0">
              <a:solidFill>
                <a:srgbClr val="7A7A7A"/>
              </a:solidFill>
              <a:uFill>
                <a:solidFill>
                  <a:srgbClr val="7A7A7A"/>
                </a:solidFill>
              </a:u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50576" marR="50576" algn="l" defTabSz="58420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tabLst>
                <a:tab pos="50800" algn="l"/>
                <a:tab pos="635000" algn="l"/>
                <a:tab pos="1231900" algn="l"/>
                <a:tab pos="1816100" algn="l"/>
                <a:tab pos="2413000" algn="l"/>
                <a:tab pos="2997200" algn="l"/>
                <a:tab pos="3594100" algn="l"/>
                <a:tab pos="4178300" algn="l"/>
                <a:tab pos="4762500" algn="l"/>
                <a:tab pos="5359400" algn="l"/>
                <a:tab pos="5943600" algn="l"/>
                <a:tab pos="6540500" algn="l"/>
                <a:tab pos="7124700" algn="l"/>
                <a:tab pos="7721600" algn="l"/>
                <a:tab pos="8305800" algn="l"/>
                <a:tab pos="8902700" algn="l"/>
                <a:tab pos="9486900" algn="l"/>
                <a:tab pos="10071100" algn="l"/>
                <a:tab pos="10668000" algn="l"/>
                <a:tab pos="11252200" algn="l"/>
                <a:tab pos="11849100" algn="l"/>
              </a:tabLst>
              <a:defRPr sz="1800"/>
            </a:pPr>
            <a:r>
              <a:rPr sz="2400" kern="0" spc="-72" dirty="0" err="1" smtClea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Sudamérica</a:t>
            </a:r>
            <a:endParaRPr sz="2400" kern="0" spc="-72" dirty="0">
              <a:solidFill>
                <a:srgbClr val="7A7A7A"/>
              </a:solidFill>
              <a:uFill>
                <a:solidFill>
                  <a:srgbClr val="7A7A7A"/>
                </a:solidFill>
              </a:u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  <a:p>
            <a:pPr marL="50576" marR="50576" algn="l" defTabSz="58420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tabLst>
                <a:tab pos="50800" algn="l"/>
                <a:tab pos="635000" algn="l"/>
                <a:tab pos="1231900" algn="l"/>
                <a:tab pos="1816100" algn="l"/>
                <a:tab pos="2413000" algn="l"/>
                <a:tab pos="2997200" algn="l"/>
                <a:tab pos="3594100" algn="l"/>
                <a:tab pos="4178300" algn="l"/>
                <a:tab pos="4762500" algn="l"/>
                <a:tab pos="5359400" algn="l"/>
                <a:tab pos="5943600" algn="l"/>
                <a:tab pos="6540500" algn="l"/>
                <a:tab pos="7124700" algn="l"/>
                <a:tab pos="7721600" algn="l"/>
                <a:tab pos="8305800" algn="l"/>
                <a:tab pos="8902700" algn="l"/>
                <a:tab pos="9486900" algn="l"/>
                <a:tab pos="10071100" algn="l"/>
                <a:tab pos="10668000" algn="l"/>
                <a:tab pos="11252200" algn="l"/>
                <a:tab pos="11849100" algn="l"/>
              </a:tabLst>
              <a:defRPr sz="1800"/>
            </a:pPr>
            <a:r>
              <a:rPr sz="2400" kern="0" spc="-72" dirty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Caribe</a:t>
            </a:r>
          </a:p>
        </p:txBody>
      </p:sp>
      <p:sp>
        <p:nvSpPr>
          <p:cNvPr id="15" name="Shape 50"/>
          <p:cNvSpPr/>
          <p:nvPr/>
        </p:nvSpPr>
        <p:spPr>
          <a:xfrm>
            <a:off x="7569200" y="4872492"/>
            <a:ext cx="5092700" cy="3310650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50576" marR="50576" algn="just" defTabSz="584200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tabLst>
                <a:tab pos="50800" algn="l"/>
                <a:tab pos="635000" algn="l"/>
                <a:tab pos="1231900" algn="l"/>
                <a:tab pos="1816100" algn="l"/>
                <a:tab pos="2413000" algn="l"/>
                <a:tab pos="2997200" algn="l"/>
                <a:tab pos="3594100" algn="l"/>
                <a:tab pos="4178300" algn="l"/>
                <a:tab pos="4762500" algn="l"/>
                <a:tab pos="5359400" algn="l"/>
                <a:tab pos="5943600" algn="l"/>
                <a:tab pos="6540500" algn="l"/>
                <a:tab pos="7124700" algn="l"/>
                <a:tab pos="7721600" algn="l"/>
                <a:tab pos="8305800" algn="l"/>
                <a:tab pos="8902700" algn="l"/>
                <a:tab pos="9486900" algn="l"/>
                <a:tab pos="10071100" algn="l"/>
                <a:tab pos="10668000" algn="l"/>
                <a:tab pos="11252200" algn="l"/>
                <a:tab pos="11849100" algn="l"/>
              </a:tabLst>
              <a:defRPr sz="1800"/>
            </a:pPr>
            <a:r>
              <a:rPr lang="es-ES" sz="2800" kern="0" spc="-72" dirty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London Consulting Group fue fundado en 1991. Actualmente tenemos operaciones en las Américas. Contamos con 9 oficinas regionales y un corporativo en Monterrey, </a:t>
            </a:r>
            <a:r>
              <a:rPr lang="es-ES" sz="2800" kern="0" spc="-72" dirty="0" smtClea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México.</a:t>
            </a:r>
            <a:endParaRPr sz="2800" kern="0" spc="-72" dirty="0">
              <a:solidFill>
                <a:srgbClr val="7A7A7A"/>
              </a:solidFill>
              <a:uFill>
                <a:solidFill>
                  <a:srgbClr val="7A7A7A"/>
                </a:solidFill>
              </a:u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  <p:sp>
        <p:nvSpPr>
          <p:cNvPr id="7" name="Shape 51"/>
          <p:cNvSpPr/>
          <p:nvPr/>
        </p:nvSpPr>
        <p:spPr>
          <a:xfrm>
            <a:off x="7569199" y="2150551"/>
            <a:ext cx="5086996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80000"/>
              </a:lnSpc>
              <a:defRPr sz="6000" spc="-180">
                <a:solidFill>
                  <a:srgbClr val="166A5A"/>
                </a:solidFill>
                <a:latin typeface="Akkurat Light Pro Regular"/>
                <a:ea typeface="Akkurat Light Pro Regular"/>
                <a:cs typeface="Akkurat Light Pro Regular"/>
                <a:sym typeface="Akkurat Light Pro Regular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s-ES_tradnl" sz="6000" spc="-180" dirty="0" smtClean="0">
                <a:solidFill>
                  <a:srgbClr val="166A5A"/>
                </a:solidFill>
                <a:latin typeface="Akkurat Light Pro" panose="02000503030000020004" pitchFamily="50" charset="0"/>
              </a:rPr>
              <a:t>Más de 25 años de experiencia</a:t>
            </a:r>
            <a:endParaRPr sz="6000" spc="-180" dirty="0">
              <a:solidFill>
                <a:srgbClr val="166A5A"/>
              </a:solidFill>
              <a:latin typeface="Akkurat Light Pro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800" y="-234383"/>
            <a:ext cx="2260641" cy="2086847"/>
          </a:xfrm>
          <a:prstGeom prst="rect">
            <a:avLst/>
          </a:prstGeom>
        </p:spPr>
      </p:pic>
      <p:sp>
        <p:nvSpPr>
          <p:cNvPr id="7" name="Shape 38"/>
          <p:cNvSpPr/>
          <p:nvPr/>
        </p:nvSpPr>
        <p:spPr>
          <a:xfrm>
            <a:off x="659805" y="4368969"/>
            <a:ext cx="1168519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s-ES_tradnl" sz="6600" spc="0" dirty="0" smtClean="0">
                <a:solidFill>
                  <a:srgbClr val="3ABC7A"/>
                </a:solidFill>
                <a:latin typeface="Akkurat Light Pro" charset="0"/>
                <a:ea typeface="Akkurat Light Pro" charset="0"/>
                <a:cs typeface="Akkurat Light Pro" charset="0"/>
              </a:rPr>
              <a:t>Oferta de valor</a:t>
            </a:r>
            <a:endParaRPr sz="6600" spc="0" dirty="0">
              <a:solidFill>
                <a:srgbClr val="3ABC7A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Ofer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387" y="1866952"/>
            <a:ext cx="10436812" cy="7490555"/>
          </a:xfrm>
          <a:prstGeom prst="rect">
            <a:avLst/>
          </a:prstGeom>
        </p:spPr>
      </p:pic>
      <p:sp>
        <p:nvSpPr>
          <p:cNvPr id="4" name="Shape 38"/>
          <p:cNvSpPr/>
          <p:nvPr/>
        </p:nvSpPr>
        <p:spPr>
          <a:xfrm>
            <a:off x="567158" y="537736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Nuestra Oferta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"/>
          <p:cNvSpPr/>
          <p:nvPr/>
        </p:nvSpPr>
        <p:spPr>
          <a:xfrm>
            <a:off x="567158" y="537736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Contacto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8736" y="3992379"/>
            <a:ext cx="764245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  <a:sym typeface="Helvetica Light"/>
              </a:rPr>
              <a:t>a</a:t>
            </a:r>
            <a:r>
              <a:rPr kumimoji="0" lang="es-MX" sz="48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ngel.diaz@Londoncg.com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9717" y="5025072"/>
            <a:ext cx="694505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  <a:sym typeface="Helvetica Light"/>
              </a:rPr>
              <a:t>Gerente de Operaciones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  <a:sym typeface="Helvetica Light"/>
              </a:rPr>
              <a:t>www.Londoncg.com</a:t>
            </a:r>
            <a:endParaRPr kumimoji="0" lang="es-MX" sz="4800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11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0" y="3520587"/>
            <a:ext cx="13017500" cy="271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sz="7300" spc="-360">
                <a:solidFill>
                  <a:srgbClr val="3ABC7A"/>
                </a:solidFill>
                <a:latin typeface="Akkurat Light Pro" charset="0"/>
                <a:ea typeface="Akkurat Light Pro" charset="0"/>
                <a:cs typeface="Akkurat Light Pro" charset="0"/>
                <a:sym typeface="Helvetica"/>
              </a:rPr>
              <a:t>We are in the</a:t>
            </a:r>
          </a:p>
          <a:p>
            <a:pPr lvl="0">
              <a:lnSpc>
                <a:spcPct val="80000"/>
              </a:lnSpc>
              <a:defRPr sz="1800"/>
            </a:pPr>
            <a:r>
              <a:rPr sz="7300" spc="-360">
                <a:solidFill>
                  <a:srgbClr val="FFFFFF"/>
                </a:solidFill>
                <a:latin typeface="Akkurat Light Pro" charset="0"/>
                <a:ea typeface="Akkurat Light Pro" charset="0"/>
                <a:cs typeface="Akkurat Light Pro" charset="0"/>
                <a:sym typeface="Helvetica"/>
              </a:rPr>
              <a:t>business shaping</a:t>
            </a:r>
          </a:p>
          <a:p>
            <a:pPr lvl="0">
              <a:lnSpc>
                <a:spcPct val="80000"/>
              </a:lnSpc>
              <a:defRPr sz="1800"/>
            </a:pPr>
            <a:r>
              <a:rPr sz="7300" spc="-360">
                <a:solidFill>
                  <a:srgbClr val="3ABC7A"/>
                </a:solidFill>
                <a:latin typeface="Akkurat Light Pro" charset="0"/>
                <a:ea typeface="Akkurat Light Pro" charset="0"/>
                <a:cs typeface="Akkurat Light Pro" charset="0"/>
                <a:sym typeface="Helvetica"/>
              </a:rPr>
              <a:t>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800" y="-234383"/>
            <a:ext cx="2260641" cy="20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 idx="4294967295"/>
          </p:nvPr>
        </p:nvSpPr>
        <p:spPr>
          <a:xfrm>
            <a:off x="1312333" y="4864100"/>
            <a:ext cx="10414000" cy="739298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Desarrollamos e implementamos los cambios y las soluciones que tu empresa requiere. </a:t>
            </a:r>
            <a:b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Trabajamos  las áreas estratégicas y operativas para obtener más de tu negocio.</a:t>
            </a:r>
            <a:b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Garantizamos resultados financieros sostenibles.</a:t>
            </a:r>
            <a:b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endParaRPr sz="3000" spc="-84" dirty="0">
              <a:solidFill>
                <a:srgbClr val="797979"/>
              </a:solidFill>
              <a:latin typeface="Akkurat Pro Regular"/>
              <a:ea typeface="Akkurat Light Pro Regular"/>
              <a:cs typeface="Akkurat Pro Regular"/>
              <a:sym typeface="Akkurat Light Pro Regular"/>
            </a:endParaRPr>
          </a:p>
          <a:p>
            <a:pPr lvl="0" algn="l">
              <a:lnSpc>
                <a:spcPct val="110000"/>
              </a:lnSpc>
              <a:defRPr sz="1800"/>
            </a:pPr>
            <a:r>
              <a:rPr lang="es-ES" sz="3000" spc="-84" dirty="0" err="1">
                <a:solidFill>
                  <a:srgbClr val="797979"/>
                </a:solidFill>
                <a:latin typeface="Akkurat Pro Regular"/>
                <a:ea typeface="Akkurat Pro Regular"/>
                <a:cs typeface="Akkurat Pro Regular"/>
                <a:sym typeface="Akkurat Pro Regular"/>
              </a:rPr>
              <a:t>We</a:t>
            </a:r>
            <a:r>
              <a:rPr lang="es-ES" sz="3000" spc="-84" dirty="0">
                <a:solidFill>
                  <a:srgbClr val="797979"/>
                </a:solidFill>
                <a:latin typeface="Akkurat Pro Regular"/>
                <a:ea typeface="Akkurat Pro Regular"/>
                <a:cs typeface="Akkurat Pro Regular"/>
                <a:sym typeface="Akkurat Pro Regular"/>
              </a:rPr>
              <a:t> are Business </a:t>
            </a:r>
            <a:r>
              <a:rPr lang="es-ES" sz="3000" spc="-84" dirty="0" err="1" smtClean="0">
                <a:solidFill>
                  <a:srgbClr val="797979"/>
                </a:solidFill>
                <a:latin typeface="Akkurat Pro Regular"/>
                <a:ea typeface="Akkurat Pro Regular"/>
                <a:cs typeface="Akkurat Pro Regular"/>
                <a:sym typeface="Akkurat Pro Regular"/>
              </a:rPr>
              <a:t>Shapers</a:t>
            </a:r>
            <a:endParaRPr sz="3000" spc="-84" dirty="0">
              <a:solidFill>
                <a:srgbClr val="797979"/>
              </a:solidFill>
              <a:latin typeface="Akkurat Pro Regular"/>
              <a:ea typeface="Akkurat Pro Regular"/>
              <a:cs typeface="Akkurat Pro Regular"/>
              <a:sym typeface="Akkurat Pro Regular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1311358" y="3032022"/>
            <a:ext cx="3790397" cy="150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58420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6000" kern="0" spc="-239" dirty="0" err="1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Liberamos</a:t>
            </a:r>
            <a:r>
              <a:rPr sz="6000" kern="0" spc="-239" dirty="0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 </a:t>
            </a:r>
          </a:p>
          <a:p>
            <a:pPr algn="l" defTabSz="58420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6000" kern="0" spc="-239" dirty="0" err="1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tu</a:t>
            </a:r>
            <a:r>
              <a:rPr sz="6000" kern="0" spc="-239" dirty="0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 </a:t>
            </a:r>
            <a:r>
              <a:rPr sz="6000" kern="0" spc="-239" dirty="0" err="1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potencial</a:t>
            </a:r>
            <a:endParaRPr sz="6000" kern="0" spc="-239" dirty="0">
              <a:solidFill>
                <a:srgbClr val="197868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  <p:sp>
        <p:nvSpPr>
          <p:cNvPr id="5" name="Shape 38"/>
          <p:cNvSpPr/>
          <p:nvPr/>
        </p:nvSpPr>
        <p:spPr>
          <a:xfrm>
            <a:off x="597744" y="484312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Acerca de London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 idx="4294967295"/>
          </p:nvPr>
        </p:nvSpPr>
        <p:spPr>
          <a:xfrm>
            <a:off x="1303867" y="4893733"/>
            <a:ext cx="10375900" cy="3873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Somos rápidos y efectivos.</a:t>
            </a:r>
            <a:b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Simplificamos lo complejo. </a:t>
            </a:r>
            <a:b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/>
            </a:r>
            <a:b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Conocemos lo que está pasando en el mundo de los negocios y adaptamos las soluciones a tu medida.</a:t>
            </a:r>
            <a:b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/>
            </a:r>
            <a:br>
              <a:rPr lang="es-ES" sz="2800" spc="-140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" sz="3000" spc="-84" dirty="0" err="1">
                <a:solidFill>
                  <a:srgbClr val="797979"/>
                </a:solidFill>
                <a:latin typeface="Akkurat Pro Regular"/>
                <a:ea typeface="Akkurat Pro Regular"/>
                <a:cs typeface="Akkurat Pro Regular"/>
                <a:sym typeface="Akkurat Light Pro Regular"/>
              </a:rPr>
              <a:t>We</a:t>
            </a:r>
            <a:r>
              <a:rPr lang="es-ES" sz="3000" spc="-84" dirty="0">
                <a:solidFill>
                  <a:srgbClr val="797979"/>
                </a:solidFill>
                <a:latin typeface="Akkurat Pro Regular"/>
                <a:ea typeface="Akkurat Pro Regular"/>
                <a:cs typeface="Akkurat Pro Regular"/>
                <a:sym typeface="Akkurat Light Pro Regular"/>
              </a:rPr>
              <a:t> </a:t>
            </a:r>
            <a:r>
              <a:rPr lang="es-ES" sz="3000" spc="-84" dirty="0" err="1">
                <a:solidFill>
                  <a:srgbClr val="797979"/>
                </a:solidFill>
                <a:latin typeface="Akkurat Pro Regular"/>
                <a:ea typeface="Akkurat Pro Regular"/>
                <a:cs typeface="Akkurat Pro Regular"/>
                <a:sym typeface="Akkurat Light Pro Regular"/>
              </a:rPr>
              <a:t>Shape</a:t>
            </a:r>
            <a:r>
              <a:rPr lang="es-ES" sz="3000" spc="-84" dirty="0">
                <a:solidFill>
                  <a:srgbClr val="797979"/>
                </a:solidFill>
                <a:latin typeface="Akkurat Pro Regular"/>
                <a:ea typeface="Akkurat Pro Regular"/>
                <a:cs typeface="Akkurat Pro Regular"/>
                <a:sym typeface="Akkurat Light Pro Regular"/>
              </a:rPr>
              <a:t> </a:t>
            </a:r>
            <a:r>
              <a:rPr lang="es-ES" sz="3000" spc="-84" dirty="0" err="1">
                <a:solidFill>
                  <a:srgbClr val="797979"/>
                </a:solidFill>
                <a:latin typeface="Akkurat Pro Regular"/>
                <a:ea typeface="Akkurat Pro Regular"/>
                <a:cs typeface="Akkurat Pro Regular"/>
                <a:sym typeface="Akkurat Light Pro Regular"/>
              </a:rPr>
              <a:t>your</a:t>
            </a:r>
            <a:r>
              <a:rPr lang="es-ES" sz="3000" spc="-84" dirty="0">
                <a:solidFill>
                  <a:srgbClr val="797979"/>
                </a:solidFill>
                <a:latin typeface="Akkurat Pro Regular"/>
                <a:ea typeface="Akkurat Pro Regular"/>
                <a:cs typeface="Akkurat Pro Regular"/>
                <a:sym typeface="Akkurat Light Pro Regular"/>
              </a:rPr>
              <a:t> Business</a:t>
            </a:r>
            <a:endParaRPr sz="3000" spc="-84" dirty="0">
              <a:solidFill>
                <a:srgbClr val="797979"/>
              </a:solidFill>
              <a:latin typeface="Akkurat Pro Regular"/>
              <a:ea typeface="Akkurat Pro Regular"/>
              <a:cs typeface="Akkurat Pro Regular"/>
              <a:sym typeface="Akkurat Light Pro Regular"/>
            </a:endParaRPr>
          </a:p>
        </p:txBody>
      </p:sp>
      <p:sp>
        <p:nvSpPr>
          <p:cNvPr id="6" name="Shape 231"/>
          <p:cNvSpPr/>
          <p:nvPr/>
        </p:nvSpPr>
        <p:spPr>
          <a:xfrm>
            <a:off x="1315591" y="3058636"/>
            <a:ext cx="565150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80000"/>
              </a:lnSpc>
              <a:defRPr sz="6000" spc="-239">
                <a:solidFill>
                  <a:srgbClr val="197868"/>
                </a:solidFill>
                <a:latin typeface="Akkurat Light Pro Regular"/>
                <a:ea typeface="Akkurat Light Pro Regular"/>
                <a:cs typeface="Akkurat Light Pro Regular"/>
                <a:sym typeface="Akkurat Light Pro Regular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000" spc="-239" dirty="0" err="1">
                <a:solidFill>
                  <a:srgbClr val="197868"/>
                </a:solidFill>
                <a:latin typeface="Akkurat Light Pro" panose="02000503030000020004" pitchFamily="50" charset="0"/>
              </a:rPr>
              <a:t>Nuestro</a:t>
            </a:r>
            <a:r>
              <a:rPr sz="6000" spc="-239" dirty="0">
                <a:solidFill>
                  <a:srgbClr val="197868"/>
                </a:solidFill>
                <a:latin typeface="Akkurat Light Pro" panose="02000503030000020004" pitchFamily="50" charset="0"/>
              </a:rPr>
              <a:t> </a:t>
            </a:r>
            <a:r>
              <a:rPr sz="6000" spc="-239" dirty="0" err="1">
                <a:solidFill>
                  <a:srgbClr val="197868"/>
                </a:solidFill>
                <a:latin typeface="Akkurat Light Pro" panose="02000503030000020004" pitchFamily="50" charset="0"/>
              </a:rPr>
              <a:t>enfoque</a:t>
            </a:r>
            <a:r>
              <a:rPr sz="6000" spc="-239" dirty="0">
                <a:solidFill>
                  <a:srgbClr val="197868"/>
                </a:solidFill>
                <a:latin typeface="Akkurat Light Pro" panose="02000503030000020004" pitchFamily="50" charset="0"/>
              </a:rPr>
              <a:t> </a:t>
            </a:r>
            <a:r>
              <a:rPr sz="6000" spc="-239" dirty="0" err="1">
                <a:solidFill>
                  <a:srgbClr val="197868"/>
                </a:solidFill>
                <a:latin typeface="Akkurat Light Pro" panose="02000503030000020004" pitchFamily="50" charset="0"/>
              </a:rPr>
              <a:t>práctico</a:t>
            </a:r>
            <a:endParaRPr sz="6000" spc="-239" dirty="0">
              <a:solidFill>
                <a:srgbClr val="197868"/>
              </a:solidFill>
              <a:latin typeface="Akkurat Light Pro" panose="02000503030000020004" pitchFamily="50" charset="0"/>
            </a:endParaRPr>
          </a:p>
        </p:txBody>
      </p:sp>
      <p:sp>
        <p:nvSpPr>
          <p:cNvPr id="8" name="Shape 38"/>
          <p:cNvSpPr/>
          <p:nvPr/>
        </p:nvSpPr>
        <p:spPr>
          <a:xfrm>
            <a:off x="597744" y="484312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Nuestro Diferenciador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 idx="4294967295"/>
          </p:nvPr>
        </p:nvSpPr>
        <p:spPr>
          <a:xfrm>
            <a:off x="1308100" y="4893733"/>
            <a:ext cx="10388600" cy="374226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Analizamos, diseñamos e implementamos las mejoras necesarias. Hacemos realidad el cambio, logrando resultados significativos para tu empresa.</a:t>
            </a:r>
            <a:b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/>
            </a:r>
            <a:b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lang="es-ES" sz="2800" spc="-84" dirty="0">
                <a:solidFill>
                  <a:srgbClr val="797979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Te acompañamos para asegurar que tu negocio siga en evolución.</a:t>
            </a:r>
            <a:endParaRPr sz="2800" spc="-84" dirty="0">
              <a:solidFill>
                <a:srgbClr val="797979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311358" y="2984500"/>
            <a:ext cx="525817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58420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6000" kern="0" spc="-239" dirty="0" err="1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Hacemos</a:t>
            </a:r>
            <a:r>
              <a:rPr sz="6000" kern="0" spc="-239" dirty="0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 </a:t>
            </a:r>
            <a:r>
              <a:rPr sz="6000" kern="0" spc="-239" dirty="0" err="1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que</a:t>
            </a:r>
            <a:r>
              <a:rPr sz="6000" kern="0" spc="-239" dirty="0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 el </a:t>
            </a:r>
            <a:br>
              <a:rPr sz="6000" kern="0" spc="-239" dirty="0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</a:br>
            <a:r>
              <a:rPr sz="6000" kern="0" spc="-239" dirty="0" err="1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cambio</a:t>
            </a:r>
            <a:r>
              <a:rPr sz="6000" kern="0" spc="-239" dirty="0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 </a:t>
            </a:r>
            <a:r>
              <a:rPr sz="6000" kern="0" spc="-239" dirty="0" err="1">
                <a:solidFill>
                  <a:srgbClr val="197868"/>
                </a:solidFill>
                <a:latin typeface="Akkurat Light Pro" panose="02000503030000020004" pitchFamily="50" charset="0"/>
                <a:ea typeface="Akkurat Light Pro Regular"/>
                <a:cs typeface="Akkurat Light Pro Regular"/>
                <a:sym typeface="Akkurat Light Pro Regular"/>
              </a:rPr>
              <a:t>suceda</a:t>
            </a:r>
            <a:endParaRPr sz="6000" kern="0" spc="-239" dirty="0">
              <a:solidFill>
                <a:srgbClr val="197868"/>
              </a:solidFill>
              <a:latin typeface="Akkurat Light Pro" panose="02000503030000020004" pitchFamily="50" charset="0"/>
              <a:ea typeface="Akkurat Light Pro Regular"/>
              <a:cs typeface="Akkurat Light Pro Regular"/>
              <a:sym typeface="Akkurat Light Pro Regular"/>
            </a:endParaRPr>
          </a:p>
        </p:txBody>
      </p:sp>
      <p:sp>
        <p:nvSpPr>
          <p:cNvPr id="5" name="Shape 38"/>
          <p:cNvSpPr/>
          <p:nvPr/>
        </p:nvSpPr>
        <p:spPr>
          <a:xfrm>
            <a:off x="597744" y="484312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Nuestro Diferenciador</a:t>
            </a: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1955344" y="3450677"/>
            <a:ext cx="1" cy="4704482"/>
          </a:xfrm>
          <a:prstGeom prst="line">
            <a:avLst/>
          </a:prstGeom>
          <a:ln w="38100">
            <a:solidFill>
              <a:srgbClr val="5DC18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442384" y="2655859"/>
            <a:ext cx="1008112" cy="1008112"/>
            <a:chOff x="2181920" y="3292624"/>
            <a:chExt cx="1008112" cy="1008112"/>
          </a:xfrm>
        </p:grpSpPr>
        <p:sp>
          <p:nvSpPr>
            <p:cNvPr id="3" name="Oval 2"/>
            <p:cNvSpPr/>
            <p:nvPr/>
          </p:nvSpPr>
          <p:spPr>
            <a:xfrm>
              <a:off x="2181920" y="3292624"/>
              <a:ext cx="1008112" cy="1008112"/>
            </a:xfrm>
            <a:prstGeom prst="ellipse">
              <a:avLst/>
            </a:prstGeom>
            <a:solidFill>
              <a:srgbClr val="00808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29396" y="3560717"/>
              <a:ext cx="73096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kkurat Pro" charset="0"/>
                  <a:ea typeface="Akkurat Pro" charset="0"/>
                  <a:cs typeface="Akkurat Pro" charset="0"/>
                  <a:sym typeface="Helvetica Light"/>
                </a:rPr>
                <a:t>90%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42384" y="3807987"/>
            <a:ext cx="1008112" cy="1008112"/>
            <a:chOff x="2181920" y="3292624"/>
            <a:chExt cx="1008112" cy="1008112"/>
          </a:xfrm>
        </p:grpSpPr>
        <p:sp>
          <p:nvSpPr>
            <p:cNvPr id="7" name="Oval 6"/>
            <p:cNvSpPr/>
            <p:nvPr/>
          </p:nvSpPr>
          <p:spPr>
            <a:xfrm>
              <a:off x="2181920" y="3292624"/>
              <a:ext cx="1008112" cy="1008112"/>
            </a:xfrm>
            <a:prstGeom prst="ellipse">
              <a:avLst/>
            </a:prstGeom>
            <a:solidFill>
              <a:srgbClr val="00808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9396" y="3560717"/>
              <a:ext cx="73096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kkurat Pro" charset="0"/>
                  <a:ea typeface="Akkurat Pro" charset="0"/>
                  <a:cs typeface="Akkurat Pro" charset="0"/>
                  <a:sym typeface="Helvetica Light"/>
                </a:rPr>
                <a:t>95%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42384" y="5032123"/>
            <a:ext cx="1008112" cy="1008112"/>
            <a:chOff x="2181920" y="3292624"/>
            <a:chExt cx="1008112" cy="1008112"/>
          </a:xfrm>
        </p:grpSpPr>
        <p:sp>
          <p:nvSpPr>
            <p:cNvPr id="10" name="Oval 9"/>
            <p:cNvSpPr/>
            <p:nvPr/>
          </p:nvSpPr>
          <p:spPr>
            <a:xfrm>
              <a:off x="2181920" y="3292624"/>
              <a:ext cx="1008112" cy="1008112"/>
            </a:xfrm>
            <a:prstGeom prst="ellipse">
              <a:avLst/>
            </a:prstGeom>
            <a:solidFill>
              <a:srgbClr val="00808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29396" y="3560717"/>
              <a:ext cx="73096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kkurat Pro" charset="0"/>
                  <a:ea typeface="Akkurat Pro" charset="0"/>
                  <a:cs typeface="Akkurat Pro" charset="0"/>
                  <a:sym typeface="Helvetica Light"/>
                </a:rPr>
                <a:t>60%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42384" y="6184251"/>
            <a:ext cx="1008112" cy="1008112"/>
            <a:chOff x="2181920" y="3292624"/>
            <a:chExt cx="1008112" cy="1008112"/>
          </a:xfrm>
        </p:grpSpPr>
        <p:sp>
          <p:nvSpPr>
            <p:cNvPr id="13" name="Oval 12"/>
            <p:cNvSpPr/>
            <p:nvPr/>
          </p:nvSpPr>
          <p:spPr>
            <a:xfrm>
              <a:off x="2181920" y="3292624"/>
              <a:ext cx="1008112" cy="1008112"/>
            </a:xfrm>
            <a:prstGeom prst="ellipse">
              <a:avLst/>
            </a:prstGeom>
            <a:solidFill>
              <a:srgbClr val="00808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29396" y="3560717"/>
              <a:ext cx="73096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kkurat Pro" charset="0"/>
                  <a:ea typeface="Akkurat Pro" charset="0"/>
                  <a:cs typeface="Akkurat Pro" charset="0"/>
                  <a:sym typeface="Helvetica Light"/>
                </a:rPr>
                <a:t>85%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42384" y="7360341"/>
            <a:ext cx="1008112" cy="1008112"/>
            <a:chOff x="2181920" y="3292624"/>
            <a:chExt cx="1008112" cy="1008112"/>
          </a:xfrm>
        </p:grpSpPr>
        <p:sp>
          <p:nvSpPr>
            <p:cNvPr id="16" name="Oval 15"/>
            <p:cNvSpPr/>
            <p:nvPr/>
          </p:nvSpPr>
          <p:spPr>
            <a:xfrm>
              <a:off x="2181920" y="3292624"/>
              <a:ext cx="1008112" cy="1008112"/>
            </a:xfrm>
            <a:prstGeom prst="ellipse">
              <a:avLst/>
            </a:prstGeom>
            <a:solidFill>
              <a:srgbClr val="00808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9396" y="3560717"/>
              <a:ext cx="73096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kkurat Pro" charset="0"/>
                  <a:ea typeface="Akkurat Pro" charset="0"/>
                  <a:cs typeface="Akkurat Pro" charset="0"/>
                  <a:sym typeface="Helvetica Light"/>
                </a:rPr>
                <a:t>70%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57984" y="2835332"/>
            <a:ext cx="843548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De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los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negocios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no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implementan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sus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estrategias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kkurat Light Pro" charset="0"/>
              <a:ea typeface="Akkurat Light Pro" charset="0"/>
              <a:cs typeface="Akkurat Light Pro" charset="0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7984" y="4045302"/>
            <a:ext cx="878497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De los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trabajadores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no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entienden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las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estrategias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kkurat Light Pro" charset="0"/>
              <a:ea typeface="Akkurat Light Pro" charset="0"/>
              <a:cs typeface="Akkurat Light Pro" charset="0"/>
              <a:sym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7984" y="5053995"/>
            <a:ext cx="9289032" cy="9643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De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las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organizaciones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no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vincularon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el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presupuesto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de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lasestrategias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kkurat Light Pro" charset="0"/>
              <a:ea typeface="Akkurat Light Pro" charset="0"/>
              <a:cs typeface="Akkurat Light Pro" charset="0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7984" y="6263965"/>
            <a:ext cx="8856984" cy="9643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De los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equipos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gerenciales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pierden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al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menos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una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hora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discutiendo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la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estrategia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kkurat Light Pro" charset="0"/>
              <a:ea typeface="Akkurat Light Pro" charset="0"/>
              <a:cs typeface="Akkurat Light Pro" charset="0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57984" y="7406237"/>
            <a:ext cx="9001000" cy="9643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De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las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organizaciones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no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integran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a los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mandos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mediosen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las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iniciativas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para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construir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las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 </a:t>
            </a:r>
            <a:r>
              <a:rPr kumimoji="0" lang="en-US" sz="2800" b="0" i="0" u="none" strike="noStrike" cap="none" spc="0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kkurat Light Pro" charset="0"/>
                <a:ea typeface="Akkurat Light Pro" charset="0"/>
                <a:cs typeface="Akkurat Light Pro" charset="0"/>
                <a:sym typeface="Helvetica Light"/>
              </a:rPr>
              <a:t>estrategias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kkurat Light Pro" charset="0"/>
              <a:ea typeface="Akkurat Light Pro" charset="0"/>
              <a:cs typeface="Akkurat Light Pro" charset="0"/>
              <a:sym typeface="Helvetica Light"/>
            </a:endParaRPr>
          </a:p>
        </p:txBody>
      </p:sp>
      <p:sp>
        <p:nvSpPr>
          <p:cNvPr id="27" name="Shape 38"/>
          <p:cNvSpPr/>
          <p:nvPr/>
        </p:nvSpPr>
        <p:spPr>
          <a:xfrm>
            <a:off x="567158" y="537736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endParaRPr sz="4800" dirty="0">
              <a:solidFill>
                <a:srgbClr val="009999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  <p:sp>
        <p:nvSpPr>
          <p:cNvPr id="28" name="Shape 38"/>
          <p:cNvSpPr/>
          <p:nvPr/>
        </p:nvSpPr>
        <p:spPr>
          <a:xfrm>
            <a:off x="719558" y="320804"/>
            <a:ext cx="946363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rgbClr val="009999"/>
                </a:solidFill>
                <a:latin typeface="Akkurat Light Pro" charset="0"/>
                <a:ea typeface="Akkurat Light Pro" charset="0"/>
                <a:cs typeface="Akkurat Light Pro" charset="0"/>
              </a:rPr>
              <a:t>El Reto de la Planeación Estratégica</a:t>
            </a:r>
          </a:p>
        </p:txBody>
      </p:sp>
    </p:spTree>
    <p:extLst>
      <p:ext uri="{BB962C8B-B14F-4D97-AF65-F5344CB8AC3E}">
        <p14:creationId xmlns:p14="http://schemas.microsoft.com/office/powerpoint/2010/main" val="17178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0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1441" y="0"/>
            <a:ext cx="13186241" cy="986198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>
            <a:spLocks noGrp="1"/>
          </p:cNvSpPr>
          <p:nvPr>
            <p:ph type="title" idx="4294967295"/>
          </p:nvPr>
        </p:nvSpPr>
        <p:spPr>
          <a:xfrm>
            <a:off x="7575891" y="5446232"/>
            <a:ext cx="4794242" cy="168602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800" spc="-84">
                <a:solidFill>
                  <a:srgbClr val="FFFFFF"/>
                </a:solidFill>
                <a:latin typeface="Akkurat Light Pro Regular"/>
                <a:ea typeface="Akkurat Light Pro Regular"/>
                <a:cs typeface="Akkurat Light Pro Regular"/>
                <a:sym typeface="Akkurat Light Pro Regular"/>
              </a:defRPr>
            </a:lvl1pPr>
          </a:lstStyle>
          <a:p>
            <a:pPr lvl="0" algn="just">
              <a:defRPr sz="1800" spc="0">
                <a:solidFill>
                  <a:srgbClr val="000000"/>
                </a:solidFill>
              </a:defRPr>
            </a:pPr>
            <a:r>
              <a:rPr sz="2400" spc="0" dirty="0" smtClean="0">
                <a:solidFill>
                  <a:srgbClr val="FFFFFF"/>
                </a:solidFill>
                <a:latin typeface="Akkurat Light Pro" panose="02000503030000020004" pitchFamily="50" charset="0"/>
              </a:rPr>
              <a:t>Un retorno de inversión de 5 a 1 es</a:t>
            </a:r>
            <a:r>
              <a:rPr lang="es-ES_tradnl" sz="2400" spc="0" dirty="0" smtClean="0">
                <a:solidFill>
                  <a:srgbClr val="FFFFFF"/>
                </a:solidFill>
                <a:latin typeface="Akkurat Light Pro" panose="02000503030000020004" pitchFamily="50" charset="0"/>
              </a:rPr>
              <a:t> muy atractivo</a:t>
            </a:r>
            <a:r>
              <a:rPr sz="2400" spc="0" dirty="0" smtClean="0">
                <a:solidFill>
                  <a:srgbClr val="FFFFFF"/>
                </a:solidFill>
                <a:latin typeface="Akkurat Light Pro" panose="02000503030000020004" pitchFamily="50" charset="0"/>
              </a:rPr>
              <a:t> y una </a:t>
            </a:r>
            <a:r>
              <a:rPr lang="es-ES_tradnl" sz="2400" spc="0" dirty="0" smtClean="0">
                <a:solidFill>
                  <a:srgbClr val="FFFFFF"/>
                </a:solidFill>
                <a:latin typeface="Akkurat Light Pro" panose="02000503030000020004" pitchFamily="50" charset="0"/>
              </a:rPr>
              <a:t>excelente</a:t>
            </a:r>
            <a:r>
              <a:rPr sz="2400" spc="0" dirty="0" smtClean="0">
                <a:solidFill>
                  <a:srgbClr val="FFFFFF"/>
                </a:solidFill>
                <a:latin typeface="Akkurat Light Pro" panose="02000503030000020004" pitchFamily="50" charset="0"/>
              </a:rPr>
              <a:t> oportunidad para hacer crecer tu negocio.</a:t>
            </a:r>
            <a:endParaRPr sz="2400" spc="0" dirty="0">
              <a:solidFill>
                <a:srgbClr val="FFFFFF"/>
              </a:solidFill>
              <a:latin typeface="Akkurat Light Pro" panose="02000503030000020004" pitchFamily="50" charset="0"/>
            </a:endParaRPr>
          </a:p>
        </p:txBody>
      </p:sp>
      <p:sp>
        <p:nvSpPr>
          <p:cNvPr id="9" name="Shape 242"/>
          <p:cNvSpPr/>
          <p:nvPr/>
        </p:nvSpPr>
        <p:spPr>
          <a:xfrm>
            <a:off x="7579150" y="3680931"/>
            <a:ext cx="459740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defRPr sz="6000" spc="-300">
                <a:solidFill>
                  <a:srgbClr val="FFFFFF"/>
                </a:solidFill>
                <a:latin typeface="Akkurat Light Pro Regular"/>
                <a:ea typeface="Akkurat Light Pro Regular"/>
                <a:cs typeface="Akkurat Light Pro Regular"/>
                <a:sym typeface="Akkurat Light Pro Regular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000" spc="-300" dirty="0" err="1">
                <a:solidFill>
                  <a:srgbClr val="FFFFFF"/>
                </a:solidFill>
                <a:latin typeface="Akkurat Light Pro" panose="02000503030000020004" pitchFamily="50" charset="0"/>
              </a:rPr>
              <a:t>Garantizamos</a:t>
            </a:r>
            <a:r>
              <a:rPr sz="6000" spc="-300" dirty="0">
                <a:solidFill>
                  <a:srgbClr val="FFFFFF"/>
                </a:solidFill>
                <a:latin typeface="Akkurat Light Pro" panose="02000503030000020004" pitchFamily="50" charset="0"/>
              </a:rPr>
              <a:t> </a:t>
            </a:r>
            <a:r>
              <a:rPr sz="6000" spc="-300" dirty="0" err="1">
                <a:solidFill>
                  <a:srgbClr val="FFFFFF"/>
                </a:solidFill>
                <a:latin typeface="Akkurat Light Pro" panose="02000503030000020004" pitchFamily="50" charset="0"/>
              </a:rPr>
              <a:t>tu</a:t>
            </a:r>
            <a:r>
              <a:rPr sz="6000" spc="-300" dirty="0">
                <a:solidFill>
                  <a:srgbClr val="FFFFFF"/>
                </a:solidFill>
                <a:latin typeface="Akkurat Light Pro" panose="02000503030000020004" pitchFamily="50" charset="0"/>
              </a:rPr>
              <a:t> </a:t>
            </a:r>
            <a:r>
              <a:rPr sz="6000" spc="-300" dirty="0" err="1">
                <a:solidFill>
                  <a:srgbClr val="FFFFFF"/>
                </a:solidFill>
                <a:latin typeface="Akkurat Light Pro" panose="02000503030000020004" pitchFamily="50" charset="0"/>
              </a:rPr>
              <a:t>inversión</a:t>
            </a:r>
            <a:endParaRPr sz="6000" spc="-300" dirty="0">
              <a:solidFill>
                <a:srgbClr val="FFFFFF"/>
              </a:solidFill>
              <a:latin typeface="Akkurat Light Pro" panose="02000503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800" y="-234383"/>
            <a:ext cx="2260641" cy="2086847"/>
          </a:xfrm>
          <a:prstGeom prst="rect">
            <a:avLst/>
          </a:prstGeom>
        </p:spPr>
      </p:pic>
      <p:sp>
        <p:nvSpPr>
          <p:cNvPr id="12" name="Shape 38"/>
          <p:cNvSpPr/>
          <p:nvPr/>
        </p:nvSpPr>
        <p:spPr>
          <a:xfrm>
            <a:off x="567158" y="537736"/>
            <a:ext cx="946363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>
              <a:defRPr sz="1800" spc="0">
                <a:solidFill>
                  <a:srgbClr val="000000"/>
                </a:solidFill>
              </a:defRPr>
            </a:pPr>
            <a:r>
              <a:rPr lang="es-ES_tradnl" sz="4800" dirty="0" smtClean="0">
                <a:solidFill>
                  <a:schemeClr val="bg1"/>
                </a:solidFill>
                <a:latin typeface="Akkurat Light Pro" charset="0"/>
                <a:ea typeface="Akkurat Light Pro" charset="0"/>
                <a:cs typeface="Akkurat Light Pro" charset="0"/>
              </a:rPr>
              <a:t>Nuestro Diferenciador</a:t>
            </a:r>
            <a:endParaRPr sz="4800" dirty="0">
              <a:solidFill>
                <a:schemeClr val="bg1"/>
              </a:solidFill>
              <a:latin typeface="Akkurat Light Pro" charset="0"/>
              <a:ea typeface="Akkurat Light Pro" charset="0"/>
              <a:cs typeface="Akkurat Ligh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800" y="-234383"/>
            <a:ext cx="2260641" cy="2086847"/>
          </a:xfrm>
          <a:prstGeom prst="rect">
            <a:avLst/>
          </a:prstGeom>
        </p:spPr>
      </p:pic>
      <p:sp>
        <p:nvSpPr>
          <p:cNvPr id="6" name="Shape 38"/>
          <p:cNvSpPr/>
          <p:nvPr/>
        </p:nvSpPr>
        <p:spPr>
          <a:xfrm>
            <a:off x="659805" y="4368969"/>
            <a:ext cx="1168519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7200" spc="-360">
                <a:solidFill>
                  <a:srgbClr val="3ABC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s-ES_tradnl" sz="6600" spc="0" dirty="0" smtClean="0">
                <a:solidFill>
                  <a:srgbClr val="3ABC7A"/>
                </a:solidFill>
                <a:latin typeface="Akkurat Light Pro" charset="0"/>
                <a:ea typeface="Akkurat Light Pro" charset="0"/>
                <a:cs typeface="Akkurat Light Pro" charset="0"/>
              </a:rPr>
              <a:t>Metodolog</a:t>
            </a:r>
            <a:r>
              <a:rPr lang="es-ES" sz="6600" spc="0" dirty="0" smtClean="0">
                <a:solidFill>
                  <a:srgbClr val="3ABC7A"/>
                </a:solidFill>
                <a:latin typeface="Akkurat Light Pro" charset="0"/>
                <a:ea typeface="Akkurat Light Pro" charset="0"/>
                <a:cs typeface="Akkurat Light Pro" charset="0"/>
              </a:rPr>
              <a:t>ía y enfoque</a:t>
            </a:r>
          </a:p>
        </p:txBody>
      </p:sp>
    </p:spTree>
    <p:extLst>
      <p:ext uri="{BB962C8B-B14F-4D97-AF65-F5344CB8AC3E}">
        <p14:creationId xmlns:p14="http://schemas.microsoft.com/office/powerpoint/2010/main" val="14217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365C0"/>
          </a:solidFill>
          <a:prstDash val="solid"/>
          <a:round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365C0"/>
          </a:solidFill>
          <a:prstDash val="solid"/>
          <a:round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365C0"/>
          </a:solidFill>
          <a:prstDash val="solid"/>
          <a:round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365C0"/>
          </a:solidFill>
          <a:prstDash val="solid"/>
          <a:round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Blank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15251</TotalTime>
  <Words>767</Words>
  <Application>Microsoft Office PowerPoint</Application>
  <PresentationFormat>Custom</PresentationFormat>
  <Paragraphs>213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ＭＳ Ｐゴシック</vt:lpstr>
      <vt:lpstr>Akkurat Light Pro</vt:lpstr>
      <vt:lpstr>Akkurat Light Pro Regular</vt:lpstr>
      <vt:lpstr>Akkurat Pro</vt:lpstr>
      <vt:lpstr>Akkurat Pro Regular</vt:lpstr>
      <vt:lpstr>Arial</vt:lpstr>
      <vt:lpstr>Avenir Roman</vt:lpstr>
      <vt:lpstr>Gill Sans</vt:lpstr>
      <vt:lpstr>Gill Sans Light</vt:lpstr>
      <vt:lpstr>Helvetica</vt:lpstr>
      <vt:lpstr>Helvetica Light</vt:lpstr>
      <vt:lpstr>Lucida Sans</vt:lpstr>
      <vt:lpstr>Trebuchet MS</vt:lpstr>
      <vt:lpstr>ヒラギノ角ゴ ProN W3</vt:lpstr>
      <vt:lpstr>Office Theme</vt:lpstr>
      <vt:lpstr>1_Office Theme</vt:lpstr>
      <vt:lpstr>Blank - Dark</vt:lpstr>
      <vt:lpstr>White</vt:lpstr>
      <vt:lpstr>1_White</vt:lpstr>
      <vt:lpstr>PowerPoint Presentation</vt:lpstr>
      <vt:lpstr>PowerPoint Presentation</vt:lpstr>
      <vt:lpstr>PowerPoint Presentation</vt:lpstr>
      <vt:lpstr>Desarrollamos e implementamos los cambios y las soluciones que tu empresa requiere.  Trabajamos  las áreas estratégicas y operativas para obtener más de tu negocio. Garantizamos resultados financieros sostenibles.  We are Business Shapers</vt:lpstr>
      <vt:lpstr>Somos rápidos y efectivos. Simplificamos lo complejo.   Conocemos lo que está pasando en el mundo de los negocios y adaptamos las soluciones a tu medida.  We Shape your Business</vt:lpstr>
      <vt:lpstr>Analizamos, diseñamos e implementamos las mejoras necesarias. Hacemos realidad el cambio, logrando resultados significativos para tu empresa.  Te acompañamos para asegurar que tu negocio siga en evolución.</vt:lpstr>
      <vt:lpstr>PowerPoint Presentation</vt:lpstr>
      <vt:lpstr>Un retorno de inversión de 5 a 1 es muy atractivo y una excelente oportunidad para hacer crecer tu negocio.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Aldo I. Camargo</dc:creator>
  <cp:lastModifiedBy>Control Equipo y Tiempo Perdido</cp:lastModifiedBy>
  <cp:revision>1245</cp:revision>
  <dcterms:modified xsi:type="dcterms:W3CDTF">2017-08-23T14:52:27Z</dcterms:modified>
</cp:coreProperties>
</file>