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7" r:id="rId4"/>
    <p:sldId id="277" r:id="rId5"/>
    <p:sldId id="260" r:id="rId6"/>
    <p:sldId id="261" r:id="rId7"/>
    <p:sldId id="279" r:id="rId8"/>
    <p:sldId id="262" r:id="rId9"/>
    <p:sldId id="263" r:id="rId10"/>
    <p:sldId id="264" r:id="rId11"/>
    <p:sldId id="285" r:id="rId12"/>
    <p:sldId id="287" r:id="rId13"/>
    <p:sldId id="288" r:id="rId14"/>
    <p:sldId id="289" r:id="rId15"/>
    <p:sldId id="290" r:id="rId16"/>
    <p:sldId id="265" r:id="rId17"/>
    <p:sldId id="297" r:id="rId18"/>
    <p:sldId id="266" r:id="rId19"/>
    <p:sldId id="298" r:id="rId20"/>
    <p:sldId id="267" r:id="rId21"/>
    <p:sldId id="269" r:id="rId22"/>
    <p:sldId id="270" r:id="rId23"/>
    <p:sldId id="284" r:id="rId24"/>
    <p:sldId id="280" r:id="rId25"/>
    <p:sldId id="281" r:id="rId26"/>
    <p:sldId id="282" r:id="rId27"/>
    <p:sldId id="299" r:id="rId28"/>
    <p:sldId id="268" r:id="rId29"/>
    <p:sldId id="300" r:id="rId30"/>
    <p:sldId id="292" r:id="rId31"/>
    <p:sldId id="295" r:id="rId32"/>
    <p:sldId id="276" r:id="rId33"/>
    <p:sldId id="293" r:id="rId34"/>
    <p:sldId id="291" r:id="rId35"/>
    <p:sldId id="294" r:id="rId36"/>
    <p:sldId id="296" r:id="rId37"/>
    <p:sldId id="273" r:id="rId3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>
        <p:scale>
          <a:sx n="100" d="100"/>
          <a:sy n="100" d="100"/>
        </p:scale>
        <p:origin x="82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A0C9F-9D74-4090-B37B-93D1042A67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8/8/2017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88D12-6C9F-4343-B687-54F793143ED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2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A0C9F-9D74-4090-B37B-93D1042A67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8/8/2017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88D12-6C9F-4343-B687-54F793143ED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6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A0C9F-9D74-4090-B37B-93D1042A67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8/8/2017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88D12-6C9F-4343-B687-54F793143ED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rgbClr val="00B05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00B050"/>
                </a:solidFill>
              </a:defRPr>
            </a:lvl4pPr>
            <a:lvl5pPr>
              <a:defRPr>
                <a:solidFill>
                  <a:srgbClr val="00B05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A0C9F-9D74-4090-B37B-93D1042A67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8/8/2017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88D12-6C9F-4343-B687-54F793143ED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3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A0C9F-9D74-4090-B37B-93D1042A67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8/8/2017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88D12-6C9F-4343-B687-54F793143ED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7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A0C9F-9D74-4090-B37B-93D1042A67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8/8/2017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88D12-6C9F-4343-B687-54F793143ED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0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A0C9F-9D74-4090-B37B-93D1042A67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8/8/2017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88D12-6C9F-4343-B687-54F793143ED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A0C9F-9D74-4090-B37B-93D1042A67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8/8/2017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88D12-6C9F-4343-B687-54F793143ED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7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A0C9F-9D74-4090-B37B-93D1042A67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8/8/2017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88D12-6C9F-4343-B687-54F793143ED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2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A0C9F-9D74-4090-B37B-93D1042A67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8/8/2017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88D12-6C9F-4343-B687-54F793143ED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5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A0C9F-9D74-4090-B37B-93D1042A67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8/8/2017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88D12-6C9F-4343-B687-54F793143ED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5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A3A0C9F-9D74-4090-B37B-93D1042A670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8/8/2017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9488D12-6C9F-4343-B687-54F793143ED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31" name="9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32" y="0"/>
            <a:chExt cx="9144032" cy="6858000"/>
          </a:xfrm>
        </p:grpSpPr>
        <p:pic>
          <p:nvPicPr>
            <p:cNvPr id="1032" name="6 Imagen" descr="fondoppt.jp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7 Imagen" descr="LOGO CASSA CORRECTO VERDE.jpg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1438" y="6000768"/>
              <a:ext cx="1357290" cy="632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8 Imagen" descr="Energia para la vida.jpg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500958" y="6115406"/>
              <a:ext cx="1571604" cy="528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3486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1726767"/>
            <a:ext cx="10363200" cy="1470025"/>
          </a:xfrm>
        </p:spPr>
        <p:txBody>
          <a:bodyPr/>
          <a:lstStyle/>
          <a:p>
            <a:r>
              <a:rPr lang="es-SV" dirty="0" smtClean="0"/>
              <a:t>Simulaciones de procesos para el ahorro de vapor en la industria azucarera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SV" dirty="0" smtClean="0"/>
              <a:t>XXI Congreso ATACA</a:t>
            </a:r>
          </a:p>
          <a:p>
            <a:r>
              <a:rPr lang="es-SV" dirty="0" smtClean="0"/>
              <a:t>Agosto 2017</a:t>
            </a:r>
          </a:p>
          <a:p>
            <a:r>
              <a:rPr lang="es-SV" dirty="0" smtClean="0"/>
              <a:t>San Pedro Sula, Honduras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2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23408" y="465438"/>
            <a:ext cx="10990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Validación del modelo: Ingenio </a:t>
            </a:r>
            <a:r>
              <a:rPr lang="es-SV" sz="4400" dirty="0" err="1" smtClean="0">
                <a:solidFill>
                  <a:schemeClr val="tx2"/>
                </a:solidFill>
              </a:rPr>
              <a:t>Chaparrastique</a:t>
            </a:r>
            <a:endParaRPr lang="es-MX" sz="4400" dirty="0">
              <a:solidFill>
                <a:schemeClr val="tx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516" y="1347788"/>
            <a:ext cx="7200000" cy="49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23408" y="465438"/>
            <a:ext cx="10990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Validación del modelo: Ingenio </a:t>
            </a:r>
            <a:r>
              <a:rPr lang="es-SV" sz="4400" dirty="0" err="1" smtClean="0">
                <a:solidFill>
                  <a:schemeClr val="tx2"/>
                </a:solidFill>
              </a:rPr>
              <a:t>Chaparrastique</a:t>
            </a:r>
            <a:endParaRPr lang="es-MX" sz="4400" dirty="0">
              <a:solidFill>
                <a:schemeClr val="tx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516" y="1234879"/>
            <a:ext cx="7200000" cy="51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23408" y="465438"/>
            <a:ext cx="10990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Validación del modelo: Ingenio </a:t>
            </a:r>
            <a:r>
              <a:rPr lang="es-SV" sz="4400" dirty="0" err="1" smtClean="0">
                <a:solidFill>
                  <a:schemeClr val="tx2"/>
                </a:solidFill>
              </a:rPr>
              <a:t>Chaparrastique</a:t>
            </a:r>
            <a:endParaRPr lang="es-MX" sz="4400" dirty="0">
              <a:solidFill>
                <a:schemeClr val="tx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516" y="1234879"/>
            <a:ext cx="7200000" cy="497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23408" y="465438"/>
            <a:ext cx="10990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Validación del modelo: Ingenio </a:t>
            </a:r>
            <a:r>
              <a:rPr lang="es-SV" sz="4400" dirty="0" err="1" smtClean="0">
                <a:solidFill>
                  <a:schemeClr val="tx2"/>
                </a:solidFill>
              </a:rPr>
              <a:t>Chaparrastique</a:t>
            </a:r>
            <a:endParaRPr lang="es-MX" sz="4400" dirty="0">
              <a:solidFill>
                <a:schemeClr val="tx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516" y="1234879"/>
            <a:ext cx="7200000" cy="51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23408" y="465438"/>
            <a:ext cx="10990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Validación del modelo: Ingenio </a:t>
            </a:r>
            <a:r>
              <a:rPr lang="es-SV" sz="4400" dirty="0" err="1" smtClean="0">
                <a:solidFill>
                  <a:schemeClr val="tx2"/>
                </a:solidFill>
              </a:rPr>
              <a:t>Chaparrastique</a:t>
            </a:r>
            <a:endParaRPr lang="es-MX" sz="4400" dirty="0">
              <a:solidFill>
                <a:schemeClr val="tx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516" y="1234879"/>
            <a:ext cx="7200000" cy="493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23408" y="465438"/>
            <a:ext cx="10990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Validación del modelo: Ingenio </a:t>
            </a:r>
            <a:r>
              <a:rPr lang="es-SV" sz="4400" dirty="0" err="1" smtClean="0">
                <a:solidFill>
                  <a:schemeClr val="tx2"/>
                </a:solidFill>
              </a:rPr>
              <a:t>Chaparrastique</a:t>
            </a:r>
            <a:endParaRPr lang="es-MX" sz="4400" dirty="0">
              <a:solidFill>
                <a:schemeClr val="tx2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167853"/>
              </p:ext>
            </p:extLst>
          </p:nvPr>
        </p:nvGraphicFramePr>
        <p:xfrm>
          <a:off x="2018758" y="1414991"/>
          <a:ext cx="8449217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311"/>
                <a:gridCol w="2962681"/>
                <a:gridCol w="2943225"/>
              </a:tblGrid>
              <a:tr h="370840">
                <a:tc>
                  <a:txBody>
                    <a:bodyPr/>
                    <a:lstStyle/>
                    <a:p>
                      <a:r>
                        <a:rPr lang="es-SV" sz="2800" dirty="0" smtClean="0"/>
                        <a:t>Parámetro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2800" dirty="0" smtClean="0"/>
                        <a:t>Modelo </a:t>
                      </a:r>
                      <a:r>
                        <a:rPr lang="es-SV" sz="2800" dirty="0" err="1" smtClean="0"/>
                        <a:t>Sugars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2800" dirty="0" smtClean="0"/>
                        <a:t>Realidad</a:t>
                      </a:r>
                      <a:endParaRPr lang="es-MX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2800" b="1" i="1" dirty="0" smtClean="0"/>
                        <a:t>Consumo</a:t>
                      </a:r>
                      <a:r>
                        <a:rPr lang="es-SV" sz="2800" b="1" i="1" baseline="0" dirty="0" smtClean="0"/>
                        <a:t> de vapor tiempo efectivo</a:t>
                      </a:r>
                      <a:endParaRPr lang="es-MX" sz="2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800" dirty="0" smtClean="0"/>
                        <a:t>37.5 % caña</a:t>
                      </a:r>
                      <a:endParaRPr lang="es-MX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800" dirty="0" smtClean="0"/>
                        <a:t>37.5 % caña</a:t>
                      </a:r>
                      <a:endParaRPr lang="es-MX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2800" b="1" i="1" dirty="0" smtClean="0"/>
                        <a:t>Rendimiento</a:t>
                      </a:r>
                      <a:r>
                        <a:rPr lang="es-SV" sz="2800" b="1" i="1" baseline="0" dirty="0" smtClean="0"/>
                        <a:t> azúcar</a:t>
                      </a:r>
                      <a:endParaRPr lang="es-MX" sz="2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800" dirty="0" smtClean="0"/>
                        <a:t>117.6 Kg/ton caña</a:t>
                      </a:r>
                      <a:endParaRPr lang="es-MX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800" dirty="0" smtClean="0"/>
                        <a:t>116.2 kg /ton</a:t>
                      </a:r>
                      <a:r>
                        <a:rPr lang="es-SV" sz="2800" baseline="0" dirty="0" smtClean="0"/>
                        <a:t> caña</a:t>
                      </a:r>
                      <a:endParaRPr lang="es-MX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2800" b="1" i="1" dirty="0" smtClean="0"/>
                        <a:t>Pérdidas totales</a:t>
                      </a:r>
                      <a:endParaRPr lang="es-MX" sz="2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800" dirty="0" smtClean="0"/>
                        <a:t>2.71 % caña</a:t>
                      </a:r>
                      <a:endParaRPr lang="es-MX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800" dirty="0" smtClean="0"/>
                        <a:t>2.53% caña</a:t>
                      </a:r>
                      <a:endParaRPr lang="es-MX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2800" b="1" i="1" dirty="0" smtClean="0"/>
                        <a:t>Potencia</a:t>
                      </a:r>
                      <a:r>
                        <a:rPr lang="es-SV" sz="2800" b="1" i="1" baseline="0" dirty="0" smtClean="0"/>
                        <a:t> generada</a:t>
                      </a:r>
                      <a:endParaRPr lang="es-MX" sz="2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800" dirty="0" smtClean="0"/>
                        <a:t>48.5 </a:t>
                      </a:r>
                      <a:r>
                        <a:rPr lang="es-SV" sz="2800" dirty="0" smtClean="0"/>
                        <a:t>MW</a:t>
                      </a:r>
                      <a:endParaRPr lang="es-MX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800" dirty="0" smtClean="0"/>
                        <a:t>48.4</a:t>
                      </a:r>
                      <a:r>
                        <a:rPr lang="es-SV" sz="2800" baseline="0" dirty="0" smtClean="0"/>
                        <a:t> MW</a:t>
                      </a:r>
                      <a:endParaRPr lang="es-MX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4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01784" y="125804"/>
            <a:ext cx="10990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Evaporadores de película descendente (FFE)</a:t>
            </a:r>
            <a:endParaRPr lang="es-MX" sz="4400" dirty="0">
              <a:solidFill>
                <a:schemeClr val="tx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943" y="1104248"/>
            <a:ext cx="1665701" cy="537033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65416" y="6037251"/>
            <a:ext cx="376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/>
              <a:t>Evaporador de película descendente</a:t>
            </a:r>
          </a:p>
          <a:p>
            <a:pPr algn="ctr"/>
            <a:r>
              <a:rPr lang="es-SV" i="1" dirty="0" smtClean="0"/>
              <a:t>[</a:t>
            </a:r>
            <a:r>
              <a:rPr lang="es-SV" i="1" dirty="0" err="1" smtClean="0"/>
              <a:t>Falling</a:t>
            </a:r>
            <a:r>
              <a:rPr lang="es-SV" i="1" dirty="0" smtClean="0"/>
              <a:t> film </a:t>
            </a:r>
            <a:r>
              <a:rPr lang="es-SV" i="1" dirty="0" err="1" smtClean="0"/>
              <a:t>evaporators</a:t>
            </a:r>
            <a:r>
              <a:rPr lang="es-SV" i="1" dirty="0" smtClean="0"/>
              <a:t>, BMA]</a:t>
            </a:r>
            <a:endParaRPr lang="es-MX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74644" y="1027602"/>
            <a:ext cx="84693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3200" b="1" dirty="0" smtClean="0"/>
              <a:t>Mayor coeficiente de transferencia de calor que evaporadores Roberts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sz="3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3200" b="1" dirty="0"/>
              <a:t>Permite operar con 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S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(calandria/vaso) más pequeños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sz="3200" b="1" dirty="0" smtClean="0"/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s-S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 vapores vegetales de mayor temperatura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s-S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Permite el uso de vapores de efectos posteriores en la fábrica </a:t>
            </a:r>
            <a:endParaRPr lang="es-SV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sz="3200" dirty="0" smtClean="0"/>
          </a:p>
        </p:txBody>
      </p:sp>
    </p:spTree>
    <p:extLst>
      <p:ext uri="{BB962C8B-B14F-4D97-AF65-F5344CB8AC3E}">
        <p14:creationId xmlns:p14="http://schemas.microsoft.com/office/powerpoint/2010/main" val="41652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23408" y="465438"/>
            <a:ext cx="10990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Evaporadores de película descendente (FFE)</a:t>
            </a:r>
            <a:endParaRPr lang="es-MX" sz="4400" dirty="0">
              <a:solidFill>
                <a:schemeClr val="tx2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986" t="6467"/>
          <a:stretch/>
        </p:blipFill>
        <p:spPr>
          <a:xfrm>
            <a:off x="269960" y="1654629"/>
            <a:ext cx="9174111" cy="4543206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582378"/>
              </p:ext>
            </p:extLst>
          </p:nvPr>
        </p:nvGraphicFramePr>
        <p:xfrm>
          <a:off x="9541691" y="1654629"/>
          <a:ext cx="236582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846"/>
                <a:gridCol w="8969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Operación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VAPOR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 smtClean="0"/>
                        <a:t>C. Primario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V4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 smtClean="0"/>
                        <a:t>C. Secundario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V3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 smtClean="0"/>
                        <a:t>Rectificador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V2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 smtClean="0"/>
                        <a:t>Tachos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V3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9701349" y="4023360"/>
            <a:ext cx="2046515" cy="1384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2800" b="1" i="1" dirty="0" smtClean="0"/>
              <a:t>AHORRO DE VAPOR</a:t>
            </a:r>
          </a:p>
          <a:p>
            <a:pPr algn="ctr"/>
            <a:r>
              <a:rPr lang="es-SV" sz="2800" b="1" i="1" dirty="0">
                <a:solidFill>
                  <a:srgbClr val="00B050"/>
                </a:solidFill>
              </a:rPr>
              <a:t>4</a:t>
            </a:r>
            <a:r>
              <a:rPr lang="es-SV" sz="2800" b="1" i="1" dirty="0" smtClean="0">
                <a:solidFill>
                  <a:srgbClr val="00B050"/>
                </a:solidFill>
              </a:rPr>
              <a:t>.5 % CAÑA</a:t>
            </a:r>
            <a:endParaRPr lang="es-MX" sz="2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23408" y="270516"/>
            <a:ext cx="10990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Tachos continuos verticales</a:t>
            </a:r>
            <a:endParaRPr lang="es-MX" sz="4400" dirty="0">
              <a:solidFill>
                <a:schemeClr val="tx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459" t="4710" r="4808" b="989"/>
          <a:stretch/>
        </p:blipFill>
        <p:spPr>
          <a:xfrm>
            <a:off x="1132111" y="1022539"/>
            <a:ext cx="1915885" cy="529988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161210" y="5852160"/>
            <a:ext cx="376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/>
              <a:t>Tacho continuo vertical VKT</a:t>
            </a:r>
          </a:p>
          <a:p>
            <a:pPr algn="ctr"/>
            <a:r>
              <a:rPr lang="es-SV" i="1" dirty="0" smtClean="0"/>
              <a:t>[Instalaciones de cristalización, BMA]</a:t>
            </a:r>
            <a:endParaRPr lang="es-MX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161211" y="1576251"/>
            <a:ext cx="88827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3200" b="1" dirty="0" smtClean="0"/>
              <a:t>No requieren agua de movimiento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3200" b="1" dirty="0" smtClean="0"/>
              <a:t>Uso de vapor de calentamiento de baja presión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sz="28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SV" sz="2800" dirty="0" smtClean="0"/>
              <a:t>Agitadores mejoran circulación de la masa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SV" sz="28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SV" sz="2800" dirty="0" smtClean="0"/>
              <a:t>Nivel de trabajo ligeramente por encima de la calandria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8252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05991" y="80717"/>
            <a:ext cx="10990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Tachos continuos verticales</a:t>
            </a:r>
            <a:endParaRPr lang="es-MX" sz="4400" dirty="0">
              <a:solidFill>
                <a:schemeClr val="tx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00" y="850158"/>
            <a:ext cx="9000000" cy="538266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701349" y="4023360"/>
            <a:ext cx="2046515" cy="1384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2800" b="1" i="1" dirty="0" smtClean="0"/>
              <a:t>AHORRO DE VAPOR</a:t>
            </a:r>
          </a:p>
          <a:p>
            <a:pPr algn="ctr"/>
            <a:r>
              <a:rPr lang="es-SV" sz="2800" b="1" i="1" dirty="0" smtClean="0">
                <a:solidFill>
                  <a:srgbClr val="00B050"/>
                </a:solidFill>
              </a:rPr>
              <a:t>3.6 % CAÑA</a:t>
            </a:r>
            <a:endParaRPr lang="es-MX" sz="2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50" y="930079"/>
            <a:ext cx="5400000" cy="269234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82811" y="160638"/>
            <a:ext cx="1009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Compañía Azucarera Salvadoreña – CASSA </a:t>
            </a:r>
            <a:endParaRPr lang="es-MX" sz="4400" dirty="0">
              <a:solidFill>
                <a:schemeClr val="tx2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r="983"/>
          <a:stretch/>
        </p:blipFill>
        <p:spPr>
          <a:xfrm>
            <a:off x="321276" y="4073531"/>
            <a:ext cx="4961911" cy="19639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274"/>
          <a:stretch/>
        </p:blipFill>
        <p:spPr>
          <a:xfrm>
            <a:off x="7092779" y="4071838"/>
            <a:ext cx="4967415" cy="1965600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H="1">
            <a:off x="3855309" y="2471351"/>
            <a:ext cx="428367" cy="20569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7265773" y="3017981"/>
            <a:ext cx="1729946" cy="171465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5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05991" y="80717"/>
            <a:ext cx="10990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Calentador de Jugo mixto – V5 </a:t>
            </a:r>
            <a:endParaRPr lang="es-MX" sz="4400" dirty="0">
              <a:solidFill>
                <a:schemeClr val="tx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73" y="2411625"/>
            <a:ext cx="2114550" cy="3286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413" y="1288219"/>
            <a:ext cx="5090601" cy="4925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uadroTexto 8"/>
          <p:cNvSpPr txBox="1"/>
          <p:nvPr/>
        </p:nvSpPr>
        <p:spPr>
          <a:xfrm>
            <a:off x="9701349" y="4023360"/>
            <a:ext cx="2046515" cy="1384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2800" b="1" i="1" dirty="0" smtClean="0"/>
              <a:t>AHORRO DE VAPOR</a:t>
            </a:r>
          </a:p>
          <a:p>
            <a:pPr algn="ctr"/>
            <a:r>
              <a:rPr lang="es-SV" sz="2800" b="1" i="1" dirty="0" smtClean="0">
                <a:solidFill>
                  <a:srgbClr val="00B050"/>
                </a:solidFill>
              </a:rPr>
              <a:t>1.2 % CAÑA</a:t>
            </a:r>
            <a:endParaRPr lang="es-MX" sz="2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40227" y="455185"/>
            <a:ext cx="11451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Calentador de Jugo mixto – Vapor tacho continuo </a:t>
            </a:r>
            <a:endParaRPr lang="es-MX" sz="4400" dirty="0">
              <a:solidFill>
                <a:schemeClr val="tx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049" y="1428341"/>
            <a:ext cx="5124450" cy="4924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21" y="2240688"/>
            <a:ext cx="3762375" cy="3038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9701349" y="4023360"/>
            <a:ext cx="2046515" cy="1384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2800" b="1" i="1" dirty="0" smtClean="0"/>
              <a:t>AHORRO DE VAPOR</a:t>
            </a:r>
          </a:p>
          <a:p>
            <a:pPr algn="ctr"/>
            <a:r>
              <a:rPr lang="es-SV" sz="2800" b="1" i="1" dirty="0" smtClean="0">
                <a:solidFill>
                  <a:srgbClr val="00B050"/>
                </a:solidFill>
              </a:rPr>
              <a:t>0.1 % CAÑA</a:t>
            </a:r>
            <a:endParaRPr lang="es-MX" sz="2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88" y="1357448"/>
            <a:ext cx="9360000" cy="474939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05991" y="80717"/>
            <a:ext cx="10990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Zepelín de condensos</a:t>
            </a:r>
            <a:endParaRPr lang="es-MX" sz="4400" dirty="0">
              <a:solidFill>
                <a:schemeClr val="tx2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753600" y="2133600"/>
            <a:ext cx="2046515" cy="1384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2800" b="1" i="1" dirty="0" smtClean="0"/>
              <a:t>AHORRO DE VAPOR</a:t>
            </a:r>
          </a:p>
          <a:p>
            <a:pPr algn="ctr"/>
            <a:r>
              <a:rPr lang="es-SV" sz="2800" b="1" i="1" dirty="0" smtClean="0">
                <a:solidFill>
                  <a:srgbClr val="00B050"/>
                </a:solidFill>
              </a:rPr>
              <a:t>0.4 % CAÑA</a:t>
            </a:r>
            <a:endParaRPr lang="es-MX" sz="2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516" y="1234879"/>
            <a:ext cx="7200000" cy="490990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04950" y="27288"/>
            <a:ext cx="1054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Modelo de planta con consumo de vapor 26.1 %caña </a:t>
            </a:r>
            <a:endParaRPr lang="es-MX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8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516" y="1234879"/>
            <a:ext cx="7200000" cy="513777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04950" y="27288"/>
            <a:ext cx="1054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Modelo de planta con consumo de vapor 26.1 %caña </a:t>
            </a:r>
            <a:endParaRPr lang="es-MX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9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516" y="1234879"/>
            <a:ext cx="7200000" cy="501182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04950" y="27288"/>
            <a:ext cx="1054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Modelo de planta con consumo de vapor 26.1 %caña </a:t>
            </a:r>
            <a:endParaRPr lang="es-MX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516" y="1234879"/>
            <a:ext cx="7200000" cy="508131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04950" y="27288"/>
            <a:ext cx="1054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Modelo de planta con consumo de vapor 26.1 %caña </a:t>
            </a:r>
            <a:endParaRPr lang="es-MX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04950" y="27288"/>
            <a:ext cx="1054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Modelo de planta con consumo de vapor 26.1 %caña </a:t>
            </a:r>
            <a:endParaRPr lang="es-MX" sz="4400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916" y="1473838"/>
            <a:ext cx="7200000" cy="48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04950" y="27288"/>
            <a:ext cx="1054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Proceso / Reducción en consumo de vapor / Incremento en generación eléctrica</a:t>
            </a:r>
            <a:endParaRPr lang="es-MX" sz="4400" dirty="0">
              <a:solidFill>
                <a:schemeClr val="tx2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105514"/>
              </p:ext>
            </p:extLst>
          </p:nvPr>
        </p:nvGraphicFramePr>
        <p:xfrm>
          <a:off x="2790053" y="1875932"/>
          <a:ext cx="6761421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244"/>
                <a:gridCol w="3837370"/>
                <a:gridCol w="225380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400" dirty="0" smtClean="0"/>
                        <a:t>Proceso</a:t>
                      </a:r>
                      <a:endParaRPr 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400" dirty="0" smtClean="0"/>
                        <a:t>Reducción en consumo</a:t>
                      </a:r>
                      <a:r>
                        <a:rPr lang="es-SV" sz="2400" baseline="0" dirty="0" smtClean="0"/>
                        <a:t> de vapor (% caña)</a:t>
                      </a:r>
                      <a:endParaRPr lang="es-MX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2400" dirty="0" smtClean="0"/>
                        <a:t>1.</a:t>
                      </a:r>
                      <a:endParaRPr 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2400" dirty="0" smtClean="0"/>
                        <a:t>Evaporadores FFE</a:t>
                      </a:r>
                      <a:endParaRPr 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400" dirty="0" smtClean="0"/>
                        <a:t>4.5 %</a:t>
                      </a:r>
                      <a:endParaRPr lang="es-MX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2400" dirty="0" smtClean="0"/>
                        <a:t>2.</a:t>
                      </a:r>
                      <a:endParaRPr 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2400" dirty="0" smtClean="0"/>
                        <a:t>Tachos continuos</a:t>
                      </a:r>
                      <a:r>
                        <a:rPr lang="es-SV" sz="2400" baseline="0" dirty="0" smtClean="0"/>
                        <a:t> verticales</a:t>
                      </a:r>
                      <a:endParaRPr 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400" dirty="0" smtClean="0"/>
                        <a:t>3.6 %</a:t>
                      </a:r>
                      <a:endParaRPr lang="es-MX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2400" dirty="0" smtClean="0"/>
                        <a:t>3.</a:t>
                      </a:r>
                      <a:endParaRPr 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2400" dirty="0" smtClean="0"/>
                        <a:t>Calentador Jugo mixto – V5</a:t>
                      </a:r>
                      <a:endParaRPr 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400" dirty="0" smtClean="0"/>
                        <a:t>1.2 %</a:t>
                      </a:r>
                      <a:endParaRPr lang="es-MX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2400" dirty="0" smtClean="0"/>
                        <a:t>4.</a:t>
                      </a:r>
                      <a:endParaRPr 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2400" dirty="0" smtClean="0"/>
                        <a:t>Calentador Jugo</a:t>
                      </a:r>
                      <a:r>
                        <a:rPr lang="es-SV" sz="2400" baseline="0" dirty="0" smtClean="0"/>
                        <a:t> mixto – Vapor tacho continuo</a:t>
                      </a:r>
                      <a:endParaRPr 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400" dirty="0" smtClean="0"/>
                        <a:t>0.1 %</a:t>
                      </a:r>
                      <a:endParaRPr lang="es-MX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2400" dirty="0" smtClean="0"/>
                        <a:t>5.</a:t>
                      </a:r>
                      <a:endParaRPr 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2400" dirty="0" err="1" smtClean="0"/>
                        <a:t>Zepellín</a:t>
                      </a:r>
                      <a:r>
                        <a:rPr lang="es-SV" sz="2400" baseline="0" dirty="0" smtClean="0"/>
                        <a:t> de condensos</a:t>
                      </a:r>
                      <a:endParaRPr 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400" dirty="0" smtClean="0"/>
                        <a:t>0.4 %</a:t>
                      </a:r>
                      <a:endParaRPr lang="es-MX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0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04950" y="27288"/>
            <a:ext cx="1054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Proceso / Reducción en consumo de vapor / Incremento en generación eléctrica</a:t>
            </a:r>
            <a:endParaRPr lang="es-MX" sz="4400" dirty="0">
              <a:solidFill>
                <a:schemeClr val="tx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61" y="1968843"/>
            <a:ext cx="7200000" cy="43276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39200" y="1968843"/>
            <a:ext cx="30974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dirty="0" smtClean="0"/>
              <a:t>+ Zepelín de condensos</a:t>
            </a:r>
          </a:p>
          <a:p>
            <a:r>
              <a:rPr lang="es-SV" sz="2000" dirty="0" smtClean="0"/>
              <a:t>+Calentador JD/vapor VKT</a:t>
            </a:r>
          </a:p>
          <a:p>
            <a:r>
              <a:rPr lang="es-SV" sz="2000" dirty="0" smtClean="0"/>
              <a:t>+Calentador JD/V5</a:t>
            </a:r>
          </a:p>
          <a:p>
            <a:endParaRPr lang="es-SV" sz="2000" dirty="0"/>
          </a:p>
          <a:p>
            <a:r>
              <a:rPr lang="es-SV" sz="2000" dirty="0" smtClean="0"/>
              <a:t>+ Tachos continuos verticales</a:t>
            </a:r>
          </a:p>
          <a:p>
            <a:endParaRPr lang="es-SV" sz="2000" dirty="0"/>
          </a:p>
          <a:p>
            <a:r>
              <a:rPr lang="es-SV" sz="2000" dirty="0" smtClean="0"/>
              <a:t>+Evaporadores de película descendente</a:t>
            </a:r>
          </a:p>
          <a:p>
            <a:endParaRPr lang="es-SV" sz="2000" dirty="0"/>
          </a:p>
          <a:p>
            <a:r>
              <a:rPr lang="es-SV" sz="2000" b="1" dirty="0" smtClean="0"/>
              <a:t>ESCENARIO BASE</a:t>
            </a:r>
            <a:endParaRPr lang="es-SV" sz="2000" b="1" dirty="0"/>
          </a:p>
        </p:txBody>
      </p:sp>
      <p:cxnSp>
        <p:nvCxnSpPr>
          <p:cNvPr id="8" name="Conector recto de flecha 7"/>
          <p:cNvCxnSpPr/>
          <p:nvPr/>
        </p:nvCxnSpPr>
        <p:spPr>
          <a:xfrm flipH="1" flipV="1">
            <a:off x="6433751" y="3599935"/>
            <a:ext cx="2405449" cy="7998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 flipV="1">
            <a:off x="7348603" y="4461941"/>
            <a:ext cx="1490597" cy="65554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 flipV="1">
            <a:off x="5577017" y="2924433"/>
            <a:ext cx="3262183" cy="6755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 flipV="1">
            <a:off x="5209437" y="2697003"/>
            <a:ext cx="3629763" cy="7388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5169921" y="2538869"/>
            <a:ext cx="3669279" cy="9024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>
            <a:off x="5095781" y="2201998"/>
            <a:ext cx="3743419" cy="27357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32814" y="1677876"/>
            <a:ext cx="11666244" cy="4162376"/>
            <a:chOff x="356381" y="1047681"/>
            <a:chExt cx="11666244" cy="4162376"/>
          </a:xfrm>
        </p:grpSpPr>
        <p:sp>
          <p:nvSpPr>
            <p:cNvPr id="69" name="CuadroTexto 68"/>
            <p:cNvSpPr txBox="1"/>
            <p:nvPr/>
          </p:nvSpPr>
          <p:spPr>
            <a:xfrm>
              <a:off x="356381" y="3825062"/>
              <a:ext cx="25361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SV" sz="2800" b="1" dirty="0">
                  <a:solidFill>
                    <a:srgbClr val="00B050"/>
                  </a:solidFill>
                </a:rPr>
                <a:t>AZÚCAR</a:t>
              </a:r>
            </a:p>
            <a:p>
              <a:pPr algn="ctr"/>
              <a:r>
                <a:rPr lang="es-SV" sz="2800" b="1" dirty="0">
                  <a:solidFill>
                    <a:srgbClr val="00B050"/>
                  </a:solidFill>
                </a:rPr>
                <a:t>Y</a:t>
              </a:r>
            </a:p>
            <a:p>
              <a:pPr algn="ctr"/>
              <a:r>
                <a:rPr lang="es-SV" sz="2800" b="1" dirty="0">
                  <a:solidFill>
                    <a:srgbClr val="00B050"/>
                  </a:solidFill>
                </a:rPr>
                <a:t>MELAZA</a:t>
              </a:r>
              <a:endParaRPr lang="es-MX" sz="2800" b="1" dirty="0">
                <a:solidFill>
                  <a:srgbClr val="00B050"/>
                </a:solidFill>
              </a:endParaRPr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848497" y="1047681"/>
              <a:ext cx="11174128" cy="3630088"/>
              <a:chOff x="848497" y="1047681"/>
              <a:chExt cx="11174128" cy="3630088"/>
            </a:xfrm>
          </p:grpSpPr>
          <p:grpSp>
            <p:nvGrpSpPr>
              <p:cNvPr id="70" name="Grupo 69"/>
              <p:cNvGrpSpPr/>
              <p:nvPr/>
            </p:nvGrpSpPr>
            <p:grpSpPr>
              <a:xfrm>
                <a:off x="2370928" y="4055707"/>
                <a:ext cx="758957" cy="487028"/>
                <a:chOff x="2370928" y="4055707"/>
                <a:chExt cx="758957" cy="487028"/>
              </a:xfrm>
            </p:grpSpPr>
            <p:cxnSp>
              <p:nvCxnSpPr>
                <p:cNvPr id="71" name="Conector recto de flecha 70"/>
                <p:cNvCxnSpPr/>
                <p:nvPr/>
              </p:nvCxnSpPr>
              <p:spPr>
                <a:xfrm flipH="1">
                  <a:off x="2370928" y="4517303"/>
                  <a:ext cx="756348" cy="0"/>
                </a:xfrm>
                <a:prstGeom prst="straightConnector1">
                  <a:avLst/>
                </a:prstGeom>
                <a:ln w="5715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ector recto 71"/>
                <p:cNvCxnSpPr/>
                <p:nvPr/>
              </p:nvCxnSpPr>
              <p:spPr>
                <a:xfrm flipV="1">
                  <a:off x="3129885" y="4055707"/>
                  <a:ext cx="0" cy="487028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" name="Conector recto de flecha 2"/>
              <p:cNvCxnSpPr/>
              <p:nvPr/>
            </p:nvCxnSpPr>
            <p:spPr>
              <a:xfrm flipH="1" flipV="1">
                <a:off x="5126229" y="2170895"/>
                <a:ext cx="0" cy="938408"/>
              </a:xfrm>
              <a:prstGeom prst="straightConnector1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" name="Grupo 1"/>
              <p:cNvGrpSpPr/>
              <p:nvPr/>
            </p:nvGrpSpPr>
            <p:grpSpPr>
              <a:xfrm>
                <a:off x="848497" y="1047681"/>
                <a:ext cx="11174128" cy="3630088"/>
                <a:chOff x="848497" y="1047681"/>
                <a:chExt cx="11174128" cy="3630088"/>
              </a:xfrm>
            </p:grpSpPr>
            <p:grpSp>
              <p:nvGrpSpPr>
                <p:cNvPr id="68" name="Grupo 67"/>
                <p:cNvGrpSpPr/>
                <p:nvPr/>
              </p:nvGrpSpPr>
              <p:grpSpPr>
                <a:xfrm>
                  <a:off x="848497" y="1047681"/>
                  <a:ext cx="11174128" cy="3630088"/>
                  <a:chOff x="848497" y="1515509"/>
                  <a:chExt cx="11174128" cy="3630088"/>
                </a:xfrm>
              </p:grpSpPr>
              <p:sp>
                <p:nvSpPr>
                  <p:cNvPr id="66" name="CuadroTexto 65"/>
                  <p:cNvSpPr txBox="1"/>
                  <p:nvPr/>
                </p:nvSpPr>
                <p:spPr>
                  <a:xfrm>
                    <a:off x="9699476" y="1547831"/>
                    <a:ext cx="2323149" cy="95410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SV" sz="2800" b="1" dirty="0">
                        <a:solidFill>
                          <a:srgbClr val="F79646">
                            <a:lumMod val="75000"/>
                          </a:srgbClr>
                        </a:solidFill>
                      </a:rPr>
                      <a:t>ENERGÍA</a:t>
                    </a:r>
                  </a:p>
                  <a:p>
                    <a:pPr algn="ctr"/>
                    <a:r>
                      <a:rPr lang="es-SV" sz="2800" b="1" dirty="0">
                        <a:solidFill>
                          <a:srgbClr val="F79646">
                            <a:lumMod val="75000"/>
                          </a:srgbClr>
                        </a:solidFill>
                      </a:rPr>
                      <a:t>ELÉCTRICA</a:t>
                    </a:r>
                    <a:endParaRPr lang="es-MX" sz="2800" b="1" dirty="0">
                      <a:solidFill>
                        <a:srgbClr val="F79646">
                          <a:lumMod val="75000"/>
                        </a:srgbClr>
                      </a:solidFill>
                    </a:endParaRPr>
                  </a:p>
                </p:txBody>
              </p:sp>
              <p:pic>
                <p:nvPicPr>
                  <p:cNvPr id="4" name="Imagen 3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519491" y="2366292"/>
                    <a:ext cx="2143125" cy="2143125"/>
                  </a:xfrm>
                  <a:prstGeom prst="rect">
                    <a:avLst/>
                  </a:prstGeom>
                </p:spPr>
              </p:pic>
              <p:cxnSp>
                <p:nvCxnSpPr>
                  <p:cNvPr id="6" name="Conector recto de flecha 5"/>
                  <p:cNvCxnSpPr>
                    <a:endCxn id="4" idx="1"/>
                  </p:cNvCxnSpPr>
                  <p:nvPr/>
                </p:nvCxnSpPr>
                <p:spPr>
                  <a:xfrm flipV="1">
                    <a:off x="848497" y="3437855"/>
                    <a:ext cx="1670994" cy="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" name="CuadroTexto 6"/>
                  <p:cNvSpPr txBox="1"/>
                  <p:nvPr/>
                </p:nvSpPr>
                <p:spPr>
                  <a:xfrm>
                    <a:off x="848497" y="2974477"/>
                    <a:ext cx="137571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SV" sz="2800" b="1" dirty="0">
                        <a:solidFill>
                          <a:prstClr val="black"/>
                        </a:solidFill>
                      </a:rPr>
                      <a:t>CAÑA</a:t>
                    </a:r>
                    <a:endParaRPr lang="es-MX" sz="280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" name="CuadroTexto 7"/>
                  <p:cNvSpPr txBox="1"/>
                  <p:nvPr/>
                </p:nvSpPr>
                <p:spPr>
                  <a:xfrm>
                    <a:off x="4574849" y="3675749"/>
                    <a:ext cx="157561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SV" sz="2800" b="1" dirty="0">
                        <a:solidFill>
                          <a:srgbClr val="F79646">
                            <a:lumMod val="50000"/>
                          </a:srgbClr>
                        </a:solidFill>
                      </a:rPr>
                      <a:t>BAGAZO</a:t>
                    </a:r>
                    <a:endParaRPr lang="es-MX" sz="2800" b="1" dirty="0">
                      <a:solidFill>
                        <a:srgbClr val="F79646">
                          <a:lumMod val="50000"/>
                        </a:srgbClr>
                      </a:solidFill>
                    </a:endParaRPr>
                  </a:p>
                </p:txBody>
              </p:sp>
              <p:cxnSp>
                <p:nvCxnSpPr>
                  <p:cNvPr id="10" name="Conector recto de flecha 9"/>
                  <p:cNvCxnSpPr/>
                  <p:nvPr/>
                </p:nvCxnSpPr>
                <p:spPr>
                  <a:xfrm>
                    <a:off x="4750657" y="3619826"/>
                    <a:ext cx="1224000" cy="0"/>
                  </a:xfrm>
                  <a:prstGeom prst="straightConnector1">
                    <a:avLst/>
                  </a:prstGeom>
                  <a:ln w="571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2" name="Imagen 11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126117" y="2730236"/>
                    <a:ext cx="1436219" cy="1779181"/>
                  </a:xfrm>
                  <a:prstGeom prst="rect">
                    <a:avLst/>
                  </a:prstGeom>
                </p:spPr>
              </p:pic>
              <p:pic>
                <p:nvPicPr>
                  <p:cNvPr id="15" name="Imagen 14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8620512" y="2381958"/>
                    <a:ext cx="789907" cy="790733"/>
                  </a:xfrm>
                  <a:prstGeom prst="rect">
                    <a:avLst/>
                  </a:prstGeom>
                </p:spPr>
              </p:pic>
              <p:cxnSp>
                <p:nvCxnSpPr>
                  <p:cNvPr id="16" name="Conector recto de flecha 15"/>
                  <p:cNvCxnSpPr/>
                  <p:nvPr/>
                </p:nvCxnSpPr>
                <p:spPr>
                  <a:xfrm>
                    <a:off x="7127274" y="2741369"/>
                    <a:ext cx="1440000" cy="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CuadroTexto 16"/>
                  <p:cNvSpPr txBox="1"/>
                  <p:nvPr/>
                </p:nvSpPr>
                <p:spPr>
                  <a:xfrm>
                    <a:off x="7127274" y="2115503"/>
                    <a:ext cx="157561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SV" sz="2800" b="1" dirty="0">
                        <a:solidFill>
                          <a:srgbClr val="FF0000"/>
                        </a:solidFill>
                      </a:rPr>
                      <a:t>VAPOR</a:t>
                    </a:r>
                    <a:endParaRPr lang="es-MX" sz="2800" b="1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18" name="Conector recto de flecha 17"/>
                  <p:cNvCxnSpPr/>
                  <p:nvPr/>
                </p:nvCxnSpPr>
                <p:spPr>
                  <a:xfrm>
                    <a:off x="7127274" y="2866161"/>
                    <a:ext cx="1440000" cy="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Conector recto de flecha 18"/>
                  <p:cNvCxnSpPr/>
                  <p:nvPr/>
                </p:nvCxnSpPr>
                <p:spPr>
                  <a:xfrm>
                    <a:off x="7127274" y="2974477"/>
                    <a:ext cx="1440000" cy="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Conector recto de flecha 19"/>
                  <p:cNvCxnSpPr/>
                  <p:nvPr/>
                </p:nvCxnSpPr>
                <p:spPr>
                  <a:xfrm>
                    <a:off x="7127274" y="2630158"/>
                    <a:ext cx="1440000" cy="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Conector angular 25"/>
                  <p:cNvCxnSpPr/>
                  <p:nvPr/>
                </p:nvCxnSpPr>
                <p:spPr>
                  <a:xfrm rot="16200000" flipH="1">
                    <a:off x="10241434" y="3123792"/>
                    <a:ext cx="1095633" cy="569550"/>
                  </a:xfrm>
                  <a:prstGeom prst="bentConnector3">
                    <a:avLst>
                      <a:gd name="adj1" fmla="val -1128"/>
                    </a:avLst>
                  </a:prstGeom>
                  <a:ln w="28575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Conector angular 31"/>
                  <p:cNvCxnSpPr/>
                  <p:nvPr/>
                </p:nvCxnSpPr>
                <p:spPr>
                  <a:xfrm rot="16200000" flipH="1">
                    <a:off x="10270077" y="2984558"/>
                    <a:ext cx="1215901" cy="727749"/>
                  </a:xfrm>
                  <a:prstGeom prst="bentConnector3">
                    <a:avLst>
                      <a:gd name="adj1" fmla="val 356"/>
                    </a:avLst>
                  </a:prstGeom>
                  <a:ln w="28575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Conector angular 36"/>
                  <p:cNvCxnSpPr/>
                  <p:nvPr/>
                </p:nvCxnSpPr>
                <p:spPr>
                  <a:xfrm rot="16200000" flipH="1">
                    <a:off x="10291760" y="2826947"/>
                    <a:ext cx="1351826" cy="907045"/>
                  </a:xfrm>
                  <a:prstGeom prst="bentConnector3">
                    <a:avLst>
                      <a:gd name="adj1" fmla="val 926"/>
                    </a:avLst>
                  </a:prstGeom>
                  <a:ln w="28575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Conector recto 44"/>
                  <p:cNvCxnSpPr/>
                  <p:nvPr/>
                </p:nvCxnSpPr>
                <p:spPr>
                  <a:xfrm>
                    <a:off x="8688619" y="2986429"/>
                    <a:ext cx="540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Conector recto 45"/>
                  <p:cNvCxnSpPr/>
                  <p:nvPr/>
                </p:nvCxnSpPr>
                <p:spPr>
                  <a:xfrm>
                    <a:off x="8685011" y="2631791"/>
                    <a:ext cx="1044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lgDash"/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Conector recto 46"/>
                  <p:cNvCxnSpPr/>
                  <p:nvPr/>
                </p:nvCxnSpPr>
                <p:spPr>
                  <a:xfrm>
                    <a:off x="8690073" y="2749521"/>
                    <a:ext cx="1044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lgDash"/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Conector recto 47"/>
                  <p:cNvCxnSpPr/>
                  <p:nvPr/>
                </p:nvCxnSpPr>
                <p:spPr>
                  <a:xfrm>
                    <a:off x="8699461" y="2862915"/>
                    <a:ext cx="1044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lgDash"/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0" name="Grupo 59"/>
                  <p:cNvGrpSpPr/>
                  <p:nvPr/>
                </p:nvGrpSpPr>
                <p:grpSpPr>
                  <a:xfrm>
                    <a:off x="4145281" y="2986429"/>
                    <a:ext cx="5083338" cy="2105877"/>
                    <a:chOff x="4145281" y="2631586"/>
                    <a:chExt cx="5083338" cy="2105877"/>
                  </a:xfrm>
                </p:grpSpPr>
                <p:cxnSp>
                  <p:nvCxnSpPr>
                    <p:cNvPr id="54" name="Conector recto 53"/>
                    <p:cNvCxnSpPr/>
                    <p:nvPr/>
                  </p:nvCxnSpPr>
                  <p:spPr>
                    <a:xfrm>
                      <a:off x="9228619" y="2631586"/>
                      <a:ext cx="0" cy="2105877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Conector recto 55"/>
                    <p:cNvCxnSpPr/>
                    <p:nvPr/>
                  </p:nvCxnSpPr>
                  <p:spPr>
                    <a:xfrm flipH="1" flipV="1">
                      <a:off x="4145281" y="4733716"/>
                      <a:ext cx="5083338" cy="0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Conector recto de flecha 58"/>
                    <p:cNvCxnSpPr/>
                    <p:nvPr/>
                  </p:nvCxnSpPr>
                  <p:spPr>
                    <a:xfrm flipV="1">
                      <a:off x="4145281" y="4154574"/>
                      <a:ext cx="0" cy="579142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1" name="CuadroTexto 60"/>
                  <p:cNvSpPr txBox="1"/>
                  <p:nvPr/>
                </p:nvSpPr>
                <p:spPr>
                  <a:xfrm>
                    <a:off x="5609901" y="4776265"/>
                    <a:ext cx="297688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SV" b="1" dirty="0">
                        <a:solidFill>
                          <a:srgbClr val="FF0000"/>
                        </a:solidFill>
                      </a:rPr>
                      <a:t>EXTRACCIÓN A FÁBRICA</a:t>
                    </a:r>
                    <a:endParaRPr lang="es-MX" b="1" dirty="0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65" name="Grupo 64"/>
                  <p:cNvGrpSpPr/>
                  <p:nvPr/>
                </p:nvGrpSpPr>
                <p:grpSpPr>
                  <a:xfrm>
                    <a:off x="9874664" y="1515509"/>
                    <a:ext cx="1670994" cy="767592"/>
                    <a:chOff x="9874664" y="1160666"/>
                    <a:chExt cx="1670994" cy="767592"/>
                  </a:xfrm>
                </p:grpSpPr>
                <p:cxnSp>
                  <p:nvCxnSpPr>
                    <p:cNvPr id="62" name="Conector recto de flecha 61"/>
                    <p:cNvCxnSpPr/>
                    <p:nvPr/>
                  </p:nvCxnSpPr>
                  <p:spPr>
                    <a:xfrm flipV="1">
                      <a:off x="9874664" y="1160666"/>
                      <a:ext cx="1670994" cy="0"/>
                    </a:xfrm>
                    <a:prstGeom prst="straightConnector1">
                      <a:avLst/>
                    </a:prstGeom>
                    <a:ln w="57150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Conector recto 63"/>
                    <p:cNvCxnSpPr/>
                    <p:nvPr/>
                  </p:nvCxnSpPr>
                  <p:spPr>
                    <a:xfrm flipH="1">
                      <a:off x="9891308" y="1251284"/>
                      <a:ext cx="0" cy="676974"/>
                    </a:xfrm>
                    <a:prstGeom prst="line">
                      <a:avLst/>
                    </a:prstGeom>
                    <a:ln w="57150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pic>
              <p:nvPicPr>
                <p:cNvPr id="42" name="Imagen 4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737187" y="1916960"/>
                  <a:ext cx="789907" cy="790733"/>
                </a:xfrm>
                <a:prstGeom prst="rect">
                  <a:avLst/>
                </a:prstGeom>
              </p:spPr>
            </p:pic>
          </p:grpSp>
          <p:sp>
            <p:nvSpPr>
              <p:cNvPr id="41" name="CuadroTexto 40"/>
              <p:cNvSpPr txBox="1"/>
              <p:nvPr/>
            </p:nvSpPr>
            <p:spPr>
              <a:xfrm>
                <a:off x="4060583" y="1621707"/>
                <a:ext cx="21211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SV" b="1" dirty="0">
                    <a:solidFill>
                      <a:srgbClr val="F79646">
                        <a:lumMod val="50000"/>
                      </a:srgbClr>
                    </a:solidFill>
                  </a:rPr>
                  <a:t>BAGAZO SOBRANTE POST-ZAFRA</a:t>
                </a:r>
                <a:endParaRPr lang="es-MX" b="1" dirty="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</p:grpSp>
      </p:grpSp>
      <p:sp>
        <p:nvSpPr>
          <p:cNvPr id="43" name="CuadroTexto 42"/>
          <p:cNvSpPr txBox="1"/>
          <p:nvPr/>
        </p:nvSpPr>
        <p:spPr>
          <a:xfrm>
            <a:off x="1482811" y="160638"/>
            <a:ext cx="10095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Generación de energía eléctrica y consumo de vapor</a:t>
            </a:r>
            <a:endParaRPr lang="es-MX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04950" y="27288"/>
            <a:ext cx="1054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Evaluación económica de proyectos de ahorro de vapor</a:t>
            </a:r>
            <a:endParaRPr lang="es-MX" sz="4400" dirty="0">
              <a:solidFill>
                <a:schemeClr val="tx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33167" y="1746422"/>
            <a:ext cx="1058562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SV" sz="3600" b="1" dirty="0" smtClean="0"/>
              <a:t>Valor actual neto del proyecto (VAN)</a:t>
            </a:r>
          </a:p>
          <a:p>
            <a:pPr algn="just"/>
            <a:r>
              <a:rPr lang="es-SV" sz="2800" dirty="0" smtClean="0"/>
              <a:t>Indica cuánta riqueza genera el proyecto para la organización. </a:t>
            </a:r>
          </a:p>
          <a:p>
            <a:pPr algn="just"/>
            <a:r>
              <a:rPr lang="es-SV" sz="2800" u="sng" dirty="0" smtClean="0"/>
              <a:t>VAN &gt;0 el proyecto es rentable</a:t>
            </a:r>
            <a:r>
              <a:rPr lang="es-SV" sz="2800" dirty="0" smtClean="0"/>
              <a:t>; es conveniente ejecutar el proyecto ya que se incrementa la riqueza. </a:t>
            </a:r>
          </a:p>
          <a:p>
            <a:pPr algn="just"/>
            <a:endParaRPr lang="es-SV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SV" sz="3600" b="1" dirty="0" smtClean="0"/>
              <a:t>Tasa interna de retorno (TIR)</a:t>
            </a:r>
          </a:p>
          <a:p>
            <a:pPr algn="just"/>
            <a:r>
              <a:rPr lang="es-SV" sz="2800" dirty="0" smtClean="0"/>
              <a:t>Es la tasa de descuento que hace cero el VAN de un proyecto. </a:t>
            </a:r>
          </a:p>
          <a:p>
            <a:pPr algn="just"/>
            <a:r>
              <a:rPr lang="es-SV" sz="2800" dirty="0" smtClean="0"/>
              <a:t>Sirve para comparar con la tasa de descuento del inversionista: </a:t>
            </a:r>
          </a:p>
          <a:p>
            <a:pPr algn="just"/>
            <a:r>
              <a:rPr lang="es-SV" sz="2800" u="sng" dirty="0" smtClean="0"/>
              <a:t>TIR &gt; tasa de descuento el proyecto es rentable</a:t>
            </a:r>
            <a:r>
              <a:rPr lang="es-SV" sz="2800" dirty="0" smtClean="0"/>
              <a:t>.	</a:t>
            </a:r>
          </a:p>
          <a:p>
            <a:pPr algn="just"/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4094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04950" y="27288"/>
            <a:ext cx="1054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Evaluación económica de proyectos de ahorro de vapor</a:t>
            </a:r>
            <a:endParaRPr lang="es-MX" sz="4400" dirty="0">
              <a:solidFill>
                <a:schemeClr val="tx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24553" y="1640101"/>
            <a:ext cx="10585622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800" dirty="0" smtClean="0"/>
              <a:t>Molida: 8,000 TCD</a:t>
            </a:r>
            <a:endParaRPr lang="es-SV" sz="2400" dirty="0" smtClean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800" dirty="0" smtClean="0"/>
              <a:t>Evaluación del proyecto a 10 años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800" dirty="0" smtClean="0"/>
              <a:t>Tasa de descuento: 10%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800" dirty="0" smtClean="0"/>
              <a:t>Precio de venta: $85/</a:t>
            </a:r>
            <a:r>
              <a:rPr lang="es-SV" sz="2800" dirty="0" err="1" smtClean="0"/>
              <a:t>MWh</a:t>
            </a:r>
            <a:endParaRPr lang="es-SV" sz="2800" dirty="0" smtClean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800" dirty="0" smtClean="0"/>
              <a:t>Impuestos: 30%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800" dirty="0" smtClean="0"/>
              <a:t>Valor de rescate: perpetuidad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1888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639291"/>
            <a:ext cx="7200000" cy="43276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04950" y="27288"/>
            <a:ext cx="1054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VAN vs. Reducción en consumo de vapor a distintos niveles de inversión inicial</a:t>
            </a:r>
            <a:endParaRPr lang="es-MX" sz="4400" dirty="0">
              <a:solidFill>
                <a:schemeClr val="tx2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940908" y="1977081"/>
            <a:ext cx="5263979" cy="2141838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8204887" y="2057400"/>
            <a:ext cx="1188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9327151" y="1826567"/>
            <a:ext cx="2864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i="1" dirty="0" smtClean="0"/>
              <a:t>Zona de rentabilidad</a:t>
            </a:r>
          </a:p>
          <a:p>
            <a:pPr algn="ctr"/>
            <a:r>
              <a:rPr lang="es-SV" sz="2400" b="1" i="1" dirty="0" smtClean="0"/>
              <a:t>VAN &gt;0</a:t>
            </a:r>
            <a:endParaRPr lang="es-MX" sz="2400" b="1" i="1" dirty="0"/>
          </a:p>
        </p:txBody>
      </p:sp>
    </p:spTree>
    <p:extLst>
      <p:ext uri="{BB962C8B-B14F-4D97-AF65-F5344CB8AC3E}">
        <p14:creationId xmlns:p14="http://schemas.microsoft.com/office/powerpoint/2010/main" val="401927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49" y="1639290"/>
            <a:ext cx="7200000" cy="43276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04950" y="27288"/>
            <a:ext cx="1054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VAN vs. Reducción en consumo de vapor a distintos niveles de inversión inicial</a:t>
            </a:r>
            <a:endParaRPr lang="es-MX" sz="4400" dirty="0">
              <a:solidFill>
                <a:schemeClr val="tx2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327151" y="1826567"/>
            <a:ext cx="2864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i="1" dirty="0" smtClean="0"/>
              <a:t>Zona de rentabilidad</a:t>
            </a:r>
          </a:p>
          <a:p>
            <a:pPr algn="ctr"/>
            <a:r>
              <a:rPr lang="es-SV" sz="2400" b="1" i="1" dirty="0" smtClean="0"/>
              <a:t>VAN &gt;0</a:t>
            </a:r>
            <a:endParaRPr lang="es-MX" sz="2400" b="1" i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065624" y="3374429"/>
            <a:ext cx="2981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u="sng" dirty="0" smtClean="0">
                <a:solidFill>
                  <a:schemeClr val="accent3"/>
                </a:solidFill>
              </a:rPr>
              <a:t>Ejemplo</a:t>
            </a:r>
          </a:p>
          <a:p>
            <a:r>
              <a:rPr lang="es-SV" sz="2400" dirty="0" smtClean="0"/>
              <a:t>Proyecto de $1.0 MM de inversión debe reducir el consumo de vapor en más de </a:t>
            </a:r>
            <a:r>
              <a:rPr lang="es-SV" sz="2400" dirty="0" smtClean="0"/>
              <a:t>1.4</a:t>
            </a:r>
            <a:r>
              <a:rPr lang="es-SV" sz="2400" dirty="0" smtClean="0"/>
              <a:t> </a:t>
            </a:r>
            <a:r>
              <a:rPr lang="es-SV" sz="2400" dirty="0" smtClean="0"/>
              <a:t>% caña</a:t>
            </a:r>
            <a:endParaRPr lang="es-MX" sz="2400" dirty="0"/>
          </a:p>
        </p:txBody>
      </p:sp>
      <p:cxnSp>
        <p:nvCxnSpPr>
          <p:cNvPr id="14" name="Conector recto de flecha 13"/>
          <p:cNvCxnSpPr/>
          <p:nvPr/>
        </p:nvCxnSpPr>
        <p:spPr>
          <a:xfrm flipH="1">
            <a:off x="3811932" y="4164687"/>
            <a:ext cx="0" cy="115200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2930484" y="4145452"/>
            <a:ext cx="864000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3444864" y="5263976"/>
            <a:ext cx="77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i="1" dirty="0" smtClean="0">
                <a:solidFill>
                  <a:schemeClr val="accent3"/>
                </a:solidFill>
              </a:rPr>
              <a:t>1.4 %</a:t>
            </a:r>
            <a:endParaRPr lang="es-MX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1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49" y="1754619"/>
            <a:ext cx="7200000" cy="43276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04950" y="27288"/>
            <a:ext cx="1054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TIR vs. Reducción en consumo de vapor a distintos niveles de inversión inicial</a:t>
            </a:r>
            <a:endParaRPr lang="es-MX" sz="4400" dirty="0">
              <a:solidFill>
                <a:schemeClr val="tx2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065624" y="2179483"/>
            <a:ext cx="2981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u="sng" dirty="0" smtClean="0">
                <a:solidFill>
                  <a:schemeClr val="accent3"/>
                </a:solidFill>
              </a:rPr>
              <a:t>Ejemplo</a:t>
            </a:r>
          </a:p>
          <a:p>
            <a:r>
              <a:rPr lang="es-SV" sz="2400" dirty="0" smtClean="0"/>
              <a:t>Proyecto de $1.0 MM con reducción en consumo de vapor en </a:t>
            </a:r>
            <a:r>
              <a:rPr lang="es-SV" sz="2400" dirty="0" smtClean="0"/>
              <a:t>1.4</a:t>
            </a:r>
            <a:r>
              <a:rPr lang="es-SV" sz="2400" dirty="0" smtClean="0"/>
              <a:t> </a:t>
            </a:r>
            <a:r>
              <a:rPr lang="es-SV" sz="2400" dirty="0" smtClean="0"/>
              <a:t>% caña </a:t>
            </a:r>
            <a:r>
              <a:rPr lang="es-SV" sz="2400" dirty="0" smtClean="0">
                <a:sym typeface="Wingdings" panose="05000000000000000000" pitchFamily="2" charset="2"/>
              </a:rPr>
              <a:t> TIR 10%</a:t>
            </a:r>
            <a:endParaRPr lang="es-MX" sz="2400" dirty="0"/>
          </a:p>
        </p:txBody>
      </p:sp>
      <p:cxnSp>
        <p:nvCxnSpPr>
          <p:cNvPr id="7" name="Conector recto de flecha 6"/>
          <p:cNvCxnSpPr/>
          <p:nvPr/>
        </p:nvCxnSpPr>
        <p:spPr>
          <a:xfrm flipH="1" flipV="1">
            <a:off x="3814366" y="4300436"/>
            <a:ext cx="0" cy="90000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>
            <a:off x="2917748" y="4321916"/>
            <a:ext cx="864000" cy="121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5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792845" y="1835250"/>
            <a:ext cx="169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$60/</a:t>
            </a:r>
            <a:r>
              <a:rPr lang="es-SV" b="1" dirty="0" err="1" smtClean="0"/>
              <a:t>MWh</a:t>
            </a:r>
            <a:endParaRPr lang="es-MX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841628" y="1835250"/>
            <a:ext cx="169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$85/</a:t>
            </a:r>
            <a:r>
              <a:rPr lang="es-SV" b="1" dirty="0" err="1" smtClean="0"/>
              <a:t>MWh</a:t>
            </a:r>
            <a:endParaRPr lang="es-MX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8223259" y="1835250"/>
            <a:ext cx="169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$160/</a:t>
            </a:r>
            <a:r>
              <a:rPr lang="es-SV" b="1" dirty="0" err="1" smtClean="0"/>
              <a:t>MWh</a:t>
            </a:r>
            <a:endParaRPr lang="es-MX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504950" y="27288"/>
            <a:ext cx="1054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Impacto del precio de venta de energía en rentabilidad del proyecto</a:t>
            </a:r>
            <a:endParaRPr lang="es-MX" sz="4400" dirty="0">
              <a:solidFill>
                <a:schemeClr val="tx2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345170" y="2265171"/>
            <a:ext cx="11542560" cy="2602348"/>
            <a:chOff x="440420" y="2265171"/>
            <a:chExt cx="11542560" cy="2602348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420" y="2270923"/>
              <a:ext cx="4320000" cy="2596596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3"/>
            <a:srcRect l="16805"/>
            <a:stretch/>
          </p:blipFill>
          <p:spPr>
            <a:xfrm>
              <a:off x="4774953" y="2270923"/>
              <a:ext cx="3594020" cy="2594301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4"/>
            <a:srcRect l="16679"/>
            <a:stretch/>
          </p:blipFill>
          <p:spPr>
            <a:xfrm>
              <a:off x="8383506" y="2265171"/>
              <a:ext cx="3599474" cy="2600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142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504950" y="27288"/>
            <a:ext cx="1054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Impacto del precio de venta de energía en rentabilidad del proyecto</a:t>
            </a:r>
            <a:endParaRPr lang="es-MX" sz="4400" dirty="0">
              <a:solidFill>
                <a:schemeClr val="tx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1473838"/>
            <a:ext cx="7920000" cy="47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3619" y="1049429"/>
            <a:ext cx="103375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2800" dirty="0" smtClean="0">
                <a:sym typeface="Wingdings" panose="05000000000000000000" pitchFamily="2" charset="2"/>
              </a:rPr>
              <a:t>Las herramientas de simulación de procesos junto con las técnicas de evaluación de proyectos son indispensables para determinar la rentabilidad de proyectos de ahorro de vapor en la industria azucarera.</a:t>
            </a:r>
            <a:endParaRPr lang="es-SV" sz="28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sz="28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2800" dirty="0" smtClean="0">
                <a:sym typeface="Wingdings" panose="05000000000000000000" pitchFamily="2" charset="2"/>
              </a:rPr>
              <a:t>Tecnologías como evaporadores de película descendente y tachos continuos generan un ahorro de vapor importante en la fábrica.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sz="28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2800" dirty="0" smtClean="0">
                <a:sym typeface="Wingdings" panose="05000000000000000000" pitchFamily="2" charset="2"/>
              </a:rPr>
              <a:t>A un precio de venta de $85/</a:t>
            </a:r>
            <a:r>
              <a:rPr lang="es-SV" sz="2800" dirty="0" err="1" smtClean="0">
                <a:sym typeface="Wingdings" panose="05000000000000000000" pitchFamily="2" charset="2"/>
              </a:rPr>
              <a:t>MWh</a:t>
            </a:r>
            <a:r>
              <a:rPr lang="es-SV" sz="2800" dirty="0" smtClean="0">
                <a:sym typeface="Wingdings" panose="05000000000000000000" pitchFamily="2" charset="2"/>
              </a:rPr>
              <a:t> la inversión máxima para lograr rentabilidad debe ser ~$700,000 por cada 1% caña de reducción en consumo de vapor.</a:t>
            </a:r>
            <a:endParaRPr lang="es-SV" sz="28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sz="2800" dirty="0" smtClean="0">
              <a:sym typeface="Wingdings" panose="05000000000000000000" pitchFamily="2" charset="2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04950" y="27288"/>
            <a:ext cx="1054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Conclusiones</a:t>
            </a:r>
            <a:endParaRPr lang="es-MX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98" y="930079"/>
            <a:ext cx="8640000" cy="5243440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1694284" y="2047158"/>
            <a:ext cx="6192000" cy="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 flipH="1">
            <a:off x="7890593" y="2047158"/>
            <a:ext cx="0" cy="176400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7746834" y="3793021"/>
            <a:ext cx="108000" cy="0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H="1">
            <a:off x="7760482" y="3811158"/>
            <a:ext cx="0" cy="187200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482811" y="160638"/>
            <a:ext cx="1009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Curva de eficiencia de un turbogenerador</a:t>
            </a:r>
            <a:endParaRPr lang="es-MX" sz="4400" dirty="0">
              <a:solidFill>
                <a:schemeClr val="tx2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27666" y="1618344"/>
            <a:ext cx="113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i="1" dirty="0" smtClean="0">
                <a:solidFill>
                  <a:srgbClr val="00B0F0"/>
                </a:solidFill>
              </a:rPr>
              <a:t>203 t/h</a:t>
            </a:r>
            <a:endParaRPr lang="es-MX" sz="2400" b="1" i="1" dirty="0">
              <a:solidFill>
                <a:srgbClr val="00B0F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 rot="16200000">
            <a:off x="-1267589" y="3428918"/>
            <a:ext cx="552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b="1" dirty="0" smtClean="0"/>
              <a:t>Flujo de vapor vivo</a:t>
            </a:r>
            <a:endParaRPr lang="es-MX" sz="28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285361" y="6040087"/>
            <a:ext cx="552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b="1" dirty="0" smtClean="0"/>
              <a:t>Potencia del turbogenerador</a:t>
            </a:r>
            <a:endParaRPr lang="es-MX" sz="28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381625" y="1148156"/>
            <a:ext cx="300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i="1" dirty="0" smtClean="0">
                <a:solidFill>
                  <a:srgbClr val="00B0F0"/>
                </a:solidFill>
              </a:rPr>
              <a:t>Extracción 78.3 t/h</a:t>
            </a:r>
            <a:endParaRPr lang="es-MX" sz="2400" b="1" i="1" dirty="0">
              <a:solidFill>
                <a:srgbClr val="00B0F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295039" y="5772068"/>
            <a:ext cx="151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i="1" dirty="0" smtClean="0">
                <a:solidFill>
                  <a:srgbClr val="00B0F0"/>
                </a:solidFill>
              </a:rPr>
              <a:t>50.6 MW</a:t>
            </a:r>
            <a:endParaRPr lang="es-MX" sz="24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1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42" y="2662696"/>
            <a:ext cx="5760000" cy="346212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53661" y="1607187"/>
            <a:ext cx="4428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SV" sz="2000" dirty="0" smtClean="0"/>
              <a:t>Caña: 1.2 MM ton/zafra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SV" sz="2000" dirty="0" smtClean="0"/>
              <a:t>Molida: 8,000 TCD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SV" sz="2000" dirty="0" smtClean="0"/>
              <a:t>Precio energía eléctrica: $75 / </a:t>
            </a:r>
            <a:r>
              <a:rPr lang="es-SV" sz="2000" dirty="0" err="1" smtClean="0"/>
              <a:t>MWh</a:t>
            </a:r>
            <a:endParaRPr lang="es-SV" sz="2000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1482811" y="160638"/>
            <a:ext cx="10095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Importancia económica del consumo de vapor en el ingenio</a:t>
            </a:r>
            <a:endParaRPr lang="es-MX" sz="4400" dirty="0">
              <a:solidFill>
                <a:schemeClr val="tx2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911430" y="1607188"/>
            <a:ext cx="5666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SV" sz="2000" dirty="0"/>
              <a:t>Vapor vivo 1,500 psi y 538 °C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SV" sz="2000" dirty="0"/>
              <a:t>Turbogenerador </a:t>
            </a:r>
            <a:r>
              <a:rPr lang="es-SV" sz="2000" dirty="0" smtClean="0"/>
              <a:t>condensación/extracción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SV" sz="2000" dirty="0" smtClean="0"/>
              <a:t>62.5 </a:t>
            </a:r>
            <a:r>
              <a:rPr lang="es-SV" sz="2000" dirty="0"/>
              <a:t>MW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521" y="2662696"/>
            <a:ext cx="5760000" cy="34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3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46872" y="919632"/>
            <a:ext cx="10154195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800" dirty="0" smtClean="0"/>
              <a:t>5 efectos de evaporación vs. 4 efectos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800" dirty="0" smtClean="0"/>
              <a:t>Calentador líquido-líquido de jugo mixto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800" dirty="0" smtClean="0"/>
              <a:t>Calentamiento de jugo alcalizado con vapores vegetales de efectos posteriores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800" dirty="0" smtClean="0"/>
              <a:t>Evaporadores de película descendente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800" dirty="0" smtClean="0"/>
              <a:t>Calentador  de jugo mixto – vapor 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800" dirty="0" smtClean="0"/>
              <a:t>Tachos continuos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800" dirty="0" smtClean="0"/>
              <a:t>Zepelín de condensos </a:t>
            </a:r>
            <a:endParaRPr lang="es-MX" sz="2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482811" y="160638"/>
            <a:ext cx="1009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Procesos y equipos para el ahorro de vapor</a:t>
            </a:r>
            <a:endParaRPr lang="es-MX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8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82811" y="160638"/>
            <a:ext cx="1009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Procesos y equipos para el ahorro de vapor</a:t>
            </a:r>
            <a:endParaRPr lang="es-MX" sz="4400" dirty="0">
              <a:solidFill>
                <a:schemeClr val="tx2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7051" y="2255521"/>
            <a:ext cx="113124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rgbClr val="0070C0"/>
                </a:solidFill>
              </a:rPr>
              <a:t>¿ Cómo evaluar cuáles presentan factibilidad económica? </a:t>
            </a:r>
            <a:endParaRPr lang="es-MX" sz="4400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51314" y="4873379"/>
            <a:ext cx="7158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i="1" dirty="0" smtClean="0">
                <a:solidFill>
                  <a:srgbClr val="00B050"/>
                </a:solidFill>
              </a:rPr>
              <a:t>Balances de materia y energía de la planta</a:t>
            </a:r>
            <a:endParaRPr lang="es-MX" sz="3200" b="1" i="1" dirty="0">
              <a:solidFill>
                <a:srgbClr val="00B050"/>
              </a:solidFill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5634446" y="3640183"/>
            <a:ext cx="583474" cy="121313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56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82811" y="160638"/>
            <a:ext cx="1009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Balances de materia y energía con </a:t>
            </a:r>
            <a:r>
              <a:rPr lang="es-SV" sz="4400" dirty="0" err="1" smtClean="0">
                <a:solidFill>
                  <a:schemeClr val="tx2"/>
                </a:solidFill>
              </a:rPr>
              <a:t>Sugars</a:t>
            </a:r>
            <a:r>
              <a:rPr lang="es-SV" sz="4400" dirty="0" smtClean="0">
                <a:solidFill>
                  <a:schemeClr val="tx2"/>
                </a:solidFill>
              </a:rPr>
              <a:t>™</a:t>
            </a:r>
            <a:endParaRPr lang="es-MX" sz="4400" dirty="0">
              <a:solidFill>
                <a:schemeClr val="tx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69" y="1053921"/>
            <a:ext cx="6120000" cy="474400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8269" y="5843389"/>
            <a:ext cx="633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i="1" dirty="0" smtClean="0">
                <a:solidFill>
                  <a:srgbClr val="0070C0"/>
                </a:solidFill>
              </a:rPr>
              <a:t>[</a:t>
            </a:r>
            <a:r>
              <a:rPr lang="es-SV" i="1" dirty="0" err="1" smtClean="0">
                <a:solidFill>
                  <a:srgbClr val="0070C0"/>
                </a:solidFill>
              </a:rPr>
              <a:t>Weiss</a:t>
            </a:r>
            <a:r>
              <a:rPr lang="es-SV" i="1" dirty="0" smtClean="0">
                <a:solidFill>
                  <a:srgbClr val="0070C0"/>
                </a:solidFill>
              </a:rPr>
              <a:t>, W. </a:t>
            </a:r>
            <a:r>
              <a:rPr lang="es-SV" i="1" dirty="0" err="1" smtClean="0">
                <a:solidFill>
                  <a:srgbClr val="0070C0"/>
                </a:solidFill>
              </a:rPr>
              <a:t>Process</a:t>
            </a:r>
            <a:r>
              <a:rPr lang="es-SV" i="1" dirty="0" smtClean="0">
                <a:solidFill>
                  <a:srgbClr val="0070C0"/>
                </a:solidFill>
              </a:rPr>
              <a:t> </a:t>
            </a:r>
            <a:r>
              <a:rPr lang="es-SV" i="1" dirty="0" err="1" smtClean="0">
                <a:solidFill>
                  <a:srgbClr val="0070C0"/>
                </a:solidFill>
              </a:rPr>
              <a:t>Modeling</a:t>
            </a:r>
            <a:r>
              <a:rPr lang="es-SV" i="1" dirty="0" smtClean="0">
                <a:solidFill>
                  <a:srgbClr val="0070C0"/>
                </a:solidFill>
              </a:rPr>
              <a:t> </a:t>
            </a:r>
            <a:r>
              <a:rPr lang="es-SV" i="1" dirty="0" err="1" smtClean="0">
                <a:solidFill>
                  <a:srgbClr val="0070C0"/>
                </a:solidFill>
              </a:rPr>
              <a:t>using</a:t>
            </a:r>
            <a:r>
              <a:rPr lang="es-SV" i="1" dirty="0" smtClean="0">
                <a:solidFill>
                  <a:srgbClr val="0070C0"/>
                </a:solidFill>
              </a:rPr>
              <a:t> </a:t>
            </a:r>
            <a:r>
              <a:rPr lang="es-SV" i="1" dirty="0" err="1" smtClean="0">
                <a:solidFill>
                  <a:srgbClr val="0070C0"/>
                </a:solidFill>
              </a:rPr>
              <a:t>Sugars</a:t>
            </a:r>
            <a:r>
              <a:rPr lang="es-SV" i="1" dirty="0" smtClean="0">
                <a:solidFill>
                  <a:srgbClr val="0070C0"/>
                </a:solidFill>
              </a:rPr>
              <a:t>™ - Cane Factory. 2015]</a:t>
            </a:r>
            <a:endParaRPr lang="es-MX" i="1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768046" y="1907177"/>
            <a:ext cx="38102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SV" sz="2400" dirty="0" err="1" smtClean="0"/>
              <a:t>Sugars</a:t>
            </a:r>
            <a:r>
              <a:rPr lang="es-SV" sz="2400" dirty="0" smtClean="0"/>
              <a:t>™ es un software de simulación de procesos de la industria azucarera.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SV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SV" sz="2400" dirty="0" smtClean="0"/>
              <a:t>Permite realizar balances de materia y energía de toda la planta de forma rápida en una interfaz gráfica basada en Microsoft Visio®.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2420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82811" y="160638"/>
            <a:ext cx="10095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dirty="0" smtClean="0">
                <a:solidFill>
                  <a:schemeClr val="tx2"/>
                </a:solidFill>
              </a:rPr>
              <a:t>Simulaciones de proceso para el ahorro de vapor</a:t>
            </a:r>
            <a:endParaRPr lang="es-MX" sz="4400" dirty="0">
              <a:solidFill>
                <a:schemeClr val="tx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22811" y="2177143"/>
            <a:ext cx="2500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/>
              <a:t>Procesos / Equipos para el ahorro de vapor</a:t>
            </a:r>
            <a:endParaRPr lang="es-MX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132213" y="2177143"/>
            <a:ext cx="2799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/>
              <a:t>Balances de materia y energía en </a:t>
            </a:r>
            <a:r>
              <a:rPr lang="es-SV" sz="2400" b="1" dirty="0" err="1" smtClean="0"/>
              <a:t>Sugars</a:t>
            </a:r>
            <a:r>
              <a:rPr lang="es-SV" sz="2400" b="1" dirty="0" smtClean="0"/>
              <a:t> para determinar consumo de vapor</a:t>
            </a:r>
            <a:endParaRPr lang="es-MX" sz="2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8447318" y="2177143"/>
            <a:ext cx="3527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/>
              <a:t>Evaluación del impacto del cambio en consumo de vapor en la generación de energía eléctrica</a:t>
            </a:r>
            <a:endParaRPr lang="es-MX" sz="2400" b="1" dirty="0"/>
          </a:p>
        </p:txBody>
      </p:sp>
      <p:sp>
        <p:nvSpPr>
          <p:cNvPr id="8" name="Flecha curvada hacia abajo 7"/>
          <p:cNvSpPr/>
          <p:nvPr/>
        </p:nvSpPr>
        <p:spPr>
          <a:xfrm rot="20074186">
            <a:off x="2760617" y="1881051"/>
            <a:ext cx="1271452" cy="705395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" name="Flecha curvada hacia abajo 8"/>
          <p:cNvSpPr/>
          <p:nvPr/>
        </p:nvSpPr>
        <p:spPr>
          <a:xfrm rot="20074186">
            <a:off x="7197634" y="1881050"/>
            <a:ext cx="1271452" cy="705395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22811" y="4043222"/>
            <a:ext cx="51032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SV" dirty="0" smtClean="0"/>
              <a:t>Validación del modelo</a:t>
            </a:r>
          </a:p>
          <a:p>
            <a:pPr marL="342900" indent="-342900">
              <a:buAutoNum type="arabicPeriod"/>
            </a:pPr>
            <a:r>
              <a:rPr lang="es-SV" dirty="0" smtClean="0"/>
              <a:t>Evaporadores </a:t>
            </a:r>
            <a:r>
              <a:rPr lang="es-SV" dirty="0" smtClean="0"/>
              <a:t>de película descendente</a:t>
            </a:r>
          </a:p>
          <a:p>
            <a:pPr marL="342900" indent="-342900">
              <a:buFontTx/>
              <a:buAutoNum type="arabicPeriod"/>
            </a:pPr>
            <a:r>
              <a:rPr lang="es-SV" dirty="0"/>
              <a:t>Tachos continuos</a:t>
            </a:r>
          </a:p>
          <a:p>
            <a:pPr marL="342900" indent="-342900">
              <a:buAutoNum type="arabicPeriod"/>
            </a:pPr>
            <a:r>
              <a:rPr lang="es-SV" dirty="0" smtClean="0"/>
              <a:t>Calentador </a:t>
            </a:r>
            <a:r>
              <a:rPr lang="es-SV" dirty="0" smtClean="0"/>
              <a:t>de jugo mixto – vapor 5</a:t>
            </a:r>
          </a:p>
          <a:p>
            <a:pPr marL="342900" indent="-342900">
              <a:buAutoNum type="arabicPeriod"/>
            </a:pPr>
            <a:r>
              <a:rPr lang="es-SV" dirty="0" smtClean="0"/>
              <a:t>Calentador de jugo mixto – vapor tacho continuo</a:t>
            </a:r>
          </a:p>
          <a:p>
            <a:pPr marL="342900" indent="-342900">
              <a:buAutoNum type="arabicPeriod"/>
            </a:pPr>
            <a:r>
              <a:rPr lang="es-SV" dirty="0" smtClean="0"/>
              <a:t>Zepelín </a:t>
            </a:r>
            <a:r>
              <a:rPr lang="es-SV" dirty="0" smtClean="0"/>
              <a:t>de </a:t>
            </a:r>
            <a:r>
              <a:rPr lang="es-SV" dirty="0" smtClean="0"/>
              <a:t>condensos</a:t>
            </a:r>
          </a:p>
          <a:p>
            <a:pPr marL="342900" indent="-342900">
              <a:buAutoNum type="arabicPeriod"/>
            </a:pPr>
            <a:r>
              <a:rPr lang="es-SV" dirty="0" smtClean="0"/>
              <a:t>Planta con consumo de vapor de 26.1 % caña</a:t>
            </a:r>
            <a:endParaRPr lang="es-SV" dirty="0" smtClean="0"/>
          </a:p>
          <a:p>
            <a:pPr marL="342900" indent="-342900"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97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A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SSA" id="{F18B18D4-7DE4-4733-BAE7-02C2575FCF83}" vid="{E23394F9-526D-496D-9DB1-5ED9E150B00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1037</Words>
  <Application>Microsoft Office PowerPoint</Application>
  <PresentationFormat>Panorámica</PresentationFormat>
  <Paragraphs>193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1_CASSA</vt:lpstr>
      <vt:lpstr>Simulaciones de procesos para el ahorro de vapor en la industria azucarera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Simulaciones de procesos para el ahorro de vapor en la industria azucarera</dc:title>
  <dc:creator>Julian Velez</dc:creator>
  <cp:lastModifiedBy>Julian Velez</cp:lastModifiedBy>
  <cp:revision>57</cp:revision>
  <dcterms:created xsi:type="dcterms:W3CDTF">2017-07-18T19:27:27Z</dcterms:created>
  <dcterms:modified xsi:type="dcterms:W3CDTF">2017-08-08T17:01:37Z</dcterms:modified>
</cp:coreProperties>
</file>