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63" r:id="rId2"/>
    <p:sldId id="259" r:id="rId3"/>
    <p:sldId id="265" r:id="rId4"/>
    <p:sldId id="266" r:id="rId5"/>
    <p:sldId id="267" r:id="rId6"/>
    <p:sldId id="268" r:id="rId7"/>
    <p:sldId id="279" r:id="rId8"/>
    <p:sldId id="294" r:id="rId9"/>
    <p:sldId id="295" r:id="rId10"/>
    <p:sldId id="280" r:id="rId11"/>
    <p:sldId id="276" r:id="rId12"/>
    <p:sldId id="271" r:id="rId13"/>
    <p:sldId id="275" r:id="rId14"/>
    <p:sldId id="278" r:id="rId15"/>
    <p:sldId id="277" r:id="rId16"/>
    <p:sldId id="272" r:id="rId17"/>
    <p:sldId id="298" r:id="rId18"/>
    <p:sldId id="299" r:id="rId19"/>
    <p:sldId id="300" r:id="rId20"/>
    <p:sldId id="301" r:id="rId21"/>
    <p:sldId id="302" r:id="rId22"/>
    <p:sldId id="303" r:id="rId23"/>
    <p:sldId id="304" r:id="rId24"/>
    <p:sldId id="273" r:id="rId25"/>
    <p:sldId id="274" r:id="rId26"/>
    <p:sldId id="282" r:id="rId27"/>
    <p:sldId id="285" r:id="rId28"/>
    <p:sldId id="291" r:id="rId29"/>
    <p:sldId id="286" r:id="rId30"/>
    <p:sldId id="306" r:id="rId31"/>
    <p:sldId id="287" r:id="rId32"/>
    <p:sldId id="283" r:id="rId33"/>
    <p:sldId id="297" r:id="rId34"/>
    <p:sldId id="290" r:id="rId35"/>
    <p:sldId id="281" r:id="rId36"/>
    <p:sldId id="292" r:id="rId37"/>
    <p:sldId id="293" r:id="rId38"/>
    <p:sldId id="296" r:id="rId39"/>
    <p:sldId id="264" r:id="rId40"/>
    <p:sldId id="269" r:id="rId41"/>
    <p:sldId id="270"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8660" autoAdjust="0"/>
  </p:normalViewPr>
  <p:slideViewPr>
    <p:cSldViewPr>
      <p:cViewPr varScale="1">
        <p:scale>
          <a:sx n="74" d="100"/>
          <a:sy n="74" d="100"/>
        </p:scale>
        <p:origin x="126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0E41440-28DE-4CD4-9673-DCB0997C4689}" type="datetimeFigureOut">
              <a:rPr lang="en-US"/>
              <a:pPr>
                <a:defRPr/>
              </a:pPr>
              <a:t>7/22/2017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EEED332B-BE8C-46CE-AD45-3797748911CC}" type="slidenum">
              <a:rPr lang="en-US"/>
              <a:pPr>
                <a:defRPr/>
              </a:pPr>
              <a:t>‹#›</a:t>
            </a:fld>
            <a:endParaRPr lang="en-US" dirty="0"/>
          </a:p>
        </p:txBody>
      </p:sp>
    </p:spTree>
    <p:extLst>
      <p:ext uri="{BB962C8B-B14F-4D97-AF65-F5344CB8AC3E}">
        <p14:creationId xmlns:p14="http://schemas.microsoft.com/office/powerpoint/2010/main" val="1798972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9948204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10</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662504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11</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5880044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12</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859603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13</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6256596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14</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773358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15</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4228584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16</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765564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17</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144922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18</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782126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19</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14493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7904075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20</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2167676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21</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835963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22</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0956763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23</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7061649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24</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829479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25</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080125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26</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5833503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27</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2908171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28</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0796065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29</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625812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86023512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30</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9352761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31</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380395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32</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78933047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33</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661868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34</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40006501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35</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3125837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36</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037713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37</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1733960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38</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96641763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39</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848719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4</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7745764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40</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8383324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41</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52547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5</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1440948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6</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20863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7</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1772057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8</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309025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p:txBody>
          <a:bodyPr/>
          <a:lstStyle/>
          <a:p>
            <a:pPr>
              <a:defRPr/>
            </a:pPr>
            <a:r>
              <a:rPr lang="en-US" dirty="0"/>
              <a:t>8-</a:t>
            </a:r>
            <a:fld id="{8CD98722-405A-491E-80A6-E5966F85E343}" type="slidenum">
              <a:rPr lang="en-US"/>
              <a:pPr>
                <a:defRPr/>
              </a:pPr>
              <a:t>9</a:t>
            </a:fld>
            <a:endParaRPr lang="en-US" dirty="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06766" indent="-1618" algn="just" eaLnBrk="1" hangingPunct="1"/>
            <a:endParaRPr lang="en-US" dirty="0"/>
          </a:p>
        </p:txBody>
      </p:sp>
    </p:spTree>
    <p:extLst>
      <p:ext uri="{BB962C8B-B14F-4D97-AF65-F5344CB8AC3E}">
        <p14:creationId xmlns:p14="http://schemas.microsoft.com/office/powerpoint/2010/main" val="24783637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p:cNvSpPr>
            <a:spLocks noGrp="1"/>
          </p:cNvSpPr>
          <p:nvPr>
            <p:ph type="dt" sz="half" idx="10"/>
          </p:nvPr>
        </p:nvSpPr>
        <p:spPr/>
        <p:txBody>
          <a:bodyPr/>
          <a:lstStyle>
            <a:lvl1pPr>
              <a:defRPr/>
            </a:lvl1pPr>
          </a:lstStyle>
          <a:p>
            <a:pPr>
              <a:defRPr/>
            </a:pPr>
            <a:fld id="{0E502146-CA89-4F41-9ED5-66A45BF01042}" type="datetimeFigureOut">
              <a:rPr lang="en-US"/>
              <a:pPr>
                <a:defRPr/>
              </a:pPr>
              <a:t>7/22/2017</a:t>
            </a:fld>
            <a:endParaRPr lang="en-US" dirty="0"/>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A61DC75F-770E-45E5-B654-47552D68BC7B}" type="slidenum">
              <a:rPr lang="en-US"/>
              <a:pPr>
                <a:defRPr/>
              </a:pPr>
              <a:t>‹#›</a:t>
            </a:fld>
            <a:endParaRPr lang="en-US" dirty="0"/>
          </a:p>
        </p:txBody>
      </p:sp>
    </p:spTree>
    <p:extLst>
      <p:ext uri="{BB962C8B-B14F-4D97-AF65-F5344CB8AC3E}">
        <p14:creationId xmlns:p14="http://schemas.microsoft.com/office/powerpoint/2010/main" val="405831380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187C970-024E-41F0-8FA8-239BC952259C}" type="datetimeFigureOut">
              <a:rPr lang="en-US"/>
              <a:pPr>
                <a:defRPr/>
              </a:pPr>
              <a:t>7/22/2017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26211EB-3CE9-4DA8-A5F5-FB688074D5AC}" type="slidenum">
              <a:rPr lang="en-US"/>
              <a:pPr>
                <a:defRPr/>
              </a:pPr>
              <a:t>‹#›</a:t>
            </a:fld>
            <a:endParaRPr lang="en-US" dirty="0"/>
          </a:p>
        </p:txBody>
      </p:sp>
    </p:spTree>
    <p:extLst>
      <p:ext uri="{BB962C8B-B14F-4D97-AF65-F5344CB8AC3E}">
        <p14:creationId xmlns:p14="http://schemas.microsoft.com/office/powerpoint/2010/main" val="303978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04DB8903-054B-4AAA-9751-6179C97B2A29}" type="datetimeFigureOut">
              <a:rPr lang="en-US"/>
              <a:pPr>
                <a:defRPr/>
              </a:pPr>
              <a:t>7/22/2017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B4BCD97-F42A-47B1-BDC0-B714BFA7A520}" type="slidenum">
              <a:rPr lang="en-US"/>
              <a:pPr>
                <a:defRPr/>
              </a:pPr>
              <a:t>‹#›</a:t>
            </a:fld>
            <a:endParaRPr lang="en-US" dirty="0"/>
          </a:p>
        </p:txBody>
      </p:sp>
    </p:spTree>
    <p:extLst>
      <p:ext uri="{BB962C8B-B14F-4D97-AF65-F5344CB8AC3E}">
        <p14:creationId xmlns:p14="http://schemas.microsoft.com/office/powerpoint/2010/main" val="2771327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EBC35DE0-9CDA-4EF9-A34C-A18F48503CE9}" type="datetimeFigureOut">
              <a:rPr lang="en-US"/>
              <a:pPr>
                <a:defRPr/>
              </a:pPr>
              <a:t>7/22/2017</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5C83ED-EC3A-4202-918A-91F3E6C103F6}" type="slidenum">
              <a:rPr lang="en-US"/>
              <a:pPr>
                <a:defRPr/>
              </a:pPr>
              <a:t>‹#›</a:t>
            </a:fld>
            <a:endParaRPr lang="en-US" dirty="0"/>
          </a:p>
        </p:txBody>
      </p:sp>
    </p:spTree>
    <p:extLst>
      <p:ext uri="{BB962C8B-B14F-4D97-AF65-F5344CB8AC3E}">
        <p14:creationId xmlns:p14="http://schemas.microsoft.com/office/powerpoint/2010/main" val="123764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51B508F-0143-45FF-9ECC-D429B096845B}" type="datetimeFigureOut">
              <a:rPr lang="en-US"/>
              <a:pPr>
                <a:defRPr/>
              </a:pPr>
              <a:t>7/22/2017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7E50B7-41C7-4977-AB1E-56A4EC31ACBE}" type="slidenum">
              <a:rPr lang="en-US"/>
              <a:pPr>
                <a:defRPr/>
              </a:pPr>
              <a:t>‹#›</a:t>
            </a:fld>
            <a:endParaRPr lang="en-US" dirty="0"/>
          </a:p>
        </p:txBody>
      </p:sp>
    </p:spTree>
    <p:extLst>
      <p:ext uri="{BB962C8B-B14F-4D97-AF65-F5344CB8AC3E}">
        <p14:creationId xmlns:p14="http://schemas.microsoft.com/office/powerpoint/2010/main" val="25266943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0C3199DF-CB2A-4D09-84FE-EBCB1F42F8DF}" type="datetimeFigureOut">
              <a:rPr lang="en-US"/>
              <a:pPr>
                <a:defRPr/>
              </a:pPr>
              <a:t>7/22/2017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9F0ED22D-15E1-4D92-BB4B-9A8509261569}" type="slidenum">
              <a:rPr lang="en-US"/>
              <a:pPr>
                <a:defRPr/>
              </a:pPr>
              <a:t>‹#›</a:t>
            </a:fld>
            <a:endParaRPr lang="en-US" dirty="0"/>
          </a:p>
        </p:txBody>
      </p:sp>
    </p:spTree>
    <p:extLst>
      <p:ext uri="{BB962C8B-B14F-4D97-AF65-F5344CB8AC3E}">
        <p14:creationId xmlns:p14="http://schemas.microsoft.com/office/powerpoint/2010/main" val="2804508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681D7644-6F97-4411-9EF3-7FA0E2038BED}" type="datetimeFigureOut">
              <a:rPr lang="en-US"/>
              <a:pPr>
                <a:defRPr/>
              </a:pPr>
              <a:t>7/22/2017</a:t>
            </a:fld>
            <a:endParaRPr lang="en-US" dirty="0"/>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2B078B73-9FA4-428A-AB31-96515138457B}" type="slidenum">
              <a:rPr lang="en-US"/>
              <a:pPr>
                <a:defRPr/>
              </a:pPr>
              <a:t>‹#›</a:t>
            </a:fld>
            <a:endParaRPr lang="en-US" dirty="0"/>
          </a:p>
        </p:txBody>
      </p:sp>
    </p:spTree>
    <p:extLst>
      <p:ext uri="{BB962C8B-B14F-4D97-AF65-F5344CB8AC3E}">
        <p14:creationId xmlns:p14="http://schemas.microsoft.com/office/powerpoint/2010/main" val="310947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DE32E5F6-2A87-4789-9AC1-B9747ACEFFAB}" type="datetimeFigureOut">
              <a:rPr lang="en-US"/>
              <a:pPr>
                <a:defRPr/>
              </a:pPr>
              <a:t>7/22/2017</a:t>
            </a:fld>
            <a:endParaRPr lang="en-US" dirty="0"/>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A1204A36-4185-4E75-A390-FF7E893360FA}" type="slidenum">
              <a:rPr lang="en-US"/>
              <a:pPr>
                <a:defRPr/>
              </a:pPr>
              <a:t>‹#›</a:t>
            </a:fld>
            <a:endParaRPr lang="en-US" dirty="0"/>
          </a:p>
        </p:txBody>
      </p:sp>
    </p:spTree>
    <p:extLst>
      <p:ext uri="{BB962C8B-B14F-4D97-AF65-F5344CB8AC3E}">
        <p14:creationId xmlns:p14="http://schemas.microsoft.com/office/powerpoint/2010/main" val="1493534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7320DB9-EE8E-4B69-9D41-7250BAC5E3DE}" type="datetimeFigureOut">
              <a:rPr lang="en-US"/>
              <a:pPr>
                <a:defRPr/>
              </a:pPr>
              <a:t>7/22/2017</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06CBE03-7DE8-4B94-8D59-B18B6D852461}" type="slidenum">
              <a:rPr lang="en-US"/>
              <a:pPr>
                <a:defRPr/>
              </a:pPr>
              <a:t>‹#›</a:t>
            </a:fld>
            <a:endParaRPr lang="en-US" dirty="0"/>
          </a:p>
        </p:txBody>
      </p:sp>
    </p:spTree>
    <p:extLst>
      <p:ext uri="{BB962C8B-B14F-4D97-AF65-F5344CB8AC3E}">
        <p14:creationId xmlns:p14="http://schemas.microsoft.com/office/powerpoint/2010/main" val="91397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FAAEB20C-E456-4738-B7EF-8F30F8216AC2}" type="datetimeFigureOut">
              <a:rPr lang="en-US"/>
              <a:pPr>
                <a:defRPr/>
              </a:pPr>
              <a:t>7/22/2017</a:t>
            </a:fld>
            <a:endParaRPr lang="en-US" dirty="0"/>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5445737-B9A8-4233-AC29-0E8648A3F26F}" type="slidenum">
              <a:rPr lang="en-US"/>
              <a:pPr>
                <a:defRPr/>
              </a:pPr>
              <a:t>‹#›</a:t>
            </a:fld>
            <a:endParaRPr lang="en-US" dirty="0"/>
          </a:p>
        </p:txBody>
      </p:sp>
    </p:spTree>
    <p:extLst>
      <p:ext uri="{BB962C8B-B14F-4D97-AF65-F5344CB8AC3E}">
        <p14:creationId xmlns:p14="http://schemas.microsoft.com/office/powerpoint/2010/main" val="367701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p:cNvSpPr>
            <a:spLocks noGrp="1"/>
          </p:cNvSpPr>
          <p:nvPr>
            <p:ph type="dt" sz="half" idx="10"/>
          </p:nvPr>
        </p:nvSpPr>
        <p:spPr/>
        <p:txBody>
          <a:bodyPr/>
          <a:lstStyle>
            <a:lvl1pPr>
              <a:defRPr/>
            </a:lvl1pPr>
          </a:lstStyle>
          <a:p>
            <a:pPr>
              <a:defRPr/>
            </a:pPr>
            <a:fld id="{F2323A59-F456-4EB7-8A47-BF155D000FE1}" type="datetimeFigureOut">
              <a:rPr lang="en-US"/>
              <a:pPr>
                <a:defRPr/>
              </a:pPr>
              <a:t>7/22/2017</a:t>
            </a:fld>
            <a:endParaRPr lang="en-US" dirty="0"/>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3AA21DD7-FD0A-406D-919E-4F789BE20F2C}" type="slidenum">
              <a:rPr lang="en-US"/>
              <a:pPr>
                <a:defRPr/>
              </a:pPr>
              <a:t>‹#›</a:t>
            </a:fld>
            <a:endParaRPr lang="en-US" dirty="0"/>
          </a:p>
        </p:txBody>
      </p:sp>
    </p:spTree>
    <p:extLst>
      <p:ext uri="{BB962C8B-B14F-4D97-AF65-F5344CB8AC3E}">
        <p14:creationId xmlns:p14="http://schemas.microsoft.com/office/powerpoint/2010/main" val="339994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5DE409ED-E81D-4212-8EC9-F2A574396EE2}" type="datetimeFigureOut">
              <a:rPr lang="en-US"/>
              <a:pPr>
                <a:defRPr/>
              </a:pPr>
              <a:t>7/22/2017</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EB1D110B-30D0-426D-9AD0-E0B373478A9C}"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823" r:id="rId1"/>
    <p:sldLayoutId id="2147483815" r:id="rId2"/>
    <p:sldLayoutId id="2147483824" r:id="rId3"/>
    <p:sldLayoutId id="2147483816" r:id="rId4"/>
    <p:sldLayoutId id="2147483817" r:id="rId5"/>
    <p:sldLayoutId id="2147483818" r:id="rId6"/>
    <p:sldLayoutId id="2147483819" r:id="rId7"/>
    <p:sldLayoutId id="2147483820" r:id="rId8"/>
    <p:sldLayoutId id="2147483825" r:id="rId9"/>
    <p:sldLayoutId id="2147483821" r:id="rId10"/>
    <p:sldLayoutId id="214748382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85800"/>
            <a:ext cx="7542212" cy="1447800"/>
          </a:xfrm>
        </p:spPr>
        <p:txBody>
          <a:bodyPr>
            <a:normAutofit/>
          </a:bodyPr>
          <a:lstStyle/>
          <a:p>
            <a:pPr algn="ctr" eaLnBrk="1" fontAlgn="auto" hangingPunct="1">
              <a:spcAft>
                <a:spcPts val="0"/>
              </a:spcAft>
              <a:defRPr/>
            </a:pPr>
            <a:r>
              <a:rPr lang="en-AU" sz="4400" b="1" dirty="0" smtClean="0">
                <a:solidFill>
                  <a:srgbClr val="FF0000"/>
                </a:solidFill>
                <a:effectLst>
                  <a:outerShdw blurRad="38100" dist="38100" dir="2700000" algn="tl">
                    <a:srgbClr val="C0C0C0"/>
                  </a:outerShdw>
                </a:effectLst>
              </a:rPr>
              <a:t>STEAM BOILER EFFICIENCY </a:t>
            </a:r>
            <a:br>
              <a:rPr lang="en-AU" sz="4400" b="1" dirty="0" smtClean="0">
                <a:solidFill>
                  <a:srgbClr val="FF0000"/>
                </a:solidFill>
                <a:effectLst>
                  <a:outerShdw blurRad="38100" dist="38100" dir="2700000" algn="tl">
                    <a:srgbClr val="C0C0C0"/>
                  </a:outerShdw>
                </a:effectLst>
              </a:rPr>
            </a:br>
            <a:r>
              <a:rPr lang="en-AU" sz="4400" b="1" dirty="0" smtClean="0">
                <a:solidFill>
                  <a:srgbClr val="FF0000"/>
                </a:solidFill>
                <a:effectLst>
                  <a:outerShdw blurRad="38100" dist="38100" dir="2700000" algn="tl">
                    <a:srgbClr val="C0C0C0"/>
                  </a:outerShdw>
                </a:effectLst>
              </a:rPr>
              <a:t>USING BIOMASS</a:t>
            </a:r>
            <a:endParaRPr lang="en-US" sz="5600" b="1"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9981" y="2286000"/>
            <a:ext cx="7283450" cy="4114800"/>
          </a:xfrm>
        </p:spPr>
        <p:txBody>
          <a:bodyPr/>
          <a:lstStyle/>
          <a:p>
            <a:pPr marL="0" indent="0" algn="ctr" eaLnBrk="1" hangingPunct="1">
              <a:buNone/>
            </a:pPr>
            <a:endParaRPr lang="en-AU" dirty="0" smtClean="0"/>
          </a:p>
          <a:p>
            <a:pPr marL="0" indent="0" algn="ctr" eaLnBrk="1" hangingPunct="1">
              <a:buNone/>
            </a:pPr>
            <a:r>
              <a:rPr lang="en-AU" sz="3600" b="1" dirty="0" smtClean="0">
                <a:solidFill>
                  <a:srgbClr val="FFC000"/>
                </a:solidFill>
              </a:rPr>
              <a:t>Dr Terry Dixon</a:t>
            </a:r>
          </a:p>
          <a:p>
            <a:pPr marL="0" indent="0" algn="ctr" eaLnBrk="1" hangingPunct="1">
              <a:buNone/>
            </a:pPr>
            <a:endParaRPr lang="en-AU" dirty="0" smtClean="0"/>
          </a:p>
          <a:p>
            <a:pPr marL="0" indent="0" algn="ctr" eaLnBrk="1" hangingPunct="1">
              <a:buNone/>
            </a:pPr>
            <a:r>
              <a:rPr lang="en-AU" b="1" dirty="0" smtClean="0">
                <a:solidFill>
                  <a:srgbClr val="0070C0"/>
                </a:solidFill>
              </a:rPr>
              <a:t>COGENERATION WORKSHOP</a:t>
            </a:r>
          </a:p>
          <a:p>
            <a:pPr marL="0" indent="0" algn="ctr" eaLnBrk="1" hangingPunct="1">
              <a:buNone/>
            </a:pPr>
            <a:endParaRPr lang="en-AU" b="1" dirty="0" smtClean="0">
              <a:solidFill>
                <a:srgbClr val="0070C0"/>
              </a:solidFill>
            </a:endParaRPr>
          </a:p>
          <a:p>
            <a:pPr marL="0" indent="0" algn="ctr" eaLnBrk="1" hangingPunct="1">
              <a:buNone/>
            </a:pPr>
            <a:r>
              <a:rPr lang="en-AU" sz="2200" dirty="0" smtClean="0"/>
              <a:t>XXI  </a:t>
            </a:r>
            <a:r>
              <a:rPr lang="en-AU" sz="2200" dirty="0" err="1" smtClean="0"/>
              <a:t>Congreso</a:t>
            </a:r>
            <a:r>
              <a:rPr lang="en-AU" sz="2200" dirty="0" smtClean="0"/>
              <a:t> De </a:t>
            </a:r>
            <a:r>
              <a:rPr lang="en-AU" sz="2200" dirty="0" err="1" smtClean="0"/>
              <a:t>Tecnicos</a:t>
            </a:r>
            <a:r>
              <a:rPr lang="en-AU" sz="2200" dirty="0" smtClean="0"/>
              <a:t> Azucareros </a:t>
            </a:r>
          </a:p>
          <a:p>
            <a:pPr marL="0" indent="0" algn="ctr" eaLnBrk="1" hangingPunct="1">
              <a:buNone/>
            </a:pPr>
            <a:r>
              <a:rPr lang="en-AU" sz="2200" dirty="0" smtClean="0"/>
              <a:t>De Centroamerica</a:t>
            </a:r>
          </a:p>
          <a:p>
            <a:pPr marL="0" indent="0" algn="ctr" eaLnBrk="1" hangingPunct="1">
              <a:buNone/>
            </a:pPr>
            <a:r>
              <a:rPr lang="en-AU" dirty="0" smtClean="0"/>
              <a:t>21 - 25 August 2017</a:t>
            </a:r>
          </a:p>
          <a:p>
            <a:pPr marL="0" indent="0" eaLnBrk="1" hangingPunct="1">
              <a:buNone/>
            </a:pPr>
            <a:r>
              <a:rPr lang="en-AU" dirty="0" smtClean="0"/>
              <a:t> </a:t>
            </a:r>
            <a:endParaRPr lang="en-US" dirty="0"/>
          </a:p>
          <a:p>
            <a:pPr eaLnBrk="1" hangingPunct="1"/>
            <a:endParaRPr lang="en-US" dirty="0"/>
          </a:p>
          <a:p>
            <a:pPr eaLnBrk="1" hangingPunct="1"/>
            <a:endParaRPr lang="en-US" dirty="0"/>
          </a:p>
          <a:p>
            <a:pPr eaLnBrk="1" hangingPunct="1"/>
            <a:endParaRPr lang="en-US" dirty="0">
              <a:solidFill>
                <a:srgbClr val="000000"/>
              </a:solidFill>
              <a:latin typeface="Helvetica"/>
            </a:endParaRPr>
          </a:p>
        </p:txBody>
      </p:sp>
    </p:spTree>
    <p:extLst>
      <p:ext uri="{BB962C8B-B14F-4D97-AF65-F5344CB8AC3E}">
        <p14:creationId xmlns:p14="http://schemas.microsoft.com/office/powerpoint/2010/main" val="1741709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762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ENERGY BOX</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990600" y="1524000"/>
            <a:ext cx="7283450" cy="48767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ONLY factors are the Inputs and Outputs</a:t>
            </a:r>
          </a:p>
          <a:p>
            <a:pPr eaLnBrk="1" hangingPunct="1"/>
            <a:r>
              <a:rPr lang="en-AU" dirty="0" smtClean="0">
                <a:solidFill>
                  <a:srgbClr val="000000"/>
                </a:solidFill>
                <a:latin typeface="Helvetica" panose="020B0604020202020204" pitchFamily="34" charset="0"/>
                <a:cs typeface="Helvetica" panose="020B0604020202020204" pitchFamily="34" charset="0"/>
              </a:rPr>
              <a:t>Whatever happens inside the Energy Box does not alter the </a:t>
            </a:r>
            <a:r>
              <a:rPr lang="en-AU" u="sng" dirty="0" smtClean="0">
                <a:solidFill>
                  <a:srgbClr val="000000"/>
                </a:solidFill>
                <a:latin typeface="Helvetica" panose="020B0604020202020204" pitchFamily="34" charset="0"/>
                <a:cs typeface="Helvetica" panose="020B0604020202020204" pitchFamily="34" charset="0"/>
              </a:rPr>
              <a:t>calculation</a:t>
            </a:r>
            <a:r>
              <a:rPr lang="en-AU" dirty="0" smtClean="0">
                <a:solidFill>
                  <a:srgbClr val="000000"/>
                </a:solidFill>
                <a:latin typeface="Helvetica" panose="020B0604020202020204" pitchFamily="34" charset="0"/>
                <a:cs typeface="Helvetica" panose="020B0604020202020204" pitchFamily="34" charset="0"/>
              </a:rPr>
              <a:t> of the Efficiency </a:t>
            </a:r>
          </a:p>
          <a:p>
            <a:pPr eaLnBrk="1" hangingPunct="1"/>
            <a:r>
              <a:rPr lang="en-AU" dirty="0" smtClean="0">
                <a:solidFill>
                  <a:srgbClr val="000000"/>
                </a:solidFill>
                <a:latin typeface="Helvetica" panose="020B0604020202020204" pitchFamily="34" charset="0"/>
                <a:cs typeface="Helvetica" panose="020B0604020202020204" pitchFamily="34" charset="0"/>
              </a:rPr>
              <a:t>Various design techniques to recover energy and increase energy efficiency</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a:t>
            </a:r>
            <a:r>
              <a:rPr lang="en-AU" u="sng" dirty="0" smtClean="0">
                <a:solidFill>
                  <a:srgbClr val="000000"/>
                </a:solidFill>
                <a:latin typeface="Helvetica" panose="020B0604020202020204" pitchFamily="34" charset="0"/>
                <a:cs typeface="Helvetica" panose="020B0604020202020204" pitchFamily="34" charset="0"/>
              </a:rPr>
              <a:t>Air</a:t>
            </a:r>
            <a:r>
              <a:rPr lang="en-AU" dirty="0" smtClean="0">
                <a:solidFill>
                  <a:srgbClr val="000000"/>
                </a:solidFill>
                <a:latin typeface="Helvetica" panose="020B0604020202020204" pitchFamily="34" charset="0"/>
                <a:cs typeface="Helvetica" panose="020B0604020202020204" pitchFamily="34" charset="0"/>
              </a:rPr>
              <a:t> – Airheaters</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a:t>
            </a:r>
            <a:r>
              <a:rPr lang="en-AU" u="sng" dirty="0" smtClean="0">
                <a:solidFill>
                  <a:srgbClr val="000000"/>
                </a:solidFill>
                <a:latin typeface="Helvetica" panose="020B0604020202020204" pitchFamily="34" charset="0"/>
                <a:cs typeface="Helvetica" panose="020B0604020202020204" pitchFamily="34" charset="0"/>
              </a:rPr>
              <a:t>Water</a:t>
            </a:r>
            <a:r>
              <a:rPr lang="en-AU" dirty="0" smtClean="0">
                <a:solidFill>
                  <a:srgbClr val="000000"/>
                </a:solidFill>
                <a:latin typeface="Helvetica" panose="020B0604020202020204" pitchFamily="34" charset="0"/>
                <a:cs typeface="Helvetica" panose="020B0604020202020204" pitchFamily="34" charset="0"/>
              </a:rPr>
              <a:t> – Economisers</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a:t>
            </a:r>
            <a:r>
              <a:rPr lang="en-AU" u="sng" dirty="0" smtClean="0">
                <a:solidFill>
                  <a:srgbClr val="000000"/>
                </a:solidFill>
                <a:latin typeface="Helvetica" panose="020B0604020202020204" pitchFamily="34" charset="0"/>
                <a:cs typeface="Helvetica" panose="020B0604020202020204" pitchFamily="34" charset="0"/>
              </a:rPr>
              <a:t>Bagasse</a:t>
            </a:r>
            <a:r>
              <a:rPr lang="en-AU" dirty="0" smtClean="0">
                <a:solidFill>
                  <a:srgbClr val="000000"/>
                </a:solidFill>
                <a:latin typeface="Helvetica" panose="020B0604020202020204" pitchFamily="34" charset="0"/>
                <a:cs typeface="Helvetica" panose="020B0604020202020204" pitchFamily="34" charset="0"/>
              </a:rPr>
              <a:t> – Bagasse Dryers</a:t>
            </a:r>
          </a:p>
          <a:p>
            <a:pPr eaLnBrk="1" hangingPunct="1"/>
            <a:r>
              <a:rPr lang="en-AU" dirty="0" smtClean="0">
                <a:solidFill>
                  <a:srgbClr val="000000"/>
                </a:solidFill>
                <a:latin typeface="Helvetica" panose="020B0604020202020204" pitchFamily="34" charset="0"/>
                <a:cs typeface="Helvetica" panose="020B0604020202020204" pitchFamily="34" charset="0"/>
              </a:rPr>
              <a:t>Whatever occurs – </a:t>
            </a:r>
            <a:r>
              <a:rPr lang="en-AU" dirty="0" smtClean="0">
                <a:solidFill>
                  <a:srgbClr val="FFC000"/>
                </a:solidFill>
                <a:latin typeface="Helvetica" panose="020B0604020202020204" pitchFamily="34" charset="0"/>
                <a:cs typeface="Helvetica" panose="020B0604020202020204" pitchFamily="34" charset="0"/>
              </a:rPr>
              <a:t>final flue gas temperature after last Airheater / Economiser </a:t>
            </a:r>
            <a:r>
              <a:rPr lang="en-AU" dirty="0" smtClean="0">
                <a:solidFill>
                  <a:srgbClr val="000000"/>
                </a:solidFill>
                <a:latin typeface="Helvetica" panose="020B0604020202020204" pitchFamily="34" charset="0"/>
                <a:cs typeface="Helvetica" panose="020B0604020202020204" pitchFamily="34" charset="0"/>
              </a:rPr>
              <a:t>is the key parameter</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76369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BOILER EFFICIENCY </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50435" y="1066800"/>
            <a:ext cx="7283450" cy="5638800"/>
          </a:xfrm>
        </p:spPr>
        <p:txBody>
          <a:bodyPr/>
          <a:lstStyle/>
          <a:p>
            <a:pPr eaLnBrk="1" hangingPunct="1"/>
            <a:r>
              <a:rPr lang="en-AU" dirty="0" smtClean="0">
                <a:solidFill>
                  <a:srgbClr val="FFC000"/>
                </a:solidFill>
                <a:latin typeface="Helvetica" panose="020B0604020202020204" pitchFamily="34" charset="0"/>
                <a:cs typeface="Helvetica" panose="020B0604020202020204" pitchFamily="34" charset="0"/>
              </a:rPr>
              <a:t>Direct Method</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Measure Steam Flow + Steam Press &amp; Temp    	and Feedwater Press &amp; Temp</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Measure Bagasse Flow</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Organised Correct Bagasse Samples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Moisture, Ash, GCV </a:t>
            </a:r>
          </a:p>
          <a:p>
            <a:pPr eaLnBrk="1" hangingPunct="1"/>
            <a:r>
              <a:rPr lang="en-AU" dirty="0" smtClean="0">
                <a:solidFill>
                  <a:srgbClr val="FFC000"/>
                </a:solidFill>
                <a:latin typeface="Helvetica" panose="020B0604020202020204" pitchFamily="34" charset="0"/>
                <a:cs typeface="Helvetica" panose="020B0604020202020204" pitchFamily="34" charset="0"/>
              </a:rPr>
              <a:t>Losses Method</a:t>
            </a:r>
            <a:endParaRPr lang="en-AU" dirty="0" smtClean="0">
              <a:latin typeface="Helvetica" panose="020B0604020202020204" pitchFamily="34" charset="0"/>
              <a:cs typeface="Helvetica" panose="020B0604020202020204" pitchFamily="34" charset="0"/>
            </a:endParaRPr>
          </a:p>
          <a:p>
            <a:pPr marL="0" indent="0" eaLnBrk="1" hangingPunct="1">
              <a:buNone/>
            </a:pPr>
            <a:r>
              <a:rPr lang="en-AU" dirty="0">
                <a:latin typeface="Helvetica" panose="020B0604020202020204" pitchFamily="34" charset="0"/>
                <a:cs typeface="Helvetica" panose="020B0604020202020204" pitchFamily="34" charset="0"/>
              </a:rPr>
              <a:t> </a:t>
            </a:r>
            <a:r>
              <a:rPr lang="en-AU" dirty="0" smtClean="0">
                <a:latin typeface="Helvetica" panose="020B0604020202020204" pitchFamily="34" charset="0"/>
                <a:cs typeface="Helvetica" panose="020B0604020202020204" pitchFamily="34" charset="0"/>
              </a:rPr>
              <a:t>  - Organised Correct Bagasse Samples</a:t>
            </a:r>
          </a:p>
          <a:p>
            <a:pPr marL="0" indent="0" eaLnBrk="1" hangingPunct="1">
              <a:buNone/>
            </a:pPr>
            <a:r>
              <a:rPr lang="en-AU" dirty="0">
                <a:latin typeface="Helvetica" panose="020B0604020202020204" pitchFamily="34" charset="0"/>
                <a:cs typeface="Helvetica" panose="020B0604020202020204" pitchFamily="34" charset="0"/>
              </a:rPr>
              <a:t> </a:t>
            </a:r>
            <a:r>
              <a:rPr lang="en-AU" dirty="0" smtClean="0">
                <a:latin typeface="Helvetica" panose="020B0604020202020204" pitchFamily="34" charset="0"/>
                <a:cs typeface="Helvetica" panose="020B0604020202020204" pitchFamily="34" charset="0"/>
              </a:rPr>
              <a:t>  - </a:t>
            </a:r>
            <a:r>
              <a:rPr lang="en-AU" dirty="0">
                <a:latin typeface="Helvetica" panose="020B0604020202020204" pitchFamily="34" charset="0"/>
                <a:cs typeface="Helvetica" panose="020B0604020202020204" pitchFamily="34" charset="0"/>
              </a:rPr>
              <a:t>Organised Correct </a:t>
            </a:r>
            <a:r>
              <a:rPr lang="en-AU" dirty="0" smtClean="0">
                <a:latin typeface="Helvetica" panose="020B0604020202020204" pitchFamily="34" charset="0"/>
                <a:cs typeface="Helvetica" panose="020B0604020202020204" pitchFamily="34" charset="0"/>
              </a:rPr>
              <a:t>Ash, Fly Ash </a:t>
            </a:r>
            <a:r>
              <a:rPr lang="en-AU" dirty="0">
                <a:latin typeface="Helvetica" panose="020B0604020202020204" pitchFamily="34" charset="0"/>
                <a:cs typeface="Helvetica" panose="020B0604020202020204" pitchFamily="34" charset="0"/>
              </a:rPr>
              <a:t>Samples</a:t>
            </a:r>
          </a:p>
          <a:p>
            <a:pPr marL="0" indent="0" eaLnBrk="1" hangingPunct="1">
              <a:buNone/>
            </a:pPr>
            <a:r>
              <a:rPr lang="en-AU" dirty="0" smtClean="0">
                <a:latin typeface="Helvetica" panose="020B0604020202020204" pitchFamily="34" charset="0"/>
                <a:cs typeface="Helvetica" panose="020B0604020202020204" pitchFamily="34" charset="0"/>
              </a:rPr>
              <a:t>   - Boiler Temperatures (air, flue gas)</a:t>
            </a:r>
          </a:p>
          <a:p>
            <a:pPr marL="0" indent="0" eaLnBrk="1" hangingPunct="1">
              <a:buNone/>
            </a:pPr>
            <a:r>
              <a:rPr lang="en-AU" dirty="0">
                <a:latin typeface="Helvetica" panose="020B0604020202020204" pitchFamily="34" charset="0"/>
                <a:cs typeface="Helvetica" panose="020B0604020202020204" pitchFamily="34" charset="0"/>
              </a:rPr>
              <a:t> </a:t>
            </a:r>
            <a:r>
              <a:rPr lang="en-AU" dirty="0" smtClean="0">
                <a:latin typeface="Helvetica" panose="020B0604020202020204" pitchFamily="34" charset="0"/>
                <a:cs typeface="Helvetica" panose="020B0604020202020204" pitchFamily="34" charset="0"/>
              </a:rPr>
              <a:t>  - Organised Correct Flue Gas Composition</a:t>
            </a:r>
          </a:p>
          <a:p>
            <a:pPr marL="0" indent="0" eaLnBrk="1" hangingPunct="1">
              <a:buNone/>
            </a:pPr>
            <a:r>
              <a:rPr lang="en-AU" dirty="0">
                <a:latin typeface="Helvetica" panose="020B0604020202020204" pitchFamily="34" charset="0"/>
                <a:cs typeface="Helvetica" panose="020B0604020202020204" pitchFamily="34" charset="0"/>
              </a:rPr>
              <a:t>	</a:t>
            </a:r>
            <a:r>
              <a:rPr lang="en-AU" dirty="0" smtClean="0">
                <a:latin typeface="Helvetica" panose="020B0604020202020204" pitchFamily="34" charset="0"/>
                <a:cs typeface="Helvetica" panose="020B0604020202020204" pitchFamily="34" charset="0"/>
              </a:rPr>
              <a:t>- Oxygen, Carbon Monoxide</a:t>
            </a:r>
          </a:p>
          <a:p>
            <a:pPr marL="0" indent="0" eaLnBrk="1" hangingPunct="1">
              <a:buNone/>
            </a:pPr>
            <a:endParaRPr lang="en-US"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06069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533400"/>
            <a:ext cx="7542212" cy="609600"/>
          </a:xfrm>
        </p:spPr>
        <p:txBody>
          <a:bodyPr>
            <a:normAutofit/>
          </a:bodyPr>
          <a:lstStyle/>
          <a:p>
            <a:pPr algn="ctr" eaLnBrk="1" fontAlgn="auto" hangingPunct="1">
              <a:spcAft>
                <a:spcPts val="0"/>
              </a:spcAft>
              <a:defRPr/>
            </a:pPr>
            <a:r>
              <a:rPr lang="en-AU" sz="3600" dirty="0" smtClean="0">
                <a:solidFill>
                  <a:srgbClr val="FF0000"/>
                </a:solidFill>
                <a:effectLst>
                  <a:outerShdw blurRad="38100" dist="38100" dir="2700000" algn="tl">
                    <a:srgbClr val="C0C0C0"/>
                  </a:outerShdw>
                </a:effectLst>
              </a:rPr>
              <a:t>BOILER EFFICIENCY COMPONENTS</a:t>
            </a:r>
            <a:endParaRPr lang="en-US" sz="3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295400"/>
            <a:ext cx="7283450" cy="51816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Energy Loss components same for ALL Boilers (Bagasse, Coal, Palm Fibre etc.)</a:t>
            </a:r>
          </a:p>
          <a:p>
            <a:pPr eaLnBrk="1" hangingPunct="1"/>
            <a:r>
              <a:rPr lang="en-AU" u="sng" dirty="0" smtClean="0">
                <a:solidFill>
                  <a:srgbClr val="000000"/>
                </a:solidFill>
                <a:latin typeface="Helvetica" panose="020B0604020202020204" pitchFamily="34" charset="0"/>
                <a:cs typeface="Helvetica" panose="020B0604020202020204" pitchFamily="34" charset="0"/>
              </a:rPr>
              <a:t>Decreasing</a:t>
            </a:r>
            <a:r>
              <a:rPr lang="en-AU" dirty="0" smtClean="0">
                <a:solidFill>
                  <a:srgbClr val="000000"/>
                </a:solidFill>
                <a:latin typeface="Helvetica" panose="020B0604020202020204" pitchFamily="34" charset="0"/>
                <a:cs typeface="Helvetica" panose="020B0604020202020204" pitchFamily="34" charset="0"/>
              </a:rPr>
              <a:t> Order of Importance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Bagasse Moisture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Combustion Moisture (H</a:t>
            </a:r>
            <a:r>
              <a:rPr lang="en-AU" baseline="-25000" dirty="0" smtClean="0">
                <a:solidFill>
                  <a:srgbClr val="000000"/>
                </a:solidFill>
                <a:latin typeface="Helvetica" panose="020B0604020202020204" pitchFamily="34" charset="0"/>
                <a:cs typeface="Helvetica" panose="020B0604020202020204" pitchFamily="34" charset="0"/>
              </a:rPr>
              <a:t>2</a:t>
            </a:r>
            <a:r>
              <a:rPr lang="en-AU" dirty="0" smtClean="0">
                <a:solidFill>
                  <a:srgbClr val="000000"/>
                </a:solidFill>
                <a:latin typeface="Helvetica" panose="020B0604020202020204" pitchFamily="34" charset="0"/>
                <a:cs typeface="Helvetica" panose="020B0604020202020204" pitchFamily="34" charset="0"/>
              </a:rPr>
              <a:t> in bagasse)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Flue Gas (Temperature, Excess Air)</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Unburnt Carbon (Carbon in Fly Ash)</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Carbon Monoxide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Radiation / Convection from surfaces</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Hot Grate Ash and Dust Collector Ash</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Moisture in Air</a:t>
            </a:r>
            <a:endParaRPr lang="en-US" dirty="0">
              <a:solidFill>
                <a:srgbClr val="000000"/>
              </a:solidFill>
              <a:latin typeface="Helvetica" panose="020B0604020202020204" pitchFamily="34" charset="0"/>
              <a:cs typeface="Helvetica" panose="020B0604020202020204" pitchFamily="34" charset="0"/>
            </a:endParaRPr>
          </a:p>
          <a:p>
            <a:pPr marL="0" indent="0" eaLnBrk="1" hangingPunct="1">
              <a:buNone/>
            </a:pPr>
            <a:endParaRPr lang="en-AU" dirty="0" smtClean="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395837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15285" y="685800"/>
            <a:ext cx="7542212" cy="609600"/>
          </a:xfrm>
        </p:spPr>
        <p:txBody>
          <a:bodyPr>
            <a:normAutofit/>
          </a:bodyPr>
          <a:lstStyle/>
          <a:p>
            <a:pPr algn="ctr" eaLnBrk="1" fontAlgn="auto" hangingPunct="1">
              <a:spcAft>
                <a:spcPts val="0"/>
              </a:spcAft>
              <a:defRPr/>
            </a:pPr>
            <a:r>
              <a:rPr lang="en-AU" sz="3600" dirty="0" smtClean="0">
                <a:solidFill>
                  <a:srgbClr val="FF0000"/>
                </a:solidFill>
                <a:effectLst>
                  <a:outerShdw blurRad="38100" dist="38100" dir="2700000" algn="tl">
                    <a:srgbClr val="C0C0C0"/>
                  </a:outerShdw>
                </a:effectLst>
              </a:rPr>
              <a:t>EFFICIENCY LOSS COMPONENTS</a:t>
            </a:r>
            <a:endParaRPr lang="en-US" sz="3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447800"/>
            <a:ext cx="7283450" cy="5029200"/>
          </a:xfrm>
        </p:spPr>
        <p:txBody>
          <a:bodyPr/>
          <a:lstStyle/>
          <a:p>
            <a:pPr eaLnBrk="1" hangingPunct="1"/>
            <a:r>
              <a:rPr lang="en-AU" dirty="0" smtClean="0">
                <a:solidFill>
                  <a:srgbClr val="FFC000"/>
                </a:solidFill>
                <a:latin typeface="Helvetica" panose="020B0604020202020204" pitchFamily="34" charset="0"/>
                <a:cs typeface="Helvetica" panose="020B0604020202020204" pitchFamily="34" charset="0"/>
              </a:rPr>
              <a:t>Typical Values</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Bagasse Moisture 		 13.5%</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Combustion Moisture (H</a:t>
            </a:r>
            <a:r>
              <a:rPr lang="en-AU" baseline="-25000" dirty="0" smtClean="0">
                <a:solidFill>
                  <a:srgbClr val="000000"/>
                </a:solidFill>
                <a:latin typeface="Helvetica" panose="020B0604020202020204" pitchFamily="34" charset="0"/>
                <a:cs typeface="Helvetica" panose="020B0604020202020204" pitchFamily="34" charset="0"/>
              </a:rPr>
              <a:t>2</a:t>
            </a:r>
            <a:r>
              <a:rPr lang="en-AU" dirty="0" smtClean="0">
                <a:solidFill>
                  <a:srgbClr val="000000"/>
                </a:solidFill>
                <a:latin typeface="Helvetica" panose="020B0604020202020204" pitchFamily="34" charset="0"/>
                <a:cs typeface="Helvetica" panose="020B0604020202020204" pitchFamily="34" charset="0"/>
              </a:rPr>
              <a:t>)	   8.2%</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Flue Gas 			   5.2%</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Unburnt Carbon (CIA/UBC)   1.9%</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Carbon Monoxide		   0.20%</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Radiation / Convection 	   0.40%</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Hot Ash – Dust		   0.15%</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Moisture in Air    		   0.16%</a:t>
            </a:r>
            <a:endParaRPr lang="en-US" dirty="0">
              <a:solidFill>
                <a:srgbClr val="000000"/>
              </a:solidFill>
              <a:latin typeface="Helvetica" panose="020B0604020202020204" pitchFamily="34" charset="0"/>
              <a:cs typeface="Helvetica" panose="020B0604020202020204" pitchFamily="34" charset="0"/>
            </a:endParaRPr>
          </a:p>
          <a:p>
            <a:pPr eaLnBrk="1" hangingPunct="1"/>
            <a:r>
              <a:rPr lang="en-AU" dirty="0" smtClean="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Examine variations</a:t>
            </a:r>
          </a:p>
        </p:txBody>
      </p:sp>
    </p:spTree>
    <p:extLst>
      <p:ext uri="{BB962C8B-B14F-4D97-AF65-F5344CB8AC3E}">
        <p14:creationId xmlns:p14="http://schemas.microsoft.com/office/powerpoint/2010/main" val="356780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62000" y="609600"/>
            <a:ext cx="7542212" cy="609600"/>
          </a:xfrm>
        </p:spPr>
        <p:txBody>
          <a:bodyPr>
            <a:normAutofit/>
          </a:bodyPr>
          <a:lstStyle/>
          <a:p>
            <a:pPr algn="ctr" eaLnBrk="1" fontAlgn="auto" hangingPunct="1">
              <a:spcAft>
                <a:spcPts val="0"/>
              </a:spcAft>
              <a:defRPr/>
            </a:pPr>
            <a:r>
              <a:rPr lang="en-AU" sz="3600" dirty="0" smtClean="0">
                <a:solidFill>
                  <a:srgbClr val="FF0000"/>
                </a:solidFill>
                <a:effectLst>
                  <a:outerShdw blurRad="38100" dist="38100" dir="2700000" algn="tl">
                    <a:srgbClr val="C0C0C0"/>
                  </a:outerShdw>
                </a:effectLst>
              </a:rPr>
              <a:t>EFFICIENCY LOSS VARIATIONS</a:t>
            </a:r>
            <a:endParaRPr lang="en-US" sz="3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95400" y="1238518"/>
            <a:ext cx="7283450" cy="5257800"/>
          </a:xfrm>
        </p:spPr>
        <p:txBody>
          <a:bodyPr/>
          <a:lstStyle/>
          <a:p>
            <a:pPr eaLnBrk="1" hangingPunct="1"/>
            <a:r>
              <a:rPr lang="en-AU" dirty="0" smtClean="0">
                <a:solidFill>
                  <a:srgbClr val="FFC000"/>
                </a:solidFill>
                <a:latin typeface="Helvetica" panose="020B0604020202020204" pitchFamily="34" charset="0"/>
                <a:cs typeface="Helvetica" panose="020B0604020202020204" pitchFamily="34" charset="0"/>
              </a:rPr>
              <a:t>120 tph Boiler – Base Conditions</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Ambient 			30</a:t>
            </a:r>
            <a:r>
              <a:rPr lang="en-AU" baseline="30000" dirty="0" smtClean="0">
                <a:solidFill>
                  <a:srgbClr val="000000"/>
                </a:solidFill>
                <a:latin typeface="Helvetica" panose="020B0604020202020204" pitchFamily="34" charset="0"/>
                <a:cs typeface="Helvetica" panose="020B0604020202020204" pitchFamily="34" charset="0"/>
              </a:rPr>
              <a:t>o</a:t>
            </a:r>
            <a:r>
              <a:rPr lang="en-AU" dirty="0" smtClean="0">
                <a:solidFill>
                  <a:srgbClr val="000000"/>
                </a:solidFill>
                <a:latin typeface="Helvetica" panose="020B0604020202020204" pitchFamily="34" charset="0"/>
                <a:cs typeface="Helvetica" panose="020B0604020202020204" pitchFamily="34" charset="0"/>
              </a:rPr>
              <a:t>C</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Bagasse Ash (% dry)		4.0%</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Bagasse Moisture 	</a:t>
            </a: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50%</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Bagasse Pol 			1.8%</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Ash Split (Grate/Scrubber)	20 / 80</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Unburnt Carbon (UBC)	15% - 30%</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Carbon Monoxide		 200 ppm</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Oxygen / Excess Air		 4% - 35%</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Flue Gas Temperature 	 160</a:t>
            </a:r>
            <a:r>
              <a:rPr lang="en-AU" baseline="30000" dirty="0" smtClean="0">
                <a:solidFill>
                  <a:srgbClr val="000000"/>
                </a:solidFill>
                <a:latin typeface="Helvetica" panose="020B0604020202020204" pitchFamily="34" charset="0"/>
                <a:cs typeface="Helvetica" panose="020B0604020202020204" pitchFamily="34" charset="0"/>
              </a:rPr>
              <a:t>o</a:t>
            </a:r>
            <a:r>
              <a:rPr lang="en-AU" dirty="0" smtClean="0">
                <a:solidFill>
                  <a:srgbClr val="000000"/>
                </a:solidFill>
                <a:latin typeface="Helvetica" panose="020B0604020202020204" pitchFamily="34" charset="0"/>
                <a:cs typeface="Helvetica" panose="020B0604020202020204" pitchFamily="34" charset="0"/>
              </a:rPr>
              <a:t>C</a:t>
            </a:r>
          </a:p>
          <a:p>
            <a:pPr marL="0" indent="0" eaLnBrk="1" hangingPunct="1">
              <a:buNone/>
            </a:pPr>
            <a:r>
              <a:rPr lang="en-AU" dirty="0" smtClean="0">
                <a:solidFill>
                  <a:srgbClr val="FFC000"/>
                </a:solidFill>
                <a:latin typeface="Helvetica" panose="020B0604020202020204" pitchFamily="34" charset="0"/>
                <a:cs typeface="Helvetica" panose="020B0604020202020204" pitchFamily="34" charset="0"/>
              </a:rPr>
              <a:t>    Boiler Efficiency 		 68.20%</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24282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85800"/>
            <a:ext cx="7542212" cy="609600"/>
          </a:xfrm>
        </p:spPr>
        <p:txBody>
          <a:bodyPr>
            <a:normAutofit/>
          </a:bodyPr>
          <a:lstStyle/>
          <a:p>
            <a:pPr algn="ctr" eaLnBrk="1" fontAlgn="auto" hangingPunct="1">
              <a:spcAft>
                <a:spcPts val="0"/>
              </a:spcAft>
              <a:defRPr/>
            </a:pPr>
            <a:r>
              <a:rPr lang="en-AU" sz="3600" dirty="0" smtClean="0">
                <a:solidFill>
                  <a:srgbClr val="FF0000"/>
                </a:solidFill>
                <a:effectLst>
                  <a:outerShdw blurRad="38100" dist="38100" dir="2700000" algn="tl">
                    <a:srgbClr val="C0C0C0"/>
                  </a:outerShdw>
                </a:effectLst>
              </a:rPr>
              <a:t>EFFICIENCY LOSS VARIATIONS</a:t>
            </a:r>
            <a:endParaRPr lang="en-US" sz="3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304800" y="1447800"/>
            <a:ext cx="8610600" cy="5029200"/>
          </a:xfrm>
        </p:spPr>
        <p:txBody>
          <a:bodyPr/>
          <a:lstStyle/>
          <a:p>
            <a:pPr eaLnBrk="1" hangingPunct="1"/>
            <a:r>
              <a:rPr lang="en-AU" dirty="0" smtClean="0">
                <a:solidFill>
                  <a:srgbClr val="FFC000"/>
                </a:solidFill>
                <a:latin typeface="Helvetica" panose="020B0604020202020204" pitchFamily="34" charset="0"/>
                <a:cs typeface="Helvetica" panose="020B0604020202020204" pitchFamily="34" charset="0"/>
              </a:rPr>
              <a:t>Typical Variations – 120 tph Boiler</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Bagasse Moisture 47.5 – 52	   69.58 – 66.99	</a:t>
            </a:r>
            <a:r>
              <a:rPr lang="en-AU" dirty="0" smtClean="0">
                <a:solidFill>
                  <a:srgbClr val="FFC000"/>
                </a:solidFill>
                <a:latin typeface="Helvetica" panose="020B0604020202020204" pitchFamily="34" charset="0"/>
                <a:cs typeface="Helvetica" panose="020B0604020202020204" pitchFamily="34" charset="0"/>
              </a:rPr>
              <a:t>2.59%</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Combustion Moisture (H</a:t>
            </a:r>
            <a:r>
              <a:rPr lang="en-AU" baseline="-25000" dirty="0" smtClean="0">
                <a:solidFill>
                  <a:srgbClr val="000000"/>
                </a:solidFill>
                <a:latin typeface="Helvetica" panose="020B0604020202020204" pitchFamily="34" charset="0"/>
                <a:cs typeface="Helvetica" panose="020B0604020202020204" pitchFamily="34" charset="0"/>
              </a:rPr>
              <a:t>2</a:t>
            </a:r>
            <a:r>
              <a:rPr lang="en-AU" dirty="0" smtClean="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Nil </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Temperature  180</a:t>
            </a:r>
            <a:r>
              <a:rPr lang="en-AU" baseline="30000" dirty="0" smtClean="0">
                <a:solidFill>
                  <a:srgbClr val="000000"/>
                </a:solidFill>
                <a:latin typeface="Helvetica" panose="020B0604020202020204" pitchFamily="34" charset="0"/>
                <a:cs typeface="Helvetica" panose="020B0604020202020204" pitchFamily="34" charset="0"/>
              </a:rPr>
              <a:t>o</a:t>
            </a:r>
            <a:r>
              <a:rPr lang="en-AU" dirty="0" smtClean="0">
                <a:solidFill>
                  <a:srgbClr val="000000"/>
                </a:solidFill>
                <a:latin typeface="Helvetica" panose="020B0604020202020204" pitchFamily="34" charset="0"/>
                <a:cs typeface="Helvetica" panose="020B0604020202020204" pitchFamily="34" charset="0"/>
              </a:rPr>
              <a:t> – 130</a:t>
            </a:r>
            <a:r>
              <a:rPr lang="en-AU" baseline="30000" dirty="0" smtClean="0">
                <a:solidFill>
                  <a:srgbClr val="000000"/>
                </a:solidFill>
                <a:latin typeface="Helvetica" panose="020B0604020202020204" pitchFamily="34" charset="0"/>
                <a:cs typeface="Helvetica" panose="020B0604020202020204" pitchFamily="34" charset="0"/>
              </a:rPr>
              <a:t>o</a:t>
            </a:r>
            <a:r>
              <a:rPr lang="en-AU" dirty="0" smtClean="0">
                <a:solidFill>
                  <a:srgbClr val="000000"/>
                </a:solidFill>
                <a:latin typeface="Helvetica" panose="020B0604020202020204" pitchFamily="34" charset="0"/>
                <a:cs typeface="Helvetica" panose="020B0604020202020204" pitchFamily="34" charset="0"/>
              </a:rPr>
              <a:t>	   67.0 – 70.0	</a:t>
            </a:r>
            <a:r>
              <a:rPr lang="en-AU" dirty="0" smtClean="0">
                <a:solidFill>
                  <a:srgbClr val="FFC000"/>
                </a:solidFill>
                <a:latin typeface="Helvetica" panose="020B0604020202020204" pitchFamily="34" charset="0"/>
                <a:cs typeface="Helvetica" panose="020B0604020202020204" pitchFamily="34" charset="0"/>
              </a:rPr>
              <a:t>3.00%</a:t>
            </a:r>
          </a:p>
          <a:p>
            <a:pPr marL="0" indent="0" eaLnBrk="1" hangingPunct="1">
              <a:buNone/>
            </a:pPr>
            <a:r>
              <a:rPr lang="en-AU" dirty="0">
                <a:solidFill>
                  <a:srgbClr val="FFC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 </a:t>
            </a:r>
            <a:r>
              <a:rPr lang="en-AU" dirty="0" smtClean="0">
                <a:latin typeface="Helvetica" panose="020B0604020202020204" pitchFamily="34" charset="0"/>
                <a:cs typeface="Helvetica" panose="020B0604020202020204" pitchFamily="34" charset="0"/>
              </a:rPr>
              <a:t>Oxygen  3.2% - 5.5%		   68.54 – 67.46	</a:t>
            </a:r>
            <a:r>
              <a:rPr lang="en-AU" dirty="0" smtClean="0">
                <a:solidFill>
                  <a:srgbClr val="FFC000"/>
                </a:solidFill>
                <a:latin typeface="Helvetica" panose="020B0604020202020204" pitchFamily="34" charset="0"/>
                <a:cs typeface="Helvetica" panose="020B0604020202020204" pitchFamily="34" charset="0"/>
              </a:rPr>
              <a:t>1.08%</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Carbon Monoxide </a:t>
            </a:r>
            <a:r>
              <a:rPr lang="en-AU" sz="2000" dirty="0" smtClean="0">
                <a:solidFill>
                  <a:srgbClr val="000000"/>
                </a:solidFill>
                <a:latin typeface="Helvetica" panose="020B0604020202020204" pitchFamily="34" charset="0"/>
                <a:cs typeface="Helvetica" panose="020B0604020202020204" pitchFamily="34" charset="0"/>
              </a:rPr>
              <a:t>500 – 2000ppm   </a:t>
            </a:r>
            <a:r>
              <a:rPr lang="en-AU" dirty="0" smtClean="0">
                <a:solidFill>
                  <a:srgbClr val="000000"/>
                </a:solidFill>
                <a:latin typeface="Helvetica" panose="020B0604020202020204" pitchFamily="34" charset="0"/>
                <a:cs typeface="Helvetica" panose="020B0604020202020204" pitchFamily="34" charset="0"/>
              </a:rPr>
              <a:t>68.09 – 67.54</a:t>
            </a: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0.55%</a:t>
            </a:r>
          </a:p>
          <a:p>
            <a:pPr marL="0" indent="0" eaLnBrk="1" hangingPunct="1">
              <a:buNone/>
            </a:pPr>
            <a:r>
              <a:rPr lang="en-AU" dirty="0">
                <a:solidFill>
                  <a:srgbClr val="FFC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Unburnt Carbon (CIA)  </a:t>
            </a:r>
            <a:r>
              <a:rPr lang="en-AU" sz="2000" dirty="0" smtClean="0">
                <a:solidFill>
                  <a:srgbClr val="000000"/>
                </a:solidFill>
                <a:latin typeface="Helvetica" panose="020B0604020202020204" pitchFamily="34" charset="0"/>
                <a:cs typeface="Helvetica" panose="020B0604020202020204" pitchFamily="34" charset="0"/>
              </a:rPr>
              <a:t>5 – 50%</a:t>
            </a:r>
            <a:r>
              <a:rPr lang="en-AU" sz="2000" dirty="0">
                <a:solidFill>
                  <a:srgbClr val="000000"/>
                </a:solidFill>
                <a:latin typeface="Helvetica" panose="020B0604020202020204" pitchFamily="34" charset="0"/>
                <a:cs typeface="Helvetica" panose="020B0604020202020204" pitchFamily="34" charset="0"/>
              </a:rPr>
              <a:t>     </a:t>
            </a:r>
            <a:r>
              <a:rPr lang="en-AU" dirty="0">
                <a:solidFill>
                  <a:srgbClr val="000000"/>
                </a:solidFill>
                <a:latin typeface="Helvetica" panose="020B0604020202020204" pitchFamily="34" charset="0"/>
                <a:cs typeface="Helvetica" panose="020B0604020202020204" pitchFamily="34" charset="0"/>
              </a:rPr>
              <a:t>70.22 – 65.13	</a:t>
            </a:r>
            <a:r>
              <a:rPr lang="en-AU" dirty="0">
                <a:solidFill>
                  <a:srgbClr val="FFC000"/>
                </a:solidFill>
                <a:latin typeface="Helvetica" panose="020B0604020202020204" pitchFamily="34" charset="0"/>
                <a:cs typeface="Helvetica" panose="020B0604020202020204" pitchFamily="34" charset="0"/>
              </a:rPr>
              <a:t>5.09%</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r>
              <a:rPr lang="en-AU" sz="1800" dirty="0" smtClean="0">
                <a:solidFill>
                  <a:srgbClr val="000000"/>
                </a:solidFill>
                <a:latin typeface="Helvetica" panose="020B0604020202020204" pitchFamily="34" charset="0"/>
                <a:cs typeface="Helvetica" panose="020B0604020202020204" pitchFamily="34" charset="0"/>
              </a:rPr>
              <a:t>- Radiation / Convection 	   0.40%</a:t>
            </a:r>
          </a:p>
          <a:p>
            <a:pPr marL="0" indent="0" eaLnBrk="1" hangingPunct="1">
              <a:buNone/>
            </a:pPr>
            <a:r>
              <a:rPr lang="en-AU" sz="1800" dirty="0" smtClean="0">
                <a:solidFill>
                  <a:srgbClr val="000000"/>
                </a:solidFill>
                <a:latin typeface="Helvetica" panose="020B0604020202020204" pitchFamily="34" charset="0"/>
                <a:cs typeface="Helvetica" panose="020B0604020202020204" pitchFamily="34" charset="0"/>
              </a:rPr>
              <a:t>    - Hot Ash – Dust		   0.15%</a:t>
            </a:r>
          </a:p>
          <a:p>
            <a:pPr marL="0" indent="0" eaLnBrk="1" hangingPunct="1">
              <a:buNone/>
            </a:pPr>
            <a:r>
              <a:rPr lang="en-AU" sz="1800" dirty="0">
                <a:solidFill>
                  <a:srgbClr val="000000"/>
                </a:solidFill>
                <a:latin typeface="Helvetica" panose="020B0604020202020204" pitchFamily="34" charset="0"/>
                <a:cs typeface="Helvetica" panose="020B0604020202020204" pitchFamily="34" charset="0"/>
              </a:rPr>
              <a:t> </a:t>
            </a:r>
            <a:r>
              <a:rPr lang="en-AU" sz="1800" dirty="0" smtClean="0">
                <a:solidFill>
                  <a:srgbClr val="000000"/>
                </a:solidFill>
                <a:latin typeface="Helvetica" panose="020B0604020202020204" pitchFamily="34" charset="0"/>
                <a:cs typeface="Helvetica" panose="020B0604020202020204" pitchFamily="34" charset="0"/>
              </a:rPr>
              <a:t>   - Moisture in Air    		   0.16%</a:t>
            </a:r>
          </a:p>
          <a:p>
            <a:pPr eaLnBrk="1" hangingPunct="1"/>
            <a:r>
              <a:rPr lang="en-AU" dirty="0" smtClean="0">
                <a:solidFill>
                  <a:srgbClr val="FFC000"/>
                </a:solidFill>
                <a:latin typeface="Helvetica" panose="020B0604020202020204" pitchFamily="34" charset="0"/>
                <a:cs typeface="Helvetica" panose="020B0604020202020204" pitchFamily="34" charset="0"/>
              </a:rPr>
              <a:t>1% Efficiency gain – save 0.7 tph bagasse – 17 </a:t>
            </a:r>
            <a:r>
              <a:rPr lang="en-AU" dirty="0" err="1" smtClean="0">
                <a:solidFill>
                  <a:srgbClr val="FFC000"/>
                </a:solidFill>
                <a:latin typeface="Helvetica" panose="020B0604020202020204" pitchFamily="34" charset="0"/>
                <a:cs typeface="Helvetica" panose="020B0604020202020204" pitchFamily="34" charset="0"/>
              </a:rPr>
              <a:t>tpd</a:t>
            </a:r>
            <a:endParaRPr lang="en-US" dirty="0">
              <a:solidFill>
                <a:srgbClr val="FFC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87863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25802" y="8382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FIXED and VARIABLE LOSSES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925802" y="1752600"/>
            <a:ext cx="7589838" cy="4451350"/>
          </a:xfrm>
        </p:spPr>
        <p:txBody>
          <a:bodyPr/>
          <a:lstStyle/>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Bagasse </a:t>
            </a:r>
            <a:r>
              <a:rPr lang="en-AU" dirty="0">
                <a:solidFill>
                  <a:srgbClr val="000000"/>
                </a:solidFill>
                <a:latin typeface="Helvetica" panose="020B0604020202020204" pitchFamily="34" charset="0"/>
                <a:cs typeface="Helvetica" panose="020B0604020202020204" pitchFamily="34" charset="0"/>
              </a:rPr>
              <a:t>Moisture </a:t>
            </a:r>
            <a:r>
              <a:rPr lang="en-AU" dirty="0" smtClean="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YES</a:t>
            </a:r>
            <a:endParaRPr lang="en-AU" dirty="0">
              <a:solidFill>
                <a:srgbClr val="FFC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r>
              <a:rPr lang="en-AU" dirty="0">
                <a:solidFill>
                  <a:srgbClr val="000000"/>
                </a:solidFill>
                <a:latin typeface="Helvetica" panose="020B0604020202020204" pitchFamily="34" charset="0"/>
                <a:cs typeface="Helvetica" panose="020B0604020202020204" pitchFamily="34" charset="0"/>
              </a:rPr>
              <a:t>Combustion Moisture (H</a:t>
            </a:r>
            <a:r>
              <a:rPr lang="en-AU" baseline="-25000" dirty="0">
                <a:solidFill>
                  <a:srgbClr val="000000"/>
                </a:solidFill>
                <a:latin typeface="Helvetica" panose="020B0604020202020204" pitchFamily="34" charset="0"/>
                <a:cs typeface="Helvetica" panose="020B0604020202020204" pitchFamily="34" charset="0"/>
              </a:rPr>
              <a:t>2</a:t>
            </a:r>
            <a:r>
              <a:rPr lang="en-AU" dirty="0">
                <a:solidFill>
                  <a:srgbClr val="000000"/>
                </a:solidFill>
                <a:latin typeface="Helvetica" panose="020B0604020202020204" pitchFamily="34" charset="0"/>
                <a:cs typeface="Helvetica" panose="020B0604020202020204" pitchFamily="34" charset="0"/>
              </a:rPr>
              <a:t> in </a:t>
            </a:r>
            <a:r>
              <a:rPr lang="en-AU" dirty="0" smtClean="0">
                <a:solidFill>
                  <a:srgbClr val="000000"/>
                </a:solidFill>
                <a:latin typeface="Helvetica" panose="020B0604020202020204" pitchFamily="34" charset="0"/>
                <a:cs typeface="Helvetica" panose="020B0604020202020204" pitchFamily="34" charset="0"/>
              </a:rPr>
              <a:t>bagasse)    </a:t>
            </a:r>
            <a:r>
              <a:rPr lang="en-AU" dirty="0" smtClean="0">
                <a:solidFill>
                  <a:srgbClr val="FFC000"/>
                </a:solidFill>
                <a:latin typeface="Helvetica" panose="020B0604020202020204" pitchFamily="34" charset="0"/>
                <a:cs typeface="Helvetica" panose="020B0604020202020204" pitchFamily="34" charset="0"/>
              </a:rPr>
              <a:t>FIXED</a:t>
            </a:r>
            <a:endParaRPr lang="en-AU" dirty="0">
              <a:solidFill>
                <a:srgbClr val="FFC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Flue </a:t>
            </a:r>
            <a:r>
              <a:rPr lang="en-AU" dirty="0">
                <a:solidFill>
                  <a:srgbClr val="000000"/>
                </a:solidFill>
                <a:latin typeface="Helvetica" panose="020B0604020202020204" pitchFamily="34" charset="0"/>
                <a:cs typeface="Helvetica" panose="020B0604020202020204" pitchFamily="34" charset="0"/>
              </a:rPr>
              <a:t>Gas </a:t>
            </a:r>
            <a:r>
              <a:rPr lang="en-AU" dirty="0" smtClean="0">
                <a:solidFill>
                  <a:srgbClr val="000000"/>
                </a:solidFill>
                <a:latin typeface="Helvetica" panose="020B0604020202020204" pitchFamily="34" charset="0"/>
                <a:cs typeface="Helvetica" panose="020B0604020202020204" pitchFamily="34" charset="0"/>
              </a:rPr>
              <a:t>Temperature			      </a:t>
            </a:r>
            <a:r>
              <a:rPr lang="en-AU" dirty="0" smtClean="0">
                <a:solidFill>
                  <a:srgbClr val="FFC000"/>
                </a:solidFill>
                <a:latin typeface="Helvetica" panose="020B0604020202020204" pitchFamily="34" charset="0"/>
                <a:cs typeface="Helvetica" panose="020B0604020202020204" pitchFamily="34" charset="0"/>
              </a:rPr>
              <a:t>DESIGN</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Flue </a:t>
            </a:r>
            <a:r>
              <a:rPr lang="en-AU" dirty="0">
                <a:solidFill>
                  <a:srgbClr val="000000"/>
                </a:solidFill>
                <a:latin typeface="Helvetica" panose="020B0604020202020204" pitchFamily="34" charset="0"/>
                <a:cs typeface="Helvetica" panose="020B0604020202020204" pitchFamily="34" charset="0"/>
              </a:rPr>
              <a:t>Gas </a:t>
            </a:r>
            <a:r>
              <a:rPr lang="en-AU" dirty="0" smtClean="0">
                <a:solidFill>
                  <a:srgbClr val="000000"/>
                </a:solidFill>
                <a:latin typeface="Helvetica" panose="020B0604020202020204" pitchFamily="34" charset="0"/>
                <a:cs typeface="Helvetica" panose="020B0604020202020204" pitchFamily="34" charset="0"/>
              </a:rPr>
              <a:t>Excess Air</a:t>
            </a: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YES</a:t>
            </a:r>
            <a:endParaRPr lang="en-AU" dirty="0">
              <a:solidFill>
                <a:srgbClr val="FFC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r>
              <a:rPr lang="en-AU" dirty="0">
                <a:solidFill>
                  <a:srgbClr val="000000"/>
                </a:solidFill>
                <a:latin typeface="Helvetica" panose="020B0604020202020204" pitchFamily="34" charset="0"/>
                <a:cs typeface="Helvetica" panose="020B0604020202020204" pitchFamily="34" charset="0"/>
              </a:rPr>
              <a:t>Unburnt Carbon 	</a:t>
            </a:r>
            <a:r>
              <a:rPr lang="en-AU" dirty="0" smtClean="0">
                <a:solidFill>
                  <a:srgbClr val="000000"/>
                </a:solidFill>
                <a:latin typeface="Helvetica" panose="020B0604020202020204" pitchFamily="34" charset="0"/>
                <a:cs typeface="Helvetica" panose="020B0604020202020204" pitchFamily="34" charset="0"/>
              </a:rPr>
              <a:t>	 </a:t>
            </a:r>
            <a:r>
              <a:rPr lang="en-AU" dirty="0" smtClean="0">
                <a:solidFill>
                  <a:srgbClr val="FFC000"/>
                </a:solidFill>
                <a:latin typeface="Helvetica" panose="020B0604020202020204" pitchFamily="34" charset="0"/>
                <a:cs typeface="Helvetica" panose="020B0604020202020204" pitchFamily="34" charset="0"/>
              </a:rPr>
              <a:t>DESIGN + OPERATION</a:t>
            </a:r>
            <a:endParaRPr lang="en-AU" dirty="0">
              <a:solidFill>
                <a:srgbClr val="FFC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r>
              <a:rPr lang="en-AU" dirty="0">
                <a:solidFill>
                  <a:srgbClr val="000000"/>
                </a:solidFill>
                <a:latin typeface="Helvetica" panose="020B0604020202020204" pitchFamily="34" charset="0"/>
                <a:cs typeface="Helvetica" panose="020B0604020202020204" pitchFamily="34" charset="0"/>
              </a:rPr>
              <a:t>Carbon </a:t>
            </a:r>
            <a:r>
              <a:rPr lang="en-AU" dirty="0" smtClean="0">
                <a:solidFill>
                  <a:srgbClr val="000000"/>
                </a:solidFill>
                <a:latin typeface="Helvetica" panose="020B0604020202020204" pitchFamily="34" charset="0"/>
                <a:cs typeface="Helvetica" panose="020B0604020202020204" pitchFamily="34" charset="0"/>
              </a:rPr>
              <a:t>Monoxide	</a:t>
            </a:r>
            <a:r>
              <a:rPr lang="en-AU" dirty="0">
                <a:solidFill>
                  <a:srgbClr val="FFC000"/>
                </a:solidFill>
                <a:latin typeface="Helvetica" panose="020B0604020202020204" pitchFamily="34" charset="0"/>
                <a:cs typeface="Helvetica" panose="020B0604020202020204" pitchFamily="34" charset="0"/>
              </a:rPr>
              <a:t> DESIGN + OPERATION</a:t>
            </a:r>
            <a:endParaRPr lang="en-AU" dirty="0">
              <a:solidFill>
                <a:srgbClr val="000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r>
              <a:rPr lang="en-AU" sz="1800" dirty="0" smtClean="0">
                <a:solidFill>
                  <a:srgbClr val="000000"/>
                </a:solidFill>
                <a:latin typeface="Helvetica" panose="020B0604020202020204" pitchFamily="34" charset="0"/>
                <a:cs typeface="Helvetica" panose="020B0604020202020204" pitchFamily="34" charset="0"/>
              </a:rPr>
              <a:t>Radiation </a:t>
            </a:r>
            <a:r>
              <a:rPr lang="en-AU" sz="1800" dirty="0">
                <a:solidFill>
                  <a:srgbClr val="000000"/>
                </a:solidFill>
                <a:latin typeface="Helvetica" panose="020B0604020202020204" pitchFamily="34" charset="0"/>
                <a:cs typeface="Helvetica" panose="020B0604020202020204" pitchFamily="34" charset="0"/>
              </a:rPr>
              <a:t>/ Convection from surfaces</a:t>
            </a:r>
          </a:p>
          <a:p>
            <a:pPr marL="0" indent="0" eaLnBrk="1" hangingPunct="1">
              <a:buNone/>
            </a:pPr>
            <a:r>
              <a:rPr lang="en-AU" sz="1800" dirty="0" smtClean="0">
                <a:solidFill>
                  <a:srgbClr val="000000"/>
                </a:solidFill>
                <a:latin typeface="Helvetica" panose="020B0604020202020204" pitchFamily="34" charset="0"/>
                <a:cs typeface="Helvetica" panose="020B0604020202020204" pitchFamily="34" charset="0"/>
              </a:rPr>
              <a:t>-  Hot </a:t>
            </a:r>
            <a:r>
              <a:rPr lang="en-AU" sz="1800" dirty="0">
                <a:solidFill>
                  <a:srgbClr val="000000"/>
                </a:solidFill>
                <a:latin typeface="Helvetica" panose="020B0604020202020204" pitchFamily="34" charset="0"/>
                <a:cs typeface="Helvetica" panose="020B0604020202020204" pitchFamily="34" charset="0"/>
              </a:rPr>
              <a:t>Grate Ash and Dust Collector Ash</a:t>
            </a:r>
          </a:p>
          <a:p>
            <a:pPr marL="0" indent="0" eaLnBrk="1" hangingPunct="1">
              <a:buNone/>
            </a:pPr>
            <a:r>
              <a:rPr lang="en-AU" sz="1800" dirty="0" smtClean="0">
                <a:solidFill>
                  <a:srgbClr val="000000"/>
                </a:solidFill>
                <a:latin typeface="Helvetica" panose="020B0604020202020204" pitchFamily="34" charset="0"/>
                <a:cs typeface="Helvetica" panose="020B0604020202020204" pitchFamily="34" charset="0"/>
              </a:rPr>
              <a:t>-  Moisture </a:t>
            </a:r>
            <a:r>
              <a:rPr lang="en-AU" sz="1800" dirty="0">
                <a:solidFill>
                  <a:srgbClr val="000000"/>
                </a:solidFill>
                <a:latin typeface="Helvetica" panose="020B0604020202020204" pitchFamily="34" charset="0"/>
                <a:cs typeface="Helvetica" panose="020B0604020202020204" pitchFamily="34" charset="0"/>
              </a:rPr>
              <a:t>in Air</a:t>
            </a:r>
            <a:endParaRPr lang="en-US" sz="1800" dirty="0">
              <a:solidFill>
                <a:srgbClr val="000000"/>
              </a:solidFill>
              <a:latin typeface="Helvetica" panose="020B0604020202020204" pitchFamily="34" charset="0"/>
              <a:cs typeface="Helvetica" panose="020B0604020202020204" pitchFamily="34" charset="0"/>
            </a:endParaRP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8338634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858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CARBON MONOXIDE ANALYSER</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9981" y="1313645"/>
            <a:ext cx="7283450" cy="5257799"/>
          </a:xfrm>
        </p:spPr>
        <p:txBody>
          <a:bodyPr/>
          <a:lstStyle/>
          <a:p>
            <a:pPr eaLnBrk="1" hangingPunct="1"/>
            <a:r>
              <a:rPr lang="en-AU" sz="2500" dirty="0" smtClean="0">
                <a:solidFill>
                  <a:srgbClr val="000000"/>
                </a:solidFill>
                <a:latin typeface="Helvetica" panose="020B0604020202020204" pitchFamily="34" charset="0"/>
                <a:cs typeface="Helvetica" panose="020B0604020202020204" pitchFamily="34" charset="0"/>
              </a:rPr>
              <a:t>CO can be a major efficiency loss</a:t>
            </a:r>
          </a:p>
          <a:p>
            <a:pPr eaLnBrk="1" hangingPunct="1"/>
            <a:r>
              <a:rPr lang="en-AU" sz="2500" u="sng" dirty="0" smtClean="0">
                <a:solidFill>
                  <a:srgbClr val="000000"/>
                </a:solidFill>
                <a:latin typeface="Helvetica" panose="020B0604020202020204" pitchFamily="34" charset="0"/>
                <a:cs typeface="Helvetica" panose="020B0604020202020204" pitchFamily="34" charset="0"/>
              </a:rPr>
              <a:t>Personal view</a:t>
            </a:r>
            <a:r>
              <a:rPr lang="en-AU" sz="2500" dirty="0" smtClean="0">
                <a:solidFill>
                  <a:srgbClr val="000000"/>
                </a:solidFill>
                <a:latin typeface="Helvetica" panose="020B0604020202020204" pitchFamily="34" charset="0"/>
                <a:cs typeface="Helvetica" panose="020B0604020202020204" pitchFamily="34" charset="0"/>
              </a:rPr>
              <a:t> – CO monitoring is not necessary to achieve maximum boiler efficiency</a:t>
            </a:r>
          </a:p>
          <a:p>
            <a:pPr marL="0" indent="0" eaLnBrk="1" hangingPunct="1">
              <a:buNone/>
            </a:pPr>
            <a:r>
              <a:rPr lang="en-AU" sz="2500" dirty="0" smtClean="0">
                <a:solidFill>
                  <a:srgbClr val="000000"/>
                </a:solidFill>
                <a:latin typeface="Helvetica" panose="020B0604020202020204" pitchFamily="34" charset="0"/>
                <a:cs typeface="Helvetica" panose="020B0604020202020204" pitchFamily="34" charset="0"/>
              </a:rPr>
              <a:t>          - Boiler Oxygen – Carbon Monoxide    	 	 characteristic curve is unique for a boiler</a:t>
            </a:r>
          </a:p>
          <a:p>
            <a:pPr marL="0" indent="0" eaLnBrk="1" hangingPunct="1">
              <a:buNone/>
            </a:pPr>
            <a:r>
              <a:rPr lang="en-AU" sz="2500" dirty="0">
                <a:solidFill>
                  <a:srgbClr val="000000"/>
                </a:solidFill>
                <a:latin typeface="Helvetica" panose="020B0604020202020204" pitchFamily="34" charset="0"/>
                <a:cs typeface="Helvetica" panose="020B0604020202020204" pitchFamily="34" charset="0"/>
              </a:rPr>
              <a:t>	</a:t>
            </a:r>
            <a:r>
              <a:rPr lang="en-AU" sz="2500" dirty="0" smtClean="0">
                <a:solidFill>
                  <a:srgbClr val="000000"/>
                </a:solidFill>
                <a:latin typeface="Helvetica" panose="020B0604020202020204" pitchFamily="34" charset="0"/>
                <a:cs typeface="Helvetica" panose="020B0604020202020204" pitchFamily="34" charset="0"/>
              </a:rPr>
              <a:t>- </a:t>
            </a:r>
            <a:r>
              <a:rPr lang="en-AU" sz="2500" dirty="0" smtClean="0">
                <a:solidFill>
                  <a:srgbClr val="FFC000"/>
                </a:solidFill>
                <a:latin typeface="Helvetica" panose="020B0604020202020204" pitchFamily="34" charset="0"/>
                <a:cs typeface="Helvetica" panose="020B0604020202020204" pitchFamily="34" charset="0"/>
              </a:rPr>
              <a:t>O2 – CO curve tells accurately what the 	 status of CO emissions would be</a:t>
            </a:r>
          </a:p>
          <a:p>
            <a:pPr marL="0" indent="0" eaLnBrk="1" hangingPunct="1">
              <a:buNone/>
            </a:pPr>
            <a:r>
              <a:rPr lang="en-AU" sz="2500" dirty="0">
                <a:solidFill>
                  <a:srgbClr val="000000"/>
                </a:solidFill>
                <a:latin typeface="Helvetica" panose="020B0604020202020204" pitchFamily="34" charset="0"/>
                <a:cs typeface="Helvetica" panose="020B0604020202020204" pitchFamily="34" charset="0"/>
              </a:rPr>
              <a:t>	</a:t>
            </a:r>
            <a:r>
              <a:rPr lang="en-AU" sz="2500" dirty="0" smtClean="0">
                <a:solidFill>
                  <a:srgbClr val="000000"/>
                </a:solidFill>
                <a:latin typeface="Helvetica" panose="020B0604020202020204" pitchFamily="34" charset="0"/>
                <a:cs typeface="Helvetica" panose="020B0604020202020204" pitchFamily="34" charset="0"/>
              </a:rPr>
              <a:t>- CO characteristic is very “spikey” and 	 highly non-uniform – difficult to operate a 	 control loop</a:t>
            </a:r>
          </a:p>
          <a:p>
            <a:pPr marL="0" indent="0" eaLnBrk="1" hangingPunct="1">
              <a:buNone/>
            </a:pPr>
            <a:r>
              <a:rPr lang="en-AU" sz="2500" dirty="0">
                <a:solidFill>
                  <a:srgbClr val="000000"/>
                </a:solidFill>
                <a:latin typeface="Helvetica" panose="020B0604020202020204" pitchFamily="34" charset="0"/>
                <a:cs typeface="Helvetica" panose="020B0604020202020204" pitchFamily="34" charset="0"/>
              </a:rPr>
              <a:t>	</a:t>
            </a:r>
            <a:r>
              <a:rPr lang="en-AU" sz="2500" dirty="0" smtClean="0">
                <a:solidFill>
                  <a:srgbClr val="000000"/>
                </a:solidFill>
                <a:latin typeface="Helvetica" panose="020B0604020202020204" pitchFamily="34" charset="0"/>
                <a:cs typeface="Helvetica" panose="020B0604020202020204" pitchFamily="34" charset="0"/>
              </a:rPr>
              <a:t>- Complex analyser to calibrate and 	 	 maintain.</a:t>
            </a:r>
            <a:endParaRPr lang="en-US" sz="2500"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68601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096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CO CHARACTERISTIC - FUELS</a:t>
            </a:r>
            <a:endParaRPr lang="en-US" sz="5600" dirty="0">
              <a:solidFill>
                <a:srgbClr val="FF0000"/>
              </a:solidFill>
              <a:effectLst>
                <a:outerShdw blurRad="38100" dist="38100" dir="2700000" algn="tl">
                  <a:srgbClr val="C0C0C0"/>
                </a:outerShdw>
              </a:effectLst>
            </a:endParaRPr>
          </a:p>
        </p:txBody>
      </p:sp>
      <p:pic>
        <p:nvPicPr>
          <p:cNvPr id="2" name="Content Placeholder 1"/>
          <p:cNvPicPr>
            <a:picLocks noGrp="1" noChangeAspect="1"/>
          </p:cNvPicPr>
          <p:nvPr>
            <p:ph idx="1"/>
          </p:nvPr>
        </p:nvPicPr>
        <p:blipFill>
          <a:blip r:embed="rId3"/>
          <a:stretch>
            <a:fillRect/>
          </a:stretch>
        </p:blipFill>
        <p:spPr>
          <a:xfrm>
            <a:off x="609600" y="1447800"/>
            <a:ext cx="8077199" cy="5181600"/>
          </a:xfrm>
          <a:prstGeom prst="rect">
            <a:avLst/>
          </a:prstGeom>
        </p:spPr>
      </p:pic>
    </p:spTree>
    <p:extLst>
      <p:ext uri="{BB962C8B-B14F-4D97-AF65-F5344CB8AC3E}">
        <p14:creationId xmlns:p14="http://schemas.microsoft.com/office/powerpoint/2010/main" val="3688001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09600"/>
            <a:ext cx="7542212" cy="609600"/>
          </a:xfrm>
        </p:spPr>
        <p:txBody>
          <a:bodyPr>
            <a:noAutofit/>
          </a:bodyPr>
          <a:lstStyle/>
          <a:p>
            <a:pPr algn="ctr" eaLnBrk="1" fontAlgn="auto" hangingPunct="1">
              <a:spcAft>
                <a:spcPts val="0"/>
              </a:spcAft>
              <a:defRPr/>
            </a:pPr>
            <a:r>
              <a:rPr lang="en-AU" sz="4000" dirty="0" smtClean="0">
                <a:solidFill>
                  <a:srgbClr val="FF0000"/>
                </a:solidFill>
                <a:effectLst>
                  <a:outerShdw blurRad="38100" dist="38100" dir="2700000" algn="tl">
                    <a:srgbClr val="C0C0C0"/>
                  </a:outerShdw>
                </a:effectLst>
              </a:rPr>
              <a:t>CO </a:t>
            </a:r>
            <a:r>
              <a:rPr lang="en-AU" sz="4000" dirty="0">
                <a:solidFill>
                  <a:srgbClr val="FF0000"/>
                </a:solidFill>
                <a:effectLst>
                  <a:outerShdw blurRad="38100" dist="38100" dir="2700000" algn="tl">
                    <a:srgbClr val="C0C0C0"/>
                  </a:outerShdw>
                </a:effectLst>
              </a:rPr>
              <a:t>- </a:t>
            </a:r>
            <a:r>
              <a:rPr lang="en-AU" sz="4000" dirty="0" smtClean="0">
                <a:solidFill>
                  <a:srgbClr val="FF0000"/>
                </a:solidFill>
                <a:effectLst>
                  <a:outerShdw blurRad="38100" dist="38100" dir="2700000" algn="tl">
                    <a:srgbClr val="C0C0C0"/>
                  </a:outerShdw>
                </a:effectLst>
              </a:rPr>
              <a:t>NORMAL</a:t>
            </a:r>
            <a:endParaRPr lang="en-US" sz="4000" dirty="0">
              <a:solidFill>
                <a:srgbClr val="FF0000"/>
              </a:solidFill>
              <a:effectLst>
                <a:outerShdw blurRad="38100" dist="38100" dir="2700000" algn="tl">
                  <a:srgbClr val="C0C0C0"/>
                </a:outerShdw>
              </a:effectLst>
            </a:endParaRPr>
          </a:p>
        </p:txBody>
      </p:sp>
      <p:pic>
        <p:nvPicPr>
          <p:cNvPr id="7" name="Content Placeholder 6"/>
          <p:cNvPicPr>
            <a:picLocks noGrp="1" noChangeAspect="1"/>
          </p:cNvPicPr>
          <p:nvPr>
            <p:ph idx="1"/>
          </p:nvPr>
        </p:nvPicPr>
        <p:blipFill>
          <a:blip r:embed="rId3"/>
          <a:stretch>
            <a:fillRect/>
          </a:stretch>
        </p:blipFill>
        <p:spPr>
          <a:xfrm>
            <a:off x="304800" y="1219201"/>
            <a:ext cx="8686799" cy="5638800"/>
          </a:xfrm>
          <a:prstGeom prst="rect">
            <a:avLst/>
          </a:prstGeom>
        </p:spPr>
      </p:pic>
    </p:spTree>
    <p:extLst>
      <p:ext uri="{BB962C8B-B14F-4D97-AF65-F5344CB8AC3E}">
        <p14:creationId xmlns:p14="http://schemas.microsoft.com/office/powerpoint/2010/main" val="2562205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1219200"/>
            <a:ext cx="7542212" cy="1371600"/>
          </a:xfrm>
        </p:spPr>
        <p:txBody>
          <a:bodyPr>
            <a:normAutofit fontScale="90000"/>
          </a:bodyPr>
          <a:lstStyle/>
          <a:p>
            <a:pPr algn="ctr" eaLnBrk="1" fontAlgn="auto" hangingPunct="1">
              <a:spcAft>
                <a:spcPts val="0"/>
              </a:spcAft>
              <a:defRPr/>
            </a:pPr>
            <a:r>
              <a:rPr lang="en-AU" b="1" dirty="0" smtClean="0">
                <a:solidFill>
                  <a:srgbClr val="FF0000"/>
                </a:solidFill>
                <a:effectLst>
                  <a:outerShdw blurRad="38100" dist="38100" dir="2700000" algn="tl">
                    <a:srgbClr val="C0C0C0"/>
                  </a:outerShdw>
                </a:effectLst>
              </a:rPr>
              <a:t>DIXON SOLUTIONS Pty Ltd</a:t>
            </a:r>
            <a:br>
              <a:rPr lang="en-AU" b="1" dirty="0" smtClean="0">
                <a:solidFill>
                  <a:srgbClr val="FF0000"/>
                </a:solidFill>
                <a:effectLst>
                  <a:outerShdw blurRad="38100" dist="38100" dir="2700000" algn="tl">
                    <a:srgbClr val="C0C0C0"/>
                  </a:outerShdw>
                </a:effectLst>
              </a:rPr>
            </a:br>
            <a:r>
              <a:rPr lang="en-AU" b="1" dirty="0" smtClean="0">
                <a:solidFill>
                  <a:srgbClr val="FFC000"/>
                </a:solidFill>
                <a:effectLst>
                  <a:outerShdw blurRad="38100" dist="38100" dir="2700000" algn="tl">
                    <a:srgbClr val="C0C0C0"/>
                  </a:outerShdw>
                </a:effectLst>
              </a:rPr>
              <a:t>Dr Terry Dixon</a:t>
            </a:r>
            <a:endParaRPr lang="en-US" b="1" dirty="0">
              <a:solidFill>
                <a:srgbClr val="FFC000"/>
              </a:solidFill>
              <a:effectLst>
                <a:outerShdw blurRad="38100" dist="38100" dir="2700000" algn="tl">
                  <a:srgbClr val="C0C0C0"/>
                </a:outerShdw>
              </a:effectLst>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904206" y="3200400"/>
            <a:ext cx="5562600" cy="3048000"/>
          </a:xfrm>
        </p:spPr>
      </p:pic>
    </p:spTree>
    <p:extLst>
      <p:ext uri="{BB962C8B-B14F-4D97-AF65-F5344CB8AC3E}">
        <p14:creationId xmlns:p14="http://schemas.microsoft.com/office/powerpoint/2010/main" val="1565761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09600"/>
            <a:ext cx="7542212" cy="609600"/>
          </a:xfrm>
        </p:spPr>
        <p:txBody>
          <a:bodyPr>
            <a:noAutofit/>
          </a:bodyPr>
          <a:lstStyle/>
          <a:p>
            <a:pPr algn="ctr" eaLnBrk="1" fontAlgn="auto" hangingPunct="1">
              <a:spcAft>
                <a:spcPts val="0"/>
              </a:spcAft>
              <a:defRPr/>
            </a:pPr>
            <a:r>
              <a:rPr lang="en-AU" sz="4000" dirty="0">
                <a:solidFill>
                  <a:srgbClr val="FF0000"/>
                </a:solidFill>
                <a:effectLst>
                  <a:outerShdw blurRad="38100" dist="38100" dir="2700000" algn="tl">
                    <a:srgbClr val="C0C0C0"/>
                  </a:outerShdw>
                </a:effectLst>
              </a:rPr>
              <a:t>CO - </a:t>
            </a:r>
            <a:r>
              <a:rPr lang="en-AU" sz="4000" dirty="0" smtClean="0">
                <a:solidFill>
                  <a:srgbClr val="FF0000"/>
                </a:solidFill>
                <a:effectLst>
                  <a:outerShdw blurRad="38100" dist="38100" dir="2700000" algn="tl">
                    <a:srgbClr val="C0C0C0"/>
                  </a:outerShdw>
                </a:effectLst>
              </a:rPr>
              <a:t>OSCILLATIONS</a:t>
            </a:r>
            <a:endParaRPr lang="en-US" sz="4000" dirty="0">
              <a:solidFill>
                <a:srgbClr val="FF0000"/>
              </a:solidFill>
              <a:effectLst>
                <a:outerShdw blurRad="38100" dist="38100" dir="2700000" algn="tl">
                  <a:srgbClr val="C0C0C0"/>
                </a:outerShdw>
              </a:effectLst>
            </a:endParaRPr>
          </a:p>
        </p:txBody>
      </p:sp>
      <p:pic>
        <p:nvPicPr>
          <p:cNvPr id="4" name="Content Placeholder 3"/>
          <p:cNvPicPr>
            <a:picLocks noGrp="1" noChangeAspect="1"/>
          </p:cNvPicPr>
          <p:nvPr>
            <p:ph idx="1"/>
          </p:nvPr>
        </p:nvPicPr>
        <p:blipFill>
          <a:blip r:embed="rId3"/>
          <a:stretch>
            <a:fillRect/>
          </a:stretch>
        </p:blipFill>
        <p:spPr>
          <a:xfrm>
            <a:off x="304800" y="1295400"/>
            <a:ext cx="8674994" cy="5562600"/>
          </a:xfrm>
          <a:prstGeom prst="rect">
            <a:avLst/>
          </a:prstGeom>
        </p:spPr>
      </p:pic>
    </p:spTree>
    <p:extLst>
      <p:ext uri="{BB962C8B-B14F-4D97-AF65-F5344CB8AC3E}">
        <p14:creationId xmlns:p14="http://schemas.microsoft.com/office/powerpoint/2010/main" val="2996694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1"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COGEN BOILER A</a:t>
            </a:r>
            <a:endParaRPr lang="en-US" sz="5600" dirty="0">
              <a:solidFill>
                <a:srgbClr val="FF0000"/>
              </a:solidFill>
              <a:effectLst>
                <a:outerShdw blurRad="38100" dist="38100" dir="2700000" algn="tl">
                  <a:srgbClr val="C0C0C0"/>
                </a:outerShdw>
              </a:effectLst>
            </a:endParaRPr>
          </a:p>
        </p:txBody>
      </p:sp>
      <p:pic>
        <p:nvPicPr>
          <p:cNvPr id="2" name="Content Placeholder 1"/>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990600"/>
            <a:ext cx="8915400" cy="5562600"/>
          </a:xfrm>
        </p:spPr>
      </p:pic>
    </p:spTree>
    <p:extLst>
      <p:ext uri="{BB962C8B-B14F-4D97-AF65-F5344CB8AC3E}">
        <p14:creationId xmlns:p14="http://schemas.microsoft.com/office/powerpoint/2010/main" val="37981927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1"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COGEN BOILER A</a:t>
            </a:r>
            <a:endParaRPr lang="en-US" sz="5600" dirty="0">
              <a:solidFill>
                <a:srgbClr val="FF0000"/>
              </a:solidFill>
              <a:effectLst>
                <a:outerShdw blurRad="38100" dist="38100" dir="2700000" algn="tl">
                  <a:srgbClr val="C0C0C0"/>
                </a:outerShdw>
              </a:effectLst>
            </a:endParaRP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52400" y="990600"/>
            <a:ext cx="8915400" cy="5791199"/>
          </a:xfrm>
        </p:spPr>
      </p:pic>
    </p:spTree>
    <p:extLst>
      <p:ext uri="{BB962C8B-B14F-4D97-AF65-F5344CB8AC3E}">
        <p14:creationId xmlns:p14="http://schemas.microsoft.com/office/powerpoint/2010/main" val="40488292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1"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COGEN BOILER B</a:t>
            </a:r>
            <a:endParaRPr lang="en-US" sz="5600" dirty="0">
              <a:solidFill>
                <a:srgbClr val="FF0000"/>
              </a:solidFill>
              <a:effectLst>
                <a:outerShdw blurRad="38100" dist="38100" dir="2700000" algn="tl">
                  <a:srgbClr val="C0C0C0"/>
                </a:outerShdw>
              </a:effectLst>
            </a:endParaRP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 y="990600"/>
            <a:ext cx="8915400" cy="5638800"/>
          </a:xfrm>
        </p:spPr>
      </p:pic>
    </p:spTree>
    <p:extLst>
      <p:ext uri="{BB962C8B-B14F-4D97-AF65-F5344CB8AC3E}">
        <p14:creationId xmlns:p14="http://schemas.microsoft.com/office/powerpoint/2010/main" val="3339451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5334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BOILER DESIGN PARAMETERS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447800" y="1162318"/>
            <a:ext cx="7283450" cy="5467082"/>
          </a:xfrm>
        </p:spPr>
        <p:txBody>
          <a:bodyPr/>
          <a:lstStyle/>
          <a:p>
            <a:pPr eaLnBrk="1" hangingPunct="1"/>
            <a:r>
              <a:rPr lang="en-AU" u="sng" dirty="0" smtClean="0">
                <a:solidFill>
                  <a:srgbClr val="000000"/>
                </a:solidFill>
                <a:latin typeface="Helvetica" panose="020B0604020202020204" pitchFamily="34" charset="0"/>
                <a:cs typeface="Helvetica" panose="020B0604020202020204" pitchFamily="34" charset="0"/>
              </a:rPr>
              <a:t>Furnace</a:t>
            </a:r>
            <a:r>
              <a:rPr lang="en-AU" dirty="0" smtClean="0">
                <a:solidFill>
                  <a:srgbClr val="000000"/>
                </a:solidFill>
                <a:latin typeface="Helvetica" panose="020B0604020202020204" pitchFamily="34" charset="0"/>
                <a:cs typeface="Helvetica" panose="020B0604020202020204" pitchFamily="34" charset="0"/>
              </a:rPr>
              <a:t> design for multiple factors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Combustion</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Char Burnout</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Ash fouling</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Evaporation / Superheat</a:t>
            </a:r>
          </a:p>
          <a:p>
            <a:pPr eaLnBrk="1" hangingPunct="1"/>
            <a:r>
              <a:rPr lang="en-AU" u="sng" dirty="0" smtClean="0">
                <a:solidFill>
                  <a:srgbClr val="000000"/>
                </a:solidFill>
                <a:latin typeface="Helvetica" panose="020B0604020202020204" pitchFamily="34" charset="0"/>
                <a:cs typeface="Helvetica" panose="020B0604020202020204" pitchFamily="34" charset="0"/>
              </a:rPr>
              <a:t>Convection Bank </a:t>
            </a:r>
            <a:r>
              <a:rPr lang="en-AU" dirty="0" smtClean="0">
                <a:solidFill>
                  <a:srgbClr val="000000"/>
                </a:solidFill>
                <a:latin typeface="Helvetica" panose="020B0604020202020204" pitchFamily="34" charset="0"/>
                <a:cs typeface="Helvetica" panose="020B0604020202020204" pitchFamily="34" charset="0"/>
              </a:rPr>
              <a:t>– evaporation; structural</a:t>
            </a:r>
          </a:p>
          <a:p>
            <a:pPr eaLnBrk="1" hangingPunct="1"/>
            <a:r>
              <a:rPr lang="en-AU" u="sng" dirty="0" smtClean="0">
                <a:solidFill>
                  <a:srgbClr val="000000"/>
                </a:solidFill>
                <a:latin typeface="Helvetica" panose="020B0604020202020204" pitchFamily="34" charset="0"/>
                <a:cs typeface="Helvetica" panose="020B0604020202020204" pitchFamily="34" charset="0"/>
              </a:rPr>
              <a:t>Economise</a:t>
            </a:r>
            <a:r>
              <a:rPr lang="en-AU" dirty="0" smtClean="0">
                <a:solidFill>
                  <a:srgbClr val="000000"/>
                </a:solidFill>
                <a:latin typeface="Helvetica" panose="020B0604020202020204" pitchFamily="34" charset="0"/>
                <a:cs typeface="Helvetica" panose="020B0604020202020204" pitchFamily="34" charset="0"/>
              </a:rPr>
              <a:t>r and </a:t>
            </a:r>
            <a:r>
              <a:rPr lang="en-AU" u="sng" dirty="0" smtClean="0">
                <a:solidFill>
                  <a:srgbClr val="000000"/>
                </a:solidFill>
                <a:latin typeface="Helvetica" panose="020B0604020202020204" pitchFamily="34" charset="0"/>
                <a:cs typeface="Helvetica" panose="020B0604020202020204" pitchFamily="34" charset="0"/>
              </a:rPr>
              <a:t>Airheater</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energy recovery</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overall boiler efficiency</a:t>
            </a:r>
          </a:p>
          <a:p>
            <a:pPr eaLnBrk="1" hangingPunct="1"/>
            <a:r>
              <a:rPr lang="en-AU" u="sng" dirty="0" smtClean="0">
                <a:solidFill>
                  <a:srgbClr val="000000"/>
                </a:solidFill>
                <a:latin typeface="Helvetica" panose="020B0604020202020204" pitchFamily="34" charset="0"/>
                <a:cs typeface="Helvetica" panose="020B0604020202020204" pitchFamily="34" charset="0"/>
              </a:rPr>
              <a:t>Bagasse Dryer </a:t>
            </a:r>
            <a:r>
              <a:rPr lang="en-AU" dirty="0" smtClean="0">
                <a:solidFill>
                  <a:srgbClr val="000000"/>
                </a:solidFill>
                <a:latin typeface="Helvetica" panose="020B0604020202020204" pitchFamily="34" charset="0"/>
                <a:cs typeface="Helvetica" panose="020B0604020202020204" pitchFamily="34" charset="0"/>
              </a:rPr>
              <a:t>… ?</a:t>
            </a:r>
          </a:p>
          <a:p>
            <a:pPr eaLnBrk="1" hangingPunct="1"/>
            <a:r>
              <a:rPr lang="en-AU" dirty="0" smtClean="0">
                <a:solidFill>
                  <a:srgbClr val="000000"/>
                </a:solidFill>
                <a:latin typeface="Helvetica" panose="020B0604020202020204" pitchFamily="34" charset="0"/>
                <a:cs typeface="Helvetica" panose="020B0604020202020204" pitchFamily="34" charset="0"/>
              </a:rPr>
              <a:t>Air and Gas flows – ID, FD and SA Fans</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30194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56256" y="762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OPERATIONAL FACTORS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15018" y="1600200"/>
            <a:ext cx="7283450" cy="48767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Bagasse Moisture Content governs everything</a:t>
            </a:r>
          </a:p>
          <a:p>
            <a:pPr eaLnBrk="1" hangingPunct="1"/>
            <a:r>
              <a:rPr lang="en-AU" dirty="0" smtClean="0">
                <a:solidFill>
                  <a:srgbClr val="000000"/>
                </a:solidFill>
                <a:latin typeface="Helvetica" panose="020B0604020202020204" pitchFamily="34" charset="0"/>
                <a:cs typeface="Helvetica" panose="020B0604020202020204" pitchFamily="34" charset="0"/>
              </a:rPr>
              <a:t>Therefore – good Milling Tandem operations are fundamental !!!</a:t>
            </a:r>
          </a:p>
          <a:p>
            <a:pPr eaLnBrk="1" hangingPunct="1"/>
            <a:r>
              <a:rPr lang="en-AU" dirty="0" smtClean="0">
                <a:solidFill>
                  <a:srgbClr val="000000"/>
                </a:solidFill>
                <a:latin typeface="Helvetica" panose="020B0604020202020204" pitchFamily="34" charset="0"/>
                <a:cs typeface="Helvetica" panose="020B0604020202020204" pitchFamily="34" charset="0"/>
              </a:rPr>
              <a:t>Very little boiler controls can do to minimise impacts of wet bagasse</a:t>
            </a:r>
          </a:p>
          <a:p>
            <a:pPr eaLnBrk="1" hangingPunct="1"/>
            <a:r>
              <a:rPr lang="en-AU" dirty="0" smtClean="0">
                <a:solidFill>
                  <a:srgbClr val="000000"/>
                </a:solidFill>
                <a:latin typeface="Helvetica" panose="020B0604020202020204" pitchFamily="34" charset="0"/>
                <a:cs typeface="Helvetica" panose="020B0604020202020204" pitchFamily="34" charset="0"/>
              </a:rPr>
              <a:t>Bagasse System – bypass wet bagasse around boilers ???</a:t>
            </a:r>
          </a:p>
          <a:p>
            <a:pPr eaLnBrk="1" hangingPunct="1"/>
            <a:r>
              <a:rPr lang="en-AU" u="sng" dirty="0" smtClean="0">
                <a:solidFill>
                  <a:srgbClr val="000000"/>
                </a:solidFill>
                <a:latin typeface="Helvetica" panose="020B0604020202020204" pitchFamily="34" charset="0"/>
                <a:cs typeface="Helvetica" panose="020B0604020202020204" pitchFamily="34" charset="0"/>
              </a:rPr>
              <a:t>Combustion</a:t>
            </a:r>
            <a:r>
              <a:rPr lang="en-AU" dirty="0" smtClean="0">
                <a:solidFill>
                  <a:srgbClr val="000000"/>
                </a:solidFill>
                <a:latin typeface="Helvetica" panose="020B0604020202020204" pitchFamily="34" charset="0"/>
                <a:cs typeface="Helvetica" panose="020B0604020202020204" pitchFamily="34" charset="0"/>
              </a:rPr>
              <a:t> is key to stable steam generation, low grate deposition and high efficiency</a:t>
            </a:r>
          </a:p>
          <a:p>
            <a:pPr eaLnBrk="1" hangingPunct="1"/>
            <a:r>
              <a:rPr lang="en-AU" dirty="0" smtClean="0">
                <a:solidFill>
                  <a:srgbClr val="000000"/>
                </a:solidFill>
                <a:latin typeface="Helvetica" panose="020B0604020202020204" pitchFamily="34" charset="0"/>
                <a:cs typeface="Helvetica" panose="020B0604020202020204" pitchFamily="34" charset="0"/>
              </a:rPr>
              <a:t>Bagasse Spreaders / Distributors set correctly</a:t>
            </a:r>
          </a:p>
          <a:p>
            <a:pPr eaLnBrk="1" hangingPunct="1"/>
            <a:endParaRPr lang="en-AU" dirty="0" smtClean="0">
              <a:solidFill>
                <a:srgbClr val="000000"/>
              </a:solidFill>
              <a:latin typeface="Helvetica" panose="020B0604020202020204" pitchFamily="34" charset="0"/>
              <a:cs typeface="Helvetica" panose="020B0604020202020204" pitchFamily="34" charset="0"/>
            </a:endParaRPr>
          </a:p>
          <a:p>
            <a:pPr eaLnBrk="1" hangingPunct="1"/>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273318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96691" y="57633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BAGASSE SPREADERS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3486" y="1185930"/>
            <a:ext cx="7296440" cy="55626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Like Carburettor on your car engine .…</a:t>
            </a:r>
          </a:p>
          <a:p>
            <a:pPr eaLnBrk="1" hangingPunct="1"/>
            <a:r>
              <a:rPr lang="en-AU" dirty="0" smtClean="0">
                <a:solidFill>
                  <a:srgbClr val="000000"/>
                </a:solidFill>
                <a:latin typeface="Helvetica" panose="020B0604020202020204" pitchFamily="34" charset="0"/>
                <a:cs typeface="Helvetica" panose="020B0604020202020204" pitchFamily="34" charset="0"/>
              </a:rPr>
              <a:t>“If the Carburettor is not tuned correctly, the whole car engine does not perform well !”</a:t>
            </a:r>
          </a:p>
          <a:p>
            <a:pPr eaLnBrk="1" hangingPunct="1"/>
            <a:r>
              <a:rPr lang="en-AU" dirty="0" smtClean="0">
                <a:solidFill>
                  <a:srgbClr val="000000"/>
                </a:solidFill>
                <a:latin typeface="Helvetica" panose="020B0604020202020204" pitchFamily="34" charset="0"/>
                <a:cs typeface="Helvetica" panose="020B0604020202020204" pitchFamily="34" charset="0"/>
              </a:rPr>
              <a:t>Key to good bagasse combustion is full suspension burning</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bagasse dispersed and distributed well 		</a:t>
            </a:r>
            <a:r>
              <a:rPr lang="en-AU" u="sng" dirty="0" smtClean="0">
                <a:solidFill>
                  <a:srgbClr val="FFC000"/>
                </a:solidFill>
                <a:latin typeface="Helvetica" panose="020B0604020202020204" pitchFamily="34" charset="0"/>
                <a:cs typeface="Helvetica" panose="020B0604020202020204" pitchFamily="34" charset="0"/>
              </a:rPr>
              <a:t>in suspension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good mixing with hot furnace gases and 		Undergrate Air</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maximum drying</a:t>
            </a:r>
            <a:r>
              <a:rPr lang="en-AU" dirty="0">
                <a:solidFill>
                  <a:srgbClr val="000000"/>
                </a:solidFill>
                <a:latin typeface="Helvetica" panose="020B0604020202020204" pitchFamily="34" charset="0"/>
                <a:cs typeface="Helvetica" panose="020B0604020202020204" pitchFamily="34" charset="0"/>
              </a:rPr>
              <a:t>,</a:t>
            </a:r>
            <a:r>
              <a:rPr lang="en-AU" dirty="0" smtClean="0">
                <a:solidFill>
                  <a:srgbClr val="000000"/>
                </a:solidFill>
                <a:latin typeface="Helvetica" panose="020B0604020202020204" pitchFamily="34" charset="0"/>
                <a:cs typeface="Helvetica" panose="020B0604020202020204" pitchFamily="34" charset="0"/>
              </a:rPr>
              <a:t> ignition and burning</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only largest particles fall onto grate</a:t>
            </a:r>
          </a:p>
          <a:p>
            <a:pPr eaLnBrk="1" hangingPunct="1"/>
            <a:r>
              <a:rPr lang="en-AU" dirty="0" smtClean="0">
                <a:solidFill>
                  <a:srgbClr val="000000"/>
                </a:solidFill>
                <a:latin typeface="Helvetica" panose="020B0604020202020204" pitchFamily="34" charset="0"/>
                <a:cs typeface="Helvetica" panose="020B0604020202020204" pitchFamily="34" charset="0"/>
              </a:rPr>
              <a:t>Constant spreader air pressure </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7517164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89527" y="6858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SECONDARY AIR SYSTEM</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8289" y="1447800"/>
            <a:ext cx="7283450" cy="51815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Many designs of Secondary Air systems</a:t>
            </a:r>
          </a:p>
          <a:p>
            <a:pPr eaLnBrk="1" hangingPunct="1"/>
            <a:r>
              <a:rPr lang="en-AU" dirty="0" smtClean="0">
                <a:solidFill>
                  <a:srgbClr val="000000"/>
                </a:solidFill>
                <a:latin typeface="Helvetica" panose="020B0604020202020204" pitchFamily="34" charset="0"/>
                <a:cs typeface="Helvetica" panose="020B0604020202020204" pitchFamily="34" charset="0"/>
              </a:rPr>
              <a:t>Many designs are </a:t>
            </a:r>
            <a:r>
              <a:rPr lang="en-AU" u="sng" dirty="0" smtClean="0">
                <a:solidFill>
                  <a:srgbClr val="000000"/>
                </a:solidFill>
                <a:latin typeface="Helvetica" panose="020B0604020202020204" pitchFamily="34" charset="0"/>
                <a:cs typeface="Helvetica" panose="020B0604020202020204" pitchFamily="34" charset="0"/>
              </a:rPr>
              <a:t>not</a:t>
            </a:r>
            <a:r>
              <a:rPr lang="en-AU" dirty="0" smtClean="0">
                <a:solidFill>
                  <a:srgbClr val="000000"/>
                </a:solidFill>
                <a:latin typeface="Helvetica" panose="020B0604020202020204" pitchFamily="34" charset="0"/>
                <a:cs typeface="Helvetica" panose="020B0604020202020204" pitchFamily="34" charset="0"/>
              </a:rPr>
              <a:t> optimum</a:t>
            </a:r>
          </a:p>
          <a:p>
            <a:pPr eaLnBrk="1" hangingPunct="1"/>
            <a:r>
              <a:rPr lang="en-AU" dirty="0" smtClean="0">
                <a:solidFill>
                  <a:srgbClr val="000000"/>
                </a:solidFill>
                <a:latin typeface="Helvetica" panose="020B0604020202020204" pitchFamily="34" charset="0"/>
                <a:cs typeface="Helvetica" panose="020B0604020202020204" pitchFamily="34" charset="0"/>
              </a:rPr>
              <a:t>Performance requirements</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control bagasse deposition at rear of grate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additional Oxygen injection to burn-off char      	and Carbon Monoxide (mixing)</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manipulate furnace up-flow to provide     	optimum gas flow trajectory around nose 	and through Superheater banks</a:t>
            </a:r>
          </a:p>
          <a:p>
            <a:pPr eaLnBrk="1" hangingPunct="1"/>
            <a:r>
              <a:rPr lang="en-AU" dirty="0" smtClean="0">
                <a:solidFill>
                  <a:srgbClr val="000000"/>
                </a:solidFill>
                <a:latin typeface="Helvetica" panose="020B0604020202020204" pitchFamily="34" charset="0"/>
                <a:cs typeface="Helvetica" panose="020B0604020202020204" pitchFamily="34" charset="0"/>
              </a:rPr>
              <a:t>Split of FD air (Undergrate) and Secondary Air</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impacts on lower Furnace geometry</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18810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56256"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OPERATIONAL FACTORS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956256" y="990600"/>
            <a:ext cx="7283450" cy="5632361"/>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Efficiency focus – not safety (Drum Level)</a:t>
            </a:r>
          </a:p>
          <a:p>
            <a:pPr eaLnBrk="1" hangingPunct="1"/>
            <a:r>
              <a:rPr lang="en-AU" dirty="0" smtClean="0">
                <a:solidFill>
                  <a:srgbClr val="000000"/>
                </a:solidFill>
                <a:latin typeface="Helvetica" panose="020B0604020202020204" pitchFamily="34" charset="0"/>
                <a:cs typeface="Helvetica" panose="020B0604020202020204" pitchFamily="34" charset="0"/>
              </a:rPr>
              <a:t>Tuning of major control loops</a:t>
            </a:r>
          </a:p>
          <a:p>
            <a:pPr marL="393700" lvl="1" indent="0" eaLnBrk="1" hangingPunct="1">
              <a:buNone/>
            </a:pPr>
            <a:r>
              <a:rPr lang="en-AU" dirty="0" smtClean="0">
                <a:solidFill>
                  <a:srgbClr val="000000"/>
                </a:solidFill>
                <a:latin typeface="Helvetica" panose="020B0604020202020204" pitchFamily="34" charset="0"/>
                <a:cs typeface="Helvetica" panose="020B0604020202020204" pitchFamily="34" charset="0"/>
              </a:rPr>
              <a:t>	- Master Pressure (Bagasse Feeders)</a:t>
            </a:r>
          </a:p>
          <a:p>
            <a:pPr marL="393700" lvl="1"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Steam Temperature (Attemperators)</a:t>
            </a:r>
          </a:p>
          <a:p>
            <a:pPr marL="393700" lvl="1" indent="0" eaLnBrk="1" hangingPunct="1">
              <a:buNone/>
            </a:pPr>
            <a:r>
              <a:rPr lang="en-AU" dirty="0" smtClean="0">
                <a:solidFill>
                  <a:srgbClr val="000000"/>
                </a:solidFill>
                <a:latin typeface="Helvetica" panose="020B0604020202020204" pitchFamily="34" charset="0"/>
                <a:cs typeface="Helvetica" panose="020B0604020202020204" pitchFamily="34" charset="0"/>
              </a:rPr>
              <a:t>	- Oxygen Trim (FD flow)</a:t>
            </a:r>
          </a:p>
          <a:p>
            <a:pPr marL="393700" lvl="1"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Furnace Pressure (ID Fans)</a:t>
            </a:r>
          </a:p>
          <a:p>
            <a:pPr marL="393700" lvl="1"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Possible Secondary Air modulation (?)</a:t>
            </a:r>
          </a:p>
          <a:p>
            <a:pPr marL="484187" indent="-457200" eaLnBrk="1" hangingPunct="1"/>
            <a:r>
              <a:rPr lang="en-AU" dirty="0" smtClean="0">
                <a:solidFill>
                  <a:srgbClr val="000000"/>
                </a:solidFill>
                <a:latin typeface="Helvetica" panose="020B0604020202020204" pitchFamily="34" charset="0"/>
                <a:cs typeface="Helvetica" panose="020B0604020202020204" pitchFamily="34" charset="0"/>
              </a:rPr>
              <a:t>Objective is minimum deviations from Set Point and minimise major excursions during upset conditions</a:t>
            </a:r>
          </a:p>
          <a:p>
            <a:pPr marL="484187" indent="-457200" eaLnBrk="1" hangingPunct="1"/>
            <a:r>
              <a:rPr lang="en-AU" dirty="0" smtClean="0">
                <a:solidFill>
                  <a:srgbClr val="000000"/>
                </a:solidFill>
                <a:latin typeface="Helvetica" panose="020B0604020202020204" pitchFamily="34" charset="0"/>
                <a:cs typeface="Helvetica" panose="020B0604020202020204" pitchFamily="34" charset="0"/>
              </a:rPr>
              <a:t>Control deviations from set point are small, so efficiency losses are small BUT these accumulate over a long time</a:t>
            </a:r>
          </a:p>
          <a:p>
            <a:pPr marL="484187" indent="-457200" eaLnBrk="1" hangingPunct="1"/>
            <a:endParaRPr lang="en-AU" dirty="0" smtClean="0">
              <a:solidFill>
                <a:srgbClr val="000000"/>
              </a:solidFill>
              <a:latin typeface="Helvetica" panose="020B0604020202020204" pitchFamily="34" charset="0"/>
              <a:cs typeface="Helvetica" panose="020B0604020202020204" pitchFamily="34" charset="0"/>
            </a:endParaRPr>
          </a:p>
          <a:p>
            <a:pPr eaLnBrk="1" hangingPunct="1"/>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29820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7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58403" y="5334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OPERATIONAL FACTORS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087784" y="1295400"/>
            <a:ext cx="7283450" cy="53339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With DCS – no valid reasons why cogeneration boiler operations cannot be </a:t>
            </a:r>
            <a:r>
              <a:rPr lang="en-AU" u="sng" dirty="0" smtClean="0">
                <a:solidFill>
                  <a:srgbClr val="000000"/>
                </a:solidFill>
                <a:latin typeface="Helvetica" panose="020B0604020202020204" pitchFamily="34" charset="0"/>
                <a:cs typeface="Helvetica" panose="020B0604020202020204" pitchFamily="34" charset="0"/>
              </a:rPr>
              <a:t>fully automated </a:t>
            </a:r>
            <a:r>
              <a:rPr lang="en-AU" dirty="0" smtClean="0">
                <a:solidFill>
                  <a:srgbClr val="000000"/>
                </a:solidFill>
                <a:latin typeface="Helvetica" panose="020B0604020202020204" pitchFamily="34" charset="0"/>
                <a:cs typeface="Helvetica" panose="020B0604020202020204" pitchFamily="34" charset="0"/>
              </a:rPr>
              <a:t>– no Operator “fiddling” for normal operations, including mill stops and starts !</a:t>
            </a:r>
          </a:p>
          <a:p>
            <a:pPr eaLnBrk="1" hangingPunct="1"/>
            <a:r>
              <a:rPr lang="en-AU" dirty="0" smtClean="0">
                <a:solidFill>
                  <a:srgbClr val="000000"/>
                </a:solidFill>
                <a:latin typeface="Helvetica" panose="020B0604020202020204" pitchFamily="34" charset="0"/>
                <a:cs typeface="Helvetica" panose="020B0604020202020204" pitchFamily="34" charset="0"/>
              </a:rPr>
              <a:t>Disturbance conditions can be controlled</a:t>
            </a:r>
          </a:p>
          <a:p>
            <a:pPr eaLnBrk="1" hangingPunct="1"/>
            <a:r>
              <a:rPr lang="en-AU" u="sng" dirty="0" smtClean="0">
                <a:solidFill>
                  <a:srgbClr val="000000"/>
                </a:solidFill>
                <a:latin typeface="Helvetica" panose="020B0604020202020204" pitchFamily="34" charset="0"/>
                <a:cs typeface="Helvetica" panose="020B0604020202020204" pitchFamily="34" charset="0"/>
              </a:rPr>
              <a:t>Exception is physical plant limitations</a:t>
            </a:r>
          </a:p>
          <a:p>
            <a:pPr eaLnBrk="1" hangingPunct="1"/>
            <a:r>
              <a:rPr lang="en-AU" dirty="0" smtClean="0">
                <a:solidFill>
                  <a:srgbClr val="000000"/>
                </a:solidFill>
                <a:latin typeface="Helvetica" panose="020B0604020202020204" pitchFamily="34" charset="0"/>
                <a:cs typeface="Helvetica" panose="020B0604020202020204" pitchFamily="34" charset="0"/>
              </a:rPr>
              <a:t>Power Grid trip condition</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technically possible and achievable to have   	factory TA sets “islanding” when 	disconnected from grid</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  maintain full factory operations at reduced 	boiler steam flows</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18546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79868" y="457200"/>
            <a:ext cx="7542212" cy="847725"/>
          </a:xfrm>
        </p:spPr>
        <p:txBody>
          <a:bodyPr>
            <a:normAutofit/>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TOPICS TO BE COVERED</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38630" y="1447800"/>
            <a:ext cx="7283450" cy="5060950"/>
          </a:xfrm>
        </p:spPr>
        <p:txBody>
          <a:bodyPr/>
          <a:lstStyle/>
          <a:p>
            <a:pPr eaLnBrk="1" hangingPunct="1"/>
            <a:r>
              <a:rPr lang="en-AU" dirty="0" smtClean="0">
                <a:solidFill>
                  <a:srgbClr val="000000"/>
                </a:solidFill>
                <a:latin typeface="Helvetica"/>
              </a:rPr>
              <a:t>Boilers and Efficiency in the Cogeneration context</a:t>
            </a:r>
          </a:p>
          <a:p>
            <a:pPr eaLnBrk="1" hangingPunct="1"/>
            <a:r>
              <a:rPr lang="en-AU" dirty="0" smtClean="0">
                <a:solidFill>
                  <a:srgbClr val="000000"/>
                </a:solidFill>
                <a:latin typeface="Helvetica"/>
              </a:rPr>
              <a:t>Three pillars of Cogen – Factory Steam Demand, Bagasse Moisture, Boiler Efficiency</a:t>
            </a:r>
          </a:p>
          <a:p>
            <a:pPr eaLnBrk="1" hangingPunct="1"/>
            <a:r>
              <a:rPr lang="en-AU" dirty="0">
                <a:solidFill>
                  <a:srgbClr val="000000"/>
                </a:solidFill>
                <a:latin typeface="Helvetica"/>
              </a:rPr>
              <a:t>Australian cogeneration </a:t>
            </a:r>
            <a:r>
              <a:rPr lang="en-AU" dirty="0" smtClean="0">
                <a:solidFill>
                  <a:srgbClr val="000000"/>
                </a:solidFill>
                <a:latin typeface="Helvetica"/>
              </a:rPr>
              <a:t>context</a:t>
            </a:r>
          </a:p>
          <a:p>
            <a:pPr eaLnBrk="1" hangingPunct="1"/>
            <a:r>
              <a:rPr lang="en-AU" dirty="0" smtClean="0">
                <a:solidFill>
                  <a:srgbClr val="000000"/>
                </a:solidFill>
                <a:latin typeface="Helvetica"/>
              </a:rPr>
              <a:t>Efficiency components</a:t>
            </a:r>
          </a:p>
          <a:p>
            <a:pPr eaLnBrk="1" hangingPunct="1"/>
            <a:r>
              <a:rPr lang="en-AU" dirty="0" smtClean="0">
                <a:solidFill>
                  <a:srgbClr val="000000"/>
                </a:solidFill>
                <a:latin typeface="Helvetica"/>
              </a:rPr>
              <a:t>Fixed and Variable factors</a:t>
            </a:r>
          </a:p>
          <a:p>
            <a:pPr eaLnBrk="1" hangingPunct="1"/>
            <a:r>
              <a:rPr lang="en-AU" dirty="0" smtClean="0">
                <a:solidFill>
                  <a:srgbClr val="000000"/>
                </a:solidFill>
                <a:latin typeface="Helvetica"/>
              </a:rPr>
              <a:t>Design parameters</a:t>
            </a:r>
          </a:p>
          <a:p>
            <a:pPr eaLnBrk="1" hangingPunct="1"/>
            <a:r>
              <a:rPr lang="en-AU" u="sng" dirty="0">
                <a:solidFill>
                  <a:srgbClr val="000000"/>
                </a:solidFill>
                <a:latin typeface="Helvetica"/>
              </a:rPr>
              <a:t>Operational factors</a:t>
            </a:r>
          </a:p>
          <a:p>
            <a:pPr eaLnBrk="1" hangingPunct="1"/>
            <a:r>
              <a:rPr lang="en-AU" u="sng" dirty="0" smtClean="0">
                <a:solidFill>
                  <a:srgbClr val="000000"/>
                </a:solidFill>
                <a:latin typeface="Helvetica"/>
              </a:rPr>
              <a:t>Maintenance factors</a:t>
            </a:r>
          </a:p>
          <a:p>
            <a:pPr eaLnBrk="1" hangingPunct="1"/>
            <a:r>
              <a:rPr lang="en-AU" u="sng" dirty="0" smtClean="0">
                <a:solidFill>
                  <a:srgbClr val="000000"/>
                </a:solidFill>
                <a:latin typeface="Helvetica"/>
              </a:rPr>
              <a:t>Monitoring and Management</a:t>
            </a:r>
          </a:p>
          <a:p>
            <a:pPr eaLnBrk="1" hangingPunct="1"/>
            <a:endParaRPr lang="en-US" dirty="0">
              <a:solidFill>
                <a:srgbClr val="000000"/>
              </a:solidFill>
              <a:latin typeface="Helvetica"/>
            </a:endParaRPr>
          </a:p>
        </p:txBody>
      </p:sp>
    </p:spTree>
    <p:extLst>
      <p:ext uri="{BB962C8B-B14F-4D97-AF65-F5344CB8AC3E}">
        <p14:creationId xmlns:p14="http://schemas.microsoft.com/office/powerpoint/2010/main" val="7601540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47671" y="5334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OPERATIONAL FACTORS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06433" y="1219200"/>
            <a:ext cx="7283450" cy="5381223"/>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Options for short term cogen operations dictated by Power Purchase Agreement (PPA)</a:t>
            </a:r>
          </a:p>
          <a:p>
            <a:pPr eaLnBrk="1" hangingPunct="1"/>
            <a:r>
              <a:rPr lang="en-AU" dirty="0" smtClean="0">
                <a:solidFill>
                  <a:srgbClr val="000000"/>
                </a:solidFill>
                <a:latin typeface="Helvetica" panose="020B0604020202020204" pitchFamily="34" charset="0"/>
                <a:cs typeface="Helvetica" panose="020B0604020202020204" pitchFamily="34" charset="0"/>
              </a:rPr>
              <a:t>Peaking demand and increased sell price ?</a:t>
            </a:r>
          </a:p>
          <a:p>
            <a:pPr eaLnBrk="1" hangingPunct="1"/>
            <a:r>
              <a:rPr lang="en-AU" dirty="0" smtClean="0">
                <a:solidFill>
                  <a:srgbClr val="000000"/>
                </a:solidFill>
                <a:latin typeface="Helvetica" panose="020B0604020202020204" pitchFamily="34" charset="0"/>
                <a:cs typeface="Helvetica" panose="020B0604020202020204" pitchFamily="34" charset="0"/>
              </a:rPr>
              <a:t>Economics driver – modify crushing operations to maximise power export</a:t>
            </a:r>
          </a:p>
          <a:p>
            <a:pPr eaLnBrk="1" hangingPunct="1"/>
            <a:r>
              <a:rPr lang="en-AU" dirty="0" smtClean="0">
                <a:solidFill>
                  <a:srgbClr val="000000"/>
                </a:solidFill>
                <a:latin typeface="Helvetica" panose="020B0604020202020204" pitchFamily="34" charset="0"/>
                <a:cs typeface="Helvetica" panose="020B0604020202020204" pitchFamily="34" charset="0"/>
              </a:rPr>
              <a:t>Australia – stop crushing during periods of high export power prices …..</a:t>
            </a:r>
          </a:p>
          <a:p>
            <a:pPr eaLnBrk="1" hangingPunct="1"/>
            <a:r>
              <a:rPr lang="en-AU" dirty="0" smtClean="0">
                <a:solidFill>
                  <a:srgbClr val="000000"/>
                </a:solidFill>
                <a:latin typeface="Helvetica" panose="020B0604020202020204" pitchFamily="34" charset="0"/>
                <a:cs typeface="Helvetica" panose="020B0604020202020204" pitchFamily="34" charset="0"/>
              </a:rPr>
              <a:t>Boiler operations are key to maximising bagasse surplus for cogeneration</a:t>
            </a:r>
          </a:p>
          <a:p>
            <a:pPr eaLnBrk="1" hangingPunct="1"/>
            <a:r>
              <a:rPr lang="en-AU" dirty="0" smtClean="0">
                <a:solidFill>
                  <a:srgbClr val="000000"/>
                </a:solidFill>
                <a:latin typeface="Helvetica" panose="020B0604020202020204" pitchFamily="34" charset="0"/>
                <a:cs typeface="Helvetica" panose="020B0604020202020204" pitchFamily="34" charset="0"/>
              </a:rPr>
              <a:t>Process operations and Mill Tandem operations are fixed over short term</a:t>
            </a:r>
          </a:p>
          <a:p>
            <a:pPr eaLnBrk="1" hangingPunct="1"/>
            <a:r>
              <a:rPr lang="en-AU" dirty="0" smtClean="0">
                <a:solidFill>
                  <a:srgbClr val="000000"/>
                </a:solidFill>
                <a:latin typeface="Helvetica" panose="020B0604020202020204" pitchFamily="34" charset="0"/>
                <a:cs typeface="Helvetica" panose="020B0604020202020204" pitchFamily="34" charset="0"/>
              </a:rPr>
              <a:t>Strong Management directives and focus</a:t>
            </a:r>
          </a:p>
          <a:p>
            <a:pPr eaLnBrk="1" hangingPunct="1"/>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1978228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762001"/>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OPERATIONAL FACTORS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9981" y="1981200"/>
            <a:ext cx="7283450" cy="29717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Record and store records of operating data and all plant analyses </a:t>
            </a:r>
          </a:p>
          <a:p>
            <a:pPr marL="0" indent="0" eaLnBrk="1" hangingPunct="1">
              <a:buNone/>
            </a:pPr>
            <a:endParaRPr lang="en-AU" dirty="0" smtClean="0">
              <a:solidFill>
                <a:srgbClr val="000000"/>
              </a:solidFill>
              <a:latin typeface="Helvetica" panose="020B0604020202020204" pitchFamily="34" charset="0"/>
              <a:cs typeface="Helvetica" panose="020B0604020202020204" pitchFamily="34" charset="0"/>
            </a:endParaRPr>
          </a:p>
          <a:p>
            <a:pPr eaLnBrk="1" hangingPunct="1"/>
            <a:r>
              <a:rPr lang="en-AU" dirty="0" smtClean="0">
                <a:solidFill>
                  <a:srgbClr val="000000"/>
                </a:solidFill>
                <a:latin typeface="Helvetica" panose="020B0604020202020204" pitchFamily="34" charset="0"/>
                <a:cs typeface="Helvetica" panose="020B0604020202020204" pitchFamily="34" charset="0"/>
              </a:rPr>
              <a:t>Historical record of plant performance parameters is valuable tool for problem solving and asset management</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477380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3820" y="533400"/>
            <a:ext cx="7542212" cy="11430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MAINTENANCE FACTORS - SPREADERS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52582" y="1710744"/>
            <a:ext cx="7283450" cy="4918656"/>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Spreader Plates set at correct angle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(~3</a:t>
            </a:r>
            <a:r>
              <a:rPr lang="en-AU" baseline="30000" dirty="0" smtClean="0">
                <a:solidFill>
                  <a:srgbClr val="000000"/>
                </a:solidFill>
                <a:latin typeface="Helvetica" panose="020B0604020202020204" pitchFamily="34" charset="0"/>
                <a:cs typeface="Helvetica" panose="020B0604020202020204" pitchFamily="34" charset="0"/>
              </a:rPr>
              <a:t>o</a:t>
            </a:r>
            <a:r>
              <a:rPr lang="en-AU" dirty="0" smtClean="0">
                <a:solidFill>
                  <a:srgbClr val="000000"/>
                </a:solidFill>
                <a:latin typeface="Helvetica" panose="020B0604020202020204" pitchFamily="34" charset="0"/>
                <a:cs typeface="Helvetica" panose="020B0604020202020204" pitchFamily="34" charset="0"/>
              </a:rPr>
              <a:t> UP above horizontal)</a:t>
            </a:r>
          </a:p>
          <a:p>
            <a:pPr eaLnBrk="1" hangingPunct="1"/>
            <a:r>
              <a:rPr lang="en-AU" dirty="0" smtClean="0">
                <a:solidFill>
                  <a:srgbClr val="000000"/>
                </a:solidFill>
                <a:latin typeface="Helvetica" panose="020B0604020202020204" pitchFamily="34" charset="0"/>
                <a:cs typeface="Helvetica" panose="020B0604020202020204" pitchFamily="34" charset="0"/>
              </a:rPr>
              <a:t>Spreader plates flat and smooth – </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no distortion</a:t>
            </a:r>
          </a:p>
          <a:p>
            <a:pPr eaLnBrk="1" hangingPunct="1"/>
            <a:r>
              <a:rPr lang="en-AU" dirty="0" smtClean="0">
                <a:solidFill>
                  <a:srgbClr val="000000"/>
                </a:solidFill>
                <a:latin typeface="Helvetica" panose="020B0604020202020204" pitchFamily="34" charset="0"/>
                <a:cs typeface="Helvetica" panose="020B0604020202020204" pitchFamily="34" charset="0"/>
              </a:rPr>
              <a:t>Spreader air nozzles straight, uniform, </a:t>
            </a:r>
          </a:p>
          <a:p>
            <a:pPr marL="393700" lvl="1"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sz="2600" dirty="0" smtClean="0">
                <a:solidFill>
                  <a:srgbClr val="000000"/>
                </a:solidFill>
                <a:latin typeface="Helvetica" panose="020B0604020202020204" pitchFamily="34" charset="0"/>
                <a:cs typeface="Helvetica" panose="020B0604020202020204" pitchFamily="34" charset="0"/>
              </a:rPr>
              <a:t>correct size</a:t>
            </a:r>
            <a:endParaRPr lang="en-US" sz="2600" dirty="0">
              <a:solidFill>
                <a:srgbClr val="000000"/>
              </a:solidFill>
              <a:latin typeface="Helvetica" panose="020B0604020202020204" pitchFamily="34" charset="0"/>
              <a:cs typeface="Helvetica" panose="020B0604020202020204" pitchFamily="34" charset="0"/>
            </a:endParaRPr>
          </a:p>
          <a:p>
            <a:pPr marL="484187" indent="-457200" eaLnBrk="1" hangingPunct="1"/>
            <a:r>
              <a:rPr lang="en-AU" sz="2800" dirty="0" smtClean="0">
                <a:solidFill>
                  <a:srgbClr val="000000"/>
                </a:solidFill>
                <a:latin typeface="Helvetica" panose="020B0604020202020204" pitchFamily="34" charset="0"/>
                <a:cs typeface="Helvetica" panose="020B0604020202020204" pitchFamily="34" charset="0"/>
              </a:rPr>
              <a:t>Wing Spreaders have deflector guides</a:t>
            </a:r>
          </a:p>
          <a:p>
            <a:pPr marL="484187" indent="-457200" eaLnBrk="1" hangingPunct="1"/>
            <a:r>
              <a:rPr lang="en-AU" sz="2800" dirty="0" smtClean="0">
                <a:solidFill>
                  <a:srgbClr val="000000"/>
                </a:solidFill>
                <a:latin typeface="Helvetica" panose="020B0604020202020204" pitchFamily="34" charset="0"/>
                <a:cs typeface="Helvetica" panose="020B0604020202020204" pitchFamily="34" charset="0"/>
              </a:rPr>
              <a:t>Air pressures set to specification</a:t>
            </a:r>
          </a:p>
          <a:p>
            <a:pPr marL="484187" indent="-457200" eaLnBrk="1" hangingPunct="1"/>
            <a:r>
              <a:rPr lang="en-AU" sz="2800" dirty="0" smtClean="0">
                <a:solidFill>
                  <a:srgbClr val="000000"/>
                </a:solidFill>
                <a:latin typeface="Helvetica" panose="020B0604020202020204" pitchFamily="34" charset="0"/>
                <a:cs typeface="Helvetica" panose="020B0604020202020204" pitchFamily="34" charset="0"/>
              </a:rPr>
              <a:t>Optimum duct geometry upstream of spreaders</a:t>
            </a:r>
          </a:p>
        </p:txBody>
      </p:sp>
    </p:spTree>
    <p:extLst>
      <p:ext uri="{BB962C8B-B14F-4D97-AF65-F5344CB8AC3E}">
        <p14:creationId xmlns:p14="http://schemas.microsoft.com/office/powerpoint/2010/main" val="34600538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62696" y="762000"/>
            <a:ext cx="7542212" cy="11430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MAINTENANCE FACTORS - INSTRUMENTATION</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21458" y="2133600"/>
            <a:ext cx="7283450" cy="4232856"/>
          </a:xfrm>
        </p:spPr>
        <p:txBody>
          <a:bodyPr/>
          <a:lstStyle/>
          <a:p>
            <a:pPr eaLnBrk="1" hangingPunct="1"/>
            <a:r>
              <a:rPr lang="en-AU" sz="2800" dirty="0" smtClean="0">
                <a:solidFill>
                  <a:srgbClr val="000000"/>
                </a:solidFill>
                <a:latin typeface="Helvetica" panose="020B0604020202020204" pitchFamily="34" charset="0"/>
                <a:cs typeface="Helvetica" panose="020B0604020202020204" pitchFamily="34" charset="0"/>
              </a:rPr>
              <a:t>Checks and calibration of main instrumentation – temperatures, pressures through gas passes to ID Fans</a:t>
            </a:r>
          </a:p>
          <a:p>
            <a:pPr eaLnBrk="1" hangingPunct="1"/>
            <a:r>
              <a:rPr lang="en-AU" sz="2800" dirty="0" smtClean="0">
                <a:solidFill>
                  <a:srgbClr val="000000"/>
                </a:solidFill>
                <a:latin typeface="Helvetica" panose="020B0604020202020204" pitchFamily="34" charset="0"/>
                <a:cs typeface="Helvetica" panose="020B0604020202020204" pitchFamily="34" charset="0"/>
              </a:rPr>
              <a:t>Gas Temperatures are fundamental</a:t>
            </a:r>
          </a:p>
          <a:p>
            <a:pPr eaLnBrk="1" hangingPunct="1"/>
            <a:r>
              <a:rPr lang="en-AU" sz="2800" dirty="0" smtClean="0">
                <a:solidFill>
                  <a:srgbClr val="000000"/>
                </a:solidFill>
                <a:latin typeface="Helvetica" panose="020B0604020202020204" pitchFamily="34" charset="0"/>
                <a:cs typeface="Helvetica" panose="020B0604020202020204" pitchFamily="34" charset="0"/>
              </a:rPr>
              <a:t>Calibration of Oxygen analyser is </a:t>
            </a:r>
            <a:r>
              <a:rPr lang="en-AU" sz="2800" u="sng" dirty="0" smtClean="0">
                <a:solidFill>
                  <a:srgbClr val="000000"/>
                </a:solidFill>
                <a:latin typeface="Helvetica" panose="020B0604020202020204" pitchFamily="34" charset="0"/>
                <a:cs typeface="Helvetica" panose="020B0604020202020204" pitchFamily="34" charset="0"/>
              </a:rPr>
              <a:t>critical</a:t>
            </a:r>
          </a:p>
          <a:p>
            <a:pPr eaLnBrk="1" hangingPunct="1"/>
            <a:r>
              <a:rPr lang="en-AU" sz="2800" dirty="0" smtClean="0">
                <a:solidFill>
                  <a:srgbClr val="000000"/>
                </a:solidFill>
                <a:latin typeface="Helvetica" panose="020B0604020202020204" pitchFamily="34" charset="0"/>
                <a:cs typeface="Helvetica" panose="020B0604020202020204" pitchFamily="34" charset="0"/>
              </a:rPr>
              <a:t>Boiler can be operated well just by understanding and following what the Oxygen analyser tells you</a:t>
            </a:r>
          </a:p>
          <a:p>
            <a:pPr eaLnBrk="1" hangingPunct="1"/>
            <a:endParaRPr lang="en-AU" sz="2800" dirty="0" smtClean="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5361182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048555" y="762000"/>
            <a:ext cx="7542212" cy="6858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MAINTENANCE FACTORS - OTHER</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300878" y="1752600"/>
            <a:ext cx="7283450" cy="53340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Bagasse Feeders – uniform discharge</a:t>
            </a:r>
          </a:p>
          <a:p>
            <a:pPr eaLnBrk="1" hangingPunct="1"/>
            <a:r>
              <a:rPr lang="en-AU" dirty="0" smtClean="0">
                <a:solidFill>
                  <a:srgbClr val="000000"/>
                </a:solidFill>
                <a:latin typeface="Helvetica" panose="020B0604020202020204" pitchFamily="34" charset="0"/>
                <a:cs typeface="Helvetica" panose="020B0604020202020204" pitchFamily="34" charset="0"/>
              </a:rPr>
              <a:t>Airflow distribution in Undergrate Plenum (optimum combustion)</a:t>
            </a:r>
          </a:p>
          <a:p>
            <a:pPr eaLnBrk="1" hangingPunct="1"/>
            <a:r>
              <a:rPr lang="en-AU" dirty="0" smtClean="0">
                <a:solidFill>
                  <a:srgbClr val="000000"/>
                </a:solidFill>
                <a:latin typeface="Helvetica" panose="020B0604020202020204" pitchFamily="34" charset="0"/>
                <a:cs typeface="Helvetica" panose="020B0604020202020204" pitchFamily="34" charset="0"/>
              </a:rPr>
              <a:t>Economiser tube erosion (availability)</a:t>
            </a:r>
          </a:p>
          <a:p>
            <a:pPr eaLnBrk="1" hangingPunct="1"/>
            <a:r>
              <a:rPr lang="en-AU" dirty="0" smtClean="0">
                <a:solidFill>
                  <a:srgbClr val="000000"/>
                </a:solidFill>
                <a:latin typeface="Helvetica" panose="020B0604020202020204" pitchFamily="34" charset="0"/>
                <a:cs typeface="Helvetica" panose="020B0604020202020204" pitchFamily="34" charset="0"/>
              </a:rPr>
              <a:t>Airheater tube corrosion (increased FD and ID fan power consumption)</a:t>
            </a:r>
          </a:p>
          <a:p>
            <a:pPr eaLnBrk="1" hangingPunct="1"/>
            <a:r>
              <a:rPr lang="en-AU" dirty="0" smtClean="0">
                <a:solidFill>
                  <a:srgbClr val="000000"/>
                </a:solidFill>
                <a:latin typeface="Helvetica" panose="020B0604020202020204" pitchFamily="34" charset="0"/>
                <a:cs typeface="Helvetica" panose="020B0604020202020204" pitchFamily="34" charset="0"/>
              </a:rPr>
              <a:t>Convection Bank tube erosion (availability)</a:t>
            </a:r>
          </a:p>
          <a:p>
            <a:pPr eaLnBrk="1" hangingPunct="1"/>
            <a:r>
              <a:rPr lang="en-AU" dirty="0" smtClean="0">
                <a:solidFill>
                  <a:srgbClr val="000000"/>
                </a:solidFill>
                <a:latin typeface="Helvetica" panose="020B0604020202020204" pitchFamily="34" charset="0"/>
                <a:cs typeface="Helvetica" panose="020B0604020202020204" pitchFamily="34" charset="0"/>
              </a:rPr>
              <a:t>ESP Performance (statutory limits)</a:t>
            </a:r>
          </a:p>
          <a:p>
            <a:pPr eaLnBrk="1" hangingPunct="1"/>
            <a:r>
              <a:rPr lang="en-AU" dirty="0" smtClean="0">
                <a:solidFill>
                  <a:srgbClr val="000000"/>
                </a:solidFill>
                <a:latin typeface="Helvetica" panose="020B0604020202020204" pitchFamily="34" charset="0"/>
                <a:cs typeface="Helvetica" panose="020B0604020202020204" pitchFamily="34" charset="0"/>
              </a:rPr>
              <a:t>Air / Gas flow distributions and ash particle trajectories are key to resolving these issues </a:t>
            </a:r>
          </a:p>
        </p:txBody>
      </p:sp>
    </p:spTree>
    <p:extLst>
      <p:ext uri="{BB962C8B-B14F-4D97-AF65-F5344CB8AC3E}">
        <p14:creationId xmlns:p14="http://schemas.microsoft.com/office/powerpoint/2010/main" val="34459127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8382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MONITORING and MANAGEMENT</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600200"/>
            <a:ext cx="7283450" cy="49530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Problem is magnitude of efficiency improvements</a:t>
            </a:r>
          </a:p>
          <a:p>
            <a:pPr eaLnBrk="1" hangingPunct="1"/>
            <a:r>
              <a:rPr lang="en-AU" dirty="0" smtClean="0">
                <a:solidFill>
                  <a:srgbClr val="000000"/>
                </a:solidFill>
                <a:latin typeface="Helvetica" panose="020B0604020202020204" pitchFamily="34" charset="0"/>
                <a:cs typeface="Helvetica" panose="020B0604020202020204" pitchFamily="34" charset="0"/>
              </a:rPr>
              <a:t>0.7 tph – 17 </a:t>
            </a:r>
            <a:r>
              <a:rPr lang="en-AU" dirty="0" err="1" smtClean="0">
                <a:solidFill>
                  <a:srgbClr val="000000"/>
                </a:solidFill>
                <a:latin typeface="Helvetica" panose="020B0604020202020204" pitchFamily="34" charset="0"/>
                <a:cs typeface="Helvetica" panose="020B0604020202020204" pitchFamily="34" charset="0"/>
              </a:rPr>
              <a:t>tpd</a:t>
            </a:r>
            <a:r>
              <a:rPr lang="en-AU" dirty="0" smtClean="0">
                <a:solidFill>
                  <a:srgbClr val="000000"/>
                </a:solidFill>
                <a:latin typeface="Helvetica" panose="020B0604020202020204" pitchFamily="34" charset="0"/>
                <a:cs typeface="Helvetica" panose="020B0604020202020204" pitchFamily="34" charset="0"/>
              </a:rPr>
              <a:t> Bagasse Saving does not look or sound large</a:t>
            </a:r>
          </a:p>
          <a:p>
            <a:pPr eaLnBrk="1" hangingPunct="1"/>
            <a:r>
              <a:rPr lang="en-AU" dirty="0" smtClean="0">
                <a:solidFill>
                  <a:srgbClr val="000000"/>
                </a:solidFill>
                <a:latin typeface="Helvetica" panose="020B0604020202020204" pitchFamily="34" charset="0"/>
                <a:cs typeface="Helvetica" panose="020B0604020202020204" pitchFamily="34" charset="0"/>
              </a:rPr>
              <a:t>Many hours and days of improvement add up to many tonnes of bagasse for cogeneration</a:t>
            </a:r>
          </a:p>
          <a:p>
            <a:pPr eaLnBrk="1" hangingPunct="1"/>
            <a:r>
              <a:rPr lang="en-AU" dirty="0" smtClean="0">
                <a:solidFill>
                  <a:srgbClr val="000000"/>
                </a:solidFill>
                <a:latin typeface="Helvetica" panose="020B0604020202020204" pitchFamily="34" charset="0"/>
                <a:cs typeface="Helvetica" panose="020B0604020202020204" pitchFamily="34" charset="0"/>
              </a:rPr>
              <a:t>Challenge for Supervision and Management</a:t>
            </a:r>
          </a:p>
          <a:p>
            <a:pPr eaLnBrk="1" hangingPunct="1"/>
            <a:r>
              <a:rPr lang="en-AU" dirty="0" smtClean="0">
                <a:solidFill>
                  <a:srgbClr val="FFC000"/>
                </a:solidFill>
                <a:latin typeface="Helvetica" panose="020B0604020202020204" pitchFamily="34" charset="0"/>
                <a:cs typeface="Helvetica" panose="020B0604020202020204" pitchFamily="34" charset="0"/>
              </a:rPr>
              <a:t>Fundamental is </a:t>
            </a:r>
            <a:r>
              <a:rPr lang="en-AU" b="1" u="sng" dirty="0" smtClean="0">
                <a:solidFill>
                  <a:srgbClr val="FFC000"/>
                </a:solidFill>
                <a:latin typeface="Helvetica" panose="020B0604020202020204" pitchFamily="34" charset="0"/>
                <a:cs typeface="Helvetica" panose="020B0604020202020204" pitchFamily="34" charset="0"/>
              </a:rPr>
              <a:t>continuity</a:t>
            </a:r>
            <a:r>
              <a:rPr lang="en-AU" dirty="0" smtClean="0">
                <a:solidFill>
                  <a:srgbClr val="FFC000"/>
                </a:solidFill>
                <a:latin typeface="Helvetica" panose="020B0604020202020204" pitchFamily="34" charset="0"/>
                <a:cs typeface="Helvetica" panose="020B0604020202020204" pitchFamily="34" charset="0"/>
              </a:rPr>
              <a:t> of attention</a:t>
            </a:r>
          </a:p>
          <a:p>
            <a:pPr eaLnBrk="1" hangingPunct="1"/>
            <a:r>
              <a:rPr lang="en-AU" dirty="0" smtClean="0">
                <a:solidFill>
                  <a:srgbClr val="000000"/>
                </a:solidFill>
                <a:latin typeface="Helvetica" panose="020B0604020202020204" pitchFamily="34" charset="0"/>
                <a:cs typeface="Helvetica" panose="020B0604020202020204" pitchFamily="34" charset="0"/>
              </a:rPr>
              <a:t>Operators respond positively when they know management is interested in how they operate the cogen plant</a:t>
            </a:r>
          </a:p>
        </p:txBody>
      </p:sp>
    </p:spTree>
    <p:extLst>
      <p:ext uri="{BB962C8B-B14F-4D97-AF65-F5344CB8AC3E}">
        <p14:creationId xmlns:p14="http://schemas.microsoft.com/office/powerpoint/2010/main" val="300033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858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MONITORING SYSTEM</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371600"/>
            <a:ext cx="7283450" cy="50291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Regular representative samples of ash from AH, EC and Scrubber / ESP dust hoppers (</a:t>
            </a:r>
            <a:r>
              <a:rPr lang="en-AU" dirty="0">
                <a:solidFill>
                  <a:srgbClr val="000000"/>
                </a:solidFill>
                <a:latin typeface="Helvetica" panose="020B0604020202020204" pitchFamily="34" charset="0"/>
                <a:cs typeface="Helvetica" panose="020B0604020202020204" pitchFamily="34" charset="0"/>
              </a:rPr>
              <a:t>2</a:t>
            </a:r>
            <a:r>
              <a:rPr lang="en-AU" dirty="0" smtClean="0">
                <a:solidFill>
                  <a:srgbClr val="000000"/>
                </a:solidFill>
                <a:latin typeface="Helvetica" panose="020B0604020202020204" pitchFamily="34" charset="0"/>
                <a:cs typeface="Helvetica" panose="020B0604020202020204" pitchFamily="34" charset="0"/>
              </a:rPr>
              <a:t> per week) – sampling accuracy important</a:t>
            </a:r>
            <a:endParaRPr lang="en-AU" dirty="0">
              <a:solidFill>
                <a:srgbClr val="000000"/>
              </a:solidFill>
              <a:latin typeface="Helvetica" panose="020B0604020202020204" pitchFamily="34" charset="0"/>
              <a:cs typeface="Helvetica" panose="020B0604020202020204" pitchFamily="34" charset="0"/>
            </a:endParaRPr>
          </a:p>
          <a:p>
            <a:pPr eaLnBrk="1" hangingPunct="1"/>
            <a:r>
              <a:rPr lang="en-AU" dirty="0" smtClean="0">
                <a:solidFill>
                  <a:srgbClr val="000000"/>
                </a:solidFill>
                <a:latin typeface="Helvetica" panose="020B0604020202020204" pitchFamily="34" charset="0"/>
                <a:cs typeface="Helvetica" panose="020B0604020202020204" pitchFamily="34" charset="0"/>
              </a:rPr>
              <a:t>Reliable Analysis for UBC (procedure)</a:t>
            </a:r>
          </a:p>
          <a:p>
            <a:pPr eaLnBrk="1" hangingPunct="1"/>
            <a:r>
              <a:rPr lang="en-AU" dirty="0">
                <a:solidFill>
                  <a:srgbClr val="000000"/>
                </a:solidFill>
                <a:latin typeface="Helvetica" panose="020B0604020202020204" pitchFamily="34" charset="0"/>
                <a:cs typeface="Helvetica" panose="020B0604020202020204" pitchFamily="34" charset="0"/>
              </a:rPr>
              <a:t>Regular </a:t>
            </a:r>
            <a:r>
              <a:rPr lang="en-AU" u="sng" dirty="0">
                <a:solidFill>
                  <a:srgbClr val="000000"/>
                </a:solidFill>
                <a:latin typeface="Helvetica" panose="020B0604020202020204" pitchFamily="34" charset="0"/>
                <a:cs typeface="Helvetica" panose="020B0604020202020204" pitchFamily="34" charset="0"/>
              </a:rPr>
              <a:t>representative</a:t>
            </a: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sampling for Oxygen and Carbon Monoxide (correct sample location) – check In-Situ Oxygen Analyser</a:t>
            </a:r>
            <a:endParaRPr lang="en-AU" dirty="0">
              <a:solidFill>
                <a:srgbClr val="000000"/>
              </a:solidFill>
              <a:latin typeface="Helvetica" panose="020B0604020202020204" pitchFamily="34" charset="0"/>
              <a:cs typeface="Helvetica" panose="020B0604020202020204" pitchFamily="34" charset="0"/>
            </a:endParaRPr>
          </a:p>
          <a:p>
            <a:pPr eaLnBrk="1" hangingPunct="1"/>
            <a:r>
              <a:rPr lang="en-AU" dirty="0" smtClean="0">
                <a:solidFill>
                  <a:srgbClr val="000000"/>
                </a:solidFill>
                <a:latin typeface="Helvetica" panose="020B0604020202020204" pitchFamily="34" charset="0"/>
                <a:cs typeface="Helvetica" panose="020B0604020202020204" pitchFamily="34" charset="0"/>
              </a:rPr>
              <a:t>Reporting results to all relevant people, including Boiler Operators</a:t>
            </a:r>
          </a:p>
          <a:p>
            <a:pPr eaLnBrk="1" hangingPunct="1"/>
            <a:r>
              <a:rPr lang="en-AU" dirty="0" smtClean="0">
                <a:solidFill>
                  <a:srgbClr val="000000"/>
                </a:solidFill>
                <a:latin typeface="Helvetica" panose="020B0604020202020204" pitchFamily="34" charset="0"/>
                <a:cs typeface="Helvetica" panose="020B0604020202020204" pitchFamily="34" charset="0"/>
              </a:rPr>
              <a:t>Supervisors regular review and discussion of results with Operators</a:t>
            </a:r>
            <a:endParaRPr lang="en-AU"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782214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5334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MANAGEMENT</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143000"/>
            <a:ext cx="7283450" cy="56388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Conscious examination and understanding of summary reports</a:t>
            </a:r>
          </a:p>
          <a:p>
            <a:pPr eaLnBrk="1" hangingPunct="1"/>
            <a:r>
              <a:rPr lang="en-AU" dirty="0" smtClean="0">
                <a:solidFill>
                  <a:srgbClr val="000000"/>
                </a:solidFill>
                <a:latin typeface="Helvetica" panose="020B0604020202020204" pitchFamily="34" charset="0"/>
                <a:cs typeface="Helvetica" panose="020B0604020202020204" pitchFamily="34" charset="0"/>
              </a:rPr>
              <a:t>Frequent superficial contact with supervisors and operators to discuss operating status and progress</a:t>
            </a:r>
          </a:p>
          <a:p>
            <a:pPr eaLnBrk="1" hangingPunct="1"/>
            <a:r>
              <a:rPr lang="en-AU" dirty="0" smtClean="0">
                <a:solidFill>
                  <a:srgbClr val="000000"/>
                </a:solidFill>
                <a:latin typeface="Helvetica" panose="020B0604020202020204" pitchFamily="34" charset="0"/>
                <a:cs typeface="Helvetica" panose="020B0604020202020204" pitchFamily="34" charset="0"/>
              </a:rPr>
              <a:t>Management awareness increases the perceived importance of boiler efficiency in cogeneration operations</a:t>
            </a:r>
          </a:p>
          <a:p>
            <a:pPr eaLnBrk="1" hangingPunct="1"/>
            <a:r>
              <a:rPr lang="en-AU" dirty="0" smtClean="0">
                <a:solidFill>
                  <a:srgbClr val="000000"/>
                </a:solidFill>
                <a:latin typeface="Helvetica" panose="020B0604020202020204" pitchFamily="34" charset="0"/>
                <a:cs typeface="Helvetica" panose="020B0604020202020204" pitchFamily="34" charset="0"/>
              </a:rPr>
              <a:t>Because the short-term efficiency improvements are small, easy to overlook and forget – bagasse is lost !</a:t>
            </a:r>
          </a:p>
          <a:p>
            <a:pPr eaLnBrk="1" hangingPunct="1"/>
            <a:r>
              <a:rPr lang="en-AU" dirty="0" smtClean="0">
                <a:solidFill>
                  <a:srgbClr val="000000"/>
                </a:solidFill>
                <a:latin typeface="Helvetica" panose="020B0604020202020204" pitchFamily="34" charset="0"/>
                <a:cs typeface="Helvetica" panose="020B0604020202020204" pitchFamily="34" charset="0"/>
              </a:rPr>
              <a:t>Lost opportunities for increased business returns</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74032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6096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BOILER EFFICIENCY SUMMARY</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49362" y="1295400"/>
            <a:ext cx="7283450" cy="5257799"/>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Cogeneration Totally driven by economics – Power Purchase Agreements (PPA’s)</a:t>
            </a:r>
          </a:p>
          <a:p>
            <a:pPr eaLnBrk="1" hangingPunct="1"/>
            <a:r>
              <a:rPr lang="en-AU" dirty="0" smtClean="0">
                <a:solidFill>
                  <a:srgbClr val="000000"/>
                </a:solidFill>
                <a:latin typeface="Helvetica" panose="020B0604020202020204" pitchFamily="34" charset="0"/>
                <a:cs typeface="Helvetica" panose="020B0604020202020204" pitchFamily="34" charset="0"/>
              </a:rPr>
              <a:t>Can be large income stream for business</a:t>
            </a:r>
          </a:p>
          <a:p>
            <a:pPr eaLnBrk="1" hangingPunct="1"/>
            <a:r>
              <a:rPr lang="en-AU" dirty="0" smtClean="0">
                <a:solidFill>
                  <a:srgbClr val="000000"/>
                </a:solidFill>
                <a:latin typeface="Helvetica" panose="020B0604020202020204" pitchFamily="34" charset="0"/>
                <a:cs typeface="Helvetica" panose="020B0604020202020204" pitchFamily="34" charset="0"/>
              </a:rPr>
              <a:t>Technical complexity of cogeneration plant and boiler are not high</a:t>
            </a:r>
          </a:p>
          <a:p>
            <a:pPr eaLnBrk="1" hangingPunct="1"/>
            <a:r>
              <a:rPr lang="en-AU" dirty="0" smtClean="0">
                <a:solidFill>
                  <a:srgbClr val="000000"/>
                </a:solidFill>
                <a:latin typeface="Helvetica" panose="020B0604020202020204" pitchFamily="34" charset="0"/>
                <a:cs typeface="Helvetica" panose="020B0604020202020204" pitchFamily="34" charset="0"/>
              </a:rPr>
              <a:t>Operating complexity of cogeneration plant and boiler are not high</a:t>
            </a:r>
          </a:p>
          <a:p>
            <a:pPr eaLnBrk="1" hangingPunct="1"/>
            <a:r>
              <a:rPr lang="en-AU" dirty="0" smtClean="0">
                <a:solidFill>
                  <a:srgbClr val="000000"/>
                </a:solidFill>
                <a:latin typeface="Helvetica" panose="020B0604020202020204" pitchFamily="34" charset="0"/>
                <a:cs typeface="Helvetica" panose="020B0604020202020204" pitchFamily="34" charset="0"/>
              </a:rPr>
              <a:t>Save bagasse – more power export</a:t>
            </a:r>
          </a:p>
          <a:p>
            <a:pPr eaLnBrk="1" hangingPunct="1"/>
            <a:r>
              <a:rPr lang="en-AU" dirty="0" smtClean="0">
                <a:solidFill>
                  <a:srgbClr val="000000"/>
                </a:solidFill>
                <a:latin typeface="Helvetica" panose="020B0604020202020204" pitchFamily="34" charset="0"/>
                <a:cs typeface="Helvetica" panose="020B0604020202020204" pitchFamily="34" charset="0"/>
              </a:rPr>
              <a:t>Because efficiency improvements are small, focus is lost</a:t>
            </a:r>
          </a:p>
          <a:p>
            <a:pPr eaLnBrk="1" hangingPunct="1"/>
            <a:r>
              <a:rPr lang="en-AU" dirty="0" smtClean="0">
                <a:solidFill>
                  <a:srgbClr val="000000"/>
                </a:solidFill>
                <a:latin typeface="Helvetica" panose="020B0604020202020204" pitchFamily="34" charset="0"/>
                <a:cs typeface="Helvetica" panose="020B0604020202020204" pitchFamily="34" charset="0"/>
              </a:rPr>
              <a:t>Needs strong Management attention and focus</a:t>
            </a:r>
          </a:p>
          <a:p>
            <a:pPr eaLnBrk="1" hangingPunct="1"/>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79401041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1981200"/>
            <a:ext cx="7542212" cy="1000125"/>
          </a:xfrm>
        </p:spPr>
        <p:txBody>
          <a:bodyPr>
            <a:normAutofit/>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THANK YOU</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9981" y="4114800"/>
            <a:ext cx="7283450" cy="1327150"/>
          </a:xfrm>
        </p:spPr>
        <p:txBody>
          <a:bodyPr/>
          <a:lstStyle/>
          <a:p>
            <a:pPr marL="0" indent="0" algn="ctr" eaLnBrk="1" hangingPunct="1">
              <a:buNone/>
            </a:pPr>
            <a:r>
              <a:rPr lang="en-AU" sz="3200" dirty="0" smtClean="0">
                <a:solidFill>
                  <a:srgbClr val="FFC000"/>
                </a:solidFill>
              </a:rPr>
              <a:t>QUESTIONS  ?</a:t>
            </a:r>
            <a:endParaRPr lang="en-US" sz="3200" dirty="0">
              <a:solidFill>
                <a:srgbClr val="FFC000"/>
              </a:solidFill>
              <a:latin typeface="Helvetica"/>
            </a:endParaRPr>
          </a:p>
        </p:txBody>
      </p:sp>
    </p:spTree>
    <p:extLst>
      <p:ext uri="{BB962C8B-B14F-4D97-AF65-F5344CB8AC3E}">
        <p14:creationId xmlns:p14="http://schemas.microsoft.com/office/powerpoint/2010/main" val="2965953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880538" y="467798"/>
            <a:ext cx="7542212" cy="1152525"/>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BOILERS, EFFICIENCY and COGENERATION</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706969" y="1624616"/>
            <a:ext cx="7889350" cy="5233384"/>
          </a:xfrm>
        </p:spPr>
        <p:txBody>
          <a:bodyPr/>
          <a:lstStyle/>
          <a:p>
            <a:pPr eaLnBrk="1" hangingPunct="1"/>
            <a:r>
              <a:rPr lang="en-AU" dirty="0" smtClean="0">
                <a:latin typeface="Helvetica" panose="020B0604020202020204" pitchFamily="34" charset="0"/>
                <a:cs typeface="Helvetica" panose="020B0604020202020204" pitchFamily="34" charset="0"/>
              </a:rPr>
              <a:t>Cogeneration is all about energy management</a:t>
            </a:r>
          </a:p>
          <a:p>
            <a:pPr eaLnBrk="1" hangingPunct="1"/>
            <a:r>
              <a:rPr lang="en-AU" dirty="0" smtClean="0">
                <a:solidFill>
                  <a:srgbClr val="000000"/>
                </a:solidFill>
                <a:latin typeface="Helvetica"/>
              </a:rPr>
              <a:t>Fixed (and free) fuel supply – bagasse, cane trash</a:t>
            </a:r>
          </a:p>
          <a:p>
            <a:pPr eaLnBrk="1" hangingPunct="1"/>
            <a:r>
              <a:rPr lang="en-AU" dirty="0" smtClean="0">
                <a:solidFill>
                  <a:srgbClr val="000000"/>
                </a:solidFill>
                <a:latin typeface="Helvetica"/>
              </a:rPr>
              <a:t>Limited auxiliary fuels (coal, other biomass)</a:t>
            </a:r>
          </a:p>
          <a:p>
            <a:pPr eaLnBrk="1" hangingPunct="1"/>
            <a:r>
              <a:rPr lang="en-AU" dirty="0" smtClean="0">
                <a:solidFill>
                  <a:srgbClr val="000000"/>
                </a:solidFill>
                <a:latin typeface="Helvetica"/>
              </a:rPr>
              <a:t>Electric Power only viable by-product of bagasse</a:t>
            </a:r>
          </a:p>
          <a:p>
            <a:pPr eaLnBrk="1" hangingPunct="1"/>
            <a:r>
              <a:rPr lang="en-AU" dirty="0" smtClean="0">
                <a:solidFill>
                  <a:srgbClr val="000000"/>
                </a:solidFill>
                <a:latin typeface="Helvetica"/>
              </a:rPr>
              <a:t>Very limited Pulp-Paper usage</a:t>
            </a:r>
          </a:p>
          <a:p>
            <a:pPr eaLnBrk="1" hangingPunct="1"/>
            <a:r>
              <a:rPr lang="en-AU" dirty="0" smtClean="0">
                <a:solidFill>
                  <a:srgbClr val="000000"/>
                </a:solidFill>
                <a:latin typeface="Helvetica"/>
              </a:rPr>
              <a:t>Cogeneration technology not “advanced” compared to pf coal-fired boilers and turbines</a:t>
            </a:r>
          </a:p>
          <a:p>
            <a:pPr eaLnBrk="1" hangingPunct="1"/>
            <a:r>
              <a:rPr lang="en-AU" dirty="0" smtClean="0">
                <a:solidFill>
                  <a:srgbClr val="000000"/>
                </a:solidFill>
                <a:latin typeface="Helvetica"/>
              </a:rPr>
              <a:t>Several boiler and turbine design combinations, but relatively “standard”</a:t>
            </a:r>
          </a:p>
          <a:p>
            <a:pPr eaLnBrk="1" hangingPunct="1"/>
            <a:r>
              <a:rPr lang="en-AU" dirty="0" smtClean="0">
                <a:solidFill>
                  <a:srgbClr val="000000"/>
                </a:solidFill>
                <a:latin typeface="Helvetica"/>
              </a:rPr>
              <a:t>Management mindset needs to change to fully utilise cogeneration potential</a:t>
            </a:r>
          </a:p>
          <a:p>
            <a:pPr eaLnBrk="1" hangingPunct="1"/>
            <a:endParaRPr lang="en-AU" dirty="0" smtClean="0">
              <a:solidFill>
                <a:srgbClr val="000000"/>
              </a:solidFill>
              <a:latin typeface="Helvetica"/>
            </a:endParaRPr>
          </a:p>
          <a:p>
            <a:pPr eaLnBrk="1" hangingPunct="1"/>
            <a:endParaRPr lang="en-AU" dirty="0" smtClean="0">
              <a:solidFill>
                <a:srgbClr val="000000"/>
              </a:solidFill>
              <a:latin typeface="Helvetica"/>
            </a:endParaRPr>
          </a:p>
          <a:p>
            <a:pPr eaLnBrk="1" hangingPunct="1"/>
            <a:endParaRPr lang="en-US" dirty="0">
              <a:solidFill>
                <a:srgbClr val="000000"/>
              </a:solidFill>
              <a:latin typeface="Helvetica"/>
            </a:endParaRPr>
          </a:p>
        </p:txBody>
      </p:sp>
    </p:spTree>
    <p:extLst>
      <p:ext uri="{BB962C8B-B14F-4D97-AF65-F5344CB8AC3E}">
        <p14:creationId xmlns:p14="http://schemas.microsoft.com/office/powerpoint/2010/main" val="77278863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93750" y="533400"/>
            <a:ext cx="7542212" cy="847725"/>
          </a:xfrm>
        </p:spPr>
        <p:txBody>
          <a:bodyPr>
            <a:normAutofit/>
          </a:bodyPr>
          <a:lstStyle/>
          <a:p>
            <a:pPr algn="ctr" eaLnBrk="1" fontAlgn="auto" hangingPunct="1">
              <a:spcAft>
                <a:spcPts val="0"/>
              </a:spcAft>
              <a:defRPr/>
            </a:pPr>
            <a:r>
              <a:rPr lang="en-US" dirty="0" smtClean="0">
                <a:solidFill>
                  <a:srgbClr val="FF0000"/>
                </a:solidFill>
                <a:effectLst>
                  <a:outerShdw blurRad="38100" dist="38100" dir="2700000" algn="tl">
                    <a:srgbClr val="C0C0C0"/>
                  </a:outerShdw>
                </a:effectLst>
              </a:rPr>
              <a:t>BIOGRAPHICAL</a:t>
            </a:r>
            <a:endParaRPr lang="en-US"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656431" y="1524000"/>
            <a:ext cx="7816850" cy="4679950"/>
          </a:xfrm>
        </p:spPr>
        <p:txBody>
          <a:bodyPr/>
          <a:lstStyle/>
          <a:p>
            <a:pPr marL="0" indent="0" algn="just" eaLnBrk="1" hangingPunct="1">
              <a:buNone/>
            </a:pPr>
            <a:r>
              <a:rPr lang="en-US" sz="2200" dirty="0"/>
              <a:t>Terry Dixon has been working in the boiler and combustion fields for over 40 years.   He started after graduation in the electric power industry, then spent over 20 years in the sugar industry in Australia with Sugar Research Institute (SRI). His final position was as Engineering Manager.  Dr Dixon’s research and development interests included all aspects of boiler technology, combustion dynamics, bagasse drying, bagasse gasification, cogeneration and energy dynamics in the sugar process. He consulted widely to numerous world sugar industries.  He subsequently moved to the electric power industry where he specialized in boiler design, coal combustion dynamics, coal milling, slagging dynamics, energy efficiency and maintenance management.  Dr Dixon is currently the Director of Dixon Solutions Pty Ltd and consults widely in the sugar and electric power industries worldwide.</a:t>
            </a:r>
          </a:p>
          <a:p>
            <a:pPr marL="0" indent="0" eaLnBrk="1" hangingPunct="1">
              <a:buFont typeface="Wingdings" pitchFamily="2" charset="2"/>
              <a:buNone/>
            </a:pPr>
            <a:endParaRPr lang="en-US" dirty="0">
              <a:solidFill>
                <a:srgbClr val="000000"/>
              </a:solidFill>
              <a:latin typeface="Helvetica"/>
            </a:endParaRPr>
          </a:p>
        </p:txBody>
      </p:sp>
    </p:spTree>
    <p:extLst>
      <p:ext uri="{BB962C8B-B14F-4D97-AF65-F5344CB8AC3E}">
        <p14:creationId xmlns:p14="http://schemas.microsoft.com/office/powerpoint/2010/main" val="8491326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382610"/>
            <a:ext cx="7542212" cy="609600"/>
          </a:xfrm>
        </p:spPr>
        <p:txBody>
          <a:bodyPr>
            <a:normAutofit fontScale="90000"/>
          </a:bodyPr>
          <a:lstStyle/>
          <a:p>
            <a:pPr algn="ctr" eaLnBrk="1" fontAlgn="auto" hangingPunct="1">
              <a:spcAft>
                <a:spcPts val="0"/>
              </a:spcAft>
              <a:defRPr/>
            </a:pPr>
            <a:r>
              <a:rPr lang="en-AU" sz="5600" dirty="0" smtClean="0">
                <a:solidFill>
                  <a:srgbClr val="FF0000"/>
                </a:solidFill>
                <a:effectLst>
                  <a:outerShdw blurRad="38100" dist="38100" dir="2700000" algn="tl">
                    <a:srgbClr val="C0C0C0"/>
                  </a:outerShdw>
                </a:effectLst>
              </a:rPr>
              <a:t>BP WORLD COAL RESERVES</a:t>
            </a:r>
            <a:endParaRPr lang="en-US" sz="5600" dirty="0">
              <a:solidFill>
                <a:srgbClr val="FF0000"/>
              </a:solidFill>
              <a:effectLst>
                <a:outerShdw blurRad="38100" dist="38100" dir="2700000" algn="tl">
                  <a:srgbClr val="C0C0C0"/>
                </a:outerShdw>
              </a:effectLst>
            </a:endParaRPr>
          </a:p>
        </p:txBody>
      </p:sp>
      <p:sp>
        <p:nvSpPr>
          <p:cNvPr id="3" name="Rectangle 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8431147"/>
              </p:ext>
            </p:extLst>
          </p:nvPr>
        </p:nvGraphicFramePr>
        <p:xfrm>
          <a:off x="890273" y="1143000"/>
          <a:ext cx="7543801" cy="5559918"/>
        </p:xfrm>
        <a:graphic>
          <a:graphicData uri="http://schemas.openxmlformats.org/drawingml/2006/table">
            <a:tbl>
              <a:tblPr firstRow="1" firstCol="1" bandRow="1">
                <a:tableStyleId>{5C22544A-7EE6-4342-B048-85BDC9FD1C3A}</a:tableStyleId>
              </a:tblPr>
              <a:tblGrid>
                <a:gridCol w="2566358"/>
                <a:gridCol w="1056736"/>
                <a:gridCol w="1329907"/>
                <a:gridCol w="838200"/>
                <a:gridCol w="838200"/>
                <a:gridCol w="914400"/>
              </a:tblGrid>
              <a:tr h="691555">
                <a:tc>
                  <a:txBody>
                    <a:bodyPr/>
                    <a:lstStyle/>
                    <a:p>
                      <a:pPr>
                        <a:lnSpc>
                          <a:spcPct val="107000"/>
                        </a:lnSpc>
                        <a:spcAft>
                          <a:spcPts val="0"/>
                        </a:spcAft>
                      </a:pPr>
                      <a:r>
                        <a:rPr lang="en-US" sz="1200" dirty="0">
                          <a:effectLst/>
                        </a:rPr>
                        <a:t>Country</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ctr">
                        <a:lnSpc>
                          <a:spcPct val="107000"/>
                        </a:lnSpc>
                        <a:spcAft>
                          <a:spcPts val="0"/>
                        </a:spcAft>
                      </a:pPr>
                      <a:r>
                        <a:rPr lang="en-US" sz="1200" dirty="0">
                          <a:effectLst/>
                        </a:rPr>
                        <a:t>Anthracite &amp; Bituminous (</a:t>
                      </a:r>
                      <a:r>
                        <a:rPr lang="en-US" sz="1200" dirty="0" err="1">
                          <a:effectLst/>
                        </a:rPr>
                        <a:t>mt</a:t>
                      </a:r>
                      <a:r>
                        <a:rPr lang="en-US" sz="1200" dirty="0">
                          <a:effectLst/>
                        </a:rPr>
                        <a:t>)</a:t>
                      </a:r>
                      <a:endParaRPr lang="en-US" sz="1200" dirty="0">
                        <a:effectLst/>
                        <a:latin typeface="Times New Roman" panose="02020603050405020304" pitchFamily="18" charset="0"/>
                        <a:ea typeface="Calibri" panose="020F0502020204030204" pitchFamily="34" charset="0"/>
                      </a:endParaRPr>
                    </a:p>
                  </a:txBody>
                  <a:tcPr marL="68346" marR="68346" marT="9492" marB="9492"/>
                </a:tc>
                <a:tc>
                  <a:txBody>
                    <a:bodyPr/>
                    <a:lstStyle/>
                    <a:p>
                      <a:pPr algn="ctr">
                        <a:lnSpc>
                          <a:spcPct val="107000"/>
                        </a:lnSpc>
                        <a:spcAft>
                          <a:spcPts val="0"/>
                        </a:spcAft>
                      </a:pPr>
                      <a:r>
                        <a:rPr lang="en-US" sz="1200" dirty="0">
                          <a:effectLst/>
                        </a:rPr>
                        <a:t>Sub-bituminous </a:t>
                      </a:r>
                      <a:endParaRPr lang="en-US" sz="1200" dirty="0" smtClean="0">
                        <a:effectLst/>
                      </a:endParaRPr>
                    </a:p>
                    <a:p>
                      <a:pPr algn="ctr">
                        <a:lnSpc>
                          <a:spcPct val="107000"/>
                        </a:lnSpc>
                        <a:spcAft>
                          <a:spcPts val="0"/>
                        </a:spcAft>
                      </a:pPr>
                      <a:r>
                        <a:rPr lang="en-US" sz="1200" dirty="0" smtClean="0">
                          <a:effectLst/>
                        </a:rPr>
                        <a:t>&amp; </a:t>
                      </a:r>
                      <a:r>
                        <a:rPr lang="en-US" sz="1200" dirty="0">
                          <a:effectLst/>
                        </a:rPr>
                        <a:t>Lignite (</a:t>
                      </a:r>
                      <a:r>
                        <a:rPr lang="en-US" sz="1200" dirty="0" err="1">
                          <a:effectLst/>
                        </a:rPr>
                        <a:t>mt</a:t>
                      </a:r>
                      <a:r>
                        <a:rPr lang="en-US" sz="1200" dirty="0">
                          <a:effectLst/>
                        </a:rPr>
                        <a:t>)</a:t>
                      </a:r>
                      <a:endParaRPr lang="en-US" sz="1200" dirty="0">
                        <a:effectLst/>
                        <a:latin typeface="Times New Roman" panose="02020603050405020304" pitchFamily="18" charset="0"/>
                        <a:ea typeface="Calibri" panose="020F0502020204030204" pitchFamily="34" charset="0"/>
                      </a:endParaRPr>
                    </a:p>
                  </a:txBody>
                  <a:tcPr marL="68346" marR="68346" marT="9492" marB="9492"/>
                </a:tc>
                <a:tc>
                  <a:txBody>
                    <a:bodyPr/>
                    <a:lstStyle/>
                    <a:p>
                      <a:pPr algn="ctr">
                        <a:lnSpc>
                          <a:spcPct val="107000"/>
                        </a:lnSpc>
                        <a:spcAft>
                          <a:spcPts val="0"/>
                        </a:spcAft>
                      </a:pPr>
                      <a:r>
                        <a:rPr lang="en-US" sz="1200" dirty="0">
                          <a:effectLst/>
                        </a:rPr>
                        <a:t>Total</a:t>
                      </a:r>
                      <a:endParaRPr lang="en-US" sz="1200" dirty="0">
                        <a:effectLst/>
                        <a:latin typeface="Times New Roman" panose="02020603050405020304" pitchFamily="18" charset="0"/>
                        <a:ea typeface="Calibri" panose="020F0502020204030204" pitchFamily="34" charset="0"/>
                      </a:endParaRPr>
                    </a:p>
                  </a:txBody>
                  <a:tcPr marL="68346" marR="68346" marT="9492" marB="9492"/>
                </a:tc>
                <a:tc>
                  <a:txBody>
                    <a:bodyPr/>
                    <a:lstStyle/>
                    <a:p>
                      <a:pPr algn="ctr">
                        <a:lnSpc>
                          <a:spcPct val="107000"/>
                        </a:lnSpc>
                        <a:spcAft>
                          <a:spcPts val="0"/>
                        </a:spcAft>
                      </a:pPr>
                      <a:r>
                        <a:rPr lang="en-US" sz="1200" dirty="0">
                          <a:effectLst/>
                        </a:rPr>
                        <a:t>Share of Total</a:t>
                      </a:r>
                      <a:endParaRPr lang="en-US" sz="1200" dirty="0">
                        <a:effectLst/>
                        <a:latin typeface="Times New Roman" panose="02020603050405020304" pitchFamily="18" charset="0"/>
                        <a:ea typeface="Calibri" panose="020F0502020204030204" pitchFamily="34" charset="0"/>
                      </a:endParaRPr>
                    </a:p>
                  </a:txBody>
                  <a:tcPr marL="68346" marR="68346" marT="9492" marB="9492"/>
                </a:tc>
                <a:tc>
                  <a:txBody>
                    <a:bodyPr/>
                    <a:lstStyle/>
                    <a:p>
                      <a:pPr algn="ctr">
                        <a:lnSpc>
                          <a:spcPct val="107000"/>
                        </a:lnSpc>
                        <a:spcAft>
                          <a:spcPts val="0"/>
                        </a:spcAft>
                      </a:pPr>
                      <a:r>
                        <a:rPr lang="en-US" sz="1200" dirty="0">
                          <a:effectLst/>
                        </a:rPr>
                        <a:t>R/P ratio</a:t>
                      </a:r>
                      <a:endParaRPr lang="en-US" sz="1200" dirty="0">
                        <a:effectLst/>
                        <a:latin typeface="Times New Roman" panose="02020603050405020304" pitchFamily="18" charset="0"/>
                        <a:ea typeface="Calibri" panose="020F0502020204030204" pitchFamily="34" charset="0"/>
                      </a:endParaRPr>
                    </a:p>
                  </a:txBody>
                  <a:tcPr marL="68346" marR="68346" marT="9492" marB="9492"/>
                </a:tc>
              </a:tr>
              <a:tr h="308965">
                <a:tc>
                  <a:txBody>
                    <a:bodyPr/>
                    <a:lstStyle/>
                    <a:p>
                      <a:pPr>
                        <a:lnSpc>
                          <a:spcPct val="107000"/>
                        </a:lnSpc>
                        <a:spcAft>
                          <a:spcPts val="0"/>
                        </a:spcAft>
                      </a:pPr>
                      <a:r>
                        <a:rPr lang="en-US" sz="1200">
                          <a:effectLst/>
                        </a:rPr>
                        <a:t>US</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108501</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128794</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237295</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26.6%</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292</a:t>
                      </a:r>
                      <a:endParaRPr lang="en-US" sz="120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dirty="0">
                          <a:effectLst/>
                        </a:rPr>
                        <a:t>Russian Federation</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49088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107922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157010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17.6%</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422</a:t>
                      </a:r>
                      <a:endParaRPr lang="en-US" sz="120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China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62200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52300</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114500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12.8%</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31</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Australia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37100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39300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76400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8.6%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158</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India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56100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4500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60600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89</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Germany</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40500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40548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4.5%</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220</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Ukraine</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15351</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18522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33873</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Kazakhstan</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21500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12100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33600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316</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South Africa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30156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30156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3.4%</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120</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Indonesia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28017</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28017</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3.1%</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71</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308965">
                <a:tc>
                  <a:txBody>
                    <a:bodyPr/>
                    <a:lstStyle/>
                    <a:p>
                      <a:pPr>
                        <a:lnSpc>
                          <a:spcPct val="107000"/>
                        </a:lnSpc>
                        <a:spcAft>
                          <a:spcPts val="0"/>
                        </a:spcAft>
                      </a:pPr>
                      <a:r>
                        <a:rPr lang="en-US" sz="1200">
                          <a:effectLst/>
                        </a:rPr>
                        <a:t>Serbia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13410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13411</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1.5%</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352</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Turkey</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322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8380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8702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192</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Other Europe &amp; Eurasia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1388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5494</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6882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0.8%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187</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Colombia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6746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6746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0.8%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79</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Brazil</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6630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6630</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0.7%</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Canada</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3474</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3108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6582</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0.7%</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108</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r h="244958">
                <a:tc>
                  <a:txBody>
                    <a:bodyPr/>
                    <a:lstStyle/>
                    <a:p>
                      <a:pPr>
                        <a:lnSpc>
                          <a:spcPct val="107000"/>
                        </a:lnSpc>
                        <a:spcAft>
                          <a:spcPts val="0"/>
                        </a:spcAft>
                      </a:pPr>
                      <a:r>
                        <a:rPr lang="en-US" sz="1200">
                          <a:effectLst/>
                        </a:rPr>
                        <a:t>Poland</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4178</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1287</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5465</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a:effectLst/>
                        </a:rPr>
                        <a:t>0.6%</a:t>
                      </a:r>
                      <a:endParaRPr lang="en-US" sz="1200">
                        <a:effectLst/>
                        <a:latin typeface="Times New Roman" panose="02020603050405020304" pitchFamily="18" charset="0"/>
                        <a:ea typeface="Calibri" panose="020F0502020204030204" pitchFamily="34" charset="0"/>
                      </a:endParaRPr>
                    </a:p>
                  </a:txBody>
                  <a:tcPr marL="68346" marR="68346" marT="9492" marB="9492" anchor="b"/>
                </a:tc>
                <a:tc>
                  <a:txBody>
                    <a:bodyPr/>
                    <a:lstStyle/>
                    <a:p>
                      <a:pPr algn="r">
                        <a:lnSpc>
                          <a:spcPct val="107000"/>
                        </a:lnSpc>
                        <a:spcAft>
                          <a:spcPts val="0"/>
                        </a:spcAft>
                      </a:pPr>
                      <a:r>
                        <a:rPr lang="en-US" sz="1200" dirty="0">
                          <a:effectLst/>
                        </a:rPr>
                        <a:t>40</a:t>
                      </a:r>
                      <a:endParaRPr lang="en-US" sz="1200" dirty="0">
                        <a:effectLst/>
                        <a:latin typeface="Times New Roman" panose="02020603050405020304" pitchFamily="18" charset="0"/>
                        <a:ea typeface="Calibri" panose="020F0502020204030204" pitchFamily="34" charset="0"/>
                      </a:endParaRPr>
                    </a:p>
                  </a:txBody>
                  <a:tcPr marL="68346" marR="68346" marT="9492" marB="9492" anchor="b"/>
                </a:tc>
              </a:tr>
            </a:tbl>
          </a:graphicData>
        </a:graphic>
      </p:graphicFrame>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460329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762000"/>
            <a:ext cx="7542212" cy="771525"/>
          </a:xfrm>
        </p:spPr>
        <p:txBody>
          <a:bodyPr>
            <a:normAutofit/>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THREE COGENERATION PILLARS</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119981" y="1828800"/>
            <a:ext cx="7283450" cy="4451350"/>
          </a:xfrm>
        </p:spPr>
        <p:txBody>
          <a:bodyPr/>
          <a:lstStyle/>
          <a:p>
            <a:pPr eaLnBrk="1" hangingPunct="1"/>
            <a:r>
              <a:rPr lang="en-AU" dirty="0" smtClean="0">
                <a:latin typeface="Helvetica" panose="020B0604020202020204" pitchFamily="34" charset="0"/>
                <a:cs typeface="Helvetica" panose="020B0604020202020204" pitchFamily="34" charset="0"/>
              </a:rPr>
              <a:t>All about bagasse supply and usage</a:t>
            </a:r>
          </a:p>
          <a:p>
            <a:pPr eaLnBrk="1" hangingPunct="1"/>
            <a:r>
              <a:rPr lang="en-AU" dirty="0" smtClean="0">
                <a:latin typeface="Helvetica" panose="020B0604020202020204" pitchFamily="34" charset="0"/>
                <a:cs typeface="Helvetica" panose="020B0604020202020204" pitchFamily="34" charset="0"/>
              </a:rPr>
              <a:t>Bagasse Production – Moisture Content</a:t>
            </a:r>
          </a:p>
          <a:p>
            <a:pPr eaLnBrk="1" hangingPunct="1"/>
            <a:r>
              <a:rPr lang="en-AU" dirty="0" smtClean="0">
                <a:latin typeface="Helvetica" panose="020B0604020202020204" pitchFamily="34" charset="0"/>
                <a:cs typeface="Helvetica" panose="020B0604020202020204" pitchFamily="34" charset="0"/>
              </a:rPr>
              <a:t>Milling tandem settings and optimisation – produce the lowest possible bagasse moisture</a:t>
            </a:r>
          </a:p>
          <a:p>
            <a:pPr eaLnBrk="1" hangingPunct="1"/>
            <a:r>
              <a:rPr lang="en-AU" dirty="0" smtClean="0">
                <a:latin typeface="Helvetica" panose="020B0604020202020204" pitchFamily="34" charset="0"/>
                <a:cs typeface="Helvetica" panose="020B0604020202020204" pitchFamily="34" charset="0"/>
              </a:rPr>
              <a:t>Factory Steam Demand – “Steam-On-Cane”</a:t>
            </a:r>
          </a:p>
          <a:p>
            <a:pPr eaLnBrk="1" hangingPunct="1"/>
            <a:r>
              <a:rPr lang="en-AU" dirty="0" smtClean="0">
                <a:latin typeface="Helvetica" panose="020B0604020202020204" pitchFamily="34" charset="0"/>
                <a:cs typeface="Helvetica" panose="020B0604020202020204" pitchFamily="34" charset="0"/>
              </a:rPr>
              <a:t>Complex economic equation to support reduced SOC</a:t>
            </a:r>
          </a:p>
          <a:p>
            <a:pPr eaLnBrk="1" hangingPunct="1"/>
            <a:r>
              <a:rPr lang="en-AU" dirty="0" smtClean="0">
                <a:latin typeface="Helvetica" panose="020B0604020202020204" pitchFamily="34" charset="0"/>
                <a:cs typeface="Helvetica" panose="020B0604020202020204" pitchFamily="34" charset="0"/>
              </a:rPr>
              <a:t>Boiler Efficiency – some controllable factors</a:t>
            </a:r>
          </a:p>
          <a:p>
            <a:pPr eaLnBrk="1" hangingPunct="1"/>
            <a:r>
              <a:rPr lang="en-AU" dirty="0" smtClean="0">
                <a:solidFill>
                  <a:srgbClr val="000000"/>
                </a:solidFill>
                <a:latin typeface="Helvetica"/>
              </a:rPr>
              <a:t>Recovery of Cane Trash is 4</a:t>
            </a:r>
            <a:r>
              <a:rPr lang="en-AU" baseline="30000" dirty="0" smtClean="0">
                <a:solidFill>
                  <a:srgbClr val="000000"/>
                </a:solidFill>
                <a:latin typeface="Helvetica"/>
              </a:rPr>
              <a:t>th</a:t>
            </a:r>
            <a:r>
              <a:rPr lang="en-AU" dirty="0" smtClean="0">
                <a:solidFill>
                  <a:srgbClr val="000000"/>
                </a:solidFill>
                <a:latin typeface="Helvetica"/>
              </a:rPr>
              <a:t> Pillar</a:t>
            </a:r>
            <a:endParaRPr lang="en-US" dirty="0">
              <a:solidFill>
                <a:srgbClr val="000000"/>
              </a:solidFill>
              <a:latin typeface="Helvetica"/>
            </a:endParaRPr>
          </a:p>
        </p:txBody>
      </p:sp>
    </p:spTree>
    <p:extLst>
      <p:ext uri="{BB962C8B-B14F-4D97-AF65-F5344CB8AC3E}">
        <p14:creationId xmlns:p14="http://schemas.microsoft.com/office/powerpoint/2010/main" val="4208953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09600" y="381000"/>
            <a:ext cx="7542212" cy="542925"/>
          </a:xfrm>
        </p:spPr>
        <p:txBody>
          <a:bodyPr>
            <a:normAutofit fontScale="90000"/>
          </a:bodyPr>
          <a:lstStyle/>
          <a:p>
            <a:pPr algn="ctr" eaLnBrk="1" fontAlgn="auto" hangingPunct="1">
              <a:spcAft>
                <a:spcPts val="0"/>
              </a:spcAft>
              <a:defRPr/>
            </a:pPr>
            <a:r>
              <a:rPr lang="en-AU" sz="3600" dirty="0" smtClean="0">
                <a:solidFill>
                  <a:srgbClr val="FF0000"/>
                </a:solidFill>
                <a:effectLst>
                  <a:outerShdw blurRad="38100" dist="38100" dir="2700000" algn="tl">
                    <a:srgbClr val="C0C0C0"/>
                  </a:outerShdw>
                </a:effectLst>
              </a:rPr>
              <a:t>AUSTRALIAN COGENERATION CONTEXT</a:t>
            </a:r>
            <a:endParaRPr lang="en-US" sz="3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762000" y="1066800"/>
            <a:ext cx="7785648" cy="5562600"/>
          </a:xfrm>
        </p:spPr>
        <p:txBody>
          <a:bodyPr/>
          <a:lstStyle/>
          <a:p>
            <a:pPr marL="484187" indent="-457200" eaLnBrk="1" hangingPunct="1"/>
            <a:r>
              <a:rPr lang="en-AU" sz="2400" dirty="0" smtClean="0">
                <a:latin typeface="Helvetica" panose="020B0604020202020204" pitchFamily="34" charset="0"/>
                <a:cs typeface="Helvetica" panose="020B0604020202020204" pitchFamily="34" charset="0"/>
              </a:rPr>
              <a:t>Australia has huge coal reserves                       (8.6% - USA 26.6%, Russia 17.6%, China 12.8%)</a:t>
            </a:r>
          </a:p>
          <a:p>
            <a:pPr eaLnBrk="1" hangingPunct="1"/>
            <a:r>
              <a:rPr lang="en-AU" sz="2400" dirty="0" smtClean="0">
                <a:solidFill>
                  <a:srgbClr val="000000"/>
                </a:solidFill>
                <a:latin typeface="Helvetica" panose="020B0604020202020204" pitchFamily="34" charset="0"/>
                <a:cs typeface="Helvetica" panose="020B0604020202020204" pitchFamily="34" charset="0"/>
              </a:rPr>
              <a:t>Export Power return not economically viable</a:t>
            </a:r>
          </a:p>
          <a:p>
            <a:pPr eaLnBrk="1" hangingPunct="1"/>
            <a:r>
              <a:rPr lang="en-AU" sz="2400" dirty="0" smtClean="0">
                <a:solidFill>
                  <a:srgbClr val="000000"/>
                </a:solidFill>
                <a:latin typeface="Helvetica" panose="020B0604020202020204" pitchFamily="34" charset="0"/>
                <a:cs typeface="Helvetica" panose="020B0604020202020204" pitchFamily="34" charset="0"/>
              </a:rPr>
              <a:t>Large Boilers – 150 </a:t>
            </a:r>
            <a:r>
              <a:rPr lang="en-AU" sz="2400" dirty="0" err="1" smtClean="0">
                <a:solidFill>
                  <a:srgbClr val="000000"/>
                </a:solidFill>
                <a:latin typeface="Helvetica" panose="020B0604020202020204" pitchFamily="34" charset="0"/>
                <a:cs typeface="Helvetica" panose="020B0604020202020204" pitchFamily="34" charset="0"/>
              </a:rPr>
              <a:t>tph</a:t>
            </a:r>
            <a:r>
              <a:rPr lang="en-AU" sz="2400" dirty="0" smtClean="0">
                <a:solidFill>
                  <a:srgbClr val="000000"/>
                </a:solidFill>
                <a:latin typeface="Helvetica" panose="020B0604020202020204" pitchFamily="34" charset="0"/>
                <a:cs typeface="Helvetica" panose="020B0604020202020204" pitchFamily="34" charset="0"/>
              </a:rPr>
              <a:t> to 320 </a:t>
            </a:r>
            <a:r>
              <a:rPr lang="en-AU" sz="2400" dirty="0" err="1" smtClean="0">
                <a:solidFill>
                  <a:srgbClr val="000000"/>
                </a:solidFill>
                <a:latin typeface="Helvetica" panose="020B0604020202020204" pitchFamily="34" charset="0"/>
                <a:cs typeface="Helvetica" panose="020B0604020202020204" pitchFamily="34" charset="0"/>
              </a:rPr>
              <a:t>tph</a:t>
            </a:r>
            <a:r>
              <a:rPr lang="en-AU" sz="2400" dirty="0" smtClean="0">
                <a:solidFill>
                  <a:srgbClr val="000000"/>
                </a:solidFill>
                <a:latin typeface="Helvetica" panose="020B0604020202020204" pitchFamily="34" charset="0"/>
                <a:cs typeface="Helvetica" panose="020B0604020202020204" pitchFamily="34" charset="0"/>
              </a:rPr>
              <a:t>; Low Pressure</a:t>
            </a:r>
          </a:p>
          <a:p>
            <a:pPr eaLnBrk="1" hangingPunct="1"/>
            <a:r>
              <a:rPr lang="en-AU" sz="2400" dirty="0" smtClean="0">
                <a:solidFill>
                  <a:srgbClr val="000000"/>
                </a:solidFill>
                <a:latin typeface="Helvetica" panose="020B0604020202020204" pitchFamily="34" charset="0"/>
                <a:cs typeface="Helvetica" panose="020B0604020202020204" pitchFamily="34" charset="0"/>
              </a:rPr>
              <a:t>High Factory steam demand (SOC &gt; 48%)</a:t>
            </a:r>
          </a:p>
          <a:p>
            <a:pPr eaLnBrk="1" hangingPunct="1"/>
            <a:r>
              <a:rPr lang="en-AU" sz="2400" dirty="0" smtClean="0">
                <a:solidFill>
                  <a:srgbClr val="000000"/>
                </a:solidFill>
                <a:latin typeface="Helvetica" panose="020B0604020202020204" pitchFamily="34" charset="0"/>
                <a:cs typeface="Helvetica" panose="020B0604020202020204" pitchFamily="34" charset="0"/>
              </a:rPr>
              <a:t>Must incinerate all bagasse</a:t>
            </a:r>
          </a:p>
          <a:p>
            <a:pPr eaLnBrk="1" hangingPunct="1"/>
            <a:r>
              <a:rPr lang="en-AU" sz="2400" dirty="0" smtClean="0">
                <a:solidFill>
                  <a:srgbClr val="000000"/>
                </a:solidFill>
                <a:latin typeface="Helvetica" panose="020B0604020202020204" pitchFamily="34" charset="0"/>
                <a:cs typeface="Helvetica" panose="020B0604020202020204" pitchFamily="34" charset="0"/>
              </a:rPr>
              <a:t>“Waste Energy Very Efficiently”</a:t>
            </a:r>
          </a:p>
          <a:p>
            <a:pPr eaLnBrk="1" hangingPunct="1"/>
            <a:r>
              <a:rPr lang="en-AU" sz="2400" dirty="0" smtClean="0">
                <a:solidFill>
                  <a:srgbClr val="000000"/>
                </a:solidFill>
                <a:latin typeface="Helvetica" panose="020B0604020202020204" pitchFamily="34" charset="0"/>
                <a:cs typeface="Helvetica" panose="020B0604020202020204" pitchFamily="34" charset="0"/>
              </a:rPr>
              <a:t>Several boiler efficiency reduction techniques</a:t>
            </a:r>
          </a:p>
          <a:p>
            <a:pPr lvl="1" eaLnBrk="1" hangingPunct="1">
              <a:buFontTx/>
              <a:buChar char="-"/>
            </a:pPr>
            <a:r>
              <a:rPr lang="en-AU" sz="2000" dirty="0" smtClean="0">
                <a:solidFill>
                  <a:srgbClr val="000000"/>
                </a:solidFill>
                <a:latin typeface="Helvetica" panose="020B0604020202020204" pitchFamily="34" charset="0"/>
                <a:cs typeface="Helvetica" panose="020B0604020202020204" pitchFamily="34" charset="0"/>
              </a:rPr>
              <a:t>Excess Air</a:t>
            </a:r>
          </a:p>
          <a:p>
            <a:pPr lvl="1" eaLnBrk="1" hangingPunct="1">
              <a:buFontTx/>
              <a:buChar char="-"/>
            </a:pPr>
            <a:r>
              <a:rPr lang="en-AU" sz="2000" dirty="0" smtClean="0">
                <a:solidFill>
                  <a:srgbClr val="000000"/>
                </a:solidFill>
                <a:latin typeface="Helvetica" panose="020B0604020202020204" pitchFamily="34" charset="0"/>
                <a:cs typeface="Helvetica" panose="020B0604020202020204" pitchFamily="34" charset="0"/>
              </a:rPr>
              <a:t>Spray Water on Bagasse</a:t>
            </a:r>
          </a:p>
          <a:p>
            <a:pPr lvl="1" eaLnBrk="1" hangingPunct="1">
              <a:buFontTx/>
              <a:buChar char="-"/>
            </a:pPr>
            <a:r>
              <a:rPr lang="en-AU" sz="2000" dirty="0" smtClean="0">
                <a:solidFill>
                  <a:srgbClr val="000000"/>
                </a:solidFill>
                <a:latin typeface="Helvetica" panose="020B0604020202020204" pitchFamily="34" charset="0"/>
                <a:cs typeface="Helvetica" panose="020B0604020202020204" pitchFamily="34" charset="0"/>
              </a:rPr>
              <a:t>Partial Bypass Economiser / </a:t>
            </a:r>
            <a:r>
              <a:rPr lang="en-AU" sz="2000" dirty="0" err="1" smtClean="0">
                <a:solidFill>
                  <a:srgbClr val="000000"/>
                </a:solidFill>
                <a:latin typeface="Helvetica" panose="020B0604020202020204" pitchFamily="34" charset="0"/>
                <a:cs typeface="Helvetica" panose="020B0604020202020204" pitchFamily="34" charset="0"/>
              </a:rPr>
              <a:t>Airheater</a:t>
            </a:r>
            <a:endParaRPr lang="en-AU" sz="2000" dirty="0" smtClean="0">
              <a:solidFill>
                <a:srgbClr val="000000"/>
              </a:solidFill>
              <a:latin typeface="Helvetica" panose="020B0604020202020204" pitchFamily="34" charset="0"/>
              <a:cs typeface="Helvetica" panose="020B0604020202020204" pitchFamily="34" charset="0"/>
            </a:endParaRPr>
          </a:p>
          <a:p>
            <a:pPr lvl="1" eaLnBrk="1" hangingPunct="1">
              <a:buFontTx/>
              <a:buChar char="-"/>
            </a:pPr>
            <a:r>
              <a:rPr lang="en-AU" sz="2000" dirty="0" smtClean="0">
                <a:solidFill>
                  <a:srgbClr val="000000"/>
                </a:solidFill>
                <a:latin typeface="Helvetica" panose="020B0604020202020204" pitchFamily="34" charset="0"/>
                <a:cs typeface="Helvetica" panose="020B0604020202020204" pitchFamily="34" charset="0"/>
              </a:rPr>
              <a:t>Hot Gas Bypass</a:t>
            </a:r>
          </a:p>
          <a:p>
            <a:pPr lvl="1" eaLnBrk="1" hangingPunct="1">
              <a:buFontTx/>
              <a:buChar char="-"/>
            </a:pPr>
            <a:r>
              <a:rPr lang="en-AU" sz="2000" dirty="0" smtClean="0">
                <a:solidFill>
                  <a:srgbClr val="000000"/>
                </a:solidFill>
                <a:latin typeface="Helvetica" panose="020B0604020202020204" pitchFamily="34" charset="0"/>
                <a:cs typeface="Helvetica" panose="020B0604020202020204" pitchFamily="34" charset="0"/>
              </a:rPr>
              <a:t>Dump Steam Condenser</a:t>
            </a:r>
          </a:p>
          <a:p>
            <a:pPr lvl="1" eaLnBrk="1" hangingPunct="1">
              <a:buFontTx/>
              <a:buChar char="-"/>
            </a:pPr>
            <a:endParaRPr lang="en-AU" dirty="0" smtClean="0">
              <a:solidFill>
                <a:srgbClr val="000000"/>
              </a:solidFill>
              <a:latin typeface="Helvetica" panose="020B0604020202020204" pitchFamily="34" charset="0"/>
              <a:cs typeface="Helvetica" panose="020B0604020202020204" pitchFamily="34" charset="0"/>
            </a:endParaRPr>
          </a:p>
          <a:p>
            <a:pPr lvl="1" eaLnBrk="1" hangingPunct="1">
              <a:buFontTx/>
              <a:buChar char="-"/>
            </a:pPr>
            <a:endParaRPr lang="en-AU" dirty="0" smtClean="0">
              <a:solidFill>
                <a:srgbClr val="000000"/>
              </a:solidFill>
              <a:latin typeface="Helvetica" panose="020B0604020202020204" pitchFamily="34" charset="0"/>
              <a:cs typeface="Helvetica" panose="020B0604020202020204" pitchFamily="34" charset="0"/>
            </a:endParaRPr>
          </a:p>
          <a:p>
            <a:pPr eaLnBrk="1" hangingPunct="1"/>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75725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68062" y="3810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EFFICIENCY – THE ENERGY BOX</a:t>
            </a:r>
            <a:endParaRPr lang="en-US" sz="5600" dirty="0">
              <a:solidFill>
                <a:srgbClr val="FF0000"/>
              </a:solidFill>
              <a:effectLst>
                <a:outerShdw blurRad="38100" dist="38100" dir="2700000" algn="tl">
                  <a:srgbClr val="C0C0C0"/>
                </a:outerShdw>
              </a:effectLst>
            </a:endParaRPr>
          </a:p>
        </p:txBody>
      </p:sp>
      <p:sp>
        <p:nvSpPr>
          <p:cNvPr id="7171" name="Rectangle 3"/>
          <p:cNvSpPr>
            <a:spLocks noGrp="1" noChangeArrowheads="1"/>
          </p:cNvSpPr>
          <p:nvPr>
            <p:ph idx="1"/>
          </p:nvPr>
        </p:nvSpPr>
        <p:spPr>
          <a:xfrm>
            <a:off x="1230044" y="1073239"/>
            <a:ext cx="7283450" cy="5791200"/>
          </a:xfrm>
        </p:spPr>
        <p:txBody>
          <a:bodyPr/>
          <a:lstStyle/>
          <a:p>
            <a:pPr eaLnBrk="1" hangingPunct="1"/>
            <a:r>
              <a:rPr lang="en-AU" dirty="0" smtClean="0">
                <a:solidFill>
                  <a:srgbClr val="000000"/>
                </a:solidFill>
                <a:latin typeface="Helvetica" panose="020B0604020202020204" pitchFamily="34" charset="0"/>
                <a:cs typeface="Helvetica" panose="020B0604020202020204" pitchFamily="34" charset="0"/>
              </a:rPr>
              <a:t>Consider the </a:t>
            </a:r>
            <a:r>
              <a:rPr lang="en-AU" dirty="0" smtClean="0">
                <a:solidFill>
                  <a:srgbClr val="FFC000"/>
                </a:solidFill>
                <a:latin typeface="Helvetica" panose="020B0604020202020204" pitchFamily="34" charset="0"/>
                <a:cs typeface="Helvetica" panose="020B0604020202020204" pitchFamily="34" charset="0"/>
              </a:rPr>
              <a:t>Energy Envelope</a:t>
            </a:r>
          </a:p>
          <a:p>
            <a:pPr eaLnBrk="1" hangingPunct="1"/>
            <a:r>
              <a:rPr lang="en-AU" u="sng" dirty="0" smtClean="0">
                <a:solidFill>
                  <a:srgbClr val="000000"/>
                </a:solidFill>
                <a:latin typeface="Helvetica" panose="020B0604020202020204" pitchFamily="34" charset="0"/>
                <a:cs typeface="Helvetica" panose="020B0604020202020204" pitchFamily="34" charset="0"/>
              </a:rPr>
              <a:t>Inputs</a:t>
            </a:r>
            <a:r>
              <a:rPr lang="en-AU" dirty="0" smtClean="0">
                <a:solidFill>
                  <a:srgbClr val="000000"/>
                </a:solidFill>
                <a:latin typeface="Helvetica" panose="020B0604020202020204" pitchFamily="34" charset="0"/>
                <a:cs typeface="Helvetica" panose="020B0604020202020204" pitchFamily="34" charset="0"/>
              </a:rPr>
              <a:t> to Energy Box</a:t>
            </a:r>
          </a:p>
          <a:p>
            <a:pPr marL="0" indent="0" eaLnBrk="1" hangingPunct="1">
              <a:buNone/>
            </a:pPr>
            <a:r>
              <a:rPr lang="en-AU" dirty="0" smtClean="0">
                <a:solidFill>
                  <a:srgbClr val="000000"/>
                </a:solidFill>
                <a:latin typeface="Helvetica" panose="020B0604020202020204" pitchFamily="34" charset="0"/>
                <a:cs typeface="Helvetica" panose="020B0604020202020204" pitchFamily="34" charset="0"/>
              </a:rPr>
              <a:t>	- </a:t>
            </a:r>
            <a:r>
              <a:rPr lang="en-AU" dirty="0">
                <a:solidFill>
                  <a:srgbClr val="000000"/>
                </a:solidFill>
                <a:latin typeface="Helvetica" panose="020B0604020202020204" pitchFamily="34" charset="0"/>
                <a:cs typeface="Helvetica" panose="020B0604020202020204" pitchFamily="34" charset="0"/>
              </a:rPr>
              <a:t>Ambient Air</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 Wet Bagasse from Mill / Storage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 Feedwater </a:t>
            </a:r>
            <a:r>
              <a:rPr lang="en-AU" dirty="0" smtClean="0">
                <a:solidFill>
                  <a:srgbClr val="000000"/>
                </a:solidFill>
                <a:latin typeface="Helvetica" panose="020B0604020202020204" pitchFamily="34" charset="0"/>
                <a:cs typeface="Helvetica" panose="020B0604020202020204" pitchFamily="34" charset="0"/>
              </a:rPr>
              <a:t>to </a:t>
            </a:r>
            <a:r>
              <a:rPr lang="en-AU" dirty="0">
                <a:solidFill>
                  <a:srgbClr val="000000"/>
                </a:solidFill>
                <a:latin typeface="Helvetica" panose="020B0604020202020204" pitchFamily="34" charset="0"/>
                <a:cs typeface="Helvetica" panose="020B0604020202020204" pitchFamily="34" charset="0"/>
              </a:rPr>
              <a:t>Economiser / Drum</a:t>
            </a:r>
          </a:p>
          <a:p>
            <a:pPr eaLnBrk="1" hangingPunct="1"/>
            <a:r>
              <a:rPr lang="en-AU" u="sng" dirty="0" smtClean="0">
                <a:solidFill>
                  <a:srgbClr val="000000"/>
                </a:solidFill>
                <a:latin typeface="Helvetica" panose="020B0604020202020204" pitchFamily="34" charset="0"/>
                <a:cs typeface="Helvetica" panose="020B0604020202020204" pitchFamily="34" charset="0"/>
              </a:rPr>
              <a:t>Outputs</a:t>
            </a:r>
            <a:r>
              <a:rPr lang="en-AU" dirty="0" smtClean="0">
                <a:solidFill>
                  <a:srgbClr val="000000"/>
                </a:solidFill>
                <a:latin typeface="Helvetica" panose="020B0604020202020204" pitchFamily="34" charset="0"/>
                <a:cs typeface="Helvetica" panose="020B0604020202020204" pitchFamily="34" charset="0"/>
              </a:rPr>
              <a:t> from Energy Box</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Final Flue Gas (Oxygen, Temperature)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Moisture as steam</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Steam to turbines</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Carbon Monoxide</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Unburnt Carbon</a:t>
            </a:r>
          </a:p>
          <a:p>
            <a:pPr marL="0" indent="0" eaLnBrk="1" hangingPunct="1">
              <a:buNone/>
            </a:pPr>
            <a:r>
              <a:rPr lang="en-AU" dirty="0">
                <a:solidFill>
                  <a:srgbClr val="000000"/>
                </a:solidFill>
                <a:latin typeface="Helvetica" panose="020B0604020202020204" pitchFamily="34" charset="0"/>
                <a:cs typeface="Helvetica" panose="020B0604020202020204" pitchFamily="34" charset="0"/>
              </a:rPr>
              <a:t>	</a:t>
            </a:r>
            <a:r>
              <a:rPr lang="en-AU" dirty="0" smtClean="0">
                <a:solidFill>
                  <a:srgbClr val="000000"/>
                </a:solidFill>
                <a:latin typeface="Helvetica" panose="020B0604020202020204" pitchFamily="34" charset="0"/>
                <a:cs typeface="Helvetica" panose="020B0604020202020204" pitchFamily="34" charset="0"/>
              </a:rPr>
              <a:t>- Minor Losses (hot ash, radiation)</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133565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3048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BOILER CROSS-SECTION</a:t>
            </a:r>
            <a:endParaRPr lang="en-US" sz="5600" dirty="0">
              <a:solidFill>
                <a:srgbClr val="FF0000"/>
              </a:solidFill>
              <a:effectLst>
                <a:outerShdw blurRad="38100" dist="38100" dir="2700000" algn="tl">
                  <a:srgbClr val="C0C0C0"/>
                </a:outerShdw>
              </a:effectLst>
            </a:endParaRPr>
          </a:p>
        </p:txBody>
      </p:sp>
      <p:pic>
        <p:nvPicPr>
          <p:cNvPr id="4" name="Content Placeholder 3"/>
          <p:cNvPicPr>
            <a:picLocks noGrp="1" noChangeAspect="1"/>
          </p:cNvPicPr>
          <p:nvPr>
            <p:ph idx="1"/>
          </p:nvPr>
        </p:nvPicPr>
        <p:blipFill>
          <a:blip r:embed="rId3"/>
          <a:stretch>
            <a:fillRect/>
          </a:stretch>
        </p:blipFill>
        <p:spPr>
          <a:xfrm>
            <a:off x="228600" y="1066800"/>
            <a:ext cx="8686800" cy="5410199"/>
          </a:xfrm>
          <a:prstGeom prst="rect">
            <a:avLst/>
          </a:prstGeom>
        </p:spPr>
      </p:pic>
    </p:spTree>
    <p:extLst>
      <p:ext uri="{BB962C8B-B14F-4D97-AF65-F5344CB8AC3E}">
        <p14:creationId xmlns:p14="http://schemas.microsoft.com/office/powerpoint/2010/main" val="1044820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90600" y="76200"/>
            <a:ext cx="7542212" cy="609600"/>
          </a:xfrm>
        </p:spPr>
        <p:txBody>
          <a:bodyPr>
            <a:normAutofit fontScale="90000"/>
          </a:bodyPr>
          <a:lstStyle/>
          <a:p>
            <a:pPr algn="ctr" eaLnBrk="1" fontAlgn="auto" hangingPunct="1">
              <a:spcAft>
                <a:spcPts val="0"/>
              </a:spcAft>
              <a:defRPr/>
            </a:pPr>
            <a:r>
              <a:rPr lang="en-AU" sz="4400" dirty="0" smtClean="0">
                <a:solidFill>
                  <a:srgbClr val="FF0000"/>
                </a:solidFill>
                <a:effectLst>
                  <a:outerShdw blurRad="38100" dist="38100" dir="2700000" algn="tl">
                    <a:srgbClr val="C0C0C0"/>
                  </a:outerShdw>
                </a:effectLst>
              </a:rPr>
              <a:t>La Grecia – Caldera #3</a:t>
            </a:r>
            <a:endParaRPr lang="en-US" sz="5600" dirty="0">
              <a:solidFill>
                <a:srgbClr val="FF0000"/>
              </a:solidFill>
              <a:effectLst>
                <a:outerShdw blurRad="38100" dist="38100" dir="2700000" algn="tl">
                  <a:srgbClr val="C0C0C0"/>
                </a:outerShdw>
              </a:effectLst>
            </a:endParaRPr>
          </a:p>
        </p:txBody>
      </p:sp>
      <p:pic>
        <p:nvPicPr>
          <p:cNvPr id="2" name="Content Placeholder 1"/>
          <p:cNvPicPr>
            <a:picLocks noGrp="1" noChangeAspect="1"/>
          </p:cNvPicPr>
          <p:nvPr>
            <p:ph idx="1"/>
          </p:nvPr>
        </p:nvPicPr>
        <p:blipFill>
          <a:blip r:embed="rId3"/>
          <a:stretch>
            <a:fillRect/>
          </a:stretch>
        </p:blipFill>
        <p:spPr>
          <a:xfrm>
            <a:off x="1828800" y="651456"/>
            <a:ext cx="5503352" cy="6126265"/>
          </a:xfrm>
          <a:prstGeom prst="rect">
            <a:avLst/>
          </a:prstGeom>
        </p:spPr>
      </p:pic>
    </p:spTree>
    <p:extLst>
      <p:ext uri="{BB962C8B-B14F-4D97-AF65-F5344CB8AC3E}">
        <p14:creationId xmlns:p14="http://schemas.microsoft.com/office/powerpoint/2010/main" val="31690525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2800</TotalTime>
  <Words>1476</Words>
  <Application>Microsoft Office PowerPoint</Application>
  <PresentationFormat>On-screen Show (4:3)</PresentationFormat>
  <Paragraphs>431</Paragraphs>
  <Slides>41</Slides>
  <Notes>41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Constantia</vt:lpstr>
      <vt:lpstr>Helvetica</vt:lpstr>
      <vt:lpstr>Times New Roman</vt:lpstr>
      <vt:lpstr>Wingdings</vt:lpstr>
      <vt:lpstr>Wingdings 2</vt:lpstr>
      <vt:lpstr>Flow</vt:lpstr>
      <vt:lpstr>STEAM BOILER EFFICIENCY  USING BIOMASS</vt:lpstr>
      <vt:lpstr>DIXON SOLUTIONS Pty Ltd Dr Terry Dixon</vt:lpstr>
      <vt:lpstr>TOPICS TO BE COVERED</vt:lpstr>
      <vt:lpstr>BOILERS, EFFICIENCY and COGENERATION</vt:lpstr>
      <vt:lpstr>THREE COGENERATION PILLARS</vt:lpstr>
      <vt:lpstr>AUSTRALIAN COGENERATION CONTEXT</vt:lpstr>
      <vt:lpstr>EFFICIENCY – THE ENERGY BOX</vt:lpstr>
      <vt:lpstr>BOILER CROSS-SECTION</vt:lpstr>
      <vt:lpstr>La Grecia – Caldera #3</vt:lpstr>
      <vt:lpstr>ENERGY BOX</vt:lpstr>
      <vt:lpstr>BOILER EFFICIENCY </vt:lpstr>
      <vt:lpstr>BOILER EFFICIENCY COMPONENTS</vt:lpstr>
      <vt:lpstr>EFFICIENCY LOSS COMPONENTS</vt:lpstr>
      <vt:lpstr>EFFICIENCY LOSS VARIATIONS</vt:lpstr>
      <vt:lpstr>EFFICIENCY LOSS VARIATIONS</vt:lpstr>
      <vt:lpstr>FIXED and VARIABLE LOSSES</vt:lpstr>
      <vt:lpstr>CARBON MONOXIDE ANALYSER</vt:lpstr>
      <vt:lpstr>CO CHARACTERISTIC - FUELS</vt:lpstr>
      <vt:lpstr>CO - NORMAL</vt:lpstr>
      <vt:lpstr>CO - OSCILLATIONS</vt:lpstr>
      <vt:lpstr>COGEN BOILER A</vt:lpstr>
      <vt:lpstr>COGEN BOILER A</vt:lpstr>
      <vt:lpstr>COGEN BOILER B</vt:lpstr>
      <vt:lpstr>BOILER DESIGN PARAMETERS</vt:lpstr>
      <vt:lpstr>OPERATIONAL FACTORS</vt:lpstr>
      <vt:lpstr>BAGASSE SPREADERS</vt:lpstr>
      <vt:lpstr>SECONDARY AIR SYSTEM</vt:lpstr>
      <vt:lpstr>OPERATIONAL FACTORS</vt:lpstr>
      <vt:lpstr>OPERATIONAL FACTORS</vt:lpstr>
      <vt:lpstr>OPERATIONAL FACTORS</vt:lpstr>
      <vt:lpstr>OPERATIONAL FACTORS</vt:lpstr>
      <vt:lpstr>MAINTENANCE FACTORS - SPREADERS</vt:lpstr>
      <vt:lpstr>MAINTENANCE FACTORS - INSTRUMENTATION</vt:lpstr>
      <vt:lpstr>MAINTENANCE FACTORS - OTHER</vt:lpstr>
      <vt:lpstr>MONITORING and MANAGEMENT</vt:lpstr>
      <vt:lpstr>MONITORING SYSTEM</vt:lpstr>
      <vt:lpstr>MANAGEMENT</vt:lpstr>
      <vt:lpstr>BOILER EFFICIENCY SUMMARY</vt:lpstr>
      <vt:lpstr>THANK YOU</vt:lpstr>
      <vt:lpstr>BIOGRAPHICAL</vt:lpstr>
      <vt:lpstr>BP WORLD COAL RESERVES</vt:lpstr>
    </vt:vector>
  </TitlesOfParts>
  <Company>witcc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Boiler Safety</dc:title>
  <dc:creator>witcc</dc:creator>
  <cp:lastModifiedBy>Terry Dixon</cp:lastModifiedBy>
  <cp:revision>150</cp:revision>
  <cp:lastPrinted>2017-07-17T00:08:24Z</cp:lastPrinted>
  <dcterms:created xsi:type="dcterms:W3CDTF">2008-11-19T15:40:40Z</dcterms:created>
  <dcterms:modified xsi:type="dcterms:W3CDTF">2017-07-21T21:22:59Z</dcterms:modified>
</cp:coreProperties>
</file>