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63" r:id="rId2"/>
    <p:sldId id="259" r:id="rId3"/>
    <p:sldId id="264" r:id="rId4"/>
    <p:sldId id="265" r:id="rId5"/>
    <p:sldId id="290" r:id="rId6"/>
    <p:sldId id="291" r:id="rId7"/>
    <p:sldId id="292" r:id="rId8"/>
    <p:sldId id="293" r:id="rId9"/>
    <p:sldId id="266" r:id="rId10"/>
    <p:sldId id="279" r:id="rId11"/>
    <p:sldId id="270" r:id="rId12"/>
    <p:sldId id="271" r:id="rId13"/>
    <p:sldId id="280" r:id="rId14"/>
    <p:sldId id="272" r:id="rId15"/>
    <p:sldId id="273" r:id="rId16"/>
    <p:sldId id="285" r:id="rId17"/>
    <p:sldId id="287" r:id="rId18"/>
    <p:sldId id="289" r:id="rId19"/>
    <p:sldId id="274" r:id="rId20"/>
    <p:sldId id="275" r:id="rId21"/>
    <p:sldId id="276" r:id="rId22"/>
    <p:sldId id="268" r:id="rId23"/>
    <p:sldId id="284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8660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E41440-28DE-4CD4-9673-DCB0997C4689}" type="datetimeFigureOut">
              <a:rPr lang="en-US"/>
              <a:pPr>
                <a:defRPr/>
              </a:pPr>
              <a:t>8/23/2017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ED332B-BE8C-46CE-AD45-3797748911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72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7376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36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47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64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93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405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00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3354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022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555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712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075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4643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5569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286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805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609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91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618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576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839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990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CD98722-405A-491E-80A6-E5966F85E343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766" indent="-1618" algn="just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36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2146-CA89-4F41-9ED5-66A45BF01042}" type="datetimeFigureOut">
              <a:rPr lang="en-US"/>
              <a:pPr>
                <a:defRPr/>
              </a:pPr>
              <a:t>8/23/2017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DC75F-770E-45E5-B654-47552D68BC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313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7C970-024E-41F0-8FA8-239BC952259C}" type="datetimeFigureOut">
              <a:rPr lang="en-US"/>
              <a:pPr>
                <a:defRPr/>
              </a:pPr>
              <a:t>8/23/2017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211EB-3CE9-4DA8-A5F5-FB688074D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78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B8903-054B-4AAA-9751-6179C97B2A29}" type="datetimeFigureOut">
              <a:rPr lang="en-US"/>
              <a:pPr>
                <a:defRPr/>
              </a:pPr>
              <a:t>8/23/2017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BCD97-F42A-47B1-BDC0-B714BFA7A5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2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35DE0-9CDA-4EF9-A34C-A18F48503CE9}" type="datetimeFigureOut">
              <a:rPr lang="en-US"/>
              <a:pPr>
                <a:defRPr/>
              </a:pPr>
              <a:t>8/23/2017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C83ED-EC3A-4202-918A-91F3E6C103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4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B508F-0143-45FF-9ECC-D429B096845B}" type="datetimeFigureOut">
              <a:rPr lang="en-US"/>
              <a:pPr>
                <a:defRPr/>
              </a:pPr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E50B7-41C7-4977-AB1E-56A4EC31AC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694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199DF-CB2A-4D09-84FE-EBCB1F42F8DF}" type="datetimeFigureOut">
              <a:rPr lang="en-US"/>
              <a:pPr>
                <a:defRPr/>
              </a:pPr>
              <a:t>8/23/2017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ED22D-15E1-4D92-BB4B-9A85092615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50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D7644-6F97-4411-9EF3-7FA0E2038BED}" type="datetimeFigureOut">
              <a:rPr lang="en-US"/>
              <a:pPr>
                <a:defRPr/>
              </a:pPr>
              <a:t>8/23/2017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78B73-9FA4-428A-AB31-9651513845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47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2E5F6-2A87-4789-9AC1-B9747ACEFFAB}" type="datetimeFigureOut">
              <a:rPr lang="en-US"/>
              <a:pPr>
                <a:defRPr/>
              </a:pPr>
              <a:t>8/23/2017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04A36-4185-4E75-A390-FF7E893360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3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20DB9-EE8E-4B69-9D41-7250BAC5E3DE}" type="datetimeFigureOut">
              <a:rPr lang="en-US"/>
              <a:pPr>
                <a:defRPr/>
              </a:pPr>
              <a:t>8/23/2017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CBE03-7DE8-4B94-8D59-B18B6D8524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97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EB20C-E456-4738-B7EF-8F30F8216AC2}" type="datetimeFigureOut">
              <a:rPr lang="en-US"/>
              <a:pPr>
                <a:defRPr/>
              </a:pPr>
              <a:t>8/23/2017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45737-B9A8-4233-AC29-0E8648A3F2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01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23A59-F456-4EB7-8A47-BF155D000FE1}" type="datetimeFigureOut">
              <a:rPr lang="en-US"/>
              <a:pPr>
                <a:defRPr/>
              </a:pPr>
              <a:t>8/23/2017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21DD7-FD0A-406D-919E-4F789BE20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94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E409ED-E81D-4212-8EC9-F2A574396EE2}" type="datetimeFigureOut">
              <a:rPr lang="en-US"/>
              <a:pPr>
                <a:defRPr/>
              </a:pPr>
              <a:t>8/23/2017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1D110B-30D0-426D-9AD0-E0B373478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15" r:id="rId2"/>
    <p:sldLayoutId id="2147483824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5" r:id="rId9"/>
    <p:sldLayoutId id="2147483821" r:id="rId10"/>
    <p:sldLayoutId id="21474838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79464" y="990600"/>
            <a:ext cx="7542212" cy="13049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STEAM CAPACITY UPGRADING FOR BAGASSE FIRED BOILERS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11395" y="3048000"/>
            <a:ext cx="7283450" cy="334099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AU" sz="3600" b="1" dirty="0">
                <a:solidFill>
                  <a:srgbClr val="FFC000"/>
                </a:solidFill>
              </a:rPr>
              <a:t>Dr Terry Dixon</a:t>
            </a:r>
          </a:p>
          <a:p>
            <a:pPr marL="0" indent="0" algn="ctr" eaLnBrk="1" hangingPunct="1">
              <a:buNone/>
            </a:pPr>
            <a:endParaRPr lang="en-AU" dirty="0"/>
          </a:p>
          <a:p>
            <a:pPr marL="0" indent="0" algn="ctr" eaLnBrk="1" hangingPunct="1">
              <a:buNone/>
            </a:pPr>
            <a:r>
              <a:rPr lang="en-AU" b="1" dirty="0" smtClean="0">
                <a:solidFill>
                  <a:srgbClr val="0070C0"/>
                </a:solidFill>
              </a:rPr>
              <a:t>XXI  </a:t>
            </a:r>
            <a:r>
              <a:rPr lang="en-AU" b="1" dirty="0" err="1">
                <a:solidFill>
                  <a:srgbClr val="0070C0"/>
                </a:solidFill>
              </a:rPr>
              <a:t>Congreso</a:t>
            </a:r>
            <a:r>
              <a:rPr lang="en-AU" b="1" dirty="0">
                <a:solidFill>
                  <a:srgbClr val="0070C0"/>
                </a:solidFill>
              </a:rPr>
              <a:t> De </a:t>
            </a:r>
            <a:r>
              <a:rPr lang="en-AU" b="1" dirty="0" err="1">
                <a:solidFill>
                  <a:srgbClr val="0070C0"/>
                </a:solidFill>
              </a:rPr>
              <a:t>Tecnicos</a:t>
            </a:r>
            <a:r>
              <a:rPr lang="en-AU" b="1" dirty="0">
                <a:solidFill>
                  <a:srgbClr val="0070C0"/>
                </a:solidFill>
              </a:rPr>
              <a:t> Azucareros </a:t>
            </a:r>
          </a:p>
          <a:p>
            <a:pPr marL="0" indent="0" algn="ctr" eaLnBrk="1" hangingPunct="1">
              <a:buNone/>
            </a:pPr>
            <a:r>
              <a:rPr lang="en-AU" b="1" dirty="0">
                <a:solidFill>
                  <a:srgbClr val="0070C0"/>
                </a:solidFill>
              </a:rPr>
              <a:t>De </a:t>
            </a:r>
            <a:r>
              <a:rPr lang="en-AU" b="1" dirty="0" smtClean="0">
                <a:solidFill>
                  <a:srgbClr val="0070C0"/>
                </a:solidFill>
              </a:rPr>
              <a:t>Centroamerica</a:t>
            </a:r>
          </a:p>
          <a:p>
            <a:pPr marL="0" indent="0" algn="ctr" eaLnBrk="1" hangingPunct="1">
              <a:buNone/>
            </a:pPr>
            <a:r>
              <a:rPr lang="en-AU" dirty="0" smtClean="0"/>
              <a:t>21 </a:t>
            </a:r>
            <a:r>
              <a:rPr lang="en-AU" dirty="0"/>
              <a:t>- 25 August 2017</a:t>
            </a:r>
          </a:p>
          <a:p>
            <a:pPr marL="0" indent="0" eaLnBrk="1" hangingPunct="1">
              <a:buNone/>
            </a:pPr>
            <a:endParaRPr lang="en-AU" dirty="0" smtClean="0"/>
          </a:p>
          <a:p>
            <a:pPr marL="0" indent="0" eaLnBrk="1" hangingPunct="1">
              <a:buNone/>
            </a:pPr>
            <a:r>
              <a:rPr lang="en-AU" dirty="0" smtClean="0"/>
              <a:t> 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>
              <a:solidFill>
                <a:srgbClr val="000000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7089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552" y="457200"/>
            <a:ext cx="7542212" cy="6191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CONTEXT OF CAPACITY UPRATING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263314" y="1097790"/>
            <a:ext cx="7283450" cy="4451350"/>
          </a:xfrm>
        </p:spPr>
        <p:txBody>
          <a:bodyPr/>
          <a:lstStyle/>
          <a:p>
            <a:pPr eaLnBrk="1" hangingPunct="1"/>
            <a:r>
              <a:rPr lang="en-A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No changes to major boiler components</a:t>
            </a:r>
          </a:p>
          <a:p>
            <a:pPr marL="0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Furnace Geometry (width, depth)</a:t>
            </a:r>
          </a:p>
          <a:p>
            <a:pPr marL="0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Pressure parts (drums, headers)</a:t>
            </a:r>
          </a:p>
          <a:p>
            <a:pPr marL="0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Economisers (possible)</a:t>
            </a:r>
          </a:p>
          <a:p>
            <a:pPr marL="0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Airheaters (possible)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Major focus on combustion system</a:t>
            </a:r>
          </a:p>
          <a:p>
            <a:pPr marL="0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firing rate</a:t>
            </a:r>
          </a:p>
          <a:p>
            <a:pPr marL="0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grate deposition / combustion cycling</a:t>
            </a:r>
          </a:p>
          <a:p>
            <a:pPr marL="0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large particle combustion dynamics 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Secondary Air modifications</a:t>
            </a:r>
          </a:p>
          <a:p>
            <a:pPr marL="0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gas flow 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optimisation – CO removal</a:t>
            </a:r>
            <a:endParaRPr lang="en-AU" dirty="0" smtClean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Unburnt Carbon (UBC) burnout</a:t>
            </a:r>
            <a:endParaRPr lang="en-US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94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5625" y="685800"/>
            <a:ext cx="7542212" cy="7715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BOILER DESIGN CONSTRAINTS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249362" y="1676400"/>
            <a:ext cx="7283450" cy="4800600"/>
          </a:xfrm>
        </p:spPr>
        <p:txBody>
          <a:bodyPr/>
          <a:lstStyle/>
          <a:p>
            <a:pPr eaLnBrk="1" hangingPunct="1"/>
            <a:r>
              <a:rPr lang="en-A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Component Costs are large factor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Steam </a:t>
            </a:r>
            <a:r>
              <a:rPr lang="en-AU" u="sng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Pressure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and Temperature 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Evaporation and Superheat balance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Furnace Width (bagasse feeders, cost &amp; design of drums, steam separators, grate)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Furnace Height (structure, FEGT)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Economiser (steaming)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Airheater (gas corrosion, efficiency)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Dust Collectors – Scrubber, ESP, MDC (statutory limits)</a:t>
            </a:r>
            <a:endParaRPr lang="en-US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42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38200"/>
            <a:ext cx="7542212" cy="7715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 MARGINS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81200"/>
            <a:ext cx="7283450" cy="4114800"/>
          </a:xfrm>
        </p:spPr>
        <p:txBody>
          <a:bodyPr/>
          <a:lstStyle/>
          <a:p>
            <a:pPr eaLnBrk="1" hangingPunct="1"/>
            <a:r>
              <a:rPr lang="en-AU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Fixed and Flexible Parameters</a:t>
            </a:r>
          </a:p>
          <a:p>
            <a:pPr eaLnBrk="1" hangingPunct="1"/>
            <a:r>
              <a:rPr lang="en-AU" sz="2800" dirty="0">
                <a:latin typeface="Helvetica" panose="020B0604020202020204" pitchFamily="34" charset="0"/>
                <a:cs typeface="Helvetica" panose="020B0604020202020204" pitchFamily="34" charset="0"/>
              </a:rPr>
              <a:t>Design Criteria used by boiler </a:t>
            </a:r>
            <a:r>
              <a:rPr lang="en-AU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OEM’s</a:t>
            </a:r>
          </a:p>
          <a:p>
            <a:pPr eaLnBrk="1" hangingPunct="1"/>
            <a:r>
              <a:rPr lang="en-AU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Statutory Design Codes – Pressure Parts</a:t>
            </a:r>
          </a:p>
          <a:p>
            <a:pPr eaLnBrk="1" hangingPunct="1"/>
            <a:r>
              <a:rPr lang="en-AU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Structural and Material margins</a:t>
            </a:r>
            <a:endParaRPr lang="en-AU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/>
            <a:r>
              <a:rPr lang="en-AU" sz="28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UG Air Temperature</a:t>
            </a:r>
          </a:p>
          <a:p>
            <a:pPr eaLnBrk="1" hangingPunct="1"/>
            <a:r>
              <a:rPr lang="en-AU" sz="28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 Air Temperature (??)</a:t>
            </a:r>
          </a:p>
          <a:p>
            <a:pPr eaLnBrk="1" hangingPunct="1"/>
            <a:r>
              <a:rPr lang="en-AU" sz="28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Furnace Plan Area</a:t>
            </a:r>
          </a:p>
          <a:p>
            <a:pPr eaLnBrk="1" hangingPunct="1"/>
            <a:r>
              <a:rPr lang="en-AU" sz="28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Furnace Residence Time </a:t>
            </a:r>
          </a:p>
          <a:p>
            <a:pPr marL="0" indent="0" eaLnBrk="1" hangingPunct="1">
              <a:buNone/>
            </a:pPr>
            <a:endParaRPr lang="en-US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3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914400"/>
            <a:ext cx="7542212" cy="7715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 MARGINS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19981" y="2209800"/>
            <a:ext cx="7283450" cy="3932484"/>
          </a:xfrm>
        </p:spPr>
        <p:txBody>
          <a:bodyPr/>
          <a:lstStyle/>
          <a:p>
            <a:pPr eaLnBrk="1" hangingPunct="1"/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Furnace Exit Gas Temperature – </a:t>
            </a:r>
            <a:r>
              <a:rPr lang="en-AU" u="sng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not</a:t>
            </a: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 constraint for bagasse firing </a:t>
            </a:r>
          </a:p>
          <a:p>
            <a:pPr marL="0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(ash 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slagging/fouling in SH’s)</a:t>
            </a:r>
            <a:endParaRPr lang="en-AU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/>
            <a:r>
              <a:rPr lang="en-A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Economiser water exit temperature (no steaming)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Airheater gas exit temperature (corrosion)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Steam Separators</a:t>
            </a:r>
            <a:endParaRPr lang="en-US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3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7542212" cy="7715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VENDOR/OEM OPTIONS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19981" y="1676400"/>
            <a:ext cx="7283450" cy="4800600"/>
          </a:xfrm>
        </p:spPr>
        <p:txBody>
          <a:bodyPr/>
          <a:lstStyle/>
          <a:p>
            <a:pPr eaLnBrk="1" hangingPunct="1"/>
            <a:r>
              <a:rPr lang="en-A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Significant variations for key design </a:t>
            </a:r>
            <a:r>
              <a:rPr lang="en-A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concepts</a:t>
            </a:r>
          </a:p>
          <a:p>
            <a:pPr eaLnBrk="1" hangingPunct="1"/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Number of FD &amp; ID 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Fans</a:t>
            </a:r>
            <a:endParaRPr lang="en-AU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Secondary Air configuration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Bagasse Feeder design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Bagasse Spreader system &amp; Spreader 	position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Economiser layout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Airheater layout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Gas side flow baffles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Air side flow 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baffles</a:t>
            </a:r>
            <a:endParaRPr lang="en-AU" dirty="0" smtClean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6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542212" cy="7715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COMPONENT CHANGES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101724"/>
            <a:ext cx="7283450" cy="5603875"/>
          </a:xfrm>
        </p:spPr>
        <p:txBody>
          <a:bodyPr/>
          <a:lstStyle/>
          <a:p>
            <a:pPr eaLnBrk="1" hangingPunct="1"/>
            <a:r>
              <a:rPr lang="en-A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Depends on % steam increase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10% up to 35%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Bagasse Spreader design, position, air ducting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Secondary Air rows, nozzles, position, flows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Superheater surface area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Steam separators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Safety Valves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BFP and FW Control Valve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FD Fans, ID Fans – blade tipping, new impellers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Flow Baffles in Gas and Air ducts</a:t>
            </a:r>
          </a:p>
          <a:p>
            <a:pPr eaLnBrk="1" hangingPunct="1"/>
            <a:endParaRPr lang="en-US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75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6943"/>
            <a:ext cx="7542212" cy="7715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GAS AND AIR BAFFLES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933068"/>
            <a:ext cx="7283450" cy="5924932"/>
          </a:xfrm>
        </p:spPr>
        <p:txBody>
          <a:bodyPr/>
          <a:lstStyle/>
          <a:p>
            <a:pPr marL="0" indent="0">
              <a:buNone/>
            </a:pPr>
            <a:r>
              <a:rPr lang="en-AU" sz="2400" u="sng" dirty="0">
                <a:latin typeface="Helvetica" panose="020B0604020202020204" pitchFamily="34" charset="0"/>
                <a:cs typeface="Helvetica" panose="020B0604020202020204" pitchFamily="34" charset="0"/>
              </a:rPr>
              <a:t>Gas Side Baffles 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AU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sz="2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</a:t>
            </a:r>
            <a:r>
              <a:rPr lang="en-AU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Economiser </a:t>
            </a:r>
            <a:r>
              <a:rPr lang="en-AU" sz="2200" dirty="0">
                <a:latin typeface="Helvetica" panose="020B0604020202020204" pitchFamily="34" charset="0"/>
                <a:cs typeface="Helvetica" panose="020B0604020202020204" pitchFamily="34" charset="0"/>
              </a:rPr>
              <a:t>Inlet</a:t>
            </a:r>
            <a:endParaRPr 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AU" sz="2200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Airheater </a:t>
            </a:r>
            <a:r>
              <a:rPr lang="en-AU" sz="2200" dirty="0">
                <a:latin typeface="Helvetica" panose="020B0604020202020204" pitchFamily="34" charset="0"/>
                <a:cs typeface="Helvetica" panose="020B0604020202020204" pitchFamily="34" charset="0"/>
              </a:rPr>
              <a:t>Inlet first </a:t>
            </a:r>
            <a:r>
              <a:rPr lang="en-AU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module</a:t>
            </a:r>
            <a:endParaRPr 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</a:t>
            </a:r>
            <a:r>
              <a:rPr lang="en-AU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Airheater </a:t>
            </a:r>
            <a:r>
              <a:rPr lang="en-AU" sz="2200" dirty="0">
                <a:latin typeface="Helvetica" panose="020B0604020202020204" pitchFamily="34" charset="0"/>
                <a:cs typeface="Helvetica" panose="020B0604020202020204" pitchFamily="34" charset="0"/>
              </a:rPr>
              <a:t>cross-duct at bottom</a:t>
            </a:r>
            <a:endParaRPr 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AU" sz="2200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Airheater </a:t>
            </a:r>
            <a:r>
              <a:rPr lang="en-AU" sz="2200" dirty="0">
                <a:latin typeface="Helvetica" panose="020B0604020202020204" pitchFamily="34" charset="0"/>
                <a:cs typeface="Helvetica" panose="020B0604020202020204" pitchFamily="34" charset="0"/>
              </a:rPr>
              <a:t>Outlet</a:t>
            </a:r>
            <a:endParaRPr 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AU" sz="2200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ESP </a:t>
            </a:r>
            <a:r>
              <a:rPr lang="en-AU" sz="2200" dirty="0">
                <a:latin typeface="Helvetica" panose="020B0604020202020204" pitchFamily="34" charset="0"/>
                <a:cs typeface="Helvetica" panose="020B0604020202020204" pitchFamily="34" charset="0"/>
              </a:rPr>
              <a:t>Inlet</a:t>
            </a:r>
            <a:endParaRPr 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AU" sz="2200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ESP Outlet</a:t>
            </a:r>
            <a:endParaRPr 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AU" sz="2400" u="sng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Air </a:t>
            </a:r>
            <a:r>
              <a:rPr lang="en-AU" sz="2400" u="sng" dirty="0">
                <a:latin typeface="Helvetica" panose="020B0604020202020204" pitchFamily="34" charset="0"/>
                <a:cs typeface="Helvetica" panose="020B0604020202020204" pitchFamily="34" charset="0"/>
              </a:rPr>
              <a:t>Side Baffles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AU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Secondary </a:t>
            </a:r>
            <a:r>
              <a:rPr lang="en-AU" sz="2200" dirty="0">
                <a:latin typeface="Helvetica" panose="020B0604020202020204" pitchFamily="34" charset="0"/>
                <a:cs typeface="Helvetica" panose="020B0604020202020204" pitchFamily="34" charset="0"/>
              </a:rPr>
              <a:t>Air Inlet </a:t>
            </a:r>
            <a:r>
              <a:rPr lang="en-AU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Plenum</a:t>
            </a:r>
            <a:endParaRPr 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</a:t>
            </a:r>
            <a:r>
              <a:rPr lang="en-AU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Forced </a:t>
            </a:r>
            <a:r>
              <a:rPr lang="en-AU" sz="2200" dirty="0">
                <a:latin typeface="Helvetica" panose="020B0604020202020204" pitchFamily="34" charset="0"/>
                <a:cs typeface="Helvetica" panose="020B0604020202020204" pitchFamily="34" charset="0"/>
              </a:rPr>
              <a:t>Draft Inlet Plenum</a:t>
            </a:r>
            <a:endParaRPr 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AU" sz="2200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Secondary </a:t>
            </a:r>
            <a:r>
              <a:rPr lang="en-AU" sz="2200" dirty="0">
                <a:latin typeface="Helvetica" panose="020B0604020202020204" pitchFamily="34" charset="0"/>
                <a:cs typeface="Helvetica" panose="020B0604020202020204" pitchFamily="34" charset="0"/>
              </a:rPr>
              <a:t>Air Outlet </a:t>
            </a:r>
            <a:r>
              <a:rPr lang="en-AU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Plenum</a:t>
            </a:r>
            <a:endParaRPr 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</a:t>
            </a:r>
            <a:r>
              <a:rPr lang="en-AU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Forced </a:t>
            </a:r>
            <a:r>
              <a:rPr lang="en-AU" sz="2200" dirty="0">
                <a:latin typeface="Helvetica" panose="020B0604020202020204" pitchFamily="34" charset="0"/>
                <a:cs typeface="Helvetica" panose="020B0604020202020204" pitchFamily="34" charset="0"/>
              </a:rPr>
              <a:t>Draft Outlet Plenum</a:t>
            </a:r>
            <a:endParaRPr 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AU" sz="2200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Undergrate </a:t>
            </a:r>
            <a:r>
              <a:rPr lang="en-AU" sz="2200" dirty="0">
                <a:latin typeface="Helvetica" panose="020B0604020202020204" pitchFamily="34" charset="0"/>
                <a:cs typeface="Helvetica" panose="020B0604020202020204" pitchFamily="34" charset="0"/>
              </a:rPr>
              <a:t>supply ducting</a:t>
            </a:r>
            <a:endParaRPr 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AU" sz="2200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Undergrate </a:t>
            </a:r>
            <a:r>
              <a:rPr lang="en-AU" sz="2200" dirty="0">
                <a:latin typeface="Helvetica" panose="020B0604020202020204" pitchFamily="34" charset="0"/>
                <a:cs typeface="Helvetica" panose="020B0604020202020204" pitchFamily="34" charset="0"/>
              </a:rPr>
              <a:t>entry </a:t>
            </a:r>
            <a:r>
              <a:rPr lang="en-AU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ducts</a:t>
            </a:r>
            <a:endParaRPr 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/>
            <a:endParaRPr lang="en-US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77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89806" y="381000"/>
            <a:ext cx="7542212" cy="7715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TUBE METAL TEMPERATURES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1219200"/>
            <a:ext cx="85344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2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542212" cy="6953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AIRHEATER - ECONOMISER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19981" y="1076325"/>
            <a:ext cx="7283450" cy="5553075"/>
          </a:xfrm>
        </p:spPr>
        <p:txBody>
          <a:bodyPr/>
          <a:lstStyle/>
          <a:p>
            <a:pPr eaLnBrk="1" hangingPunct="1"/>
            <a:r>
              <a:rPr lang="en-A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Tube Erosion and Tube Corrosion problems are caused by non-uniform gas, air and ash particle flows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Economisers have simultaneous high gas flows and high ash particle concentrations – </a:t>
            </a:r>
            <a:r>
              <a:rPr lang="en-AU" u="sng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high erosion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Airheaters have simultaneous low gas flows and high air flows – </a:t>
            </a:r>
            <a:r>
              <a:rPr lang="en-AU" u="sng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high corrosion</a:t>
            </a:r>
          </a:p>
          <a:p>
            <a:pPr eaLnBrk="1" hangingPunct="1"/>
            <a:r>
              <a:rPr lang="en-AU" dirty="0" smtClean="0">
                <a:solidFill>
                  <a:srgbClr val="FFC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Airheater tube blockage and tube corrosion occur during normal operation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Airheater air bypass during boiler start-up does not stop tube corrosion – it achieves no benefit</a:t>
            </a:r>
            <a:endParaRPr lang="en-US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10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542212" cy="7715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OPERATIONAL CHANGES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19981" y="1524000"/>
            <a:ext cx="7283450" cy="4953000"/>
          </a:xfrm>
        </p:spPr>
        <p:txBody>
          <a:bodyPr/>
          <a:lstStyle/>
          <a:p>
            <a:pPr eaLnBrk="1" hangingPunct="1"/>
            <a:r>
              <a:rPr lang="en-AU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No changes to normal boiler operations</a:t>
            </a:r>
          </a:p>
          <a:p>
            <a:pPr eaLnBrk="1" hangingPunct="1"/>
            <a:r>
              <a:rPr lang="en-AU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Set up bagasse spreaders correctly</a:t>
            </a:r>
          </a:p>
          <a:p>
            <a:pPr eaLnBrk="1" hangingPunct="1"/>
            <a:r>
              <a:rPr lang="en-AU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Tune Master Pressure loop (bagasse feeders)</a:t>
            </a:r>
          </a:p>
          <a:p>
            <a:pPr eaLnBrk="1" hangingPunct="1"/>
            <a:r>
              <a:rPr lang="en-AU" sz="28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Tune FD airflow and Oxygen Trim loop</a:t>
            </a:r>
          </a:p>
          <a:p>
            <a:pPr eaLnBrk="1" hangingPunct="1"/>
            <a:r>
              <a:rPr lang="en-AU" sz="28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Attention to bagasse feeders to produce uniform bagasse flow to spreaders – no lumping / clumping</a:t>
            </a:r>
          </a:p>
          <a:p>
            <a:pPr eaLnBrk="1" hangingPunct="1"/>
            <a:r>
              <a:rPr lang="en-AU" sz="28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Optimise controls for mill stops and starts</a:t>
            </a:r>
          </a:p>
          <a:p>
            <a:pPr eaLnBrk="1" hangingPunct="1"/>
            <a:r>
              <a:rPr lang="en-AU" sz="28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Leave controls in AUTO !!!</a:t>
            </a:r>
            <a:endParaRPr lang="en-US" sz="2800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19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219200"/>
            <a:ext cx="7542212" cy="1371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DIXON SOLUTIONS Pty Ltd</a:t>
            </a:r>
            <a:br>
              <a:rPr lang="en-A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A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 Terry Dixon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206" y="3200400"/>
            <a:ext cx="5562600" cy="3048000"/>
          </a:xfrm>
        </p:spPr>
      </p:pic>
    </p:spTree>
    <p:extLst>
      <p:ext uri="{BB962C8B-B14F-4D97-AF65-F5344CB8AC3E}">
        <p14:creationId xmlns:p14="http://schemas.microsoft.com/office/powerpoint/2010/main" val="15657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61219" y="457200"/>
            <a:ext cx="7542212" cy="7715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HISTORY CAPACITY UPGRADES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19981" y="1371600"/>
            <a:ext cx="7283450" cy="5150739"/>
          </a:xfrm>
        </p:spPr>
        <p:txBody>
          <a:bodyPr/>
          <a:lstStyle/>
          <a:p>
            <a:pPr eaLnBrk="1" hangingPunct="1"/>
            <a:r>
              <a:rPr lang="en-A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Major boiler modification (Mulgrave Australia)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Upgrade 180 tph – 240 tph (Pioneer Australia)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Upgrade steam conditions (depends on original boiler pressure design)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Circulation analysis (upgrade downcomers ?)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Large increases – larger ID Fans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Large increases – SA system modifications, larger FD and ID Fans, larger BFP etc.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Furnace waterwall expansion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Add / </a:t>
            </a: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ncrease Economiser surface</a:t>
            </a:r>
          </a:p>
          <a:p>
            <a:pPr eaLnBrk="1" hangingPunct="1"/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Small increases (10%) within 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ID/FD Fans</a:t>
            </a:r>
            <a:endParaRPr lang="en-AU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/>
            <a:endParaRPr lang="en-US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69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4799012" cy="7715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19981" y="1219200"/>
            <a:ext cx="7283450" cy="5410200"/>
          </a:xfrm>
        </p:spPr>
        <p:txBody>
          <a:bodyPr/>
          <a:lstStyle/>
          <a:p>
            <a:pPr eaLnBrk="1" hangingPunct="1"/>
            <a:r>
              <a:rPr lang="en-A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Combustion system must be tuned</a:t>
            </a:r>
          </a:p>
          <a:p>
            <a:pPr marL="0" indent="0" eaLnBrk="1" hangingPunct="1">
              <a:buNone/>
            </a:pPr>
            <a:r>
              <a:rPr lang="en-AU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Bagasse spreader settings</a:t>
            </a:r>
          </a:p>
          <a:p>
            <a:pPr marL="0" indent="0" eaLnBrk="1" hangingPunct="1">
              <a:buNone/>
            </a:pPr>
            <a:r>
              <a:rPr lang="en-AU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Undergrate air distribution</a:t>
            </a:r>
          </a:p>
          <a:p>
            <a:pPr marL="0" indent="0" eaLnBrk="1" hangingPunct="1">
              <a:buNone/>
            </a:pPr>
            <a:r>
              <a:rPr lang="en-AU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Rear wall Secondary Air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10–15% increase with FD, ID Fans only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Larger capacity increases</a:t>
            </a:r>
          </a:p>
          <a:p>
            <a:pPr marL="0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New FD, ID Fans, BFW Pumps</a:t>
            </a:r>
          </a:p>
          <a:p>
            <a:pPr marL="0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Circulation</a:t>
            </a:r>
          </a:p>
          <a:p>
            <a:pPr marL="0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Furnace Plan Area / Volume</a:t>
            </a:r>
          </a:p>
          <a:p>
            <a:pPr marL="0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Secondary Air</a:t>
            </a:r>
          </a:p>
          <a:p>
            <a:pPr marL="0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Economisers / Airheaters / ESP</a:t>
            </a:r>
          </a:p>
          <a:p>
            <a:pPr eaLnBrk="1" hangingPunct="1"/>
            <a:endParaRPr lang="en-US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62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981200"/>
            <a:ext cx="7542212" cy="10001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 YOU</a:t>
            </a:r>
            <a:endParaRPr lang="en-US" sz="4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19981" y="4114800"/>
            <a:ext cx="7283450" cy="13271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AU" sz="3200" dirty="0" smtClean="0">
                <a:solidFill>
                  <a:srgbClr val="FFC000"/>
                </a:solidFill>
              </a:rPr>
              <a:t>QUESTIONS  ?</a:t>
            </a:r>
            <a:endParaRPr lang="en-US" sz="3200" dirty="0">
              <a:solidFill>
                <a:srgbClr val="FFC000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6072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7542212" cy="7715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19981" y="1752600"/>
            <a:ext cx="7283450" cy="4451350"/>
          </a:xfrm>
        </p:spPr>
        <p:txBody>
          <a:bodyPr/>
          <a:lstStyle/>
          <a:p>
            <a:pPr eaLnBrk="1" hangingPunct="1"/>
            <a:r>
              <a:rPr lang="en-A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</a:t>
            </a:r>
            <a:endParaRPr lang="en-US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7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542212" cy="7715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TOPICS TO BE COVERED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283450" cy="4876800"/>
          </a:xfrm>
        </p:spPr>
        <p:txBody>
          <a:bodyPr/>
          <a:lstStyle/>
          <a:p>
            <a:pPr eaLnBrk="1" hangingPunct="1"/>
            <a:r>
              <a:rPr lang="en-A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Context of capacity Upgrading – absolute limit to factory crushing capacity options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/>
              </a:rPr>
              <a:t>Boiler Design Components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/>
              </a:rPr>
              <a:t>Physics of Boiler </a:t>
            </a:r>
            <a:r>
              <a:rPr lang="en-AU" dirty="0">
                <a:solidFill>
                  <a:srgbClr val="000000"/>
                </a:solidFill>
                <a:latin typeface="Helvetica"/>
              </a:rPr>
              <a:t>D</a:t>
            </a:r>
            <a:r>
              <a:rPr lang="en-AU" dirty="0" smtClean="0">
                <a:solidFill>
                  <a:srgbClr val="000000"/>
                </a:solidFill>
                <a:latin typeface="Helvetica"/>
              </a:rPr>
              <a:t>esign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/>
              </a:rPr>
              <a:t>Design Margins – fixed and flexible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/>
              </a:rPr>
              <a:t>Vendor options, market edge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/>
              </a:rPr>
              <a:t>What items can be changed or upgraded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/>
              </a:rPr>
              <a:t>Operational factors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/>
              </a:rPr>
              <a:t>History of capacity upgrades</a:t>
            </a:r>
          </a:p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Helvetica"/>
              </a:rPr>
              <a:t>Summary of Upgrading</a:t>
            </a:r>
          </a:p>
          <a:p>
            <a:pPr eaLnBrk="1" hangingPunct="1"/>
            <a:endParaRPr lang="en-US" dirty="0">
              <a:solidFill>
                <a:srgbClr val="000000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88818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542212" cy="7715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 CAPACITY UPGRADE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19981" y="1524000"/>
            <a:ext cx="7283450" cy="5029200"/>
          </a:xfrm>
        </p:spPr>
        <p:txBody>
          <a:bodyPr/>
          <a:lstStyle/>
          <a:p>
            <a:pPr eaLnBrk="1" hangingPunct="1"/>
            <a:r>
              <a:rPr lang="en-AU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Inability to achieve design output (MCR)</a:t>
            </a:r>
          </a:p>
          <a:p>
            <a:pPr eaLnBrk="1" hangingPunct="1"/>
            <a:r>
              <a:rPr lang="en-AU" sz="2800" dirty="0" smtClean="0">
                <a:solidFill>
                  <a:srgbClr val="000000"/>
                </a:solidFill>
                <a:latin typeface="Helvetica"/>
              </a:rPr>
              <a:t>Remove small boiler from service</a:t>
            </a:r>
          </a:p>
          <a:p>
            <a:pPr eaLnBrk="1" hangingPunct="1"/>
            <a:r>
              <a:rPr lang="en-AU" sz="2800" dirty="0" smtClean="0">
                <a:solidFill>
                  <a:srgbClr val="000000"/>
                </a:solidFill>
                <a:latin typeface="Helvetica"/>
              </a:rPr>
              <a:t>Small increase for distillery steam supply</a:t>
            </a:r>
          </a:p>
          <a:p>
            <a:pPr eaLnBrk="1" hangingPunct="1"/>
            <a:r>
              <a:rPr lang="en-AU" sz="2800" dirty="0" smtClean="0">
                <a:solidFill>
                  <a:srgbClr val="000000"/>
                </a:solidFill>
                <a:latin typeface="Helvetica"/>
              </a:rPr>
              <a:t>Increase crushing rate</a:t>
            </a:r>
          </a:p>
          <a:p>
            <a:pPr eaLnBrk="1" hangingPunct="1"/>
            <a:r>
              <a:rPr lang="en-AU" sz="2800" dirty="0" smtClean="0">
                <a:solidFill>
                  <a:srgbClr val="000000"/>
                </a:solidFill>
                <a:latin typeface="Helvetica"/>
              </a:rPr>
              <a:t>Utilise margins in original design</a:t>
            </a:r>
          </a:p>
          <a:p>
            <a:pPr eaLnBrk="1" hangingPunct="1"/>
            <a:r>
              <a:rPr lang="en-AU" sz="2800" dirty="0" smtClean="0">
                <a:solidFill>
                  <a:srgbClr val="000000"/>
                </a:solidFill>
                <a:latin typeface="Helvetica"/>
              </a:rPr>
              <a:t>Upgraded combustion capability</a:t>
            </a:r>
          </a:p>
          <a:p>
            <a:pPr eaLnBrk="1" hangingPunct="1"/>
            <a:r>
              <a:rPr lang="en-AU" sz="2800" dirty="0" smtClean="0">
                <a:solidFill>
                  <a:srgbClr val="000000"/>
                </a:solidFill>
                <a:latin typeface="Helvetica"/>
              </a:rPr>
              <a:t>Steam is absolute limit of factory capacity options</a:t>
            </a:r>
          </a:p>
          <a:p>
            <a:pPr eaLnBrk="1" hangingPunct="1"/>
            <a:r>
              <a:rPr lang="en-AU" sz="2800" dirty="0" smtClean="0">
                <a:solidFill>
                  <a:srgbClr val="000000"/>
                </a:solidFill>
                <a:latin typeface="Helvetica"/>
              </a:rPr>
              <a:t>ID Fans are absolute limit of boiler capacity options !</a:t>
            </a:r>
            <a:endParaRPr lang="en-US" sz="2800" dirty="0">
              <a:solidFill>
                <a:srgbClr val="000000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627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542212" cy="7715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BOILER CAPACITY MCR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19981" y="1524000"/>
            <a:ext cx="7283450" cy="5029200"/>
          </a:xfrm>
        </p:spPr>
        <p:txBody>
          <a:bodyPr/>
          <a:lstStyle/>
          <a:p>
            <a:pPr eaLnBrk="1" hangingPunct="1"/>
            <a:r>
              <a:rPr lang="en-AU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MCR – Maximum Continuous Rating for stable normal operations – </a:t>
            </a:r>
            <a:r>
              <a:rPr lang="en-AU" sz="2800" u="sng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Design</a:t>
            </a:r>
            <a:r>
              <a:rPr lang="en-AU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AU" sz="2800" u="sng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Capacity</a:t>
            </a:r>
            <a:r>
              <a:rPr lang="en-AU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eaLnBrk="1" hangingPunct="1"/>
            <a:r>
              <a:rPr lang="en-AU" sz="28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limits apply to MCR – there can be many !</a:t>
            </a:r>
          </a:p>
          <a:p>
            <a:pPr eaLnBrk="1" hangingPunct="1"/>
            <a:r>
              <a:rPr lang="en-AU" sz="28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Can a Boiler generate steam above MCR – YES !!!</a:t>
            </a:r>
          </a:p>
          <a:p>
            <a:pPr eaLnBrk="1" hangingPunct="1"/>
            <a:r>
              <a:rPr lang="en-AU" sz="28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would be the limit to the increased steam capacity ? – depends on what specific boiler component or parameter is limiting …..</a:t>
            </a:r>
          </a:p>
          <a:p>
            <a:pPr eaLnBrk="1" hangingPunct="1"/>
            <a:endParaRPr lang="en-US" sz="2800" dirty="0">
              <a:solidFill>
                <a:srgbClr val="000000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5515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542212" cy="7715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BOILER CAPACITY LIMITS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143000"/>
            <a:ext cx="7283450" cy="5562600"/>
          </a:xfrm>
        </p:spPr>
        <p:txBody>
          <a:bodyPr/>
          <a:lstStyle/>
          <a:p>
            <a:pPr eaLnBrk="1" hangingPunct="1"/>
            <a:r>
              <a:rPr lang="en-AU" sz="27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Feedwater Pump – cannot deliver more water to the steam drum </a:t>
            </a:r>
          </a:p>
          <a:p>
            <a:pPr eaLnBrk="1" hangingPunct="1"/>
            <a:r>
              <a:rPr lang="en-AU" sz="27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FD Fan – no more air input</a:t>
            </a:r>
          </a:p>
          <a:p>
            <a:pPr eaLnBrk="1" hangingPunct="1"/>
            <a:r>
              <a:rPr lang="en-AU" sz="27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ID Fans – no more flue gas extraction – Furnace positive pressure &amp; blowback</a:t>
            </a:r>
          </a:p>
          <a:p>
            <a:pPr eaLnBrk="1" hangingPunct="1"/>
            <a:r>
              <a:rPr lang="en-AU" sz="27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Bagasse Feeders – maximum speed; choking ?</a:t>
            </a:r>
          </a:p>
          <a:p>
            <a:pPr eaLnBrk="1" hangingPunct="1"/>
            <a:r>
              <a:rPr lang="en-AU" sz="27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Combustion – increased grate deposition; increased Unburnts carryover</a:t>
            </a:r>
          </a:p>
          <a:p>
            <a:pPr eaLnBrk="1" hangingPunct="1"/>
            <a:r>
              <a:rPr lang="en-AU" sz="27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Steam Separators – solids carryover into Superheater and outlet steam</a:t>
            </a:r>
          </a:p>
          <a:p>
            <a:pPr eaLnBrk="1" hangingPunct="1"/>
            <a:r>
              <a:rPr lang="en-AU" sz="27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Water Circulation – overheated tube rupture</a:t>
            </a:r>
          </a:p>
          <a:p>
            <a:pPr eaLnBrk="1" hangingPunct="1"/>
            <a:endParaRPr lang="en-AU" sz="2800" dirty="0" smtClean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/>
            <a:endParaRPr lang="en-US" sz="2800" dirty="0">
              <a:solidFill>
                <a:srgbClr val="000000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8090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542212" cy="609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BOILER CROSS-SECTION</a:t>
            </a:r>
            <a:endParaRPr lang="en-US" sz="5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066800"/>
            <a:ext cx="8686800" cy="541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51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542212" cy="609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GRECIA – Caldera #3</a:t>
            </a:r>
            <a:endParaRPr lang="en-US" sz="5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8800" y="651456"/>
            <a:ext cx="5503352" cy="612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1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542212" cy="7715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BOILER COMPONENTS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19981" y="1331756"/>
            <a:ext cx="7283450" cy="5297644"/>
          </a:xfrm>
        </p:spPr>
        <p:txBody>
          <a:bodyPr/>
          <a:lstStyle/>
          <a:p>
            <a:pPr eaLnBrk="1" hangingPunct="1"/>
            <a:r>
              <a:rPr lang="en-A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Many components can be uprated or increase capacity (economically)</a:t>
            </a:r>
          </a:p>
          <a:p>
            <a:pPr marL="393700" lvl="1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Bagasse Feeders</a:t>
            </a:r>
          </a:p>
          <a:p>
            <a:pPr marL="393700" lvl="1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Feedwater Pumps</a:t>
            </a:r>
          </a:p>
          <a:p>
            <a:pPr marL="393700" lvl="1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FD Fan</a:t>
            </a:r>
          </a:p>
          <a:p>
            <a:pPr marL="393700" lvl="1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ID Fans</a:t>
            </a:r>
          </a:p>
          <a:p>
            <a:pPr marL="393700" lvl="1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Superheaters</a:t>
            </a:r>
          </a:p>
          <a:p>
            <a:pPr marL="393700" lvl="1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Steam Separators</a:t>
            </a:r>
          </a:p>
          <a:p>
            <a:pPr marL="393700" lvl="1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Economiser (specific design)</a:t>
            </a:r>
          </a:p>
          <a:p>
            <a:pPr marL="393700" lvl="1" indent="0" eaLnBrk="1" hangingPunct="1">
              <a:buNone/>
            </a:pPr>
            <a:r>
              <a:rPr lang="en-AU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Airheater</a:t>
            </a:r>
          </a:p>
          <a:p>
            <a:pPr marL="484187" indent="-457200" eaLnBrk="1" hangingPunct="1"/>
            <a:r>
              <a:rPr lang="en-AU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Some hard limits not economically justified</a:t>
            </a:r>
          </a:p>
          <a:p>
            <a:pPr marL="393700" lvl="1" indent="0" eaLnBrk="1" hangingPunct="1">
              <a:buNone/>
            </a:pPr>
            <a:endParaRPr lang="en-US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53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6807</TotalTime>
  <Words>732</Words>
  <Application>Microsoft Office PowerPoint</Application>
  <PresentationFormat>On-screen Show (4:3)</PresentationFormat>
  <Paragraphs>192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Constantia</vt:lpstr>
      <vt:lpstr>Helvetica</vt:lpstr>
      <vt:lpstr>Wingdings 2</vt:lpstr>
      <vt:lpstr>Flow</vt:lpstr>
      <vt:lpstr>STEAM CAPACITY UPGRADING FOR BAGASSE FIRED BOILERS</vt:lpstr>
      <vt:lpstr>DIXON SOLUTIONS Pty Ltd Dr Terry Dixon</vt:lpstr>
      <vt:lpstr>TOPICS TO BE COVERED</vt:lpstr>
      <vt:lpstr>WHY CAPACITY UPGRADE</vt:lpstr>
      <vt:lpstr>BOILER CAPACITY MCR</vt:lpstr>
      <vt:lpstr>BOILER CAPACITY LIMITS</vt:lpstr>
      <vt:lpstr>BOILER CROSS-SECTION</vt:lpstr>
      <vt:lpstr>LA GRECIA – Caldera #3</vt:lpstr>
      <vt:lpstr>BOILER COMPONENTS</vt:lpstr>
      <vt:lpstr>CONTEXT OF CAPACITY UPRATING</vt:lpstr>
      <vt:lpstr>BOILER DESIGN CONSTRAINTS</vt:lpstr>
      <vt:lpstr>DESIGN MARGINS</vt:lpstr>
      <vt:lpstr>DESIGN MARGINS</vt:lpstr>
      <vt:lpstr>VENDOR/OEM OPTIONS</vt:lpstr>
      <vt:lpstr>COMPONENT CHANGES</vt:lpstr>
      <vt:lpstr>GAS AND AIR BAFFLES</vt:lpstr>
      <vt:lpstr>TUBE METAL TEMPERATURES</vt:lpstr>
      <vt:lpstr>AIRHEATER - ECONOMISER</vt:lpstr>
      <vt:lpstr>OPERATIONAL CHANGES</vt:lpstr>
      <vt:lpstr>HISTORY CAPACITY UPGRADES</vt:lpstr>
      <vt:lpstr>SUMMARY</vt:lpstr>
      <vt:lpstr>THANK YOU</vt:lpstr>
      <vt:lpstr>B</vt:lpstr>
    </vt:vector>
  </TitlesOfParts>
  <Company>witcc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Boiler Safety</dc:title>
  <dc:creator>witcc</dc:creator>
  <cp:lastModifiedBy>Terry Dixon</cp:lastModifiedBy>
  <cp:revision>109</cp:revision>
  <cp:lastPrinted>2017-07-22T17:17:15Z</cp:lastPrinted>
  <dcterms:created xsi:type="dcterms:W3CDTF">2008-11-19T15:40:40Z</dcterms:created>
  <dcterms:modified xsi:type="dcterms:W3CDTF">2017-08-22T16:21:33Z</dcterms:modified>
</cp:coreProperties>
</file>