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6"/>
  </p:notesMasterIdLst>
  <p:handoutMasterIdLst>
    <p:handoutMasterId r:id="rId27"/>
  </p:handoutMasterIdLst>
  <p:sldIdLst>
    <p:sldId id="437" r:id="rId2"/>
    <p:sldId id="476" r:id="rId3"/>
    <p:sldId id="462" r:id="rId4"/>
    <p:sldId id="473" r:id="rId5"/>
    <p:sldId id="472" r:id="rId6"/>
    <p:sldId id="463" r:id="rId7"/>
    <p:sldId id="503" r:id="rId8"/>
    <p:sldId id="505" r:id="rId9"/>
    <p:sldId id="506" r:id="rId10"/>
    <p:sldId id="474" r:id="rId11"/>
    <p:sldId id="482" r:id="rId12"/>
    <p:sldId id="478" r:id="rId13"/>
    <p:sldId id="484" r:id="rId14"/>
    <p:sldId id="502" r:id="rId15"/>
    <p:sldId id="483" r:id="rId16"/>
    <p:sldId id="487" r:id="rId17"/>
    <p:sldId id="492" r:id="rId18"/>
    <p:sldId id="495" r:id="rId19"/>
    <p:sldId id="497" r:id="rId20"/>
    <p:sldId id="491" r:id="rId21"/>
    <p:sldId id="486" r:id="rId22"/>
    <p:sldId id="489" r:id="rId23"/>
    <p:sldId id="501" r:id="rId24"/>
    <p:sldId id="500" r:id="rId25"/>
  </p:sldIdLst>
  <p:sldSz cx="9144000" cy="6858000" type="screen4x3"/>
  <p:notesSz cx="6858000" cy="9144000"/>
  <p:defaultTextStyle>
    <a:defPPr>
      <a:defRPr lang="es-GT"/>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336600"/>
    <a:srgbClr val="008A3E"/>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6" autoAdjust="0"/>
    <p:restoredTop sz="94533" autoAdjust="0"/>
  </p:normalViewPr>
  <p:slideViewPr>
    <p:cSldViewPr>
      <p:cViewPr>
        <p:scale>
          <a:sx n="68" d="100"/>
          <a:sy n="68" d="100"/>
        </p:scale>
        <p:origin x="62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defRPr>
            </a:lvl1pPr>
          </a:lstStyle>
          <a:p>
            <a:endParaRPr lang="es-GT"/>
          </a:p>
        </p:txBody>
      </p:sp>
      <p:sp>
        <p:nvSpPr>
          <p:cNvPr id="174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endParaRPr lang="es-GT"/>
          </a:p>
        </p:txBody>
      </p:sp>
      <p:sp>
        <p:nvSpPr>
          <p:cNvPr id="174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34" charset="0"/>
              </a:defRPr>
            </a:lvl1pPr>
          </a:lstStyle>
          <a:p>
            <a:endParaRPr lang="es-GT"/>
          </a:p>
        </p:txBody>
      </p:sp>
      <p:sp>
        <p:nvSpPr>
          <p:cNvPr id="174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1A48AF83-1FCE-4ACC-A4AC-1A6BF209136F}" type="slidenum">
              <a:rPr lang="es-GT"/>
              <a:pPr/>
              <a:t>‹Nº›</a:t>
            </a:fld>
            <a:endParaRPr lang="es-GT"/>
          </a:p>
        </p:txBody>
      </p:sp>
    </p:spTree>
    <p:extLst>
      <p:ext uri="{BB962C8B-B14F-4D97-AF65-F5344CB8AC3E}">
        <p14:creationId xmlns:p14="http://schemas.microsoft.com/office/powerpoint/2010/main" val="4070567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defRPr>
            </a:lvl1pPr>
          </a:lstStyle>
          <a:p>
            <a:endParaRPr lang="es-G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endParaRPr lang="es-GT"/>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GT" smtClean="0"/>
              <a:t>Click to edit Master text styles</a:t>
            </a:r>
          </a:p>
          <a:p>
            <a:pPr lvl="1"/>
            <a:r>
              <a:rPr lang="es-GT" smtClean="0"/>
              <a:t>Second level</a:t>
            </a:r>
          </a:p>
          <a:p>
            <a:pPr lvl="2"/>
            <a:r>
              <a:rPr lang="es-GT" smtClean="0"/>
              <a:t>Third level</a:t>
            </a:r>
          </a:p>
          <a:p>
            <a:pPr lvl="3"/>
            <a:r>
              <a:rPr lang="es-GT" smtClean="0"/>
              <a:t>Fourth level</a:t>
            </a:r>
          </a:p>
          <a:p>
            <a:pPr lvl="4"/>
            <a:r>
              <a:rPr lang="es-GT" smtClean="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34" charset="0"/>
              </a:defRPr>
            </a:lvl1pPr>
          </a:lstStyle>
          <a:p>
            <a:endParaRPr lang="es-G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968DE24D-4F47-43A5-AFD5-90418FBC4634}" type="slidenum">
              <a:rPr lang="es-GT"/>
              <a:pPr/>
              <a:t>‹Nº›</a:t>
            </a:fld>
            <a:endParaRPr lang="es-GT"/>
          </a:p>
        </p:txBody>
      </p:sp>
    </p:spTree>
    <p:extLst>
      <p:ext uri="{BB962C8B-B14F-4D97-AF65-F5344CB8AC3E}">
        <p14:creationId xmlns:p14="http://schemas.microsoft.com/office/powerpoint/2010/main" val="18078132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968DE24D-4F47-43A5-AFD5-90418FBC4634}" type="slidenum">
              <a:rPr lang="es-GT" smtClean="0"/>
              <a:pPr/>
              <a:t>1</a:t>
            </a:fld>
            <a:endParaRPr lang="es-GT"/>
          </a:p>
        </p:txBody>
      </p:sp>
    </p:spTree>
    <p:extLst>
      <p:ext uri="{BB962C8B-B14F-4D97-AF65-F5344CB8AC3E}">
        <p14:creationId xmlns:p14="http://schemas.microsoft.com/office/powerpoint/2010/main" val="472904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Grp="1" noChangeArrowheads="1"/>
          </p:cNvSpPr>
          <p:nvPr>
            <p:ph type="ftr" sz="quarter" idx="4"/>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50000"/>
              </a:spcBef>
              <a:spcAft>
                <a:spcPct val="0"/>
              </a:spcAft>
              <a:defRPr sz="2800">
                <a:solidFill>
                  <a:schemeClr val="tx1"/>
                </a:solidFill>
                <a:latin typeface="Arial" pitchFamily="34" charset="0"/>
              </a:defRPr>
            </a:lvl6pPr>
            <a:lvl7pPr marL="2971800" indent="-228600" algn="ctr" eaLnBrk="0" fontAlgn="base" hangingPunct="0">
              <a:spcBef>
                <a:spcPct val="50000"/>
              </a:spcBef>
              <a:spcAft>
                <a:spcPct val="0"/>
              </a:spcAft>
              <a:defRPr sz="2800">
                <a:solidFill>
                  <a:schemeClr val="tx1"/>
                </a:solidFill>
                <a:latin typeface="Arial" pitchFamily="34" charset="0"/>
              </a:defRPr>
            </a:lvl7pPr>
            <a:lvl8pPr marL="3429000" indent="-228600" algn="ctr" eaLnBrk="0" fontAlgn="base" hangingPunct="0">
              <a:spcBef>
                <a:spcPct val="50000"/>
              </a:spcBef>
              <a:spcAft>
                <a:spcPct val="0"/>
              </a:spcAft>
              <a:defRPr sz="2800">
                <a:solidFill>
                  <a:schemeClr val="tx1"/>
                </a:solidFill>
                <a:latin typeface="Arial" pitchFamily="34" charset="0"/>
              </a:defRPr>
            </a:lvl8pPr>
            <a:lvl9pPr marL="3886200" indent="-228600" algn="ctr" eaLnBrk="0" fontAlgn="base" hangingPunct="0">
              <a:spcBef>
                <a:spcPct val="50000"/>
              </a:spcBef>
              <a:spcAft>
                <a:spcPct val="0"/>
              </a:spcAft>
              <a:defRPr sz="2800">
                <a:solidFill>
                  <a:schemeClr val="tx1"/>
                </a:solidFill>
                <a:latin typeface="Arial" pitchFamily="34" charset="0"/>
              </a:defRPr>
            </a:lvl9pPr>
          </a:lstStyle>
          <a:p>
            <a:pPr eaLnBrk="1" hangingPunct="1"/>
            <a:r>
              <a:rPr lang="es-MX" sz="900" smtClean="0">
                <a:latin typeface="Arial Narrow" pitchFamily="34" charset="0"/>
              </a:rPr>
              <a:t>Material propiedad de Tritech México SA de CV</a:t>
            </a:r>
            <a:endParaRPr lang="es-ES" sz="900" smtClean="0">
              <a:latin typeface="Arial Narrow" pitchFamily="34" charset="0"/>
            </a:endParaRPr>
          </a:p>
        </p:txBody>
      </p:sp>
      <p:sp>
        <p:nvSpPr>
          <p:cNvPr id="136195"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50000"/>
              </a:spcBef>
              <a:spcAft>
                <a:spcPct val="0"/>
              </a:spcAft>
              <a:defRPr sz="2800">
                <a:solidFill>
                  <a:schemeClr val="tx1"/>
                </a:solidFill>
                <a:latin typeface="Arial" pitchFamily="34" charset="0"/>
              </a:defRPr>
            </a:lvl6pPr>
            <a:lvl7pPr marL="2971800" indent="-228600" algn="ctr" eaLnBrk="0" fontAlgn="base" hangingPunct="0">
              <a:spcBef>
                <a:spcPct val="50000"/>
              </a:spcBef>
              <a:spcAft>
                <a:spcPct val="0"/>
              </a:spcAft>
              <a:defRPr sz="2800">
                <a:solidFill>
                  <a:schemeClr val="tx1"/>
                </a:solidFill>
                <a:latin typeface="Arial" pitchFamily="34" charset="0"/>
              </a:defRPr>
            </a:lvl7pPr>
            <a:lvl8pPr marL="3429000" indent="-228600" algn="ctr" eaLnBrk="0" fontAlgn="base" hangingPunct="0">
              <a:spcBef>
                <a:spcPct val="50000"/>
              </a:spcBef>
              <a:spcAft>
                <a:spcPct val="0"/>
              </a:spcAft>
              <a:defRPr sz="2800">
                <a:solidFill>
                  <a:schemeClr val="tx1"/>
                </a:solidFill>
                <a:latin typeface="Arial" pitchFamily="34" charset="0"/>
              </a:defRPr>
            </a:lvl8pPr>
            <a:lvl9pPr marL="3886200" indent="-228600" algn="ctr" eaLnBrk="0" fontAlgn="base" hangingPunct="0">
              <a:spcBef>
                <a:spcPct val="50000"/>
              </a:spcBef>
              <a:spcAft>
                <a:spcPct val="0"/>
              </a:spcAft>
              <a:defRPr sz="2800">
                <a:solidFill>
                  <a:schemeClr val="tx1"/>
                </a:solidFill>
                <a:latin typeface="Arial" pitchFamily="34" charset="0"/>
              </a:defRPr>
            </a:lvl9pPr>
          </a:lstStyle>
          <a:p>
            <a:pPr eaLnBrk="1" hangingPunct="1"/>
            <a:fld id="{A6FA879B-0141-4C14-8667-DC7A92CC07C6}" type="slidenum">
              <a:rPr lang="es-ES" sz="1200" smtClean="0">
                <a:latin typeface="Times New Roman" pitchFamily="18" charset="0"/>
              </a:rPr>
              <a:pPr eaLnBrk="1" hangingPunct="1"/>
              <a:t>2</a:t>
            </a:fld>
            <a:endParaRPr lang="es-ES" sz="1200" smtClean="0">
              <a:latin typeface="Times New Roman" pitchFamily="18" charset="0"/>
            </a:endParaRPr>
          </a:p>
        </p:txBody>
      </p:sp>
      <p:sp>
        <p:nvSpPr>
          <p:cNvPr id="136196" name="Rectangle 2"/>
          <p:cNvSpPr>
            <a:spLocks noGrp="1" noRot="1" noChangeAspect="1" noChangeArrowheads="1" noTextEdit="1"/>
          </p:cNvSpPr>
          <p:nvPr>
            <p:ph type="sldImg"/>
          </p:nvPr>
        </p:nvSpPr>
        <p:spPr>
          <a:ln/>
        </p:spPr>
      </p:sp>
      <p:sp>
        <p:nvSpPr>
          <p:cNvPr id="136197" name="Rectangle 3"/>
          <p:cNvSpPr>
            <a:spLocks noGrp="1" noChangeArrowheads="1"/>
          </p:cNvSpPr>
          <p:nvPr>
            <p:ph type="body" idx="1"/>
          </p:nvPr>
        </p:nvSpPr>
        <p:spPr bwMode="auto">
          <a:xfrm>
            <a:off x="685800" y="4314825"/>
            <a:ext cx="5486400" cy="4087813"/>
          </a:xfrm>
          <a:prstGeom prst="rect">
            <a:avLst/>
          </a:prstGeom>
          <a:solidFill>
            <a:srgbClr val="FFFFFF"/>
          </a:solidFill>
          <a:ln>
            <a:solidFill>
              <a:srgbClr val="000000"/>
            </a:solidFill>
            <a:miter lim="800000"/>
            <a:headEnd/>
            <a:tailEnd/>
          </a:ln>
        </p:spPr>
        <p:txBody>
          <a:bodyPr/>
          <a:lstStyle/>
          <a:p>
            <a:pPr eaLnBrk="1" hangingPunct="1"/>
            <a:endParaRPr lang="es-MX" smtClean="0"/>
          </a:p>
        </p:txBody>
      </p:sp>
    </p:spTree>
    <p:extLst>
      <p:ext uri="{BB962C8B-B14F-4D97-AF65-F5344CB8AC3E}">
        <p14:creationId xmlns:p14="http://schemas.microsoft.com/office/powerpoint/2010/main" val="386937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968DE24D-4F47-43A5-AFD5-90418FBC4634}" type="slidenum">
              <a:rPr lang="es-GT" smtClean="0"/>
              <a:pPr/>
              <a:t>9</a:t>
            </a:fld>
            <a:endParaRPr lang="es-GT"/>
          </a:p>
        </p:txBody>
      </p:sp>
    </p:spTree>
    <p:extLst>
      <p:ext uri="{BB962C8B-B14F-4D97-AF65-F5344CB8AC3E}">
        <p14:creationId xmlns:p14="http://schemas.microsoft.com/office/powerpoint/2010/main" val="199539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ln>
            <a:solidFill>
              <a:schemeClr val="bg1">
                <a:lumMod val="50000"/>
              </a:schemeClr>
            </a:solidFill>
          </a:ln>
        </p:spPr>
        <p:txBody>
          <a:bodyPr/>
          <a:lstStyle/>
          <a:p>
            <a:r>
              <a:rPr lang="es-MX" dirty="0" smtClean="0"/>
              <a:t>Especialistas</a:t>
            </a:r>
            <a:r>
              <a:rPr lang="es-MX" baseline="0" dirty="0" smtClean="0"/>
              <a:t> en Tribología y diseño de maquinas de la STLE, consideran los factores anteriores, como algunos de los mas significativos como favorecedores del desgate en una maquina industrial. </a:t>
            </a:r>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pPr>
              <a:lnSpc>
                <a:spcPct val="90000"/>
              </a:lnSpc>
              <a:spcBef>
                <a:spcPct val="30000"/>
              </a:spcBef>
            </a:pPr>
            <a:r>
              <a:rPr kumimoji="1" lang="es-MX" dirty="0"/>
              <a:t>Comentarios:</a:t>
            </a:r>
          </a:p>
          <a:p>
            <a:pPr>
              <a:lnSpc>
                <a:spcPct val="90000"/>
              </a:lnSpc>
              <a:spcBef>
                <a:spcPct val="30000"/>
              </a:spcBef>
            </a:pPr>
            <a:r>
              <a:rPr kumimoji="1" lang="es-MX" dirty="0"/>
              <a:t>_____________________________________________________________________</a:t>
            </a:r>
          </a:p>
          <a:p>
            <a:pPr>
              <a:lnSpc>
                <a:spcPct val="90000"/>
              </a:lnSpc>
              <a:spcBef>
                <a:spcPct val="30000"/>
              </a:spcBef>
            </a:pPr>
            <a:endParaRPr kumimoji="1" lang="es-MX" dirty="0"/>
          </a:p>
          <a:p>
            <a:pPr>
              <a:lnSpc>
                <a:spcPct val="90000"/>
              </a:lnSpc>
              <a:spcBef>
                <a:spcPct val="30000"/>
              </a:spcBef>
            </a:pPr>
            <a:r>
              <a:rPr kumimoji="1" lang="es-MX" dirty="0"/>
              <a:t>_____________________________________________________________________</a:t>
            </a:r>
          </a:p>
          <a:p>
            <a:pPr>
              <a:lnSpc>
                <a:spcPct val="90000"/>
              </a:lnSpc>
              <a:spcBef>
                <a:spcPct val="30000"/>
              </a:spcBef>
            </a:pPr>
            <a:endParaRPr kumimoji="1" lang="es-MX" dirty="0"/>
          </a:p>
          <a:p>
            <a:pPr>
              <a:lnSpc>
                <a:spcPct val="90000"/>
              </a:lnSpc>
              <a:spcBef>
                <a:spcPct val="30000"/>
              </a:spcBef>
            </a:pPr>
            <a:r>
              <a:rPr kumimoji="1" lang="es-MX" dirty="0"/>
              <a:t>_____________________________________________________________________</a:t>
            </a:r>
          </a:p>
          <a:p>
            <a:endParaRPr lang="es-MX" dirty="0"/>
          </a:p>
        </p:txBody>
      </p:sp>
    </p:spTree>
    <p:extLst>
      <p:ext uri="{BB962C8B-B14F-4D97-AF65-F5344CB8AC3E}">
        <p14:creationId xmlns:p14="http://schemas.microsoft.com/office/powerpoint/2010/main" val="681211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2"/>
          <p:cNvSpPr>
            <a:spLocks noGrp="1" noRot="1" noChangeAspect="1" noChangeArrowheads="1" noTextEdit="1"/>
          </p:cNvSpPr>
          <p:nvPr>
            <p:ph type="sldImg"/>
          </p:nvPr>
        </p:nvSpPr>
        <p:spPr>
          <a:xfrm>
            <a:off x="871538" y="523875"/>
            <a:ext cx="4973637" cy="3730625"/>
          </a:xfrm>
          <a:ln/>
        </p:spPr>
      </p:sp>
      <p:sp>
        <p:nvSpPr>
          <p:cNvPr id="2" name="Marcador de notas 1"/>
          <p:cNvSpPr>
            <a:spLocks noGrp="1"/>
          </p:cNvSpPr>
          <p:nvPr>
            <p:ph type="body" idx="1"/>
          </p:nvPr>
        </p:nvSpPr>
        <p:spPr>
          <a:xfrm>
            <a:off x="620688" y="4499992"/>
            <a:ext cx="5486400" cy="3973016"/>
          </a:xfrm>
          <a:ln>
            <a:solidFill>
              <a:schemeClr val="bg1">
                <a:lumMod val="50000"/>
              </a:schemeClr>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altLang="es-MX" sz="1100" dirty="0" smtClean="0">
                <a:latin typeface="Arial" panose="020B0604020202020204" pitchFamily="34" charset="0"/>
                <a:cs typeface="Arial" panose="020B0604020202020204" pitchFamily="34" charset="0"/>
              </a:rPr>
              <a:t>La palabra Tribología tiene su origen de vocablo griego “</a:t>
            </a:r>
            <a:r>
              <a:rPr lang="es-MX" altLang="es-MX" sz="1100" dirty="0" err="1" smtClean="0">
                <a:latin typeface="Arial" panose="020B0604020202020204" pitchFamily="34" charset="0"/>
                <a:cs typeface="Arial" panose="020B0604020202020204" pitchFamily="34" charset="0"/>
              </a:rPr>
              <a:t>Tribos</a:t>
            </a:r>
            <a:r>
              <a:rPr lang="es-MX" altLang="es-MX" sz="1100" dirty="0" smtClean="0">
                <a:latin typeface="Arial" panose="020B0604020202020204" pitchFamily="34" charset="0"/>
                <a:cs typeface="Arial" panose="020B0604020202020204" pitchFamily="34" charset="0"/>
              </a:rPr>
              <a:t>” que significa rozamiento o fricción, y se define como la ciencia y practica de los fenómenos de fricción. La tribología es una ciencia multidisciplinaria que involucra conocimientos de tecnologías relacionadas con los materiales, el mantenimiento, la fabricación de equipos rotativos, estrategias de confiabilidad, control de la energía, ecología e ingeniería de la lubricación.</a:t>
            </a:r>
          </a:p>
          <a:p>
            <a:pPr marL="0" marR="0" indent="0" algn="l" defTabSz="914400" rtl="0" eaLnBrk="1" fontAlgn="auto" latinLnBrk="0" hangingPunct="1">
              <a:lnSpc>
                <a:spcPct val="100000"/>
              </a:lnSpc>
              <a:spcBef>
                <a:spcPts val="0"/>
              </a:spcBef>
              <a:spcAft>
                <a:spcPts val="0"/>
              </a:spcAft>
              <a:buClrTx/>
              <a:buSzTx/>
              <a:buFontTx/>
              <a:buNone/>
              <a:tabLst/>
              <a:defRPr/>
            </a:pPr>
            <a:r>
              <a:rPr lang="es-MX" altLang="es-MX" sz="1100" dirty="0" smtClean="0">
                <a:latin typeface="Arial" panose="020B0604020202020204" pitchFamily="34" charset="0"/>
                <a:cs typeface="Arial" panose="020B0604020202020204" pitchFamily="34" charset="0"/>
              </a:rPr>
              <a:t>Su estudio es fundamental para los técnicos y profesionales de la producción y el mantenimiento de equipos industriales, para desarrollar procesos mas productivos, seguros y confiables.</a:t>
            </a:r>
          </a:p>
          <a:p>
            <a:pPr marL="0" marR="0" indent="0" algn="l" defTabSz="914400" rtl="0" eaLnBrk="1" fontAlgn="auto" latinLnBrk="0" hangingPunct="1">
              <a:lnSpc>
                <a:spcPct val="100000"/>
              </a:lnSpc>
              <a:spcBef>
                <a:spcPts val="0"/>
              </a:spcBef>
              <a:spcAft>
                <a:spcPts val="0"/>
              </a:spcAft>
              <a:buClrTx/>
              <a:buSzTx/>
              <a:buFontTx/>
              <a:buNone/>
              <a:tabLst/>
              <a:defRPr/>
            </a:pPr>
            <a:endParaRPr lang="es-MX" altLang="es-MX"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altLang="es-MX" dirty="0" smtClean="0">
              <a:latin typeface="Arial" panose="020B0604020202020204" pitchFamily="34" charset="0"/>
              <a:cs typeface="Arial" panose="020B0604020202020204" pitchFamily="34" charset="0"/>
            </a:endParaRPr>
          </a:p>
          <a:p>
            <a:pPr>
              <a:lnSpc>
                <a:spcPct val="90000"/>
              </a:lnSpc>
              <a:spcBef>
                <a:spcPct val="30000"/>
              </a:spcBef>
            </a:pPr>
            <a:r>
              <a:rPr kumimoji="1" lang="es-MX" dirty="0"/>
              <a:t>Comentarios:</a:t>
            </a:r>
          </a:p>
          <a:p>
            <a:pPr>
              <a:lnSpc>
                <a:spcPct val="90000"/>
              </a:lnSpc>
              <a:spcBef>
                <a:spcPct val="30000"/>
              </a:spcBef>
            </a:pPr>
            <a:r>
              <a:rPr kumimoji="1" lang="es-MX" dirty="0" smtClean="0"/>
              <a:t>_____________________________________________________________________</a:t>
            </a:r>
          </a:p>
          <a:p>
            <a:pPr>
              <a:lnSpc>
                <a:spcPct val="90000"/>
              </a:lnSpc>
              <a:spcBef>
                <a:spcPct val="30000"/>
              </a:spcBef>
            </a:pPr>
            <a:endParaRPr kumimoji="1" lang="es-MX" dirty="0"/>
          </a:p>
          <a:p>
            <a:pPr>
              <a:lnSpc>
                <a:spcPct val="90000"/>
              </a:lnSpc>
              <a:spcBef>
                <a:spcPct val="30000"/>
              </a:spcBef>
            </a:pPr>
            <a:r>
              <a:rPr kumimoji="1" lang="es-MX" dirty="0" smtClean="0"/>
              <a:t>_____________________________________________________________________</a:t>
            </a:r>
          </a:p>
          <a:p>
            <a:pPr>
              <a:lnSpc>
                <a:spcPct val="90000"/>
              </a:lnSpc>
              <a:spcBef>
                <a:spcPct val="30000"/>
              </a:spcBef>
            </a:pPr>
            <a:endParaRPr kumimoji="1" lang="es-MX" dirty="0"/>
          </a:p>
          <a:p>
            <a:pPr>
              <a:lnSpc>
                <a:spcPct val="90000"/>
              </a:lnSpc>
              <a:spcBef>
                <a:spcPct val="30000"/>
              </a:spcBef>
            </a:pPr>
            <a:r>
              <a:rPr kumimoji="1" lang="es-MX" dirty="0" smtClean="0"/>
              <a:t>_____________________________________________________________________</a:t>
            </a:r>
            <a:endParaRPr kumimoji="1" lang="es-MX" dirty="0"/>
          </a:p>
          <a:p>
            <a:pPr marL="0" marR="0" indent="0" algn="l" defTabSz="914400" rtl="0" eaLnBrk="1" fontAlgn="auto" latinLnBrk="0" hangingPunct="1">
              <a:lnSpc>
                <a:spcPct val="100000"/>
              </a:lnSpc>
              <a:spcBef>
                <a:spcPts val="0"/>
              </a:spcBef>
              <a:spcAft>
                <a:spcPts val="0"/>
              </a:spcAft>
              <a:buClrTx/>
              <a:buSzTx/>
              <a:buFontTx/>
              <a:buNone/>
              <a:tabLst/>
              <a:defRPr/>
            </a:pPr>
            <a:endParaRPr lang="es-MX" altLang="es-MX"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altLang="es-MX"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altLang="es-MX" sz="1200" dirty="0" smtClean="0">
              <a:latin typeface="Arial" panose="020B0604020202020204" pitchFamily="34" charset="0"/>
              <a:cs typeface="Arial" panose="020B0604020202020204" pitchFamily="34" charset="0"/>
            </a:endParaRPr>
          </a:p>
          <a:p>
            <a:endParaRPr lang="es-MX" dirty="0"/>
          </a:p>
        </p:txBody>
      </p:sp>
    </p:spTree>
    <p:extLst>
      <p:ext uri="{BB962C8B-B14F-4D97-AF65-F5344CB8AC3E}">
        <p14:creationId xmlns:p14="http://schemas.microsoft.com/office/powerpoint/2010/main" val="347246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8804A027-82DE-4874-8F2B-53946C7CA33D}" type="slidenum">
              <a:rPr lang="es-MX" smtClean="0"/>
              <a:pPr/>
              <a:t>20</a:t>
            </a:fld>
            <a:endParaRPr lang="es-MX" smtClean="0"/>
          </a:p>
        </p:txBody>
      </p:sp>
      <p:sp>
        <p:nvSpPr>
          <p:cNvPr id="140291" name="Rectangle 2"/>
          <p:cNvSpPr>
            <a:spLocks noGrp="1" noRot="1" noChangeAspect="1" noChangeArrowheads="1" noTextEdit="1"/>
          </p:cNvSpPr>
          <p:nvPr>
            <p:ph type="sldImg"/>
          </p:nvPr>
        </p:nvSpPr>
        <p:spPr>
          <a:xfrm>
            <a:off x="1158875" y="681038"/>
            <a:ext cx="4543425" cy="3406775"/>
          </a:xfrm>
          <a:ln/>
        </p:spPr>
      </p:sp>
      <p:sp>
        <p:nvSpPr>
          <p:cNvPr id="140292" name="Rectangle 3"/>
          <p:cNvSpPr>
            <a:spLocks noGrp="1" noChangeArrowheads="1"/>
          </p:cNvSpPr>
          <p:nvPr>
            <p:ph type="body" idx="1"/>
          </p:nvPr>
        </p:nvSpPr>
        <p:spPr>
          <a:xfrm>
            <a:off x="685800" y="4314746"/>
            <a:ext cx="5486400" cy="1871931"/>
          </a:xfrm>
          <a:noFill/>
          <a:ln/>
        </p:spPr>
        <p:txBody>
          <a:bodyPr/>
          <a:lstStyle/>
          <a:p>
            <a:pPr marL="228600" indent="-228600" eaLnBrk="1" hangingPunct="1"/>
            <a:endParaRPr lang="es-ES" b="1" i="1" u="sng" smtClean="0"/>
          </a:p>
        </p:txBody>
      </p:sp>
    </p:spTree>
    <p:extLst>
      <p:ext uri="{BB962C8B-B14F-4D97-AF65-F5344CB8AC3E}">
        <p14:creationId xmlns:p14="http://schemas.microsoft.com/office/powerpoint/2010/main" val="632654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5CF270-D9C5-4E68-9718-F68330B94C6D}" type="slidenum">
              <a:rPr lang="es-MX"/>
              <a:pPr/>
              <a:t>24</a:t>
            </a:fld>
            <a:endParaRPr lang="es-MX"/>
          </a:p>
        </p:txBody>
      </p:sp>
      <p:sp>
        <p:nvSpPr>
          <p:cNvPr id="160770" name="Rectangle 2"/>
          <p:cNvSpPr>
            <a:spLocks noGrp="1" noRot="1" noChangeAspect="1" noChangeArrowheads="1" noTextEdit="1"/>
          </p:cNvSpPr>
          <p:nvPr>
            <p:ph type="sldImg"/>
          </p:nvPr>
        </p:nvSpPr>
        <p:spPr>
          <a:xfrm>
            <a:off x="1158875" y="681038"/>
            <a:ext cx="4543425" cy="3406775"/>
          </a:xfrm>
          <a:ln/>
        </p:spPr>
      </p:sp>
      <p:sp>
        <p:nvSpPr>
          <p:cNvPr id="160771"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1087806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descr="Untitled-2"/>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
        <p:nvSpPr>
          <p:cNvPr id="5" name="Rectangle 5"/>
          <p:cNvSpPr>
            <a:spLocks noChangeArrowheads="1"/>
          </p:cNvSpPr>
          <p:nvPr/>
        </p:nvSpPr>
        <p:spPr bwMode="auto">
          <a:xfrm>
            <a:off x="152400" y="104775"/>
            <a:ext cx="2133600" cy="5791200"/>
          </a:xfrm>
          <a:prstGeom prst="rect">
            <a:avLst/>
          </a:prstGeom>
          <a:solidFill>
            <a:schemeClr val="bg1"/>
          </a:solidFill>
          <a:ln w="9525">
            <a:noFill/>
            <a:miter lim="800000"/>
            <a:headEnd/>
            <a:tailEnd/>
          </a:ln>
          <a:effectLst/>
        </p:spPr>
        <p:txBody>
          <a:bodyPr wrap="none" anchor="ctr"/>
          <a:lstStyle/>
          <a:p>
            <a:pPr>
              <a:defRPr/>
            </a:pPr>
            <a:endParaRPr lang="es-GT">
              <a:latin typeface="Arial" charset="0"/>
              <a:ea typeface="ＭＳ Ｐゴシック" pitchFamily="20" charset="-128"/>
            </a:endParaRPr>
          </a:p>
        </p:txBody>
      </p:sp>
      <p:pic>
        <p:nvPicPr>
          <p:cNvPr id="6" name="Picture 7" descr="Untitled-1"/>
          <p:cNvPicPr>
            <a:picLocks noChangeAspect="1" noChangeArrowheads="1"/>
          </p:cNvPicPr>
          <p:nvPr/>
        </p:nvPicPr>
        <p:blipFill>
          <a:blip r:embed="rId3" cstate="print"/>
          <a:srcRect/>
          <a:stretch>
            <a:fillRect/>
          </a:stretch>
        </p:blipFill>
        <p:spPr bwMode="auto">
          <a:xfrm>
            <a:off x="7543800" y="6248400"/>
            <a:ext cx="1295400" cy="438150"/>
          </a:xfrm>
          <a:prstGeom prst="rect">
            <a:avLst/>
          </a:prstGeom>
          <a:noFill/>
          <a:ln w="9525">
            <a:noFill/>
            <a:miter lim="800000"/>
            <a:headEnd/>
            <a:tailEnd/>
          </a:ln>
        </p:spPr>
      </p:pic>
      <p:pic>
        <p:nvPicPr>
          <p:cNvPr id="7" name="Picture 8" descr="Tritech_FC_sloga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 y="1371600"/>
            <a:ext cx="2743200" cy="822325"/>
          </a:xfrm>
          <a:prstGeom prst="rect">
            <a:avLst/>
          </a:prstGeom>
          <a:noFill/>
          <a:ln w="9525">
            <a:noFill/>
            <a:miter lim="800000"/>
            <a:headEnd/>
            <a:tailEnd/>
          </a:ln>
        </p:spPr>
      </p:pic>
      <p:sp>
        <p:nvSpPr>
          <p:cNvPr id="5129" name="Rectangle 9"/>
          <p:cNvSpPr>
            <a:spLocks noGrp="1" noChangeArrowheads="1"/>
          </p:cNvSpPr>
          <p:nvPr>
            <p:ph type="ctrTitle"/>
          </p:nvPr>
        </p:nvSpPr>
        <p:spPr>
          <a:xfrm>
            <a:off x="2133600" y="2667000"/>
            <a:ext cx="6705600" cy="1143000"/>
          </a:xfrm>
        </p:spPr>
        <p:txBody>
          <a:bodyPr/>
          <a:lstStyle>
            <a:lvl1pPr>
              <a:defRPr>
                <a:solidFill>
                  <a:srgbClr val="5B5B5B"/>
                </a:solidFill>
                <a:latin typeface="Helvetica" pitchFamily="-108" charset="0"/>
              </a:defRPr>
            </a:lvl1pPr>
          </a:lstStyle>
          <a:p>
            <a:r>
              <a:rPr lang="es-ES" smtClean="0"/>
              <a:t>Haga clic para modificar el estilo de título del patrón</a:t>
            </a:r>
            <a:endParaRPr lang="en-US"/>
          </a:p>
        </p:txBody>
      </p:sp>
      <p:sp>
        <p:nvSpPr>
          <p:cNvPr id="5130" name="Rectangle 10"/>
          <p:cNvSpPr>
            <a:spLocks noGrp="1" noChangeArrowheads="1"/>
          </p:cNvSpPr>
          <p:nvPr>
            <p:ph type="subTitle" idx="1"/>
          </p:nvPr>
        </p:nvSpPr>
        <p:spPr>
          <a:xfrm>
            <a:off x="2743200" y="3962400"/>
            <a:ext cx="6096000" cy="1219200"/>
          </a:xfrm>
        </p:spPr>
        <p:txBody>
          <a:bodyPr/>
          <a:lstStyle>
            <a:lvl1pPr marL="0" indent="0" algn="ctr">
              <a:buFontTx/>
              <a:buNone/>
              <a:defRPr sz="1200">
                <a:solidFill>
                  <a:srgbClr val="5F748C"/>
                </a:solidFill>
                <a:latin typeface="Helvetica" pitchFamily="-108" charset="0"/>
              </a:defRPr>
            </a:lvl1pPr>
          </a:lstStyle>
          <a:p>
            <a:r>
              <a:rPr lang="es-ES" smtClean="0"/>
              <a:t>Haga clic para modificar el estilo de subtítulo del patrón</a:t>
            </a:r>
            <a:endParaRPr lang="en-US"/>
          </a:p>
        </p:txBody>
      </p:sp>
      <p:sp>
        <p:nvSpPr>
          <p:cNvPr id="8" name="Rectangle 3"/>
          <p:cNvSpPr>
            <a:spLocks noGrp="1" noChangeArrowheads="1"/>
          </p:cNvSpPr>
          <p:nvPr>
            <p:ph type="dt" sz="half" idx="10"/>
          </p:nvPr>
        </p:nvSpPr>
        <p:spPr/>
        <p:txBody>
          <a:bodyPr/>
          <a:lstStyle>
            <a:lvl1pPr>
              <a:defRPr smtClean="0"/>
            </a:lvl1pPr>
          </a:lstStyle>
          <a:p>
            <a:pPr>
              <a:defRPr/>
            </a:pPr>
            <a:endParaRPr lang="en-US"/>
          </a:p>
        </p:txBody>
      </p:sp>
      <p:sp>
        <p:nvSpPr>
          <p:cNvPr id="9" name="Rectangle 4"/>
          <p:cNvSpPr>
            <a:spLocks noGrp="1" noChangeArrowheads="1"/>
          </p:cNvSpPr>
          <p:nvPr>
            <p:ph type="ftr" sz="quarter" idx="11"/>
          </p:nvPr>
        </p:nvSpPr>
        <p:spPr/>
        <p:txBody>
          <a:bodyPr/>
          <a:lstStyle>
            <a:lvl1pPr>
              <a:defRPr smtClean="0"/>
            </a:lvl1pPr>
          </a:lstStyle>
          <a:p>
            <a:pPr>
              <a:defRPr/>
            </a:pPr>
            <a:endParaRPr lang="en-US"/>
          </a:p>
        </p:txBody>
      </p:sp>
      <p:sp>
        <p:nvSpPr>
          <p:cNvPr id="10" name="Rectangle 6"/>
          <p:cNvSpPr>
            <a:spLocks noGrp="1" noChangeArrowheads="1"/>
          </p:cNvSpPr>
          <p:nvPr>
            <p:ph type="sldNum" sz="quarter" idx="12"/>
          </p:nvPr>
        </p:nvSpPr>
        <p:spPr/>
        <p:txBody>
          <a:bodyPr/>
          <a:lstStyle>
            <a:lvl1pPr>
              <a:defRPr smtClean="0"/>
            </a:lvl1pPr>
          </a:lstStyle>
          <a:p>
            <a:pPr>
              <a:defRPr/>
            </a:pPr>
            <a:fld id="{96E1FA0D-35A4-4EA0-B67C-3B189F7509AF}"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C8E5292-656D-4660-BE5A-2BF558E73ED2}"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972300" y="228600"/>
            <a:ext cx="1943100" cy="5867400"/>
          </a:xfrm>
        </p:spPr>
        <p:txBody>
          <a:bodyPr vert="eaVert"/>
          <a:lstStyle/>
          <a:p>
            <a:r>
              <a:rPr lang="es-ES" smtClean="0"/>
              <a:t>Haga clic para modificar el estilo de título del patrón</a:t>
            </a:r>
            <a:endParaRPr lang="es-GT"/>
          </a:p>
        </p:txBody>
      </p:sp>
      <p:sp>
        <p:nvSpPr>
          <p:cNvPr id="3" name="2 Marcador de texto vertical"/>
          <p:cNvSpPr>
            <a:spLocks noGrp="1"/>
          </p:cNvSpPr>
          <p:nvPr>
            <p:ph type="body" orient="vert" idx="1"/>
          </p:nvPr>
        </p:nvSpPr>
        <p:spPr>
          <a:xfrm>
            <a:off x="1143000" y="228600"/>
            <a:ext cx="5676900" cy="5867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78195DB-4EC9-4306-BF60-245D9063866C}"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322379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A068DA7-F4A2-4453-B5F7-B8621385733F}"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BB6677E-DDDF-4D12-A1AA-8971BEB2C5F6}"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contenido"/>
          <p:cNvSpPr>
            <a:spLocks noGrp="1"/>
          </p:cNvSpPr>
          <p:nvPr>
            <p:ph sz="half" idx="1"/>
          </p:nvPr>
        </p:nvSpPr>
        <p:spPr>
          <a:xfrm>
            <a:off x="11430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contenido"/>
          <p:cNvSpPr>
            <a:spLocks noGrp="1"/>
          </p:cNvSpPr>
          <p:nvPr>
            <p:ph sz="half" idx="2"/>
          </p:nvPr>
        </p:nvSpPr>
        <p:spPr>
          <a:xfrm>
            <a:off x="51054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9FA9705-9E4C-4516-BC21-FC10B7C1AAFE}"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C3DE36-A15B-41D1-9E03-B82ACBB05E61}"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B749BA8-143F-4BA7-8CA0-0C9A7FD9B98C}"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44EE990-D315-44AA-9717-CBC4F544FDD6}"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GT"/>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4FA9722-AB23-4E8C-991B-62275B9E8D74}"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GT"/>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GT"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611D483-612C-4308-863A-B32D3C0FAA4E}"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ckgrnd tritech1"/>
          <p:cNvPicPr>
            <a:picLocks noChangeAspect="1" noChangeArrowheads="1"/>
          </p:cNvPicPr>
          <p:nvPr/>
        </p:nvPicPr>
        <p:blipFill>
          <a:blip r:embed="rId14" cstate="print"/>
          <a:srcRect/>
          <a:stretch>
            <a:fillRect/>
          </a:stretch>
        </p:blipFill>
        <p:spPr bwMode="auto">
          <a:xfrm>
            <a:off x="0" y="-19050"/>
            <a:ext cx="9144000" cy="68961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1143000" y="228600"/>
            <a:ext cx="7772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3076" name="Rectangle 4"/>
          <p:cNvSpPr>
            <a:spLocks noGrp="1" noChangeArrowheads="1"/>
          </p:cNvSpPr>
          <p:nvPr>
            <p:ph type="body" idx="1"/>
          </p:nvPr>
        </p:nvSpPr>
        <p:spPr bwMode="auto">
          <a:xfrm>
            <a:off x="1143000" y="1371600"/>
            <a:ext cx="7772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10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atin typeface="Arial" charset="0"/>
                <a:ea typeface="ＭＳ Ｐゴシック" pitchFamily="20" charset="-128"/>
              </a:defRPr>
            </a:lvl1pPr>
          </a:lstStyle>
          <a:p>
            <a:pPr>
              <a:defRPr/>
            </a:pPr>
            <a:endParaRPr lang="en-US"/>
          </a:p>
        </p:txBody>
      </p:sp>
      <p:sp>
        <p:nvSpPr>
          <p:cNvPr id="41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Arial" charset="0"/>
                <a:ea typeface="ＭＳ Ｐゴシック" pitchFamily="20" charset="-128"/>
              </a:defRPr>
            </a:lvl1pPr>
          </a:lstStyle>
          <a:p>
            <a:pPr>
              <a:defRPr/>
            </a:pPr>
            <a:endParaRPr lang="en-US"/>
          </a:p>
        </p:txBody>
      </p:sp>
      <p:sp>
        <p:nvSpPr>
          <p:cNvPr id="410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Arial" charset="0"/>
                <a:ea typeface="ＭＳ Ｐゴシック" pitchFamily="20" charset="-128"/>
              </a:defRPr>
            </a:lvl1pPr>
          </a:lstStyle>
          <a:p>
            <a:pPr>
              <a:defRPr/>
            </a:pPr>
            <a:fld id="{3A7B482C-3B79-4724-B9C6-E397F483734E}"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Lst>
  <p:txStyles>
    <p:titleStyle>
      <a:lvl1pPr algn="l" rtl="0" eaLnBrk="1" fontAlgn="base" hangingPunct="1">
        <a:spcBef>
          <a:spcPct val="0"/>
        </a:spcBef>
        <a:spcAft>
          <a:spcPct val="0"/>
        </a:spcAft>
        <a:defRPr sz="3200" b="1">
          <a:solidFill>
            <a:srgbClr val="5D7B51"/>
          </a:solidFill>
          <a:latin typeface="+mj-lt"/>
          <a:ea typeface="MS PGothic" pitchFamily="34" charset="-128"/>
          <a:cs typeface="+mj-cs"/>
        </a:defRPr>
      </a:lvl1pPr>
      <a:lvl2pPr algn="l" rtl="0" eaLnBrk="1" fontAlgn="base" hangingPunct="1">
        <a:spcBef>
          <a:spcPct val="0"/>
        </a:spcBef>
        <a:spcAft>
          <a:spcPct val="0"/>
        </a:spcAft>
        <a:defRPr sz="3200" b="1">
          <a:solidFill>
            <a:srgbClr val="5D7B51"/>
          </a:solidFill>
          <a:latin typeface="Arial" charset="0"/>
          <a:ea typeface="MS PGothic" pitchFamily="34" charset="-128"/>
        </a:defRPr>
      </a:lvl2pPr>
      <a:lvl3pPr algn="l" rtl="0" eaLnBrk="1" fontAlgn="base" hangingPunct="1">
        <a:spcBef>
          <a:spcPct val="0"/>
        </a:spcBef>
        <a:spcAft>
          <a:spcPct val="0"/>
        </a:spcAft>
        <a:defRPr sz="3200" b="1">
          <a:solidFill>
            <a:srgbClr val="5D7B51"/>
          </a:solidFill>
          <a:latin typeface="Arial" charset="0"/>
          <a:ea typeface="MS PGothic" pitchFamily="34" charset="-128"/>
        </a:defRPr>
      </a:lvl3pPr>
      <a:lvl4pPr algn="l" rtl="0" eaLnBrk="1" fontAlgn="base" hangingPunct="1">
        <a:spcBef>
          <a:spcPct val="0"/>
        </a:spcBef>
        <a:spcAft>
          <a:spcPct val="0"/>
        </a:spcAft>
        <a:defRPr sz="3200" b="1">
          <a:solidFill>
            <a:srgbClr val="5D7B51"/>
          </a:solidFill>
          <a:latin typeface="Arial" charset="0"/>
          <a:ea typeface="MS PGothic" pitchFamily="34" charset="-128"/>
        </a:defRPr>
      </a:lvl4pPr>
      <a:lvl5pPr algn="l" rtl="0" eaLnBrk="1" fontAlgn="base" hangingPunct="1">
        <a:spcBef>
          <a:spcPct val="0"/>
        </a:spcBef>
        <a:spcAft>
          <a:spcPct val="0"/>
        </a:spcAft>
        <a:defRPr sz="3200" b="1">
          <a:solidFill>
            <a:srgbClr val="5D7B51"/>
          </a:solidFill>
          <a:latin typeface="Arial" charset="0"/>
          <a:ea typeface="MS PGothic" pitchFamily="34" charset="-128"/>
        </a:defRPr>
      </a:lvl5pPr>
      <a:lvl6pPr marL="457200" algn="l" rtl="0" eaLnBrk="1" fontAlgn="base" hangingPunct="1">
        <a:spcBef>
          <a:spcPct val="0"/>
        </a:spcBef>
        <a:spcAft>
          <a:spcPct val="0"/>
        </a:spcAft>
        <a:defRPr sz="3200" b="1">
          <a:solidFill>
            <a:srgbClr val="5D7B51"/>
          </a:solidFill>
          <a:latin typeface="Arial" charset="0"/>
          <a:ea typeface="ＭＳ Ｐゴシック" pitchFamily="20" charset="-128"/>
        </a:defRPr>
      </a:lvl6pPr>
      <a:lvl7pPr marL="914400" algn="l" rtl="0" eaLnBrk="1" fontAlgn="base" hangingPunct="1">
        <a:spcBef>
          <a:spcPct val="0"/>
        </a:spcBef>
        <a:spcAft>
          <a:spcPct val="0"/>
        </a:spcAft>
        <a:defRPr sz="3200" b="1">
          <a:solidFill>
            <a:srgbClr val="5D7B51"/>
          </a:solidFill>
          <a:latin typeface="Arial" charset="0"/>
          <a:ea typeface="ＭＳ Ｐゴシック" pitchFamily="20" charset="-128"/>
        </a:defRPr>
      </a:lvl7pPr>
      <a:lvl8pPr marL="1371600" algn="l" rtl="0" eaLnBrk="1" fontAlgn="base" hangingPunct="1">
        <a:spcBef>
          <a:spcPct val="0"/>
        </a:spcBef>
        <a:spcAft>
          <a:spcPct val="0"/>
        </a:spcAft>
        <a:defRPr sz="3200" b="1">
          <a:solidFill>
            <a:srgbClr val="5D7B51"/>
          </a:solidFill>
          <a:latin typeface="Arial" charset="0"/>
          <a:ea typeface="ＭＳ Ｐゴシック" pitchFamily="20" charset="-128"/>
        </a:defRPr>
      </a:lvl8pPr>
      <a:lvl9pPr marL="1828800" algn="l" rtl="0" eaLnBrk="1" fontAlgn="base" hangingPunct="1">
        <a:spcBef>
          <a:spcPct val="0"/>
        </a:spcBef>
        <a:spcAft>
          <a:spcPct val="0"/>
        </a:spcAft>
        <a:defRPr sz="3200" b="1">
          <a:solidFill>
            <a:srgbClr val="5D7B51"/>
          </a:solidFill>
          <a:latin typeface="Arial" charset="0"/>
          <a:ea typeface="ＭＳ Ｐゴシック" pitchFamily="20" charset="-128"/>
        </a:defRPr>
      </a:lvl9pPr>
    </p:titleStyle>
    <p:bodyStyle>
      <a:lvl1pPr marL="342900" indent="-342900" algn="l" rtl="0" eaLnBrk="1" fontAlgn="base" hangingPunct="1">
        <a:spcBef>
          <a:spcPct val="20000"/>
        </a:spcBef>
        <a:spcAft>
          <a:spcPct val="0"/>
        </a:spcAft>
        <a:buChar char="•"/>
        <a:defRPr sz="3200">
          <a:solidFill>
            <a:srgbClr val="5B5B5B"/>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800">
          <a:solidFill>
            <a:srgbClr val="5B5B5B"/>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rgbClr val="5B5B5B"/>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rgbClr val="5B5B5B"/>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rgbClr val="5B5B5B"/>
          </a:solidFill>
          <a:latin typeface="+mn-lt"/>
          <a:ea typeface="MS PGothic" pitchFamily="34" charset="-128"/>
        </a:defRPr>
      </a:lvl5pPr>
      <a:lvl6pPr marL="2514600" indent="-228600" algn="l" rtl="0" eaLnBrk="1" fontAlgn="base" hangingPunct="1">
        <a:spcBef>
          <a:spcPct val="20000"/>
        </a:spcBef>
        <a:spcAft>
          <a:spcPct val="0"/>
        </a:spcAft>
        <a:buChar char="»"/>
        <a:defRPr>
          <a:solidFill>
            <a:srgbClr val="5B5B5B"/>
          </a:solidFill>
          <a:latin typeface="+mn-lt"/>
          <a:ea typeface="+mn-ea"/>
        </a:defRPr>
      </a:lvl6pPr>
      <a:lvl7pPr marL="2971800" indent="-228600" algn="l" rtl="0" eaLnBrk="1" fontAlgn="base" hangingPunct="1">
        <a:spcBef>
          <a:spcPct val="20000"/>
        </a:spcBef>
        <a:spcAft>
          <a:spcPct val="0"/>
        </a:spcAft>
        <a:buChar char="»"/>
        <a:defRPr>
          <a:solidFill>
            <a:srgbClr val="5B5B5B"/>
          </a:solidFill>
          <a:latin typeface="+mn-lt"/>
          <a:ea typeface="+mn-ea"/>
        </a:defRPr>
      </a:lvl7pPr>
      <a:lvl8pPr marL="3429000" indent="-228600" algn="l" rtl="0" eaLnBrk="1" fontAlgn="base" hangingPunct="1">
        <a:spcBef>
          <a:spcPct val="20000"/>
        </a:spcBef>
        <a:spcAft>
          <a:spcPct val="0"/>
        </a:spcAft>
        <a:buChar char="»"/>
        <a:defRPr>
          <a:solidFill>
            <a:srgbClr val="5B5B5B"/>
          </a:solidFill>
          <a:latin typeface="+mn-lt"/>
          <a:ea typeface="+mn-ea"/>
        </a:defRPr>
      </a:lvl8pPr>
      <a:lvl9pPr marL="3886200" indent="-228600" algn="l" rtl="0" eaLnBrk="1" fontAlgn="base" hangingPunct="1">
        <a:spcBef>
          <a:spcPct val="20000"/>
        </a:spcBef>
        <a:spcAft>
          <a:spcPct val="0"/>
        </a:spcAft>
        <a:buChar char="»"/>
        <a:defRPr>
          <a:solidFill>
            <a:srgbClr val="5B5B5B"/>
          </a:solidFill>
          <a:latin typeface="+mn-lt"/>
          <a:ea typeface="+mn-ea"/>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31.jpg"/><Relationship Id="rId4" Type="http://schemas.openxmlformats.org/officeDocument/2006/relationships/image" Target="../media/image25.emf"/><Relationship Id="rId9" Type="http://schemas.openxmlformats.org/officeDocument/2006/relationships/image" Target="../media/image30.emf"/></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prensa.hn/csp/mediapool/sites/dt.common.streams.StreamServer.cls?STREAMOID=gyygWMAnEK0XlkQGYaNd08$daE2N3K4ZzOUsqbU5sYtNVMb84BdLuyKE83mXqGAZWCsjLu883Ygn4B49Lvm9bPe2QeMKQdVeZmXF$9l$4uCZ8QDXhaHEp3rvzXRJFdy0KqPHLoMevcTLo3h8xh70Y6N_U_CryOsw6FTOdKL_jpQ-&amp;CONTENTTYPE=ima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18" y="1905000"/>
            <a:ext cx="4438764" cy="28956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828800" y="228600"/>
            <a:ext cx="6248400" cy="400110"/>
          </a:xfrm>
          <a:prstGeom prst="rect">
            <a:avLst/>
          </a:prstGeom>
          <a:noFill/>
        </p:spPr>
        <p:txBody>
          <a:bodyPr wrap="square" rtlCol="0">
            <a:spAutoFit/>
          </a:bodyPr>
          <a:lstStyle/>
          <a:p>
            <a:r>
              <a:rPr lang="es-MX" sz="2000" dirty="0" smtClean="0">
                <a:latin typeface="Arial" panose="020B0604020202020204" pitchFamily="34" charset="0"/>
                <a:cs typeface="Arial" panose="020B0604020202020204" pitchFamily="34" charset="0"/>
              </a:rPr>
              <a:t>Tritech México y Tritech Honduras, presentan:</a:t>
            </a:r>
            <a:endParaRPr lang="es-MX" sz="2000" dirty="0">
              <a:latin typeface="Arial" panose="020B0604020202020204" pitchFamily="34" charset="0"/>
              <a:cs typeface="Arial" panose="020B0604020202020204" pitchFamily="34" charset="0"/>
            </a:endParaRPr>
          </a:p>
        </p:txBody>
      </p:sp>
      <p:sp>
        <p:nvSpPr>
          <p:cNvPr id="3" name="Rectángulo 2"/>
          <p:cNvSpPr/>
          <p:nvPr/>
        </p:nvSpPr>
        <p:spPr>
          <a:xfrm>
            <a:off x="1447800" y="762000"/>
            <a:ext cx="7010400" cy="923330"/>
          </a:xfrm>
          <a:prstGeom prst="rect">
            <a:avLst/>
          </a:prstGeom>
        </p:spPr>
        <p:txBody>
          <a:bodyPr wrap="square">
            <a:spAutoFit/>
          </a:bodyPr>
          <a:lstStyle/>
          <a:p>
            <a:pPr>
              <a:spcAft>
                <a:spcPts val="0"/>
              </a:spcAft>
            </a:pPr>
            <a:r>
              <a:rPr lang="es-MX" sz="1800" b="1" dirty="0">
                <a:solidFill>
                  <a:srgbClr val="C00000"/>
                </a:solidFill>
                <a:latin typeface="Arial" panose="020B0604020202020204" pitchFamily="34" charset="0"/>
                <a:ea typeface="Times New Roman" panose="02020603050405020304" pitchFamily="18" charset="0"/>
                <a:cs typeface="Arial" panose="020B0604020202020204" pitchFamily="34" charset="0"/>
              </a:rPr>
              <a:t>“LA IMPORTANCIA DE LA TOMA DE DECISIONES PRODUCTIVAS EN LA LUBRICACION PROFESIONAL EN UN INGENIO”</a:t>
            </a:r>
            <a:endParaRPr lang="es-MX" sz="18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CuadroTexto 5"/>
          <p:cNvSpPr txBox="1"/>
          <p:nvPr/>
        </p:nvSpPr>
        <p:spPr>
          <a:xfrm>
            <a:off x="1143000" y="4916269"/>
            <a:ext cx="3048000" cy="600164"/>
          </a:xfrm>
          <a:prstGeom prst="rect">
            <a:avLst/>
          </a:prstGeom>
          <a:noFill/>
        </p:spPr>
        <p:txBody>
          <a:bodyPr wrap="square" rtlCol="0">
            <a:spAutoFit/>
          </a:bodyPr>
          <a:lstStyle/>
          <a:p>
            <a:r>
              <a:rPr lang="es-MX" sz="1100" dirty="0" smtClean="0">
                <a:latin typeface="Arial" panose="020B0604020202020204" pitchFamily="34" charset="0"/>
                <a:cs typeface="Arial" panose="020B0604020202020204" pitchFamily="34" charset="0"/>
              </a:rPr>
              <a:t>Presenta: IQ Gilberto Andrade Viascan</a:t>
            </a:r>
          </a:p>
          <a:p>
            <a:r>
              <a:rPr lang="es-MX" sz="1100" dirty="0" smtClean="0">
                <a:latin typeface="Arial" panose="020B0604020202020204" pitchFamily="34" charset="0"/>
                <a:cs typeface="Arial" panose="020B0604020202020204" pitchFamily="34" charset="0"/>
              </a:rPr>
              <a:t>Gerente Técnico y Capacitación</a:t>
            </a:r>
          </a:p>
          <a:p>
            <a:r>
              <a:rPr lang="es-MX" sz="1100" dirty="0" smtClean="0">
                <a:latin typeface="Arial" panose="020B0604020202020204" pitchFamily="34" charset="0"/>
                <a:cs typeface="Arial" panose="020B0604020202020204" pitchFamily="34" charset="0"/>
              </a:rPr>
              <a:t>Grupo Tritech</a:t>
            </a:r>
            <a:endParaRPr lang="es-MX" sz="1100" dirty="0">
              <a:latin typeface="Arial" panose="020B0604020202020204" pitchFamily="34" charset="0"/>
              <a:cs typeface="Arial" panose="020B0604020202020204" pitchFamily="34" charset="0"/>
            </a:endParaRPr>
          </a:p>
        </p:txBody>
      </p:sp>
      <p:sp>
        <p:nvSpPr>
          <p:cNvPr id="8" name="CuadroTexto 7"/>
          <p:cNvSpPr txBox="1"/>
          <p:nvPr/>
        </p:nvSpPr>
        <p:spPr>
          <a:xfrm>
            <a:off x="5029200" y="5715000"/>
            <a:ext cx="3581400" cy="338554"/>
          </a:xfrm>
          <a:prstGeom prst="rect">
            <a:avLst/>
          </a:prstGeom>
          <a:noFill/>
        </p:spPr>
        <p:txBody>
          <a:bodyPr wrap="square" rtlCol="0">
            <a:spAutoFit/>
          </a:bodyPr>
          <a:lstStyle/>
          <a:p>
            <a:endParaRPr lang="es-MX" sz="1600" dirty="0" smtClean="0"/>
          </a:p>
        </p:txBody>
      </p:sp>
      <p:pic>
        <p:nvPicPr>
          <p:cNvPr id="7" name="Imagen 6"/>
          <p:cNvPicPr>
            <a:picLocks noChangeAspect="1"/>
          </p:cNvPicPr>
          <p:nvPr/>
        </p:nvPicPr>
        <p:blipFill rotWithShape="1">
          <a:blip r:embed="rId4"/>
          <a:srcRect l="19911" t="11458" r="20938" b="70833"/>
          <a:stretch/>
        </p:blipFill>
        <p:spPr>
          <a:xfrm>
            <a:off x="4572000" y="5181600"/>
            <a:ext cx="4074453" cy="685800"/>
          </a:xfrm>
          <a:prstGeom prst="rect">
            <a:avLst/>
          </a:prstGeom>
          <a:ln>
            <a:solidFill>
              <a:schemeClr val="bg1">
                <a:lumMod val="50000"/>
              </a:schemeClr>
            </a:solidFill>
          </a:ln>
        </p:spPr>
      </p:pic>
      <p:pic>
        <p:nvPicPr>
          <p:cNvPr id="10" name="Picture 12" descr="Society "/>
          <p:cNvPicPr>
            <a:picLocks noChangeAspect="1" noChangeArrowheads="1"/>
          </p:cNvPicPr>
          <p:nvPr/>
        </p:nvPicPr>
        <p:blipFill>
          <a:blip r:embed="rId5" cstate="print"/>
          <a:srcRect/>
          <a:stretch>
            <a:fillRect/>
          </a:stretch>
        </p:blipFill>
        <p:spPr bwMode="auto">
          <a:xfrm>
            <a:off x="2234952" y="5562600"/>
            <a:ext cx="864096" cy="836701"/>
          </a:xfrm>
          <a:prstGeom prst="rect">
            <a:avLst/>
          </a:prstGeom>
          <a:noFill/>
        </p:spPr>
      </p:pic>
      <p:sp>
        <p:nvSpPr>
          <p:cNvPr id="9" name="CuadroTexto 8"/>
          <p:cNvSpPr txBox="1"/>
          <p:nvPr/>
        </p:nvSpPr>
        <p:spPr>
          <a:xfrm>
            <a:off x="1066800" y="6287869"/>
            <a:ext cx="3200400" cy="584775"/>
          </a:xfrm>
          <a:prstGeom prst="rect">
            <a:avLst/>
          </a:prstGeom>
          <a:noFill/>
        </p:spPr>
        <p:txBody>
          <a:bodyPr wrap="square" rtlCol="0">
            <a:spAutoFit/>
          </a:bodyPr>
          <a:lstStyle/>
          <a:p>
            <a:r>
              <a:rPr lang="es-MX" sz="800" dirty="0" smtClean="0">
                <a:latin typeface="Arial" panose="020B0604020202020204" pitchFamily="34" charset="0"/>
                <a:cs typeface="Arial" panose="020B0604020202020204" pitchFamily="34" charset="0"/>
              </a:rPr>
              <a:t>Miembro de la </a:t>
            </a:r>
            <a:r>
              <a:rPr lang="es-MX" sz="800" dirty="0" err="1" smtClean="0">
                <a:latin typeface="Arial" panose="020B0604020202020204" pitchFamily="34" charset="0"/>
                <a:cs typeface="Arial" panose="020B0604020202020204" pitchFamily="34" charset="0"/>
              </a:rPr>
              <a:t>Society</a:t>
            </a:r>
            <a:r>
              <a:rPr lang="es-MX" sz="800" dirty="0" smtClean="0">
                <a:latin typeface="Arial" panose="020B0604020202020204" pitchFamily="34" charset="0"/>
                <a:cs typeface="Arial" panose="020B0604020202020204" pitchFamily="34" charset="0"/>
              </a:rPr>
              <a:t> of </a:t>
            </a:r>
            <a:r>
              <a:rPr lang="es-MX" sz="800" dirty="0" err="1" smtClean="0">
                <a:latin typeface="Arial" panose="020B0604020202020204" pitchFamily="34" charset="0"/>
                <a:cs typeface="Arial" panose="020B0604020202020204" pitchFamily="34" charset="0"/>
              </a:rPr>
              <a:t>Tribologist</a:t>
            </a:r>
            <a:r>
              <a:rPr lang="es-MX" sz="800" dirty="0" smtClean="0">
                <a:latin typeface="Arial" panose="020B0604020202020204" pitchFamily="34" charset="0"/>
                <a:cs typeface="Arial" panose="020B0604020202020204" pitchFamily="34" charset="0"/>
              </a:rPr>
              <a:t> and </a:t>
            </a:r>
            <a:r>
              <a:rPr lang="es-MX" sz="800" dirty="0" err="1">
                <a:latin typeface="Arial" panose="020B0604020202020204" pitchFamily="34" charset="0"/>
                <a:cs typeface="Arial" panose="020B0604020202020204" pitchFamily="34" charset="0"/>
              </a:rPr>
              <a:t>L</a:t>
            </a:r>
            <a:r>
              <a:rPr lang="es-MX" sz="800" dirty="0" err="1" smtClean="0">
                <a:latin typeface="Arial" panose="020B0604020202020204" pitchFamily="34" charset="0"/>
                <a:cs typeface="Arial" panose="020B0604020202020204" pitchFamily="34" charset="0"/>
              </a:rPr>
              <a:t>ubrication</a:t>
            </a:r>
            <a:r>
              <a:rPr lang="es-MX" sz="800" dirty="0" smtClean="0">
                <a:latin typeface="Arial" panose="020B0604020202020204" pitchFamily="34" charset="0"/>
                <a:cs typeface="Arial" panose="020B0604020202020204" pitchFamily="34" charset="0"/>
              </a:rPr>
              <a:t> </a:t>
            </a:r>
            <a:r>
              <a:rPr lang="es-MX" sz="800" dirty="0" err="1" smtClean="0">
                <a:latin typeface="Arial" panose="020B0604020202020204" pitchFamily="34" charset="0"/>
                <a:cs typeface="Arial" panose="020B0604020202020204" pitchFamily="34" charset="0"/>
              </a:rPr>
              <a:t>Engineers</a:t>
            </a:r>
            <a:endParaRPr lang="es-MX" sz="800" dirty="0" smtClean="0">
              <a:latin typeface="Arial" panose="020B0604020202020204" pitchFamily="34" charset="0"/>
              <a:cs typeface="Arial" panose="020B0604020202020204" pitchFamily="34" charset="0"/>
            </a:endParaRPr>
          </a:p>
          <a:p>
            <a:endParaRPr lang="es-MX" sz="800" dirty="0" smtClean="0">
              <a:latin typeface="Arial" panose="020B0604020202020204" pitchFamily="34" charset="0"/>
              <a:cs typeface="Arial" panose="020B0604020202020204" pitchFamily="34" charset="0"/>
            </a:endParaRPr>
          </a:p>
          <a:p>
            <a:r>
              <a:rPr lang="es-MX" sz="800" b="1" i="1" dirty="0">
                <a:latin typeface="Arial" panose="020B0604020202020204" pitchFamily="34" charset="0"/>
                <a:cs typeface="Arial" panose="020B0604020202020204" pitchFamily="34" charset="0"/>
              </a:rPr>
              <a:t>STLE No. 51145 IM </a:t>
            </a:r>
          </a:p>
          <a:p>
            <a:endParaRPr lang="es-MX" sz="800" dirty="0">
              <a:latin typeface="Arial" panose="020B0604020202020204" pitchFamily="34" charset="0"/>
              <a:cs typeface="Arial" panose="020B0604020202020204" pitchFamily="34" charset="0"/>
            </a:endParaRPr>
          </a:p>
        </p:txBody>
      </p:sp>
      <p:sp>
        <p:nvSpPr>
          <p:cNvPr id="11" name="CuadroTexto 10"/>
          <p:cNvSpPr txBox="1"/>
          <p:nvPr/>
        </p:nvSpPr>
        <p:spPr>
          <a:xfrm>
            <a:off x="4648200" y="6291590"/>
            <a:ext cx="3048000" cy="261610"/>
          </a:xfrm>
          <a:prstGeom prst="rect">
            <a:avLst/>
          </a:prstGeom>
          <a:noFill/>
        </p:spPr>
        <p:txBody>
          <a:bodyPr wrap="square" rtlCol="0">
            <a:spAutoFit/>
          </a:bodyPr>
          <a:lstStyle/>
          <a:p>
            <a:pPr algn="r"/>
            <a:r>
              <a:rPr lang="es-MX" sz="1100" dirty="0" smtClean="0"/>
              <a:t>San Pedro Sula, 23 de Agosto de 2017</a:t>
            </a:r>
            <a:endParaRPr lang="es-MX" sz="1100" dirty="0"/>
          </a:p>
        </p:txBody>
      </p:sp>
    </p:spTree>
    <p:extLst>
      <p:ext uri="{BB962C8B-B14F-4D97-AF65-F5344CB8AC3E}">
        <p14:creationId xmlns:p14="http://schemas.microsoft.com/office/powerpoint/2010/main" val="3687068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Estadística de errores en mantenimiento de aviones</a:t>
            </a:r>
            <a:endParaRPr lang="es-MX" dirty="0"/>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Lst>
          </a:blip>
          <a:srcRect l="19261" t="49521" r="42086" b="17145"/>
          <a:stretch/>
        </p:blipFill>
        <p:spPr>
          <a:xfrm>
            <a:off x="2362200" y="2362200"/>
            <a:ext cx="5638800" cy="2962563"/>
          </a:xfrm>
          <a:prstGeom prst="rect">
            <a:avLst/>
          </a:prstGeom>
          <a:ln>
            <a:solidFill>
              <a:schemeClr val="bg1">
                <a:lumMod val="50000"/>
              </a:schemeClr>
            </a:solidFill>
          </a:ln>
        </p:spPr>
      </p:pic>
      <p:sp>
        <p:nvSpPr>
          <p:cNvPr id="5" name="Marcador de contenido 2"/>
          <p:cNvSpPr>
            <a:spLocks noGrp="1"/>
          </p:cNvSpPr>
          <p:nvPr>
            <p:ph idx="1"/>
          </p:nvPr>
        </p:nvSpPr>
        <p:spPr>
          <a:xfrm>
            <a:off x="1371600" y="1524000"/>
            <a:ext cx="7239000" cy="990600"/>
          </a:xfrm>
        </p:spPr>
        <p:txBody>
          <a:bodyPr/>
          <a:lstStyle/>
          <a:p>
            <a:r>
              <a:rPr lang="es-MX" sz="1800" dirty="0" smtClean="0"/>
              <a:t>Se estima que el porcentaje de accidentes de aviación, atribuibles a errores humanos, permanece estable en los últimos 40 años.</a:t>
            </a:r>
          </a:p>
          <a:p>
            <a:endParaRPr lang="es-MX" sz="1800" dirty="0"/>
          </a:p>
        </p:txBody>
      </p:sp>
      <p:sp>
        <p:nvSpPr>
          <p:cNvPr id="6" name="CuadroTexto 5"/>
          <p:cNvSpPr txBox="1"/>
          <p:nvPr/>
        </p:nvSpPr>
        <p:spPr>
          <a:xfrm>
            <a:off x="2286000" y="5486400"/>
            <a:ext cx="5562600" cy="307777"/>
          </a:xfrm>
          <a:prstGeom prst="rect">
            <a:avLst/>
          </a:prstGeom>
          <a:noFill/>
        </p:spPr>
        <p:txBody>
          <a:bodyPr wrap="square" rtlCol="0">
            <a:spAutoFit/>
          </a:bodyPr>
          <a:lstStyle/>
          <a:p>
            <a:pPr algn="l"/>
            <a:r>
              <a:rPr lang="es-MX" sz="1400" dirty="0" smtClean="0">
                <a:latin typeface="Arial" panose="020B0604020202020204" pitchFamily="34" charset="0"/>
                <a:cs typeface="Arial" panose="020B0604020202020204" pitchFamily="34" charset="0"/>
              </a:rPr>
              <a:t>* Un 50% son fallas de tipo humano</a:t>
            </a:r>
            <a:endParaRPr lang="es-MX" sz="1400" dirty="0">
              <a:latin typeface="Arial" panose="020B0604020202020204" pitchFamily="34" charset="0"/>
              <a:cs typeface="Arial" panose="020B0604020202020204" pitchFamily="34" charset="0"/>
            </a:endParaRPr>
          </a:p>
        </p:txBody>
      </p:sp>
      <p:cxnSp>
        <p:nvCxnSpPr>
          <p:cNvPr id="8" name="Conector recto 7"/>
          <p:cNvCxnSpPr/>
          <p:nvPr/>
        </p:nvCxnSpPr>
        <p:spPr bwMode="auto">
          <a:xfrm>
            <a:off x="4495800" y="2438400"/>
            <a:ext cx="0" cy="2209800"/>
          </a:xfrm>
          <a:prstGeom prst="line">
            <a:avLst/>
          </a:prstGeom>
          <a:solidFill>
            <a:schemeClr val="accent1"/>
          </a:solidFill>
          <a:ln w="19050" cap="flat" cmpd="sng" algn="ctr">
            <a:solidFill>
              <a:srgbClr val="FF0000"/>
            </a:solidFill>
            <a:prstDash val="dash"/>
            <a:round/>
            <a:headEnd type="none" w="med" len="med"/>
            <a:tailEnd type="none" w="med" len="med"/>
          </a:ln>
          <a:effectLst/>
        </p:spPr>
      </p:cxnSp>
    </p:spTree>
    <p:extLst>
      <p:ext uri="{BB962C8B-B14F-4D97-AF65-F5344CB8AC3E}">
        <p14:creationId xmlns:p14="http://schemas.microsoft.com/office/powerpoint/2010/main" val="2372515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3000" y="152400"/>
            <a:ext cx="7772400" cy="914400"/>
          </a:xfrm>
        </p:spPr>
        <p:txBody>
          <a:bodyPr/>
          <a:lstStyle/>
          <a:p>
            <a:r>
              <a:rPr lang="es-MX" sz="2900" dirty="0" smtClean="0"/>
              <a:t>Vuelo </a:t>
            </a:r>
            <a:r>
              <a:rPr lang="es-MX" sz="2900" dirty="0" err="1" smtClean="0"/>
              <a:t>Aloha</a:t>
            </a:r>
            <a:r>
              <a:rPr lang="es-MX" sz="2900" dirty="0" smtClean="0"/>
              <a:t> 243 (Maui, 28 de abril de 1988)</a:t>
            </a:r>
            <a:endParaRPr lang="es-MX" sz="2900" dirty="0"/>
          </a:p>
        </p:txBody>
      </p:sp>
      <p:pic>
        <p:nvPicPr>
          <p:cNvPr id="4" name="Imagen 3"/>
          <p:cNvPicPr>
            <a:picLocks noChangeAspect="1"/>
          </p:cNvPicPr>
          <p:nvPr/>
        </p:nvPicPr>
        <p:blipFill rotWithShape="1">
          <a:blip r:embed="rId2"/>
          <a:srcRect l="21889" t="28385" r="41508" b="17188"/>
          <a:stretch/>
        </p:blipFill>
        <p:spPr>
          <a:xfrm>
            <a:off x="4240676" y="1485900"/>
            <a:ext cx="1988674" cy="1662532"/>
          </a:xfrm>
          <a:prstGeom prst="rect">
            <a:avLst/>
          </a:prstGeom>
        </p:spPr>
      </p:pic>
      <p:pic>
        <p:nvPicPr>
          <p:cNvPr id="5" name="Imagen 4"/>
          <p:cNvPicPr>
            <a:picLocks noChangeAspect="1"/>
          </p:cNvPicPr>
          <p:nvPr/>
        </p:nvPicPr>
        <p:blipFill rotWithShape="1">
          <a:blip r:embed="rId3"/>
          <a:srcRect l="22914" t="39062" r="42240" b="19271"/>
          <a:stretch/>
        </p:blipFill>
        <p:spPr>
          <a:xfrm>
            <a:off x="4286250" y="3205582"/>
            <a:ext cx="1943100" cy="1306286"/>
          </a:xfrm>
          <a:prstGeom prst="rect">
            <a:avLst/>
          </a:prstGeom>
        </p:spPr>
      </p:pic>
      <p:pic>
        <p:nvPicPr>
          <p:cNvPr id="6" name="Imagen 5"/>
          <p:cNvPicPr>
            <a:picLocks noChangeAspect="1"/>
          </p:cNvPicPr>
          <p:nvPr/>
        </p:nvPicPr>
        <p:blipFill rotWithShape="1">
          <a:blip r:embed="rId4"/>
          <a:srcRect l="21157" t="38802" r="43997" b="17188"/>
          <a:stretch/>
        </p:blipFill>
        <p:spPr>
          <a:xfrm>
            <a:off x="4286250" y="4696925"/>
            <a:ext cx="1916639" cy="1360975"/>
          </a:xfrm>
          <a:prstGeom prst="rect">
            <a:avLst/>
          </a:prstGeom>
        </p:spPr>
      </p:pic>
      <p:pic>
        <p:nvPicPr>
          <p:cNvPr id="7" name="Imagen 6"/>
          <p:cNvPicPr>
            <a:picLocks noChangeAspect="1"/>
          </p:cNvPicPr>
          <p:nvPr/>
        </p:nvPicPr>
        <p:blipFill rotWithShape="1">
          <a:blip r:embed="rId5"/>
          <a:srcRect l="23646" t="35416" r="46340" b="16927"/>
          <a:stretch/>
        </p:blipFill>
        <p:spPr>
          <a:xfrm>
            <a:off x="6419849" y="1825557"/>
            <a:ext cx="1771651" cy="1240889"/>
          </a:xfrm>
          <a:prstGeom prst="rect">
            <a:avLst/>
          </a:prstGeom>
        </p:spPr>
      </p:pic>
      <p:pic>
        <p:nvPicPr>
          <p:cNvPr id="8" name="Imagen 7"/>
          <p:cNvPicPr>
            <a:picLocks noChangeAspect="1"/>
          </p:cNvPicPr>
          <p:nvPr/>
        </p:nvPicPr>
        <p:blipFill rotWithShape="1">
          <a:blip r:embed="rId6"/>
          <a:srcRect l="21010" t="35416" r="43997" b="17188"/>
          <a:stretch/>
        </p:blipFill>
        <p:spPr>
          <a:xfrm>
            <a:off x="6419849" y="3154135"/>
            <a:ext cx="1782957" cy="1357733"/>
          </a:xfrm>
          <a:prstGeom prst="rect">
            <a:avLst/>
          </a:prstGeom>
        </p:spPr>
      </p:pic>
      <p:pic>
        <p:nvPicPr>
          <p:cNvPr id="9" name="Imagen 8"/>
          <p:cNvPicPr>
            <a:picLocks noChangeAspect="1"/>
          </p:cNvPicPr>
          <p:nvPr/>
        </p:nvPicPr>
        <p:blipFill rotWithShape="1">
          <a:blip r:embed="rId7"/>
          <a:srcRect l="18961" t="27865" r="40044" b="18229"/>
          <a:stretch/>
        </p:blipFill>
        <p:spPr>
          <a:xfrm>
            <a:off x="6324662" y="4756754"/>
            <a:ext cx="2739191" cy="2025046"/>
          </a:xfrm>
          <a:prstGeom prst="rect">
            <a:avLst/>
          </a:prstGeom>
        </p:spPr>
      </p:pic>
      <p:sp>
        <p:nvSpPr>
          <p:cNvPr id="11" name="CuadroTexto 10"/>
          <p:cNvSpPr txBox="1"/>
          <p:nvPr/>
        </p:nvSpPr>
        <p:spPr>
          <a:xfrm>
            <a:off x="1066800" y="1692149"/>
            <a:ext cx="3097676" cy="4616648"/>
          </a:xfrm>
          <a:prstGeom prst="rect">
            <a:avLst/>
          </a:prstGeom>
          <a:noFill/>
        </p:spPr>
        <p:txBody>
          <a:bodyPr wrap="square" rtlCol="0">
            <a:spAutoFit/>
          </a:bodyPr>
          <a:lstStyle/>
          <a:p>
            <a:pPr marL="285750" indent="-285750" algn="l">
              <a:buClr>
                <a:srgbClr val="C00000"/>
              </a:buClr>
              <a:buFont typeface="Wingdings" panose="05000000000000000000" pitchFamily="2" charset="2"/>
              <a:buChar char="Ø"/>
            </a:pPr>
            <a:r>
              <a:rPr lang="es-MX" sz="1400" dirty="0" smtClean="0">
                <a:latin typeface="Arial" panose="020B0604020202020204" pitchFamily="34" charset="0"/>
                <a:cs typeface="Arial" panose="020B0604020202020204" pitchFamily="34" charset="0"/>
              </a:rPr>
              <a:t>Un avión B-737, perdió 6mm de revestimiento superior de la cabina en vuelo, debido a un fallo estructural.</a:t>
            </a:r>
          </a:p>
          <a:p>
            <a:pPr marL="285750" indent="-285750" algn="l">
              <a:buClr>
                <a:srgbClr val="C00000"/>
              </a:buClr>
              <a:buFont typeface="Wingdings" panose="05000000000000000000" pitchFamily="2" charset="2"/>
              <a:buChar char="Ø"/>
            </a:pPr>
            <a:r>
              <a:rPr lang="es-MX" sz="1400" dirty="0" smtClean="0">
                <a:latin typeface="Arial" panose="020B0604020202020204" pitchFamily="34" charset="0"/>
                <a:cs typeface="Arial" panose="020B0604020202020204" pitchFamily="34" charset="0"/>
              </a:rPr>
              <a:t>Milagrosamente el avión pudo aterrizar y solo falleció una azafata.</a:t>
            </a:r>
          </a:p>
          <a:p>
            <a:pPr marL="285750" indent="-285750" algn="l">
              <a:buClr>
                <a:srgbClr val="C00000"/>
              </a:buClr>
              <a:buFont typeface="Wingdings" panose="05000000000000000000" pitchFamily="2" charset="2"/>
              <a:buChar char="Ø"/>
            </a:pPr>
            <a:r>
              <a:rPr lang="es-MX" sz="1400" dirty="0" smtClean="0">
                <a:latin typeface="Arial" panose="020B0604020202020204" pitchFamily="34" charset="0"/>
                <a:cs typeface="Arial" panose="020B0604020202020204" pitchFamily="34" charset="0"/>
              </a:rPr>
              <a:t>La investigación revelo que había 240 grietas en el revestimiento que no se habían detectado durante la inspección del avión.</a:t>
            </a:r>
          </a:p>
          <a:p>
            <a:pPr marL="285750" indent="-285750" algn="l">
              <a:buClr>
                <a:srgbClr val="C00000"/>
              </a:buClr>
              <a:buFont typeface="Wingdings" panose="05000000000000000000" pitchFamily="2" charset="2"/>
              <a:buChar char="Ø"/>
            </a:pPr>
            <a:r>
              <a:rPr lang="es-MX" sz="1400" dirty="0" smtClean="0">
                <a:latin typeface="Arial" panose="020B0604020202020204" pitchFamily="34" charset="0"/>
                <a:cs typeface="Arial" panose="020B0604020202020204" pitchFamily="34" charset="0"/>
              </a:rPr>
              <a:t>El avión había sido inspeccionado por 2 técnicos con un promedio de 22 años de servicio.</a:t>
            </a:r>
          </a:p>
          <a:p>
            <a:pPr marL="285750" indent="-285750" algn="l">
              <a:buClr>
                <a:srgbClr val="C00000"/>
              </a:buClr>
              <a:buFont typeface="Wingdings" panose="05000000000000000000" pitchFamily="2" charset="2"/>
              <a:buChar char="Ø"/>
            </a:pPr>
            <a:r>
              <a:rPr lang="es-MX" sz="1400" dirty="0" smtClean="0">
                <a:latin typeface="Arial" panose="020B0604020202020204" pitchFamily="34" charset="0"/>
                <a:cs typeface="Arial" panose="020B0604020202020204" pitchFamily="34" charset="0"/>
              </a:rPr>
              <a:t>A raíz del accidente, la FAA lanzó un programa y estudio detallado de la influencia de los factores humanos en el mantenimiento </a:t>
            </a:r>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514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71600" y="1143000"/>
            <a:ext cx="6858000" cy="954107"/>
          </a:xfrm>
          <a:prstGeom prst="rect">
            <a:avLst/>
          </a:prstGeom>
          <a:noFill/>
        </p:spPr>
        <p:txBody>
          <a:bodyPr wrap="square" rtlCol="0">
            <a:spAutoFit/>
          </a:bodyPr>
          <a:lstStyle/>
          <a:p>
            <a:pPr algn="l"/>
            <a:r>
              <a:rPr lang="es-MX" sz="1400" dirty="0">
                <a:latin typeface="Arial" panose="020B0604020202020204" pitchFamily="34" charset="0"/>
                <a:cs typeface="Arial" panose="020B0604020202020204" pitchFamily="34" charset="0"/>
              </a:rPr>
              <a:t>Dentro de las causas del error humano, en la siguiente tabla se muestra el resultado de una investigación de 1700 accidentes reportados en industrias químicas europeas (Fuente: </a:t>
            </a:r>
            <a:r>
              <a:rPr lang="es-MX" sz="1400" dirty="0" err="1">
                <a:latin typeface="Arial" panose="020B0604020202020204" pitchFamily="34" charset="0"/>
                <a:cs typeface="Arial" panose="020B0604020202020204" pitchFamily="34" charset="0"/>
              </a:rPr>
              <a:t>European</a:t>
            </a:r>
            <a:r>
              <a:rPr lang="es-MX" sz="1400" dirty="0">
                <a:latin typeface="Arial" panose="020B0604020202020204" pitchFamily="34" charset="0"/>
                <a:cs typeface="Arial" panose="020B0604020202020204" pitchFamily="34" charset="0"/>
              </a:rPr>
              <a:t> </a:t>
            </a:r>
            <a:r>
              <a:rPr lang="es-MX" sz="1400" dirty="0" err="1">
                <a:latin typeface="Arial" panose="020B0604020202020204" pitchFamily="34" charset="0"/>
                <a:cs typeface="Arial" panose="020B0604020202020204" pitchFamily="34" charset="0"/>
              </a:rPr>
              <a:t>Federation</a:t>
            </a:r>
            <a:r>
              <a:rPr lang="es-MX" sz="1400" dirty="0">
                <a:latin typeface="Arial" panose="020B0604020202020204" pitchFamily="34" charset="0"/>
                <a:cs typeface="Arial" panose="020B0604020202020204" pitchFamily="34" charset="0"/>
              </a:rPr>
              <a:t> of </a:t>
            </a:r>
            <a:r>
              <a:rPr lang="es-MX" sz="1400" dirty="0" err="1">
                <a:latin typeface="Arial" panose="020B0604020202020204" pitchFamily="34" charset="0"/>
                <a:cs typeface="Arial" panose="020B0604020202020204" pitchFamily="34" charset="0"/>
              </a:rPr>
              <a:t>chemical</a:t>
            </a:r>
            <a:r>
              <a:rPr lang="es-MX" sz="1400" dirty="0">
                <a:latin typeface="Arial" panose="020B0604020202020204" pitchFamily="34" charset="0"/>
                <a:cs typeface="Arial" panose="020B0604020202020204" pitchFamily="34" charset="0"/>
              </a:rPr>
              <a:t> </a:t>
            </a:r>
            <a:r>
              <a:rPr lang="es-MX" sz="1400" dirty="0" err="1">
                <a:latin typeface="Arial" panose="020B0604020202020204" pitchFamily="34" charset="0"/>
                <a:cs typeface="Arial" panose="020B0604020202020204" pitchFamily="34" charset="0"/>
              </a:rPr>
              <a:t>engineering</a:t>
            </a:r>
            <a:r>
              <a:rPr lang="es-MX" sz="1400" dirty="0">
                <a:latin typeface="Arial" panose="020B0604020202020204" pitchFamily="34" charset="0"/>
                <a:cs typeface="Arial" panose="020B0604020202020204" pitchFamily="34" charset="0"/>
              </a:rPr>
              <a:t> - </a:t>
            </a:r>
            <a:r>
              <a:rPr lang="es-MX" sz="1400" dirty="0" err="1">
                <a:latin typeface="Arial" panose="020B0604020202020204" pitchFamily="34" charset="0"/>
                <a:cs typeface="Arial" panose="020B0604020202020204" pitchFamily="34" charset="0"/>
              </a:rPr>
              <a:t>Joschek</a:t>
            </a:r>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2015 </a:t>
            </a:r>
            <a:r>
              <a:rPr lang="es-MX" sz="1400" dirty="0">
                <a:latin typeface="Arial" panose="020B0604020202020204" pitchFamily="34" charset="0"/>
                <a:cs typeface="Arial" panose="020B0604020202020204" pitchFamily="34" charset="0"/>
              </a:rPr>
              <a:t>)</a:t>
            </a:r>
          </a:p>
          <a:p>
            <a:pPr algn="l"/>
            <a:endParaRPr lang="es-MX" sz="1400" dirty="0">
              <a:latin typeface="Arial" panose="020B0604020202020204" pitchFamily="34" charset="0"/>
              <a:cs typeface="Arial" panose="020B0604020202020204" pitchFamily="34" charset="0"/>
            </a:endParaRPr>
          </a:p>
        </p:txBody>
      </p:sp>
      <p:sp>
        <p:nvSpPr>
          <p:cNvPr id="5" name="Título 1"/>
          <p:cNvSpPr txBox="1">
            <a:spLocks/>
          </p:cNvSpPr>
          <p:nvPr/>
        </p:nvSpPr>
        <p:spPr>
          <a:xfrm>
            <a:off x="1295400" y="381000"/>
            <a:ext cx="7772400" cy="914400"/>
          </a:xfrm>
          <a:prstGeom prst="rect">
            <a:avLst/>
          </a:prstGeom>
        </p:spPr>
        <p:txBody>
          <a:bodyPr/>
          <a:lstStyle>
            <a:lvl1pPr algn="l" rtl="0" eaLnBrk="1" fontAlgn="base" hangingPunct="1">
              <a:spcBef>
                <a:spcPct val="0"/>
              </a:spcBef>
              <a:spcAft>
                <a:spcPct val="0"/>
              </a:spcAft>
              <a:defRPr sz="3200" b="1">
                <a:solidFill>
                  <a:srgbClr val="5D7B51"/>
                </a:solidFill>
                <a:latin typeface="+mj-lt"/>
                <a:ea typeface="MS PGothic" pitchFamily="34" charset="-128"/>
                <a:cs typeface="+mj-cs"/>
              </a:defRPr>
            </a:lvl1pPr>
            <a:lvl2pPr algn="l" rtl="0" eaLnBrk="1" fontAlgn="base" hangingPunct="1">
              <a:spcBef>
                <a:spcPct val="0"/>
              </a:spcBef>
              <a:spcAft>
                <a:spcPct val="0"/>
              </a:spcAft>
              <a:defRPr sz="3200" b="1">
                <a:solidFill>
                  <a:srgbClr val="5D7B51"/>
                </a:solidFill>
                <a:latin typeface="Arial" charset="0"/>
                <a:ea typeface="MS PGothic" pitchFamily="34" charset="-128"/>
              </a:defRPr>
            </a:lvl2pPr>
            <a:lvl3pPr algn="l" rtl="0" eaLnBrk="1" fontAlgn="base" hangingPunct="1">
              <a:spcBef>
                <a:spcPct val="0"/>
              </a:spcBef>
              <a:spcAft>
                <a:spcPct val="0"/>
              </a:spcAft>
              <a:defRPr sz="3200" b="1">
                <a:solidFill>
                  <a:srgbClr val="5D7B51"/>
                </a:solidFill>
                <a:latin typeface="Arial" charset="0"/>
                <a:ea typeface="MS PGothic" pitchFamily="34" charset="-128"/>
              </a:defRPr>
            </a:lvl3pPr>
            <a:lvl4pPr algn="l" rtl="0" eaLnBrk="1" fontAlgn="base" hangingPunct="1">
              <a:spcBef>
                <a:spcPct val="0"/>
              </a:spcBef>
              <a:spcAft>
                <a:spcPct val="0"/>
              </a:spcAft>
              <a:defRPr sz="3200" b="1">
                <a:solidFill>
                  <a:srgbClr val="5D7B51"/>
                </a:solidFill>
                <a:latin typeface="Arial" charset="0"/>
                <a:ea typeface="MS PGothic" pitchFamily="34" charset="-128"/>
              </a:defRPr>
            </a:lvl4pPr>
            <a:lvl5pPr algn="l" rtl="0" eaLnBrk="1" fontAlgn="base" hangingPunct="1">
              <a:spcBef>
                <a:spcPct val="0"/>
              </a:spcBef>
              <a:spcAft>
                <a:spcPct val="0"/>
              </a:spcAft>
              <a:defRPr sz="3200" b="1">
                <a:solidFill>
                  <a:srgbClr val="5D7B51"/>
                </a:solidFill>
                <a:latin typeface="Arial" charset="0"/>
                <a:ea typeface="MS PGothic" pitchFamily="34" charset="-128"/>
              </a:defRPr>
            </a:lvl5pPr>
            <a:lvl6pPr marL="457200" algn="l" rtl="0" eaLnBrk="1" fontAlgn="base" hangingPunct="1">
              <a:spcBef>
                <a:spcPct val="0"/>
              </a:spcBef>
              <a:spcAft>
                <a:spcPct val="0"/>
              </a:spcAft>
              <a:defRPr sz="3200" b="1">
                <a:solidFill>
                  <a:srgbClr val="5D7B51"/>
                </a:solidFill>
                <a:latin typeface="Arial" charset="0"/>
                <a:ea typeface="ＭＳ Ｐゴシック" pitchFamily="20" charset="-128"/>
              </a:defRPr>
            </a:lvl6pPr>
            <a:lvl7pPr marL="914400" algn="l" rtl="0" eaLnBrk="1" fontAlgn="base" hangingPunct="1">
              <a:spcBef>
                <a:spcPct val="0"/>
              </a:spcBef>
              <a:spcAft>
                <a:spcPct val="0"/>
              </a:spcAft>
              <a:defRPr sz="3200" b="1">
                <a:solidFill>
                  <a:srgbClr val="5D7B51"/>
                </a:solidFill>
                <a:latin typeface="Arial" charset="0"/>
                <a:ea typeface="ＭＳ Ｐゴシック" pitchFamily="20" charset="-128"/>
              </a:defRPr>
            </a:lvl7pPr>
            <a:lvl8pPr marL="1371600" algn="l" rtl="0" eaLnBrk="1" fontAlgn="base" hangingPunct="1">
              <a:spcBef>
                <a:spcPct val="0"/>
              </a:spcBef>
              <a:spcAft>
                <a:spcPct val="0"/>
              </a:spcAft>
              <a:defRPr sz="3200" b="1">
                <a:solidFill>
                  <a:srgbClr val="5D7B51"/>
                </a:solidFill>
                <a:latin typeface="Arial" charset="0"/>
                <a:ea typeface="ＭＳ Ｐゴシック" pitchFamily="20" charset="-128"/>
              </a:defRPr>
            </a:lvl8pPr>
            <a:lvl9pPr marL="1828800" algn="l" rtl="0" eaLnBrk="1" fontAlgn="base" hangingPunct="1">
              <a:spcBef>
                <a:spcPct val="0"/>
              </a:spcBef>
              <a:spcAft>
                <a:spcPct val="0"/>
              </a:spcAft>
              <a:defRPr sz="3200" b="1">
                <a:solidFill>
                  <a:srgbClr val="5D7B51"/>
                </a:solidFill>
                <a:latin typeface="Arial" charset="0"/>
                <a:ea typeface="ＭＳ Ｐゴシック" pitchFamily="20" charset="-128"/>
              </a:defRPr>
            </a:lvl9pPr>
          </a:lstStyle>
          <a:p>
            <a:r>
              <a:rPr lang="es-MX" kern="0" dirty="0" smtClean="0"/>
              <a:t>Estadística de fallas industriales</a:t>
            </a:r>
            <a:endParaRPr lang="es-MX" kern="0" dirty="0"/>
          </a:p>
        </p:txBody>
      </p:sp>
      <p:pic>
        <p:nvPicPr>
          <p:cNvPr id="6" name="Imagen 5" descr="https://static.wixstatic.com/media/37a841_9635798f526647c6b9ee4ae8ccbc7181.png/v1/fill/w_481,h_268,al_c,usm_0.66_1.00_0.01/37a841_9635798f526647c6b9ee4ae8ccbc7181.png"/>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97106"/>
            <a:ext cx="6705600" cy="3922693"/>
          </a:xfrm>
          <a:prstGeom prst="rect">
            <a:avLst/>
          </a:prstGeom>
          <a:noFill/>
          <a:ln>
            <a:noFill/>
          </a:ln>
        </p:spPr>
      </p:pic>
      <p:sp>
        <p:nvSpPr>
          <p:cNvPr id="7" name="Rectángulo 6"/>
          <p:cNvSpPr/>
          <p:nvPr/>
        </p:nvSpPr>
        <p:spPr bwMode="auto">
          <a:xfrm>
            <a:off x="1409700" y="4953000"/>
            <a:ext cx="6477000" cy="2286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a typeface="ＭＳ Ｐゴシック" pitchFamily="20" charset="-128"/>
            </a:endParaRPr>
          </a:p>
        </p:txBody>
      </p:sp>
      <p:sp>
        <p:nvSpPr>
          <p:cNvPr id="8" name="Rectángulo 7"/>
          <p:cNvSpPr/>
          <p:nvPr/>
        </p:nvSpPr>
        <p:spPr bwMode="auto">
          <a:xfrm>
            <a:off x="1409700" y="3200400"/>
            <a:ext cx="6477000" cy="2286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a typeface="ＭＳ Ｐゴシック" pitchFamily="20" charset="-128"/>
            </a:endParaRPr>
          </a:p>
        </p:txBody>
      </p:sp>
      <p:sp>
        <p:nvSpPr>
          <p:cNvPr id="9" name="Rectángulo 8"/>
          <p:cNvSpPr/>
          <p:nvPr/>
        </p:nvSpPr>
        <p:spPr bwMode="auto">
          <a:xfrm>
            <a:off x="1409700" y="2438400"/>
            <a:ext cx="6477000" cy="2286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a typeface="ＭＳ Ｐゴシック" pitchFamily="20" charset="-128"/>
            </a:endParaRPr>
          </a:p>
        </p:txBody>
      </p:sp>
      <p:sp>
        <p:nvSpPr>
          <p:cNvPr id="10" name="CuadroTexto 9"/>
          <p:cNvSpPr txBox="1"/>
          <p:nvPr/>
        </p:nvSpPr>
        <p:spPr>
          <a:xfrm>
            <a:off x="1676400" y="6096000"/>
            <a:ext cx="5562600" cy="307777"/>
          </a:xfrm>
          <a:prstGeom prst="rect">
            <a:avLst/>
          </a:prstGeom>
          <a:noFill/>
        </p:spPr>
        <p:txBody>
          <a:bodyPr wrap="square" rtlCol="0">
            <a:spAutoFit/>
          </a:bodyPr>
          <a:lstStyle/>
          <a:p>
            <a:pPr algn="l"/>
            <a:r>
              <a:rPr lang="es-MX" sz="1400" dirty="0" smtClean="0">
                <a:latin typeface="Arial" panose="020B0604020202020204" pitchFamily="34" charset="0"/>
                <a:cs typeface="Arial" panose="020B0604020202020204" pitchFamily="34" charset="0"/>
              </a:rPr>
              <a:t>* Mas de un 70% son atribuibles a fallas de “tipo humano”</a:t>
            </a:r>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083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s-MX" sz="3000" dirty="0" smtClean="0">
                <a:latin typeface="Arial" panose="020B0604020202020204" pitchFamily="34" charset="0"/>
                <a:cs typeface="Arial" panose="020B0604020202020204" pitchFamily="34" charset="0"/>
              </a:rPr>
              <a:t>Estadística industrial de fallas de rodamientos (SKF)</a:t>
            </a:r>
            <a:endParaRPr lang="es-MX" sz="3000" dirty="0">
              <a:latin typeface="Arial" panose="020B0604020202020204" pitchFamily="34" charset="0"/>
              <a:cs typeface="Arial" panose="020B0604020202020204" pitchFamily="34" charset="0"/>
            </a:endParaRPr>
          </a:p>
        </p:txBody>
      </p:sp>
      <p:grpSp>
        <p:nvGrpSpPr>
          <p:cNvPr id="19" name="Grupo 18"/>
          <p:cNvGrpSpPr/>
          <p:nvPr/>
        </p:nvGrpSpPr>
        <p:grpSpPr>
          <a:xfrm>
            <a:off x="1430760" y="1295400"/>
            <a:ext cx="7560840" cy="4752528"/>
            <a:chOff x="1043608" y="1771528"/>
            <a:chExt cx="6696744" cy="4112863"/>
          </a:xfrm>
        </p:grpSpPr>
        <p:pic>
          <p:nvPicPr>
            <p:cNvPr id="20" name="Imagen 19"/>
            <p:cNvPicPr>
              <a:picLocks noChangeAspect="1"/>
            </p:cNvPicPr>
            <p:nvPr/>
          </p:nvPicPr>
          <p:blipFill>
            <a:blip r:embed="rId3"/>
            <a:stretch>
              <a:fillRect/>
            </a:stretch>
          </p:blipFill>
          <p:spPr>
            <a:xfrm>
              <a:off x="1137047" y="1771528"/>
              <a:ext cx="6603305" cy="4112863"/>
            </a:xfrm>
            <a:prstGeom prst="rect">
              <a:avLst/>
            </a:prstGeom>
          </p:spPr>
        </p:pic>
        <p:sp>
          <p:nvSpPr>
            <p:cNvPr id="21" name="CuadroTexto 20"/>
            <p:cNvSpPr txBox="1"/>
            <p:nvPr/>
          </p:nvSpPr>
          <p:spPr>
            <a:xfrm>
              <a:off x="4283968" y="2998113"/>
              <a:ext cx="1296144" cy="399527"/>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Lubricante inadecuado</a:t>
              </a:r>
              <a:endParaRPr lang="es-MX" sz="1200" b="1" dirty="0">
                <a:latin typeface="Arial" panose="020B0604020202020204" pitchFamily="34" charset="0"/>
                <a:cs typeface="Arial" panose="020B0604020202020204" pitchFamily="34" charset="0"/>
              </a:endParaRPr>
            </a:p>
          </p:txBody>
        </p:sp>
        <p:sp>
          <p:nvSpPr>
            <p:cNvPr id="22" name="CuadroTexto 21"/>
            <p:cNvSpPr txBox="1"/>
            <p:nvPr/>
          </p:nvSpPr>
          <p:spPr>
            <a:xfrm>
              <a:off x="5220072" y="3501008"/>
              <a:ext cx="1296144" cy="399527"/>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Lubricante insuficiente</a:t>
              </a:r>
              <a:endParaRPr lang="es-MX" sz="1200" b="1" dirty="0">
                <a:latin typeface="Arial" panose="020B0604020202020204" pitchFamily="34" charset="0"/>
                <a:cs typeface="Arial" panose="020B0604020202020204" pitchFamily="34" charset="0"/>
              </a:endParaRPr>
            </a:p>
          </p:txBody>
        </p:sp>
        <p:sp>
          <p:nvSpPr>
            <p:cNvPr id="23" name="CuadroTexto 22"/>
            <p:cNvSpPr txBox="1"/>
            <p:nvPr/>
          </p:nvSpPr>
          <p:spPr>
            <a:xfrm>
              <a:off x="3779912" y="4309646"/>
              <a:ext cx="1296144" cy="399527"/>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Lubricante degradado</a:t>
              </a:r>
              <a:endParaRPr lang="es-MX" sz="1200" b="1" dirty="0">
                <a:latin typeface="Arial" panose="020B0604020202020204" pitchFamily="34" charset="0"/>
                <a:cs typeface="Arial" panose="020B0604020202020204" pitchFamily="34" charset="0"/>
              </a:endParaRPr>
            </a:p>
          </p:txBody>
        </p:sp>
        <p:sp>
          <p:nvSpPr>
            <p:cNvPr id="24" name="CuadroTexto 23"/>
            <p:cNvSpPr txBox="1"/>
            <p:nvPr/>
          </p:nvSpPr>
          <p:spPr>
            <a:xfrm>
              <a:off x="2699792" y="3717032"/>
              <a:ext cx="1296144" cy="399527"/>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Contaminación por partículas.</a:t>
              </a:r>
            </a:p>
          </p:txBody>
        </p:sp>
        <p:sp>
          <p:nvSpPr>
            <p:cNvPr id="25" name="CuadroTexto 24"/>
            <p:cNvSpPr txBox="1"/>
            <p:nvPr/>
          </p:nvSpPr>
          <p:spPr>
            <a:xfrm>
              <a:off x="1043608" y="3140968"/>
              <a:ext cx="1296144" cy="559338"/>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Contaminación con agua o humedad</a:t>
              </a:r>
            </a:p>
          </p:txBody>
        </p:sp>
        <p:sp>
          <p:nvSpPr>
            <p:cNvPr id="26" name="CuadroTexto 25"/>
            <p:cNvSpPr txBox="1"/>
            <p:nvPr/>
          </p:nvSpPr>
          <p:spPr>
            <a:xfrm>
              <a:off x="1259632" y="2725470"/>
              <a:ext cx="1512168" cy="399527"/>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Error de selección del rodamiento </a:t>
              </a:r>
            </a:p>
          </p:txBody>
        </p:sp>
        <p:sp>
          <p:nvSpPr>
            <p:cNvPr id="27" name="CuadroTexto 26"/>
            <p:cNvSpPr txBox="1"/>
            <p:nvPr/>
          </p:nvSpPr>
          <p:spPr>
            <a:xfrm>
              <a:off x="2195736" y="2527012"/>
              <a:ext cx="1512168" cy="239716"/>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Error de </a:t>
              </a:r>
              <a:r>
                <a:rPr lang="es-MX" sz="1200" b="1" dirty="0">
                  <a:latin typeface="Arial" panose="020B0604020202020204" pitchFamily="34" charset="0"/>
                  <a:cs typeface="Arial" panose="020B0604020202020204" pitchFamily="34" charset="0"/>
                </a:rPr>
                <a:t>m</a:t>
              </a:r>
              <a:r>
                <a:rPr lang="es-MX" sz="1200" b="1" dirty="0" smtClean="0">
                  <a:latin typeface="Arial" panose="020B0604020202020204" pitchFamily="34" charset="0"/>
                  <a:cs typeface="Arial" panose="020B0604020202020204" pitchFamily="34" charset="0"/>
                </a:rPr>
                <a:t>ontaje </a:t>
              </a:r>
            </a:p>
          </p:txBody>
        </p:sp>
        <p:sp>
          <p:nvSpPr>
            <p:cNvPr id="28" name="CuadroTexto 27"/>
            <p:cNvSpPr txBox="1"/>
            <p:nvPr/>
          </p:nvSpPr>
          <p:spPr>
            <a:xfrm>
              <a:off x="2339752" y="2204864"/>
              <a:ext cx="1512168" cy="239716"/>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Defecto de material </a:t>
              </a:r>
            </a:p>
          </p:txBody>
        </p:sp>
        <p:sp>
          <p:nvSpPr>
            <p:cNvPr id="29" name="CuadroTexto 28"/>
            <p:cNvSpPr txBox="1"/>
            <p:nvPr/>
          </p:nvSpPr>
          <p:spPr>
            <a:xfrm>
              <a:off x="3779912" y="2276872"/>
              <a:ext cx="1152128" cy="239716"/>
            </a:xfrm>
            <a:prstGeom prst="rect">
              <a:avLst/>
            </a:prstGeom>
            <a:noFill/>
          </p:spPr>
          <p:txBody>
            <a:bodyPr wrap="square" rtlCol="0">
              <a:spAutoFit/>
            </a:bodyPr>
            <a:lstStyle/>
            <a:p>
              <a:pPr algn="ctr"/>
              <a:r>
                <a:rPr lang="es-MX" sz="1200" b="1" dirty="0" smtClean="0">
                  <a:latin typeface="Arial" panose="020B0604020202020204" pitchFamily="34" charset="0"/>
                  <a:cs typeface="Arial" panose="020B0604020202020204" pitchFamily="34" charset="0"/>
                </a:rPr>
                <a:t>Otras fallas </a:t>
              </a:r>
            </a:p>
          </p:txBody>
        </p:sp>
      </p:grpSp>
      <p:sp>
        <p:nvSpPr>
          <p:cNvPr id="9" name="CuadroTexto 8"/>
          <p:cNvSpPr txBox="1"/>
          <p:nvPr/>
        </p:nvSpPr>
        <p:spPr>
          <a:xfrm>
            <a:off x="6878579" y="5805264"/>
            <a:ext cx="1437837" cy="184666"/>
          </a:xfrm>
          <a:prstGeom prst="rect">
            <a:avLst/>
          </a:prstGeom>
          <a:noFill/>
        </p:spPr>
        <p:txBody>
          <a:bodyPr wrap="square" rtlCol="0">
            <a:spAutoFit/>
          </a:bodyPr>
          <a:lstStyle/>
          <a:p>
            <a:r>
              <a:rPr lang="es-MX" sz="600" i="1" dirty="0" smtClean="0"/>
              <a:t>* Cortesía de Noria Latinoamericana</a:t>
            </a:r>
            <a:endParaRPr lang="es-MX" sz="600" i="1" dirty="0"/>
          </a:p>
        </p:txBody>
      </p:sp>
      <p:sp>
        <p:nvSpPr>
          <p:cNvPr id="16" name="CuadroTexto 15"/>
          <p:cNvSpPr txBox="1"/>
          <p:nvPr/>
        </p:nvSpPr>
        <p:spPr>
          <a:xfrm>
            <a:off x="1573560" y="6019800"/>
            <a:ext cx="5305020" cy="523220"/>
          </a:xfrm>
          <a:prstGeom prst="rect">
            <a:avLst/>
          </a:prstGeom>
          <a:noFill/>
          <a:ln>
            <a:noFill/>
          </a:ln>
        </p:spPr>
        <p:txBody>
          <a:bodyPr wrap="square" rtlCol="0">
            <a:spAutoFit/>
          </a:bodyPr>
          <a:lstStyle/>
          <a:p>
            <a:r>
              <a:rPr lang="es-MX" sz="1400" b="1" dirty="0" smtClean="0">
                <a:solidFill>
                  <a:srgbClr val="0070C0"/>
                </a:solidFill>
                <a:latin typeface="Arial" panose="020B0604020202020204" pitchFamily="34" charset="0"/>
                <a:cs typeface="Arial" panose="020B0604020202020204" pitchFamily="34" charset="0"/>
              </a:rPr>
              <a:t>Contaminación</a:t>
            </a:r>
            <a:r>
              <a:rPr lang="es-MX" sz="1400" dirty="0" smtClean="0">
                <a:latin typeface="Arial" panose="020B0604020202020204" pitchFamily="34" charset="0"/>
                <a:cs typeface="Arial" panose="020B0604020202020204" pitchFamily="34" charset="0"/>
              </a:rPr>
              <a:t> y </a:t>
            </a:r>
            <a:r>
              <a:rPr lang="es-MX" sz="1400" i="1" dirty="0" smtClean="0">
                <a:solidFill>
                  <a:srgbClr val="C00000"/>
                </a:solidFill>
                <a:latin typeface="Arial" panose="020B0604020202020204" pitchFamily="34" charset="0"/>
                <a:cs typeface="Arial" panose="020B0604020202020204" pitchFamily="34" charset="0"/>
              </a:rPr>
              <a:t>Lubricante no adecuado o insuficiente</a:t>
            </a:r>
            <a:r>
              <a:rPr lang="es-MX" sz="1400" dirty="0" smtClean="0">
                <a:latin typeface="Arial" panose="020B0604020202020204" pitchFamily="34" charset="0"/>
                <a:cs typeface="Arial" panose="020B0604020202020204" pitchFamily="34" charset="0"/>
              </a:rPr>
              <a:t>, constituyen el mayor porcentaje </a:t>
            </a:r>
            <a:r>
              <a:rPr lang="es-MX" sz="1400" dirty="0" smtClean="0">
                <a:latin typeface="Arial" panose="020B0604020202020204" pitchFamily="34" charset="0"/>
                <a:cs typeface="Arial" panose="020B0604020202020204" pitchFamily="34" charset="0"/>
              </a:rPr>
              <a:t>de las fallas prematuras</a:t>
            </a:r>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735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9200" y="228600"/>
            <a:ext cx="7772400" cy="914400"/>
          </a:xfrm>
        </p:spPr>
        <p:txBody>
          <a:bodyPr/>
          <a:lstStyle/>
          <a:p>
            <a:r>
              <a:rPr lang="es-MX" sz="2800" dirty="0" smtClean="0"/>
              <a:t>Estadística de causa de fallas en 25 ingenios (2000 a 2016) </a:t>
            </a:r>
            <a:endParaRPr lang="es-MX" sz="2800" dirty="0"/>
          </a:p>
        </p:txBody>
      </p:sp>
      <p:pic>
        <p:nvPicPr>
          <p:cNvPr id="5" name="Imagen 4"/>
          <p:cNvPicPr>
            <a:picLocks noChangeAspect="1"/>
          </p:cNvPicPr>
          <p:nvPr/>
        </p:nvPicPr>
        <p:blipFill>
          <a:blip r:embed="rId2"/>
          <a:stretch>
            <a:fillRect/>
          </a:stretch>
        </p:blipFill>
        <p:spPr>
          <a:xfrm>
            <a:off x="1981200" y="1295400"/>
            <a:ext cx="6534698" cy="4741992"/>
          </a:xfrm>
          <a:prstGeom prst="rect">
            <a:avLst/>
          </a:prstGeom>
        </p:spPr>
      </p:pic>
      <p:sp>
        <p:nvSpPr>
          <p:cNvPr id="6" name="CuadroTexto 5"/>
          <p:cNvSpPr txBox="1"/>
          <p:nvPr/>
        </p:nvSpPr>
        <p:spPr>
          <a:xfrm>
            <a:off x="2010180" y="6106180"/>
            <a:ext cx="5305020" cy="523220"/>
          </a:xfrm>
          <a:prstGeom prst="rect">
            <a:avLst/>
          </a:prstGeom>
          <a:noFill/>
          <a:ln>
            <a:noFill/>
          </a:ln>
        </p:spPr>
        <p:txBody>
          <a:bodyPr wrap="square" rtlCol="0">
            <a:spAutoFit/>
          </a:bodyPr>
          <a:lstStyle/>
          <a:p>
            <a:r>
              <a:rPr lang="es-MX" sz="1400" b="1" dirty="0" smtClean="0">
                <a:solidFill>
                  <a:srgbClr val="0070C0"/>
                </a:solidFill>
                <a:latin typeface="Arial" panose="020B0604020202020204" pitchFamily="34" charset="0"/>
                <a:cs typeface="Arial" panose="020B0604020202020204" pitchFamily="34" charset="0"/>
              </a:rPr>
              <a:t>* Contaminación</a:t>
            </a:r>
            <a:r>
              <a:rPr lang="es-MX" sz="1400" b="1" dirty="0" smtClean="0">
                <a:latin typeface="Arial" panose="020B0604020202020204" pitchFamily="34" charset="0"/>
                <a:cs typeface="Arial" panose="020B0604020202020204" pitchFamily="34" charset="0"/>
              </a:rPr>
              <a:t> y </a:t>
            </a:r>
            <a:r>
              <a:rPr lang="es-MX" sz="1400" b="1" i="1" dirty="0" smtClean="0">
                <a:solidFill>
                  <a:srgbClr val="C00000"/>
                </a:solidFill>
                <a:latin typeface="Arial" panose="020B0604020202020204" pitchFamily="34" charset="0"/>
                <a:cs typeface="Arial" panose="020B0604020202020204" pitchFamily="34" charset="0"/>
              </a:rPr>
              <a:t>Lubricante no adecuado o insuficiente</a:t>
            </a:r>
            <a:r>
              <a:rPr lang="es-MX" sz="1400" b="1" dirty="0" smtClean="0">
                <a:latin typeface="Arial" panose="020B0604020202020204" pitchFamily="34" charset="0"/>
                <a:cs typeface="Arial" panose="020B0604020202020204" pitchFamily="34" charset="0"/>
              </a:rPr>
              <a:t>, constituyen el mayor porcentaje </a:t>
            </a:r>
            <a:r>
              <a:rPr lang="es-MX" sz="1400" b="1" dirty="0" smtClean="0">
                <a:latin typeface="Arial" panose="020B0604020202020204" pitchFamily="34" charset="0"/>
                <a:cs typeface="Arial" panose="020B0604020202020204" pitchFamily="34" charset="0"/>
              </a:rPr>
              <a:t>de las fallas prematuras</a:t>
            </a:r>
            <a:endParaRPr lang="es-MX"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148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23282" y="2057400"/>
            <a:ext cx="4114800" cy="3970318"/>
          </a:xfrm>
          <a:prstGeom prst="rect">
            <a:avLst/>
          </a:prstGeom>
          <a:noFill/>
        </p:spPr>
        <p:txBody>
          <a:bodyPr wrap="square" rtlCol="0">
            <a:spAutoFit/>
          </a:bodyPr>
          <a:lstStyle/>
          <a:p>
            <a:pPr marL="285750" lvl="0" indent="-285750" algn="l">
              <a:buFont typeface="Wingdings" panose="05000000000000000000" pitchFamily="2" charset="2"/>
              <a:buChar char="Ø"/>
            </a:pPr>
            <a:r>
              <a:rPr lang="es-MX" sz="1800" dirty="0">
                <a:latin typeface="Arial" panose="020B0604020202020204" pitchFamily="34" charset="0"/>
                <a:cs typeface="Arial" panose="020B0604020202020204" pitchFamily="34" charset="0"/>
              </a:rPr>
              <a:t>Todo error es un error humano porque al final en toda </a:t>
            </a:r>
            <a:r>
              <a:rPr lang="es-MX" sz="1800" dirty="0" smtClean="0">
                <a:latin typeface="Arial" panose="020B0604020202020204" pitchFamily="34" charset="0"/>
                <a:cs typeface="Arial" panose="020B0604020202020204" pitchFamily="34" charset="0"/>
              </a:rPr>
              <a:t>tarea, son </a:t>
            </a:r>
            <a:r>
              <a:rPr lang="es-MX" sz="1800" dirty="0">
                <a:latin typeface="Arial" panose="020B0604020202020204" pitchFamily="34" charset="0"/>
                <a:cs typeface="Arial" panose="020B0604020202020204" pitchFamily="34" charset="0"/>
              </a:rPr>
              <a:t>las personas las que deciden que hacer</a:t>
            </a:r>
          </a:p>
          <a:p>
            <a:pPr marL="285750" lvl="0" indent="-285750" algn="l">
              <a:buFont typeface="Wingdings" panose="05000000000000000000" pitchFamily="2" charset="2"/>
              <a:buChar char="Ø"/>
            </a:pPr>
            <a:r>
              <a:rPr lang="es-MX" sz="1800" dirty="0">
                <a:latin typeface="Arial" panose="020B0604020202020204" pitchFamily="34" charset="0"/>
                <a:cs typeface="Arial" panose="020B0604020202020204" pitchFamily="34" charset="0"/>
              </a:rPr>
              <a:t>Son las personas las que deciden cómo </a:t>
            </a:r>
            <a:r>
              <a:rPr lang="es-MX" sz="1800" dirty="0" smtClean="0">
                <a:latin typeface="Arial" panose="020B0604020202020204" pitchFamily="34" charset="0"/>
                <a:cs typeface="Arial" panose="020B0604020202020204" pitchFamily="34" charset="0"/>
              </a:rPr>
              <a:t>hacerlo, son </a:t>
            </a:r>
            <a:r>
              <a:rPr lang="es-MX" sz="1800" dirty="0">
                <a:latin typeface="Arial" panose="020B0604020202020204" pitchFamily="34" charset="0"/>
                <a:cs typeface="Arial" panose="020B0604020202020204" pitchFamily="34" charset="0"/>
              </a:rPr>
              <a:t>personas las que lo </a:t>
            </a:r>
            <a:r>
              <a:rPr lang="es-MX" sz="1800" dirty="0" smtClean="0">
                <a:latin typeface="Arial" panose="020B0604020202020204" pitchFamily="34" charset="0"/>
                <a:cs typeface="Arial" panose="020B0604020202020204" pitchFamily="34" charset="0"/>
              </a:rPr>
              <a:t>realizan, son personas las que lo operan. </a:t>
            </a:r>
          </a:p>
          <a:p>
            <a:pPr marL="285750" lvl="0" indent="-285750" algn="l">
              <a:buFont typeface="Wingdings" panose="05000000000000000000" pitchFamily="2" charset="2"/>
              <a:buChar char="Ø"/>
            </a:pPr>
            <a:r>
              <a:rPr lang="es-MX" sz="1800" dirty="0" smtClean="0">
                <a:latin typeface="Arial" panose="020B0604020202020204" pitchFamily="34" charset="0"/>
                <a:cs typeface="Arial" panose="020B0604020202020204" pitchFamily="34" charset="0"/>
              </a:rPr>
              <a:t>Decir </a:t>
            </a:r>
            <a:r>
              <a:rPr lang="es-MX" sz="1800" dirty="0">
                <a:latin typeface="Arial" panose="020B0604020202020204" pitchFamily="34" charset="0"/>
                <a:cs typeface="Arial" panose="020B0604020202020204" pitchFamily="34" charset="0"/>
              </a:rPr>
              <a:t>error humano en general no es </a:t>
            </a:r>
            <a:r>
              <a:rPr lang="es-MX" sz="1800" dirty="0" smtClean="0">
                <a:latin typeface="Arial" panose="020B0604020202020204" pitchFamily="34" charset="0"/>
                <a:cs typeface="Arial" panose="020B0604020202020204" pitchFamily="34" charset="0"/>
              </a:rPr>
              <a:t>muy objetivo ya que</a:t>
            </a:r>
            <a:r>
              <a:rPr lang="es-MX" sz="1800" dirty="0">
                <a:latin typeface="Arial" panose="020B0604020202020204" pitchFamily="34" charset="0"/>
                <a:cs typeface="Arial" panose="020B0604020202020204" pitchFamily="34" charset="0"/>
              </a:rPr>
              <a:t> </a:t>
            </a:r>
            <a:r>
              <a:rPr lang="es-MX" sz="1800" dirty="0">
                <a:latin typeface="Arial" panose="020B0604020202020204" pitchFamily="34" charset="0"/>
                <a:cs typeface="Arial" panose="020B0604020202020204" pitchFamily="34" charset="0"/>
              </a:rPr>
              <a:t>a</a:t>
            </a:r>
            <a:r>
              <a:rPr lang="es-MX" sz="1800" dirty="0" smtClean="0">
                <a:latin typeface="Arial" panose="020B0604020202020204" pitchFamily="34" charset="0"/>
                <a:cs typeface="Arial" panose="020B0604020202020204" pitchFamily="34" charset="0"/>
              </a:rPr>
              <a:t>l </a:t>
            </a:r>
            <a:r>
              <a:rPr lang="es-MX" sz="1800" dirty="0">
                <a:latin typeface="Arial" panose="020B0604020202020204" pitchFamily="34" charset="0"/>
                <a:cs typeface="Arial" panose="020B0604020202020204" pitchFamily="34" charset="0"/>
              </a:rPr>
              <a:t>definirlo como algo general, genera la sensación de que es algo inevitable y que siempre ocurrirá no importa lo que hagamos al </a:t>
            </a:r>
            <a:r>
              <a:rPr lang="es-MX" sz="1800" dirty="0" smtClean="0">
                <a:latin typeface="Arial" panose="020B0604020202020204" pitchFamily="34" charset="0"/>
                <a:cs typeface="Arial" panose="020B0604020202020204" pitchFamily="34" charset="0"/>
              </a:rPr>
              <a:t>respecto</a:t>
            </a:r>
            <a:endParaRPr lang="es-MX" sz="1800" dirty="0">
              <a:latin typeface="Arial" panose="020B0604020202020204" pitchFamily="34" charset="0"/>
              <a:cs typeface="Arial" panose="020B0604020202020204" pitchFamily="34" charset="0"/>
            </a:endParaRPr>
          </a:p>
        </p:txBody>
      </p:sp>
      <p:sp>
        <p:nvSpPr>
          <p:cNvPr id="4" name="Título 1"/>
          <p:cNvSpPr txBox="1">
            <a:spLocks/>
          </p:cNvSpPr>
          <p:nvPr/>
        </p:nvSpPr>
        <p:spPr>
          <a:xfrm>
            <a:off x="1143000" y="228600"/>
            <a:ext cx="7772400" cy="914400"/>
          </a:xfrm>
          <a:prstGeom prst="rect">
            <a:avLst/>
          </a:prstGeom>
        </p:spPr>
        <p:txBody>
          <a:bodyPr/>
          <a:lstStyle>
            <a:lvl1pPr algn="l" rtl="0" eaLnBrk="1" fontAlgn="base" hangingPunct="1">
              <a:spcBef>
                <a:spcPct val="0"/>
              </a:spcBef>
              <a:spcAft>
                <a:spcPct val="0"/>
              </a:spcAft>
              <a:defRPr sz="3200" b="1">
                <a:solidFill>
                  <a:srgbClr val="5D7B51"/>
                </a:solidFill>
                <a:latin typeface="+mj-lt"/>
                <a:ea typeface="MS PGothic" pitchFamily="34" charset="-128"/>
                <a:cs typeface="+mj-cs"/>
              </a:defRPr>
            </a:lvl1pPr>
            <a:lvl2pPr algn="l" rtl="0" eaLnBrk="1" fontAlgn="base" hangingPunct="1">
              <a:spcBef>
                <a:spcPct val="0"/>
              </a:spcBef>
              <a:spcAft>
                <a:spcPct val="0"/>
              </a:spcAft>
              <a:defRPr sz="3200" b="1">
                <a:solidFill>
                  <a:srgbClr val="5D7B51"/>
                </a:solidFill>
                <a:latin typeface="Arial" charset="0"/>
                <a:ea typeface="MS PGothic" pitchFamily="34" charset="-128"/>
              </a:defRPr>
            </a:lvl2pPr>
            <a:lvl3pPr algn="l" rtl="0" eaLnBrk="1" fontAlgn="base" hangingPunct="1">
              <a:spcBef>
                <a:spcPct val="0"/>
              </a:spcBef>
              <a:spcAft>
                <a:spcPct val="0"/>
              </a:spcAft>
              <a:defRPr sz="3200" b="1">
                <a:solidFill>
                  <a:srgbClr val="5D7B51"/>
                </a:solidFill>
                <a:latin typeface="Arial" charset="0"/>
                <a:ea typeface="MS PGothic" pitchFamily="34" charset="-128"/>
              </a:defRPr>
            </a:lvl3pPr>
            <a:lvl4pPr algn="l" rtl="0" eaLnBrk="1" fontAlgn="base" hangingPunct="1">
              <a:spcBef>
                <a:spcPct val="0"/>
              </a:spcBef>
              <a:spcAft>
                <a:spcPct val="0"/>
              </a:spcAft>
              <a:defRPr sz="3200" b="1">
                <a:solidFill>
                  <a:srgbClr val="5D7B51"/>
                </a:solidFill>
                <a:latin typeface="Arial" charset="0"/>
                <a:ea typeface="MS PGothic" pitchFamily="34" charset="-128"/>
              </a:defRPr>
            </a:lvl4pPr>
            <a:lvl5pPr algn="l" rtl="0" eaLnBrk="1" fontAlgn="base" hangingPunct="1">
              <a:spcBef>
                <a:spcPct val="0"/>
              </a:spcBef>
              <a:spcAft>
                <a:spcPct val="0"/>
              </a:spcAft>
              <a:defRPr sz="3200" b="1">
                <a:solidFill>
                  <a:srgbClr val="5D7B51"/>
                </a:solidFill>
                <a:latin typeface="Arial" charset="0"/>
                <a:ea typeface="MS PGothic" pitchFamily="34" charset="-128"/>
              </a:defRPr>
            </a:lvl5pPr>
            <a:lvl6pPr marL="457200" algn="l" rtl="0" eaLnBrk="1" fontAlgn="base" hangingPunct="1">
              <a:spcBef>
                <a:spcPct val="0"/>
              </a:spcBef>
              <a:spcAft>
                <a:spcPct val="0"/>
              </a:spcAft>
              <a:defRPr sz="3200" b="1">
                <a:solidFill>
                  <a:srgbClr val="5D7B51"/>
                </a:solidFill>
                <a:latin typeface="Arial" charset="0"/>
                <a:ea typeface="ＭＳ Ｐゴシック" pitchFamily="20" charset="-128"/>
              </a:defRPr>
            </a:lvl6pPr>
            <a:lvl7pPr marL="914400" algn="l" rtl="0" eaLnBrk="1" fontAlgn="base" hangingPunct="1">
              <a:spcBef>
                <a:spcPct val="0"/>
              </a:spcBef>
              <a:spcAft>
                <a:spcPct val="0"/>
              </a:spcAft>
              <a:defRPr sz="3200" b="1">
                <a:solidFill>
                  <a:srgbClr val="5D7B51"/>
                </a:solidFill>
                <a:latin typeface="Arial" charset="0"/>
                <a:ea typeface="ＭＳ Ｐゴシック" pitchFamily="20" charset="-128"/>
              </a:defRPr>
            </a:lvl7pPr>
            <a:lvl8pPr marL="1371600" algn="l" rtl="0" eaLnBrk="1" fontAlgn="base" hangingPunct="1">
              <a:spcBef>
                <a:spcPct val="0"/>
              </a:spcBef>
              <a:spcAft>
                <a:spcPct val="0"/>
              </a:spcAft>
              <a:defRPr sz="3200" b="1">
                <a:solidFill>
                  <a:srgbClr val="5D7B51"/>
                </a:solidFill>
                <a:latin typeface="Arial" charset="0"/>
                <a:ea typeface="ＭＳ Ｐゴシック" pitchFamily="20" charset="-128"/>
              </a:defRPr>
            </a:lvl8pPr>
            <a:lvl9pPr marL="1828800" algn="l" rtl="0" eaLnBrk="1" fontAlgn="base" hangingPunct="1">
              <a:spcBef>
                <a:spcPct val="0"/>
              </a:spcBef>
              <a:spcAft>
                <a:spcPct val="0"/>
              </a:spcAft>
              <a:defRPr sz="3200" b="1">
                <a:solidFill>
                  <a:srgbClr val="5D7B51"/>
                </a:solidFill>
                <a:latin typeface="Arial" charset="0"/>
                <a:ea typeface="ＭＳ Ｐゴシック" pitchFamily="20" charset="-128"/>
              </a:defRPr>
            </a:lvl9pPr>
          </a:lstStyle>
          <a:p>
            <a:r>
              <a:rPr lang="es-MX" kern="0" dirty="0" smtClean="0"/>
              <a:t>Prácticamente: </a:t>
            </a:r>
            <a:r>
              <a:rPr lang="es-MX" b="0" i="1" kern="0" dirty="0" smtClean="0"/>
              <a:t>“Todos los errores son de origen humano”</a:t>
            </a:r>
            <a:endParaRPr lang="es-MX" b="0" i="1" kern="0" dirty="0"/>
          </a:p>
        </p:txBody>
      </p:sp>
      <p:pic>
        <p:nvPicPr>
          <p:cNvPr id="5122" name="Picture 2" descr="https://principiosdemantenimientousb.wikispaces.com/file/view/mu%C3%B1equito_2.jpg/79562997/424x445/mu%C3%B1equito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452" y="2438400"/>
            <a:ext cx="3098348" cy="325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58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Conector angular 93"/>
          <p:cNvCxnSpPr/>
          <p:nvPr/>
        </p:nvCxnSpPr>
        <p:spPr>
          <a:xfrm rot="10800000">
            <a:off x="6751501" y="3718877"/>
            <a:ext cx="1032731" cy="909202"/>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1164" name="Conector angular 561163"/>
          <p:cNvCxnSpPr/>
          <p:nvPr/>
        </p:nvCxnSpPr>
        <p:spPr>
          <a:xfrm>
            <a:off x="2705203" y="2536275"/>
            <a:ext cx="1153196" cy="1104459"/>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ector angular 88"/>
          <p:cNvCxnSpPr/>
          <p:nvPr/>
        </p:nvCxnSpPr>
        <p:spPr>
          <a:xfrm rot="10800000" flipV="1">
            <a:off x="6751501" y="2731532"/>
            <a:ext cx="1032731" cy="909202"/>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1 CuadroTexto"/>
          <p:cNvSpPr txBox="1"/>
          <p:nvPr/>
        </p:nvSpPr>
        <p:spPr>
          <a:xfrm>
            <a:off x="971600" y="152400"/>
            <a:ext cx="7704856" cy="954107"/>
          </a:xfrm>
          <a:prstGeom prst="rect">
            <a:avLst/>
          </a:prstGeom>
          <a:noFill/>
        </p:spPr>
        <p:txBody>
          <a:bodyPr wrap="square" rtlCol="0">
            <a:spAutoFit/>
          </a:bodyPr>
          <a:lstStyle/>
          <a:p>
            <a:pPr algn="ctr"/>
            <a:r>
              <a:rPr lang="es-MX" sz="2800" dirty="0" smtClean="0">
                <a:solidFill>
                  <a:srgbClr val="006600"/>
                </a:solidFill>
                <a:latin typeface="Arial" panose="020B0604020202020204" pitchFamily="34" charset="0"/>
                <a:cs typeface="Arial" panose="020B0604020202020204" pitchFamily="34" charset="0"/>
              </a:rPr>
              <a:t>Modelo tribológico para analizar la lubricación de </a:t>
            </a:r>
            <a:r>
              <a:rPr lang="es-MX" sz="2800" dirty="0" smtClean="0">
                <a:solidFill>
                  <a:srgbClr val="006600"/>
                </a:solidFill>
                <a:latin typeface="Arial" panose="020B0604020202020204" pitchFamily="34" charset="0"/>
                <a:cs typeface="Arial" panose="020B0604020202020204" pitchFamily="34" charset="0"/>
              </a:rPr>
              <a:t>una maquina (sistema</a:t>
            </a:r>
            <a:r>
              <a:rPr lang="es-MX" sz="2800" dirty="0">
                <a:solidFill>
                  <a:srgbClr val="006600"/>
                </a:solidFill>
                <a:latin typeface="Arial" panose="020B0604020202020204" pitchFamily="34" charset="0"/>
                <a:cs typeface="Arial" panose="020B0604020202020204" pitchFamily="34" charset="0"/>
              </a:rPr>
              <a:t>)</a:t>
            </a:r>
            <a:endParaRPr lang="es-MX" sz="2800" dirty="0">
              <a:solidFill>
                <a:srgbClr val="006600"/>
              </a:solidFill>
              <a:latin typeface="Arial" panose="020B0604020202020204" pitchFamily="34" charset="0"/>
              <a:cs typeface="Arial" panose="020B0604020202020204" pitchFamily="34" charset="0"/>
            </a:endParaRPr>
          </a:p>
        </p:txBody>
      </p:sp>
      <p:pic>
        <p:nvPicPr>
          <p:cNvPr id="37" name="Imagen 36"/>
          <p:cNvPicPr>
            <a:picLocks noChangeAspect="1"/>
          </p:cNvPicPr>
          <p:nvPr/>
        </p:nvPicPr>
        <p:blipFill>
          <a:blip r:embed="rId3"/>
          <a:stretch>
            <a:fillRect/>
          </a:stretch>
        </p:blipFill>
        <p:spPr>
          <a:xfrm>
            <a:off x="7632234" y="4301543"/>
            <a:ext cx="1312109" cy="1521332"/>
          </a:xfrm>
          <a:prstGeom prst="rect">
            <a:avLst/>
          </a:prstGeom>
          <a:solidFill>
            <a:schemeClr val="bg1">
              <a:lumMod val="85000"/>
            </a:schemeClr>
          </a:solidFill>
          <a:ln w="12700">
            <a:solidFill>
              <a:schemeClr val="tx1"/>
            </a:solidFill>
          </a:ln>
        </p:spPr>
      </p:pic>
      <p:pic>
        <p:nvPicPr>
          <p:cNvPr id="25" name="Imagen 24"/>
          <p:cNvPicPr>
            <a:picLocks noChangeAspect="1"/>
          </p:cNvPicPr>
          <p:nvPr/>
        </p:nvPicPr>
        <p:blipFill>
          <a:blip r:embed="rId4"/>
          <a:stretch>
            <a:fillRect/>
          </a:stretch>
        </p:blipFill>
        <p:spPr>
          <a:xfrm>
            <a:off x="1447528" y="4195548"/>
            <a:ext cx="1170681" cy="1733323"/>
          </a:xfrm>
          <a:prstGeom prst="rect">
            <a:avLst/>
          </a:prstGeom>
          <a:solidFill>
            <a:schemeClr val="bg1">
              <a:lumMod val="85000"/>
            </a:schemeClr>
          </a:solidFill>
          <a:ln>
            <a:solidFill>
              <a:schemeClr val="tx1"/>
            </a:solidFill>
          </a:ln>
        </p:spPr>
      </p:pic>
      <p:pic>
        <p:nvPicPr>
          <p:cNvPr id="32" name="Imagen 31"/>
          <p:cNvPicPr>
            <a:picLocks noChangeAspect="1"/>
          </p:cNvPicPr>
          <p:nvPr/>
        </p:nvPicPr>
        <p:blipFill>
          <a:blip r:embed="rId5"/>
          <a:stretch>
            <a:fillRect/>
          </a:stretch>
        </p:blipFill>
        <p:spPr>
          <a:xfrm>
            <a:off x="1428198" y="1867436"/>
            <a:ext cx="1334027" cy="1337678"/>
          </a:xfrm>
          <a:prstGeom prst="rect">
            <a:avLst/>
          </a:prstGeom>
          <a:solidFill>
            <a:schemeClr val="bg1">
              <a:lumMod val="85000"/>
            </a:schemeClr>
          </a:solidFill>
        </p:spPr>
      </p:pic>
      <p:sp>
        <p:nvSpPr>
          <p:cNvPr id="53" name="CuadroTexto 52"/>
          <p:cNvSpPr txBox="1"/>
          <p:nvPr/>
        </p:nvSpPr>
        <p:spPr>
          <a:xfrm>
            <a:off x="1358916" y="1415480"/>
            <a:ext cx="1456764" cy="430887"/>
          </a:xfrm>
          <a:prstGeom prst="rect">
            <a:avLst/>
          </a:prstGeom>
          <a:noFill/>
        </p:spPr>
        <p:txBody>
          <a:bodyPr wrap="square" rtlCol="0">
            <a:spAutoFit/>
          </a:bodyPr>
          <a:lstStyle/>
          <a:p>
            <a:pPr algn="ctr"/>
            <a:r>
              <a:rPr lang="es-MX" sz="1050" b="1" dirty="0" smtClean="0">
                <a:latin typeface="Arial" panose="020B0604020202020204" pitchFamily="34" charset="0"/>
                <a:cs typeface="Arial" panose="020B0604020202020204" pitchFamily="34" charset="0"/>
              </a:rPr>
              <a:t>1.- Naturaleza del material a lubricar</a:t>
            </a:r>
            <a:endParaRPr lang="es-MX" sz="1050" b="1" dirty="0">
              <a:latin typeface="Arial" panose="020B0604020202020204" pitchFamily="34" charset="0"/>
              <a:cs typeface="Arial" panose="020B0604020202020204" pitchFamily="34" charset="0"/>
            </a:endParaRPr>
          </a:p>
        </p:txBody>
      </p:sp>
      <p:sp>
        <p:nvSpPr>
          <p:cNvPr id="56" name="CuadroTexto 55"/>
          <p:cNvSpPr txBox="1"/>
          <p:nvPr/>
        </p:nvSpPr>
        <p:spPr>
          <a:xfrm>
            <a:off x="1090194" y="3549080"/>
            <a:ext cx="1805406" cy="577081"/>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2</a:t>
            </a:r>
            <a:r>
              <a:rPr lang="es-MX" sz="1050" b="1" dirty="0" smtClean="0">
                <a:latin typeface="Arial" panose="020B0604020202020204" pitchFamily="34" charset="0"/>
                <a:cs typeface="Arial" panose="020B0604020202020204" pitchFamily="34" charset="0"/>
              </a:rPr>
              <a:t>.- Tipo de equipo y elemento mecánico a lubricar</a:t>
            </a:r>
            <a:endParaRPr lang="es-MX" sz="1050" b="1" dirty="0">
              <a:latin typeface="Arial" panose="020B0604020202020204" pitchFamily="34" charset="0"/>
              <a:cs typeface="Arial" panose="020B0604020202020204" pitchFamily="34" charset="0"/>
            </a:endParaRPr>
          </a:p>
        </p:txBody>
      </p:sp>
      <p:sp>
        <p:nvSpPr>
          <p:cNvPr id="57" name="CuadroTexto 56"/>
          <p:cNvSpPr txBox="1"/>
          <p:nvPr/>
        </p:nvSpPr>
        <p:spPr>
          <a:xfrm>
            <a:off x="7437860" y="1339280"/>
            <a:ext cx="1498500" cy="415498"/>
          </a:xfrm>
          <a:prstGeom prst="rect">
            <a:avLst/>
          </a:prstGeom>
          <a:noFill/>
        </p:spPr>
        <p:txBody>
          <a:bodyPr wrap="square" rtlCol="0">
            <a:spAutoFit/>
          </a:bodyPr>
          <a:lstStyle/>
          <a:p>
            <a:pPr algn="ctr"/>
            <a:r>
              <a:rPr lang="es-MX" sz="1050" b="1" dirty="0" smtClean="0">
                <a:latin typeface="Arial" panose="020B0604020202020204" pitchFamily="34" charset="0"/>
                <a:cs typeface="Arial" panose="020B0604020202020204" pitchFamily="34" charset="0"/>
              </a:rPr>
              <a:t>3.- </a:t>
            </a:r>
            <a:r>
              <a:rPr lang="es-MX" sz="1050" b="1" dirty="0">
                <a:latin typeface="Arial" panose="020B0604020202020204" pitchFamily="34" charset="0"/>
                <a:cs typeface="Arial" panose="020B0604020202020204" pitchFamily="34" charset="0"/>
              </a:rPr>
              <a:t>C</a:t>
            </a:r>
            <a:r>
              <a:rPr lang="es-MX" sz="1050" b="1" dirty="0" smtClean="0">
                <a:latin typeface="Arial" panose="020B0604020202020204" pitchFamily="34" charset="0"/>
                <a:cs typeface="Arial" panose="020B0604020202020204" pitchFamily="34" charset="0"/>
              </a:rPr>
              <a:t>alidad y tipo de lubricante utilizado</a:t>
            </a:r>
            <a:endParaRPr lang="es-MX" sz="1050" b="1" dirty="0">
              <a:latin typeface="Arial" panose="020B0604020202020204" pitchFamily="34" charset="0"/>
              <a:cs typeface="Arial" panose="020B0604020202020204" pitchFamily="34" charset="0"/>
            </a:endParaRPr>
          </a:p>
        </p:txBody>
      </p:sp>
      <p:sp>
        <p:nvSpPr>
          <p:cNvPr id="58" name="CuadroTexto 57"/>
          <p:cNvSpPr txBox="1"/>
          <p:nvPr/>
        </p:nvSpPr>
        <p:spPr>
          <a:xfrm>
            <a:off x="7352184" y="3429000"/>
            <a:ext cx="1791816" cy="738664"/>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4</a:t>
            </a:r>
            <a:r>
              <a:rPr lang="es-MX" sz="1050" b="1" dirty="0" smtClean="0">
                <a:latin typeface="Arial" panose="020B0604020202020204" pitchFamily="34" charset="0"/>
                <a:cs typeface="Arial" panose="020B0604020202020204" pitchFamily="34" charset="0"/>
              </a:rPr>
              <a:t>.- Medio ambiente, sellado y filtración de contaminantes en el sistema</a:t>
            </a:r>
            <a:endParaRPr lang="es-MX" sz="1050" b="1" dirty="0">
              <a:latin typeface="Arial" panose="020B0604020202020204" pitchFamily="34" charset="0"/>
              <a:cs typeface="Arial" panose="020B0604020202020204" pitchFamily="34" charset="0"/>
            </a:endParaRPr>
          </a:p>
        </p:txBody>
      </p:sp>
      <p:sp>
        <p:nvSpPr>
          <p:cNvPr id="60" name="CuadroTexto 59"/>
          <p:cNvSpPr txBox="1"/>
          <p:nvPr/>
        </p:nvSpPr>
        <p:spPr>
          <a:xfrm>
            <a:off x="5265620" y="5083696"/>
            <a:ext cx="1582508" cy="430887"/>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7</a:t>
            </a:r>
            <a:r>
              <a:rPr lang="es-MX" sz="1100" b="1" dirty="0" smtClean="0">
                <a:latin typeface="Arial" panose="020B0604020202020204" pitchFamily="34" charset="0"/>
                <a:cs typeface="Arial" panose="020B0604020202020204" pitchFamily="34" charset="0"/>
              </a:rPr>
              <a:t>.- Carga aplicada, tipo y duración</a:t>
            </a:r>
            <a:endParaRPr lang="es-MX" sz="1100" b="1" dirty="0">
              <a:latin typeface="Arial" panose="020B0604020202020204" pitchFamily="34" charset="0"/>
              <a:cs typeface="Arial" panose="020B0604020202020204" pitchFamily="34" charset="0"/>
            </a:endParaRPr>
          </a:p>
        </p:txBody>
      </p:sp>
      <p:sp>
        <p:nvSpPr>
          <p:cNvPr id="62" name="CuadroTexto 61"/>
          <p:cNvSpPr txBox="1"/>
          <p:nvPr/>
        </p:nvSpPr>
        <p:spPr>
          <a:xfrm>
            <a:off x="3247728" y="5155704"/>
            <a:ext cx="2304256"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6</a:t>
            </a:r>
            <a:r>
              <a:rPr lang="es-MX" sz="1100" b="1" dirty="0" smtClean="0">
                <a:latin typeface="Arial" panose="020B0604020202020204" pitchFamily="34" charset="0"/>
                <a:cs typeface="Arial" panose="020B0604020202020204" pitchFamily="34" charset="0"/>
              </a:rPr>
              <a:t>.-Velocidad del sistema</a:t>
            </a:r>
            <a:endParaRPr lang="es-MX" sz="1100" b="1" dirty="0">
              <a:latin typeface="Arial" panose="020B0604020202020204" pitchFamily="34" charset="0"/>
              <a:cs typeface="Arial" panose="020B0604020202020204" pitchFamily="34" charset="0"/>
            </a:endParaRPr>
          </a:p>
        </p:txBody>
      </p:sp>
      <p:pic>
        <p:nvPicPr>
          <p:cNvPr id="561153" name="Imagen 561152"/>
          <p:cNvPicPr>
            <a:picLocks noChangeAspect="1"/>
          </p:cNvPicPr>
          <p:nvPr/>
        </p:nvPicPr>
        <p:blipFill>
          <a:blip r:embed="rId6"/>
          <a:stretch>
            <a:fillRect/>
          </a:stretch>
        </p:blipFill>
        <p:spPr>
          <a:xfrm>
            <a:off x="3858399" y="2587516"/>
            <a:ext cx="2845713" cy="2106436"/>
          </a:xfrm>
          <a:prstGeom prst="rect">
            <a:avLst/>
          </a:prstGeom>
        </p:spPr>
      </p:pic>
      <p:pic>
        <p:nvPicPr>
          <p:cNvPr id="561159" name="Imagen 561158"/>
          <p:cNvPicPr>
            <a:picLocks noChangeAspect="1"/>
          </p:cNvPicPr>
          <p:nvPr/>
        </p:nvPicPr>
        <p:blipFill>
          <a:blip r:embed="rId7"/>
          <a:stretch>
            <a:fillRect/>
          </a:stretch>
        </p:blipFill>
        <p:spPr>
          <a:xfrm>
            <a:off x="3897468" y="5519505"/>
            <a:ext cx="1254717" cy="500295"/>
          </a:xfrm>
          <a:prstGeom prst="rect">
            <a:avLst/>
          </a:prstGeom>
        </p:spPr>
      </p:pic>
      <p:pic>
        <p:nvPicPr>
          <p:cNvPr id="561162" name="Imagen 561161"/>
          <p:cNvPicPr>
            <a:picLocks noChangeAspect="1"/>
          </p:cNvPicPr>
          <p:nvPr/>
        </p:nvPicPr>
        <p:blipFill>
          <a:blip r:embed="rId8"/>
          <a:stretch>
            <a:fillRect/>
          </a:stretch>
        </p:blipFill>
        <p:spPr>
          <a:xfrm>
            <a:off x="7664836" y="1843478"/>
            <a:ext cx="1044548" cy="1073897"/>
          </a:xfrm>
          <a:prstGeom prst="rect">
            <a:avLst/>
          </a:prstGeom>
        </p:spPr>
      </p:pic>
      <p:sp>
        <p:nvSpPr>
          <p:cNvPr id="80" name="CuadroTexto 79"/>
          <p:cNvSpPr txBox="1"/>
          <p:nvPr/>
        </p:nvSpPr>
        <p:spPr>
          <a:xfrm>
            <a:off x="5335960" y="1483296"/>
            <a:ext cx="1570508" cy="738664"/>
          </a:xfrm>
          <a:prstGeom prst="rect">
            <a:avLst/>
          </a:prstGeom>
          <a:noFill/>
        </p:spPr>
        <p:txBody>
          <a:bodyPr wrap="square" rtlCol="0">
            <a:spAutoFit/>
          </a:bodyPr>
          <a:lstStyle/>
          <a:p>
            <a:pPr algn="ctr"/>
            <a:r>
              <a:rPr lang="es-MX" sz="1050" b="1" dirty="0" smtClean="0">
                <a:latin typeface="Arial" panose="020B0604020202020204" pitchFamily="34" charset="0"/>
                <a:cs typeface="Arial" panose="020B0604020202020204" pitchFamily="34" charset="0"/>
              </a:rPr>
              <a:t> 5.- Forma de aplicación, cantidad y frecuencia, punto de aplicación</a:t>
            </a:r>
            <a:endParaRPr lang="es-MX" sz="1050" b="1" dirty="0">
              <a:latin typeface="Arial" panose="020B0604020202020204" pitchFamily="34" charset="0"/>
              <a:cs typeface="Arial" panose="020B0604020202020204" pitchFamily="34" charset="0"/>
            </a:endParaRPr>
          </a:p>
        </p:txBody>
      </p:sp>
      <p:cxnSp>
        <p:nvCxnSpPr>
          <p:cNvPr id="85" name="Conector angular 84"/>
          <p:cNvCxnSpPr/>
          <p:nvPr/>
        </p:nvCxnSpPr>
        <p:spPr>
          <a:xfrm flipV="1">
            <a:off x="2657458" y="3873953"/>
            <a:ext cx="1200941" cy="101782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1173" name="Conector recto de flecha 561172"/>
          <p:cNvCxnSpPr/>
          <p:nvPr/>
        </p:nvCxnSpPr>
        <p:spPr>
          <a:xfrm>
            <a:off x="5281255" y="2227476"/>
            <a:ext cx="1" cy="3600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ector recto de flecha 97"/>
          <p:cNvCxnSpPr/>
          <p:nvPr/>
        </p:nvCxnSpPr>
        <p:spPr>
          <a:xfrm flipV="1">
            <a:off x="4473532" y="4771710"/>
            <a:ext cx="1" cy="3600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n 22"/>
          <p:cNvPicPr>
            <a:picLocks noChangeAspect="1"/>
          </p:cNvPicPr>
          <p:nvPr/>
        </p:nvPicPr>
        <p:blipFill>
          <a:blip r:embed="rId9"/>
          <a:stretch>
            <a:fillRect/>
          </a:stretch>
        </p:blipFill>
        <p:spPr>
          <a:xfrm flipV="1">
            <a:off x="5445640" y="5505527"/>
            <a:ext cx="1277025" cy="514273"/>
          </a:xfrm>
          <a:prstGeom prst="rect">
            <a:avLst/>
          </a:prstGeom>
        </p:spPr>
      </p:pic>
      <p:cxnSp>
        <p:nvCxnSpPr>
          <p:cNvPr id="24" name="Conector recto de flecha 23"/>
          <p:cNvCxnSpPr/>
          <p:nvPr/>
        </p:nvCxnSpPr>
        <p:spPr>
          <a:xfrm flipV="1">
            <a:off x="6057707" y="4771710"/>
            <a:ext cx="1" cy="3600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Imagen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5800" y="1452500"/>
            <a:ext cx="1231452" cy="966900"/>
          </a:xfrm>
          <a:prstGeom prst="rect">
            <a:avLst/>
          </a:prstGeom>
          <a:ln>
            <a:solidFill>
              <a:schemeClr val="bg1">
                <a:lumMod val="50000"/>
              </a:schemeClr>
            </a:solidFill>
          </a:ln>
        </p:spPr>
      </p:pic>
      <p:sp>
        <p:nvSpPr>
          <p:cNvPr id="3" name="CuadroTexto 2"/>
          <p:cNvSpPr txBox="1"/>
          <p:nvPr/>
        </p:nvSpPr>
        <p:spPr>
          <a:xfrm>
            <a:off x="1219200" y="6172200"/>
            <a:ext cx="6425316" cy="523220"/>
          </a:xfrm>
          <a:prstGeom prst="rect">
            <a:avLst/>
          </a:prstGeom>
          <a:solidFill>
            <a:srgbClr val="92D050"/>
          </a:solidFill>
        </p:spPr>
        <p:txBody>
          <a:bodyPr wrap="square" rtlCol="0">
            <a:spAutoFit/>
          </a:bodyPr>
          <a:lstStyle/>
          <a:p>
            <a:r>
              <a:rPr lang="es-MX" sz="1400" dirty="0" smtClean="0"/>
              <a:t>En todos estos factores interviene el factor humano, según su conocimiento, la filosofía y calidad del mantenimiento</a:t>
            </a:r>
            <a:endParaRPr lang="es-MX" sz="1400" dirty="0"/>
          </a:p>
        </p:txBody>
      </p:sp>
    </p:spTree>
    <p:extLst>
      <p:ext uri="{BB962C8B-B14F-4D97-AF65-F5344CB8AC3E}">
        <p14:creationId xmlns:p14="http://schemas.microsoft.com/office/powerpoint/2010/main" val="92325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11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11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57" grpId="0"/>
      <p:bldP spid="58" grpId="0"/>
      <p:bldP spid="60" grpId="0"/>
      <p:bldP spid="62" grpId="0"/>
      <p:bldP spid="80"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38 Conector angular"/>
          <p:cNvCxnSpPr/>
          <p:nvPr/>
        </p:nvCxnSpPr>
        <p:spPr>
          <a:xfrm flipH="1" flipV="1">
            <a:off x="5075603" y="4572000"/>
            <a:ext cx="1106941" cy="1304768"/>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angular"/>
          <p:cNvCxnSpPr/>
          <p:nvPr/>
        </p:nvCxnSpPr>
        <p:spPr>
          <a:xfrm flipV="1">
            <a:off x="3210744" y="4562632"/>
            <a:ext cx="1106941" cy="1304768"/>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angular"/>
          <p:cNvCxnSpPr/>
          <p:nvPr/>
        </p:nvCxnSpPr>
        <p:spPr>
          <a:xfrm flipV="1">
            <a:off x="2659088" y="3259187"/>
            <a:ext cx="831021" cy="190257"/>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50 Forma"/>
          <p:cNvCxnSpPr/>
          <p:nvPr/>
        </p:nvCxnSpPr>
        <p:spPr>
          <a:xfrm>
            <a:off x="3429252" y="2070140"/>
            <a:ext cx="619692" cy="638780"/>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4 CuadroTexto"/>
          <p:cNvSpPr txBox="1"/>
          <p:nvPr/>
        </p:nvSpPr>
        <p:spPr>
          <a:xfrm>
            <a:off x="1481957" y="1700808"/>
            <a:ext cx="2185987" cy="738664"/>
          </a:xfrm>
          <a:prstGeom prst="rect">
            <a:avLst/>
          </a:prstGeom>
          <a:solidFill>
            <a:schemeClr val="bg1"/>
          </a:solidFill>
          <a:ln>
            <a:solidFill>
              <a:srgbClr val="00206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rgbClr val="000099"/>
                </a:solidFill>
              </a:rPr>
              <a:t>Tipo de elemento a lubricar: tipo de fricción y movimiento</a:t>
            </a:r>
          </a:p>
        </p:txBody>
      </p:sp>
      <p:sp>
        <p:nvSpPr>
          <p:cNvPr id="6" name="5 CuadroTexto"/>
          <p:cNvSpPr txBox="1"/>
          <p:nvPr/>
        </p:nvSpPr>
        <p:spPr>
          <a:xfrm>
            <a:off x="1476400" y="2972389"/>
            <a:ext cx="1429544" cy="9541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rgbClr val="000099"/>
                </a:solidFill>
              </a:rPr>
              <a:t>Tipo de </a:t>
            </a:r>
            <a:r>
              <a:rPr lang="es-MX" sz="1400" dirty="0" smtClean="0">
                <a:solidFill>
                  <a:srgbClr val="000099"/>
                </a:solidFill>
              </a:rPr>
              <a:t>metal, resistencia </a:t>
            </a:r>
            <a:r>
              <a:rPr lang="es-MX" sz="1400" dirty="0">
                <a:solidFill>
                  <a:srgbClr val="000099"/>
                </a:solidFill>
              </a:rPr>
              <a:t>a la fatiga y </a:t>
            </a:r>
            <a:r>
              <a:rPr lang="es-MX" sz="1400" dirty="0" smtClean="0">
                <a:solidFill>
                  <a:srgbClr val="000099"/>
                </a:solidFill>
              </a:rPr>
              <a:t>a la corrosión</a:t>
            </a:r>
            <a:endParaRPr lang="es-MX" sz="1400" dirty="0">
              <a:solidFill>
                <a:srgbClr val="000099"/>
              </a:solidFill>
            </a:endParaRPr>
          </a:p>
        </p:txBody>
      </p:sp>
      <p:sp>
        <p:nvSpPr>
          <p:cNvPr id="7" name="6 CuadroTexto"/>
          <p:cNvSpPr txBox="1"/>
          <p:nvPr/>
        </p:nvSpPr>
        <p:spPr>
          <a:xfrm>
            <a:off x="1532041" y="4227493"/>
            <a:ext cx="1678703" cy="9541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rgbClr val="000099"/>
                </a:solidFill>
              </a:rPr>
              <a:t>Tipo de Sello: nivel de temperatura y ataque químico del lubricante</a:t>
            </a:r>
          </a:p>
        </p:txBody>
      </p:sp>
      <p:sp>
        <p:nvSpPr>
          <p:cNvPr id="8" name="7 CuadroTexto"/>
          <p:cNvSpPr txBox="1"/>
          <p:nvPr/>
        </p:nvSpPr>
        <p:spPr>
          <a:xfrm>
            <a:off x="6900315" y="4005064"/>
            <a:ext cx="2023469" cy="523220"/>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rgbClr val="000099"/>
                </a:solidFill>
              </a:rPr>
              <a:t>Tipo de filtración y nivel de limpieza.</a:t>
            </a:r>
          </a:p>
        </p:txBody>
      </p:sp>
      <p:sp>
        <p:nvSpPr>
          <p:cNvPr id="9" name="8 CuadroTexto"/>
          <p:cNvSpPr txBox="1"/>
          <p:nvPr/>
        </p:nvSpPr>
        <p:spPr>
          <a:xfrm>
            <a:off x="6619528" y="1628800"/>
            <a:ext cx="2362200" cy="1169551"/>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rgbClr val="000099"/>
                </a:solidFill>
              </a:rPr>
              <a:t>Condiciones de operación: temperatura, nivel de exposición a contaminantes externos e internos </a:t>
            </a:r>
          </a:p>
        </p:txBody>
      </p:sp>
      <p:sp>
        <p:nvSpPr>
          <p:cNvPr id="10" name="9 CuadroTexto"/>
          <p:cNvSpPr txBox="1"/>
          <p:nvPr/>
        </p:nvSpPr>
        <p:spPr>
          <a:xfrm>
            <a:off x="6892979" y="4933032"/>
            <a:ext cx="1886789" cy="523220"/>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rgbClr val="000099"/>
                </a:solidFill>
              </a:rPr>
              <a:t>Nivel de alineación y balanceo. </a:t>
            </a:r>
          </a:p>
        </p:txBody>
      </p:sp>
      <p:sp>
        <p:nvSpPr>
          <p:cNvPr id="11" name="10 CuadroTexto"/>
          <p:cNvSpPr txBox="1"/>
          <p:nvPr/>
        </p:nvSpPr>
        <p:spPr>
          <a:xfrm>
            <a:off x="1686744" y="5327138"/>
            <a:ext cx="1991859" cy="9541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rgbClr val="000099"/>
                </a:solidFill>
              </a:rPr>
              <a:t>Tipo </a:t>
            </a:r>
            <a:r>
              <a:rPr lang="es-MX" sz="1400" dirty="0" smtClean="0">
                <a:solidFill>
                  <a:srgbClr val="000099"/>
                </a:solidFill>
              </a:rPr>
              <a:t>y calidad de </a:t>
            </a:r>
            <a:r>
              <a:rPr lang="es-MX" sz="1400" dirty="0">
                <a:solidFill>
                  <a:srgbClr val="000099"/>
                </a:solidFill>
              </a:rPr>
              <a:t>lubricante utilizado: Aceite base, tipo de </a:t>
            </a:r>
            <a:r>
              <a:rPr lang="es-MX" sz="1400" dirty="0" smtClean="0">
                <a:solidFill>
                  <a:srgbClr val="000099"/>
                </a:solidFill>
              </a:rPr>
              <a:t>aditivos, tecnología</a:t>
            </a:r>
            <a:endParaRPr lang="es-MX" sz="1400" dirty="0">
              <a:solidFill>
                <a:srgbClr val="000099"/>
              </a:solidFill>
            </a:endParaRPr>
          </a:p>
        </p:txBody>
      </p:sp>
      <p:sp>
        <p:nvSpPr>
          <p:cNvPr id="12" name="11 CuadroTexto"/>
          <p:cNvSpPr txBox="1"/>
          <p:nvPr/>
        </p:nvSpPr>
        <p:spPr>
          <a:xfrm>
            <a:off x="6903192" y="2924944"/>
            <a:ext cx="2164608" cy="738664"/>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rgbClr val="000099"/>
                </a:solidFill>
              </a:rPr>
              <a:t>Requisitos especiales </a:t>
            </a:r>
            <a:r>
              <a:rPr lang="es-MX" sz="1400" dirty="0" smtClean="0">
                <a:solidFill>
                  <a:srgbClr val="000099"/>
                </a:solidFill>
              </a:rPr>
              <a:t>de operación del </a:t>
            </a:r>
            <a:r>
              <a:rPr lang="es-MX" sz="1400" dirty="0">
                <a:solidFill>
                  <a:srgbClr val="000099"/>
                </a:solidFill>
              </a:rPr>
              <a:t>fabricante original (OEM)</a:t>
            </a:r>
          </a:p>
        </p:txBody>
      </p:sp>
      <p:sp>
        <p:nvSpPr>
          <p:cNvPr id="13" name="12 CuadroTexto"/>
          <p:cNvSpPr txBox="1"/>
          <p:nvPr/>
        </p:nvSpPr>
        <p:spPr>
          <a:xfrm>
            <a:off x="5595110" y="5635302"/>
            <a:ext cx="1885303" cy="738664"/>
          </a:xfrm>
          <a:prstGeom prst="rect">
            <a:avLst/>
          </a:prstGeom>
          <a:solidFill>
            <a:srgbClr val="00FF00"/>
          </a:solidFill>
          <a:ln>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s-MX" sz="1400" dirty="0">
                <a:solidFill>
                  <a:schemeClr val="tx1"/>
                </a:solidFill>
              </a:rPr>
              <a:t>Nivel de </a:t>
            </a:r>
            <a:r>
              <a:rPr lang="es-MX" sz="1400" dirty="0" smtClean="0">
                <a:solidFill>
                  <a:schemeClr val="tx1"/>
                </a:solidFill>
              </a:rPr>
              <a:t>cultura y </a:t>
            </a:r>
            <a:r>
              <a:rPr lang="es-MX" sz="1400" dirty="0" err="1" smtClean="0">
                <a:solidFill>
                  <a:schemeClr val="tx1"/>
                </a:solidFill>
              </a:rPr>
              <a:t>filosofia</a:t>
            </a:r>
            <a:r>
              <a:rPr lang="es-MX" sz="1400" dirty="0" smtClean="0">
                <a:solidFill>
                  <a:schemeClr val="tx1"/>
                </a:solidFill>
              </a:rPr>
              <a:t> </a:t>
            </a:r>
            <a:r>
              <a:rPr lang="es-MX" sz="1400" dirty="0">
                <a:solidFill>
                  <a:schemeClr val="tx1"/>
                </a:solidFill>
              </a:rPr>
              <a:t>del mantenimiento. </a:t>
            </a:r>
          </a:p>
        </p:txBody>
      </p:sp>
      <p:cxnSp>
        <p:nvCxnSpPr>
          <p:cNvPr id="33" name="32 Conector angular"/>
          <p:cNvCxnSpPr/>
          <p:nvPr/>
        </p:nvCxnSpPr>
        <p:spPr>
          <a:xfrm rot="10800000">
            <a:off x="6279382" y="4446880"/>
            <a:ext cx="592138" cy="475922"/>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angular"/>
          <p:cNvCxnSpPr>
            <a:stCxn id="8" idx="1"/>
          </p:cNvCxnSpPr>
          <p:nvPr/>
        </p:nvCxnSpPr>
        <p:spPr>
          <a:xfrm rot="10800000">
            <a:off x="6328815" y="3803452"/>
            <a:ext cx="571500" cy="463222"/>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angular"/>
          <p:cNvCxnSpPr>
            <a:stCxn id="7" idx="3"/>
            <a:endCxn id="22" idx="1"/>
          </p:cNvCxnSpPr>
          <p:nvPr/>
        </p:nvCxnSpPr>
        <p:spPr>
          <a:xfrm flipV="1">
            <a:off x="3210744" y="3631109"/>
            <a:ext cx="279365" cy="1073438"/>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angular"/>
          <p:cNvCxnSpPr>
            <a:stCxn id="9" idx="1"/>
          </p:cNvCxnSpPr>
          <p:nvPr/>
        </p:nvCxnSpPr>
        <p:spPr>
          <a:xfrm rot="10800000" flipV="1">
            <a:off x="6154116" y="2213576"/>
            <a:ext cx="465412" cy="495344"/>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48 Conector angular"/>
          <p:cNvCxnSpPr>
            <a:stCxn id="12" idx="1"/>
          </p:cNvCxnSpPr>
          <p:nvPr/>
        </p:nvCxnSpPr>
        <p:spPr>
          <a:xfrm rot="10800000">
            <a:off x="6306292" y="3112274"/>
            <a:ext cx="596900" cy="182003"/>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0109" y="2708920"/>
            <a:ext cx="2841387" cy="18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3"/>
          <p:cNvSpPr txBox="1">
            <a:spLocks noChangeArrowheads="1"/>
          </p:cNvSpPr>
          <p:nvPr/>
        </p:nvSpPr>
        <p:spPr bwMode="auto">
          <a:xfrm>
            <a:off x="1468488" y="228600"/>
            <a:ext cx="7370712" cy="1106894"/>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pPr>
            <a:r>
              <a:rPr lang="es-ES_tradnl" sz="2400" kern="0" dirty="0" smtClean="0">
                <a:solidFill>
                  <a:srgbClr val="006600"/>
                </a:solidFill>
              </a:rPr>
              <a:t>Una </a:t>
            </a:r>
            <a:r>
              <a:rPr lang="es-ES_tradnl" sz="2400" kern="0" dirty="0" smtClean="0">
                <a:solidFill>
                  <a:srgbClr val="006600"/>
                </a:solidFill>
              </a:rPr>
              <a:t>máquina (molino) es un sistema, su lubricación, operación y eficiencia se ven afectadas por:</a:t>
            </a:r>
          </a:p>
        </p:txBody>
      </p:sp>
    </p:spTree>
    <p:extLst>
      <p:ext uri="{BB962C8B-B14F-4D97-AF65-F5344CB8AC3E}">
        <p14:creationId xmlns:p14="http://schemas.microsoft.com/office/powerpoint/2010/main" val="2788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bwMode="auto">
          <a:xfrm>
            <a:off x="7315200" y="5301208"/>
            <a:ext cx="1828800" cy="18615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a typeface="ＭＳ Ｐゴシック" pitchFamily="20" charset="-128"/>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3048000" cy="261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C:\Users\gilberto\Documents\1TRITECH MEX\3 INFO TEC LUB 2011\18 INGENIOS 2011\INFO TEC INGENIOS\Fotos Tala Zafra 2012 2013\4bll grietas\SAM_30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752600"/>
            <a:ext cx="3048000" cy="258068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752600" y="1091625"/>
            <a:ext cx="2590800" cy="584775"/>
          </a:xfrm>
          <a:prstGeom prst="rect">
            <a:avLst/>
          </a:prstGeom>
          <a:noFill/>
        </p:spPr>
        <p:txBody>
          <a:bodyPr wrap="square" rtlCol="0">
            <a:spAutoFit/>
          </a:bodyPr>
          <a:lstStyle/>
          <a:p>
            <a:r>
              <a:rPr lang="es-MX" sz="1600" dirty="0" smtClean="0">
                <a:latin typeface="Arial" panose="020B0604020202020204" pitchFamily="34" charset="0"/>
                <a:cs typeface="Arial" panose="020B0604020202020204" pitchFamily="34" charset="0"/>
              </a:rPr>
              <a:t>Chumacera de molinos al arranque de zafra</a:t>
            </a:r>
            <a:endParaRPr lang="es-MX" sz="1600" dirty="0">
              <a:latin typeface="Arial" panose="020B0604020202020204" pitchFamily="34" charset="0"/>
              <a:cs typeface="Arial" panose="020B0604020202020204" pitchFamily="34" charset="0"/>
            </a:endParaRPr>
          </a:p>
        </p:txBody>
      </p:sp>
      <p:sp>
        <p:nvSpPr>
          <p:cNvPr id="5" name="CuadroTexto 4"/>
          <p:cNvSpPr txBox="1"/>
          <p:nvPr/>
        </p:nvSpPr>
        <p:spPr>
          <a:xfrm>
            <a:off x="1295400" y="4412665"/>
            <a:ext cx="3276600" cy="2292935"/>
          </a:xfrm>
          <a:prstGeom prst="rect">
            <a:avLst/>
          </a:prstGeom>
          <a:noFill/>
        </p:spPr>
        <p:txBody>
          <a:bodyPr wrap="square" rtlCol="0">
            <a:spAutoFit/>
          </a:bodyPr>
          <a:lstStyle/>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Lubricante aplicado bajo especificaciones AGMA para chumaceras, según dimensiones y carga de operación</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Vida útil estimada: superior a 5 años bien lubricada (según especialistas)</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Debe de fabricarse bajo especificaciones de Bronce </a:t>
            </a:r>
            <a:r>
              <a:rPr lang="es-MX" sz="1100" b="1" dirty="0">
                <a:latin typeface="Arial" panose="020B0604020202020204" pitchFamily="34" charset="0"/>
                <a:cs typeface="Arial" panose="020B0604020202020204" pitchFamily="34" charset="0"/>
              </a:rPr>
              <a:t>SAE 64 </a:t>
            </a:r>
            <a:r>
              <a:rPr lang="es-MX" sz="1100" b="1" dirty="0" err="1">
                <a:latin typeface="Arial" panose="020B0604020202020204" pitchFamily="34" charset="0"/>
                <a:cs typeface="Arial" panose="020B0604020202020204" pitchFamily="34" charset="0"/>
              </a:rPr>
              <a:t>ó</a:t>
            </a:r>
            <a:r>
              <a:rPr lang="es-MX" sz="1100" b="1" dirty="0">
                <a:latin typeface="Arial" panose="020B0604020202020204" pitchFamily="34" charset="0"/>
                <a:cs typeface="Arial" panose="020B0604020202020204" pitchFamily="34" charset="0"/>
              </a:rPr>
              <a:t> 67. verificando que el acabado </a:t>
            </a:r>
            <a:r>
              <a:rPr lang="es-MX" sz="1100" b="1" dirty="0" smtClean="0">
                <a:latin typeface="Arial" panose="020B0604020202020204" pitchFamily="34" charset="0"/>
                <a:cs typeface="Arial" panose="020B0604020202020204" pitchFamily="34" charset="0"/>
              </a:rPr>
              <a:t>superficial.</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Sistema centralizado diseñado bajo estándares.</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Sellado adecuado</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Programa de monitoreo para control de la lubricación.</a:t>
            </a:r>
            <a:endParaRPr lang="es-MX" sz="1100" b="1" dirty="0">
              <a:latin typeface="Arial" panose="020B0604020202020204" pitchFamily="34" charset="0"/>
              <a:cs typeface="Arial" panose="020B0604020202020204" pitchFamily="34" charset="0"/>
            </a:endParaRPr>
          </a:p>
        </p:txBody>
      </p:sp>
      <p:sp>
        <p:nvSpPr>
          <p:cNvPr id="6" name="CuadroTexto 5"/>
          <p:cNvSpPr txBox="1"/>
          <p:nvPr/>
        </p:nvSpPr>
        <p:spPr>
          <a:xfrm>
            <a:off x="5257800" y="1015425"/>
            <a:ext cx="2590800" cy="584775"/>
          </a:xfrm>
          <a:prstGeom prst="rect">
            <a:avLst/>
          </a:prstGeom>
          <a:noFill/>
        </p:spPr>
        <p:txBody>
          <a:bodyPr wrap="square" rtlCol="0">
            <a:spAutoFit/>
          </a:bodyPr>
          <a:lstStyle/>
          <a:p>
            <a:r>
              <a:rPr lang="es-MX" sz="1600" dirty="0" smtClean="0">
                <a:latin typeface="Arial" panose="020B0604020202020204" pitchFamily="34" charset="0"/>
                <a:cs typeface="Arial" panose="020B0604020202020204" pitchFamily="34" charset="0"/>
              </a:rPr>
              <a:t>Chumacera de molinos después de 2 a 4 zafras</a:t>
            </a:r>
            <a:endParaRPr lang="es-MX" sz="1600" dirty="0">
              <a:latin typeface="Arial" panose="020B0604020202020204" pitchFamily="34" charset="0"/>
              <a:cs typeface="Arial" panose="020B0604020202020204" pitchFamily="34" charset="0"/>
            </a:endParaRPr>
          </a:p>
        </p:txBody>
      </p:sp>
      <p:sp>
        <p:nvSpPr>
          <p:cNvPr id="7" name="CuadroTexto 6"/>
          <p:cNvSpPr txBox="1"/>
          <p:nvPr/>
        </p:nvSpPr>
        <p:spPr>
          <a:xfrm>
            <a:off x="4724400" y="4419600"/>
            <a:ext cx="3505200" cy="2123658"/>
          </a:xfrm>
          <a:prstGeom prst="rect">
            <a:avLst/>
          </a:prstGeom>
          <a:noFill/>
        </p:spPr>
        <p:txBody>
          <a:bodyPr wrap="square" rtlCol="0">
            <a:spAutoFit/>
          </a:bodyPr>
          <a:lstStyle/>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Grietas de fatiga prematura mecánica y térmica</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Desgaste abrasivo y adhesivo</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Destrucción de capa externa por empuje axial y falta de lubricación.</a:t>
            </a:r>
          </a:p>
          <a:p>
            <a:pPr algn="l"/>
            <a:endParaRPr lang="es-MX" sz="1100" b="1" dirty="0" smtClean="0">
              <a:latin typeface="Arial" panose="020B0604020202020204" pitchFamily="34" charset="0"/>
              <a:cs typeface="Arial" panose="020B0604020202020204" pitchFamily="34" charset="0"/>
            </a:endParaRPr>
          </a:p>
          <a:p>
            <a:pPr algn="l"/>
            <a:r>
              <a:rPr lang="es-MX" sz="1100" b="1" dirty="0" smtClean="0">
                <a:latin typeface="Arial" panose="020B0604020202020204" pitchFamily="34" charset="0"/>
                <a:cs typeface="Arial" panose="020B0604020202020204" pitchFamily="34" charset="0"/>
              </a:rPr>
              <a:t>NOTAS</a:t>
            </a:r>
          </a:p>
          <a:p>
            <a:pPr marL="285750" indent="-285750" algn="l">
              <a:buFont typeface="Arial" panose="020B0604020202020204" pitchFamily="34" charset="0"/>
              <a:buChar char="•"/>
            </a:pPr>
            <a:r>
              <a:rPr lang="es-MX" sz="1100" b="1" i="1" dirty="0" smtClean="0">
                <a:solidFill>
                  <a:srgbClr val="C00000"/>
                </a:solidFill>
                <a:latin typeface="Arial" panose="020B0604020202020204" pitchFamily="34" charset="0"/>
                <a:cs typeface="Arial" panose="020B0604020202020204" pitchFamily="34" charset="0"/>
              </a:rPr>
              <a:t>(*) Todos los defectos están relacionados con defectos de lubricación y contaminación</a:t>
            </a:r>
          </a:p>
          <a:p>
            <a:pPr marL="285750" indent="-285750" algn="l">
              <a:buFont typeface="Arial" panose="020B0604020202020204" pitchFamily="34" charset="0"/>
              <a:buChar char="•"/>
            </a:pPr>
            <a:r>
              <a:rPr lang="es-MX" sz="1100" b="1" i="1" dirty="0" smtClean="0">
                <a:solidFill>
                  <a:srgbClr val="C00000"/>
                </a:solidFill>
                <a:latin typeface="Arial" panose="020B0604020202020204" pitchFamily="34" charset="0"/>
                <a:cs typeface="Arial" panose="020B0604020202020204" pitchFamily="34" charset="0"/>
              </a:rPr>
              <a:t>Hay que considerar las especificaciones del material de la chumacera, el diseño de las canaletas de lubricación y el tipo de sellado.</a:t>
            </a:r>
          </a:p>
        </p:txBody>
      </p:sp>
      <p:sp>
        <p:nvSpPr>
          <p:cNvPr id="9" name="1 CuadroTexto"/>
          <p:cNvSpPr txBox="1"/>
          <p:nvPr/>
        </p:nvSpPr>
        <p:spPr>
          <a:xfrm>
            <a:off x="1371600" y="159603"/>
            <a:ext cx="6629400" cy="830997"/>
          </a:xfrm>
          <a:prstGeom prst="rect">
            <a:avLst/>
          </a:prstGeom>
          <a:noFill/>
        </p:spPr>
        <p:txBody>
          <a:bodyPr wrap="square" rtlCol="0">
            <a:spAutoFit/>
          </a:bodyPr>
          <a:lstStyle/>
          <a:p>
            <a:pPr algn="l"/>
            <a:r>
              <a:rPr lang="es-MX" dirty="0" smtClean="0">
                <a:solidFill>
                  <a:srgbClr val="006600"/>
                </a:solidFill>
                <a:latin typeface="Arial" panose="020B0604020202020204" pitchFamily="34" charset="0"/>
                <a:cs typeface="Arial" panose="020B0604020202020204" pitchFamily="34" charset="0"/>
              </a:rPr>
              <a:t>Imágenes de daños y desgaste </a:t>
            </a:r>
            <a:r>
              <a:rPr lang="es-MX" dirty="0" smtClean="0">
                <a:solidFill>
                  <a:srgbClr val="006600"/>
                </a:solidFill>
                <a:latin typeface="Arial" panose="020B0604020202020204" pitchFamily="34" charset="0"/>
                <a:cs typeface="Arial" panose="020B0604020202020204" pitchFamily="34" charset="0"/>
              </a:rPr>
              <a:t>en </a:t>
            </a:r>
            <a:r>
              <a:rPr lang="es-MX" dirty="0" smtClean="0">
                <a:solidFill>
                  <a:srgbClr val="006600"/>
                </a:solidFill>
                <a:latin typeface="Arial" panose="020B0604020202020204" pitchFamily="34" charset="0"/>
                <a:cs typeface="Arial" panose="020B0604020202020204" pitchFamily="34" charset="0"/>
              </a:rPr>
              <a:t>las </a:t>
            </a:r>
            <a:r>
              <a:rPr lang="es-MX" dirty="0" smtClean="0">
                <a:solidFill>
                  <a:srgbClr val="006600"/>
                </a:solidFill>
                <a:latin typeface="Arial" panose="020B0604020202020204" pitchFamily="34" charset="0"/>
                <a:cs typeface="Arial" panose="020B0604020202020204" pitchFamily="34" charset="0"/>
              </a:rPr>
              <a:t>chumaceras </a:t>
            </a:r>
            <a:r>
              <a:rPr lang="es-MX" dirty="0" smtClean="0">
                <a:solidFill>
                  <a:srgbClr val="006600"/>
                </a:solidFill>
                <a:latin typeface="Arial" panose="020B0604020202020204" pitchFamily="34" charset="0"/>
                <a:cs typeface="Arial" panose="020B0604020202020204" pitchFamily="34" charset="0"/>
              </a:rPr>
              <a:t>de un molino.</a:t>
            </a:r>
          </a:p>
        </p:txBody>
      </p:sp>
      <p:sp>
        <p:nvSpPr>
          <p:cNvPr id="10" name="Rectángulo 9"/>
          <p:cNvSpPr/>
          <p:nvPr/>
        </p:nvSpPr>
        <p:spPr bwMode="auto">
          <a:xfrm>
            <a:off x="5029200" y="4985792"/>
            <a:ext cx="3048000" cy="34820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a typeface="ＭＳ Ｐゴシック" pitchFamily="20" charset="-128"/>
            </a:endParaRPr>
          </a:p>
        </p:txBody>
      </p:sp>
      <p:cxnSp>
        <p:nvCxnSpPr>
          <p:cNvPr id="12" name="Conector recto de flecha 11"/>
          <p:cNvCxnSpPr/>
          <p:nvPr/>
        </p:nvCxnSpPr>
        <p:spPr bwMode="auto">
          <a:xfrm flipH="1" flipV="1">
            <a:off x="7696200" y="2895600"/>
            <a:ext cx="152400" cy="209019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3" name="Rectángulo 12"/>
          <p:cNvSpPr/>
          <p:nvPr/>
        </p:nvSpPr>
        <p:spPr bwMode="auto">
          <a:xfrm>
            <a:off x="5029200" y="4419601"/>
            <a:ext cx="3048000" cy="5334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a typeface="ＭＳ Ｐゴシック" pitchFamily="20" charset="-128"/>
            </a:endParaRPr>
          </a:p>
        </p:txBody>
      </p:sp>
      <p:cxnSp>
        <p:nvCxnSpPr>
          <p:cNvPr id="14" name="Conector recto de flecha 13"/>
          <p:cNvCxnSpPr/>
          <p:nvPr/>
        </p:nvCxnSpPr>
        <p:spPr bwMode="auto">
          <a:xfrm flipV="1">
            <a:off x="5715000" y="2286000"/>
            <a:ext cx="304800" cy="209019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6" name="Rectángulo 15"/>
          <p:cNvSpPr/>
          <p:nvPr/>
        </p:nvSpPr>
        <p:spPr bwMode="auto">
          <a:xfrm>
            <a:off x="6172200" y="1838741"/>
            <a:ext cx="990600" cy="204745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a typeface="ＭＳ Ｐゴシック" pitchFamily="20" charset="-128"/>
            </a:endParaRPr>
          </a:p>
        </p:txBody>
      </p:sp>
      <p:cxnSp>
        <p:nvCxnSpPr>
          <p:cNvPr id="18" name="Conector recto de flecha 17"/>
          <p:cNvCxnSpPr>
            <a:stCxn id="3" idx="2"/>
          </p:cNvCxnSpPr>
          <p:nvPr/>
        </p:nvCxnSpPr>
        <p:spPr bwMode="auto">
          <a:xfrm flipV="1">
            <a:off x="6553200" y="3886200"/>
            <a:ext cx="76200" cy="44708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5132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ppt_x"/>
                                          </p:val>
                                        </p:tav>
                                        <p:tav tm="100000">
                                          <p:val>
                                            <p:strVal val="#ppt_x"/>
                                          </p:val>
                                        </p:tav>
                                      </p:tavLst>
                                    </p:anim>
                                    <p:anim calcmode="lin" valueType="num">
                                      <p:cBhvr additive="base">
                                        <p:cTn id="6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animBg="1"/>
      <p:bldP spid="1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bwMode="auto">
          <a:xfrm>
            <a:off x="7315200" y="5301208"/>
            <a:ext cx="1828800" cy="18615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a typeface="ＭＳ Ｐゴシック" pitchFamily="20" charset="-128"/>
            </a:endParaRPr>
          </a:p>
        </p:txBody>
      </p:sp>
      <p:sp>
        <p:nvSpPr>
          <p:cNvPr id="4" name="CuadroTexto 3"/>
          <p:cNvSpPr txBox="1"/>
          <p:nvPr/>
        </p:nvSpPr>
        <p:spPr>
          <a:xfrm>
            <a:off x="1638300" y="1091625"/>
            <a:ext cx="2590800" cy="584775"/>
          </a:xfrm>
          <a:prstGeom prst="rect">
            <a:avLst/>
          </a:prstGeom>
          <a:noFill/>
        </p:spPr>
        <p:txBody>
          <a:bodyPr wrap="square" rtlCol="0">
            <a:spAutoFit/>
          </a:bodyPr>
          <a:lstStyle/>
          <a:p>
            <a:r>
              <a:rPr lang="es-MX" sz="1600" dirty="0" smtClean="0">
                <a:latin typeface="Arial" panose="020B0604020202020204" pitchFamily="34" charset="0"/>
                <a:cs typeface="Arial" panose="020B0604020202020204" pitchFamily="34" charset="0"/>
              </a:rPr>
              <a:t>Corona de molinos al inicio de Zafra</a:t>
            </a:r>
            <a:endParaRPr lang="es-MX" sz="1600" dirty="0">
              <a:latin typeface="Arial" panose="020B0604020202020204" pitchFamily="34" charset="0"/>
              <a:cs typeface="Arial" panose="020B0604020202020204" pitchFamily="34" charset="0"/>
            </a:endParaRPr>
          </a:p>
        </p:txBody>
      </p:sp>
      <p:sp>
        <p:nvSpPr>
          <p:cNvPr id="5" name="CuadroTexto 4"/>
          <p:cNvSpPr txBox="1"/>
          <p:nvPr/>
        </p:nvSpPr>
        <p:spPr>
          <a:xfrm>
            <a:off x="1143000" y="4505742"/>
            <a:ext cx="3581400" cy="2123658"/>
          </a:xfrm>
          <a:prstGeom prst="rect">
            <a:avLst/>
          </a:prstGeom>
          <a:noFill/>
        </p:spPr>
        <p:txBody>
          <a:bodyPr wrap="square" rtlCol="0">
            <a:spAutoFit/>
          </a:bodyPr>
          <a:lstStyle/>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Lubricante aplicado bajo especificaciones AGMA- </a:t>
            </a:r>
            <a:r>
              <a:rPr lang="es-MX" sz="1100" b="1" dirty="0">
                <a:latin typeface="Arial" panose="020B0604020202020204" pitchFamily="34" charset="0"/>
                <a:cs typeface="Arial" panose="020B0604020202020204" pitchFamily="34" charset="0"/>
              </a:rPr>
              <a:t>STD </a:t>
            </a:r>
            <a:r>
              <a:rPr lang="es-MX" sz="1100" b="1" dirty="0" smtClean="0">
                <a:latin typeface="Arial" panose="020B0604020202020204" pitchFamily="34" charset="0"/>
                <a:cs typeface="Arial" panose="020B0604020202020204" pitchFamily="34" charset="0"/>
              </a:rPr>
              <a:t>9005-D94; Especificación</a:t>
            </a:r>
            <a:r>
              <a:rPr lang="es-MX" sz="1100" b="1" dirty="0">
                <a:latin typeface="Arial" panose="020B0604020202020204" pitchFamily="34" charset="0"/>
                <a:cs typeface="Arial" panose="020B0604020202020204" pitchFamily="34" charset="0"/>
              </a:rPr>
              <a:t>: </a:t>
            </a:r>
            <a:r>
              <a:rPr lang="es-MX" sz="1100" b="1" dirty="0" smtClean="0">
                <a:latin typeface="Arial" panose="020B0604020202020204" pitchFamily="34" charset="0"/>
                <a:cs typeface="Arial" panose="020B0604020202020204" pitchFamily="34" charset="0"/>
              </a:rPr>
              <a:t>251.02</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Vida útil estimada: superior a 5 años bien lubricada</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Fabricación de la corona según Aceros </a:t>
            </a:r>
            <a:r>
              <a:rPr lang="es-MX" sz="1100" b="1" dirty="0">
                <a:latin typeface="Arial" panose="020B0604020202020204" pitchFamily="34" charset="0"/>
                <a:cs typeface="Arial" panose="020B0604020202020204" pitchFamily="34" charset="0"/>
              </a:rPr>
              <a:t>tipos SAE 4340, 4140 o 1045, (estudios diversos han demostrado </a:t>
            </a:r>
            <a:r>
              <a:rPr lang="es-MX" sz="1100" b="1" dirty="0" smtClean="0">
                <a:latin typeface="Arial" panose="020B0604020202020204" pitchFamily="34" charset="0"/>
                <a:cs typeface="Arial" panose="020B0604020202020204" pitchFamily="34" charset="0"/>
              </a:rPr>
              <a:t>que un </a:t>
            </a:r>
            <a:r>
              <a:rPr lang="es-MX" sz="1100" b="1" dirty="0">
                <a:latin typeface="Arial" panose="020B0604020202020204" pitchFamily="34" charset="0"/>
                <a:cs typeface="Arial" panose="020B0604020202020204" pitchFamily="34" charset="0"/>
              </a:rPr>
              <a:t>acabado promedio entre 5 a 10 Ra, </a:t>
            </a:r>
            <a:r>
              <a:rPr lang="es-MX" sz="1100" b="1" dirty="0" smtClean="0">
                <a:latin typeface="Arial" panose="020B0604020202020204" pitchFamily="34" charset="0"/>
                <a:cs typeface="Arial" panose="020B0604020202020204" pitchFamily="34" charset="0"/>
              </a:rPr>
              <a:t>disminuye el desgaste de </a:t>
            </a:r>
            <a:r>
              <a:rPr lang="es-MX" sz="1100" b="1" dirty="0">
                <a:latin typeface="Arial" panose="020B0604020202020204" pitchFamily="34" charset="0"/>
                <a:cs typeface="Arial" panose="020B0604020202020204" pitchFamily="34" charset="0"/>
              </a:rPr>
              <a:t>la corona). </a:t>
            </a:r>
            <a:endParaRPr lang="es-MX" sz="1100" b="1" dirty="0" smtClean="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Sistema centralizado diseñado bajo estándares.</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Programa de monitoreo para control de la lubricación.</a:t>
            </a:r>
            <a:endParaRPr lang="es-MX" sz="1100" b="1" dirty="0">
              <a:latin typeface="Arial" panose="020B0604020202020204" pitchFamily="34" charset="0"/>
              <a:cs typeface="Arial" panose="020B0604020202020204" pitchFamily="34" charset="0"/>
            </a:endParaRPr>
          </a:p>
        </p:txBody>
      </p:sp>
      <p:sp>
        <p:nvSpPr>
          <p:cNvPr id="6" name="CuadroTexto 5"/>
          <p:cNvSpPr txBox="1"/>
          <p:nvPr/>
        </p:nvSpPr>
        <p:spPr>
          <a:xfrm>
            <a:off x="5181600" y="1015425"/>
            <a:ext cx="2590800" cy="584775"/>
          </a:xfrm>
          <a:prstGeom prst="rect">
            <a:avLst/>
          </a:prstGeom>
          <a:noFill/>
        </p:spPr>
        <p:txBody>
          <a:bodyPr wrap="square" rtlCol="0">
            <a:spAutoFit/>
          </a:bodyPr>
          <a:lstStyle/>
          <a:p>
            <a:r>
              <a:rPr lang="es-MX" sz="1600" dirty="0" smtClean="0">
                <a:latin typeface="Arial" panose="020B0604020202020204" pitchFamily="34" charset="0"/>
                <a:cs typeface="Arial" panose="020B0604020202020204" pitchFamily="34" charset="0"/>
              </a:rPr>
              <a:t>Corona de molinos después de 2 a 4 zafras</a:t>
            </a:r>
            <a:endParaRPr lang="es-MX" sz="1600" dirty="0">
              <a:latin typeface="Arial" panose="020B0604020202020204" pitchFamily="34" charset="0"/>
              <a:cs typeface="Arial" panose="020B0604020202020204" pitchFamily="34" charset="0"/>
            </a:endParaRPr>
          </a:p>
        </p:txBody>
      </p:sp>
      <p:sp>
        <p:nvSpPr>
          <p:cNvPr id="7" name="CuadroTexto 6"/>
          <p:cNvSpPr txBox="1"/>
          <p:nvPr/>
        </p:nvSpPr>
        <p:spPr>
          <a:xfrm>
            <a:off x="4876800" y="4267200"/>
            <a:ext cx="3657600" cy="2631490"/>
          </a:xfrm>
          <a:prstGeom prst="rect">
            <a:avLst/>
          </a:prstGeom>
          <a:noFill/>
        </p:spPr>
        <p:txBody>
          <a:bodyPr wrap="square" rtlCol="0">
            <a:spAutoFit/>
          </a:bodyPr>
          <a:lstStyle/>
          <a:p>
            <a:pPr marL="285750" indent="-285750" algn="l">
              <a:buFont typeface="Arial" panose="020B0604020202020204" pitchFamily="34" charset="0"/>
              <a:buChar char="•"/>
            </a:pPr>
            <a:endParaRPr lang="es-MX" sz="1100" b="1" dirty="0" smtClean="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Destrucción de perfil original</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Desgaste de tipo “flujo plástico”</a:t>
            </a:r>
          </a:p>
          <a:p>
            <a:pPr marL="285750" indent="-285750" algn="l">
              <a:buFont typeface="Arial" panose="020B0604020202020204" pitchFamily="34" charset="0"/>
              <a:buChar char="•"/>
            </a:pPr>
            <a:r>
              <a:rPr lang="es-MX" sz="1100" b="1" dirty="0" smtClean="0">
                <a:latin typeface="Arial" panose="020B0604020202020204" pitchFamily="34" charset="0"/>
                <a:cs typeface="Arial" panose="020B0604020202020204" pitchFamily="34" charset="0"/>
              </a:rPr>
              <a:t>Desgaste abrasivo y adhesivo                                      (</a:t>
            </a:r>
            <a:r>
              <a:rPr lang="es-MX" sz="1100" b="1" dirty="0" err="1" smtClean="0">
                <a:latin typeface="Arial" panose="020B0604020202020204" pitchFamily="34" charset="0"/>
                <a:cs typeface="Arial" panose="020B0604020202020204" pitchFamily="34" charset="0"/>
              </a:rPr>
              <a:t>escoreado</a:t>
            </a:r>
            <a:r>
              <a:rPr lang="es-MX" sz="1100" b="1" dirty="0" smtClean="0">
                <a:latin typeface="Arial" panose="020B0604020202020204" pitchFamily="34" charset="0"/>
                <a:cs typeface="Arial" panose="020B0604020202020204" pitchFamily="34" charset="0"/>
              </a:rPr>
              <a:t>), por ausencia de lubricante.</a:t>
            </a:r>
          </a:p>
          <a:p>
            <a:pPr marL="285750" indent="-285750" algn="l">
              <a:buFont typeface="Arial" panose="020B0604020202020204" pitchFamily="34" charset="0"/>
              <a:buChar char="•"/>
            </a:pPr>
            <a:r>
              <a:rPr lang="es-MX" sz="1100" b="1" dirty="0" err="1" smtClean="0">
                <a:latin typeface="Arial" panose="020B0604020202020204" pitchFamily="34" charset="0"/>
                <a:cs typeface="Arial" panose="020B0604020202020204" pitchFamily="34" charset="0"/>
              </a:rPr>
              <a:t>Pitting</a:t>
            </a:r>
            <a:r>
              <a:rPr lang="es-MX" sz="1100" b="1" dirty="0" smtClean="0">
                <a:latin typeface="Arial" panose="020B0604020202020204" pitchFamily="34" charset="0"/>
                <a:cs typeface="Arial" panose="020B0604020202020204" pitchFamily="34" charset="0"/>
              </a:rPr>
              <a:t> destructivo (picaduras) por fatiga superficial.</a:t>
            </a:r>
          </a:p>
          <a:p>
            <a:pPr algn="l"/>
            <a:r>
              <a:rPr lang="es-MX" sz="1100" b="1" dirty="0" smtClean="0">
                <a:latin typeface="Arial" panose="020B0604020202020204" pitchFamily="34" charset="0"/>
                <a:cs typeface="Arial" panose="020B0604020202020204" pitchFamily="34" charset="0"/>
              </a:rPr>
              <a:t>NOTAS</a:t>
            </a:r>
          </a:p>
          <a:p>
            <a:pPr marL="285750" indent="-285750" algn="l">
              <a:buFont typeface="Arial" panose="020B0604020202020204" pitchFamily="34" charset="0"/>
              <a:buChar char="•"/>
            </a:pPr>
            <a:r>
              <a:rPr lang="es-MX" sz="1100" b="1" i="1" dirty="0" smtClean="0">
                <a:solidFill>
                  <a:srgbClr val="C00000"/>
                </a:solidFill>
                <a:latin typeface="Arial" panose="020B0604020202020204" pitchFamily="34" charset="0"/>
                <a:cs typeface="Arial" panose="020B0604020202020204" pitchFamily="34" charset="0"/>
              </a:rPr>
              <a:t>(*) Algunas de la fallas por desgaste, están relacionados con defectos de lubricación y contaminación.</a:t>
            </a:r>
          </a:p>
          <a:p>
            <a:pPr marL="285750" indent="-285750" algn="l">
              <a:buFont typeface="Arial" panose="020B0604020202020204" pitchFamily="34" charset="0"/>
              <a:buChar char="•"/>
            </a:pPr>
            <a:r>
              <a:rPr lang="es-MX" sz="1100" b="1" i="1" dirty="0" smtClean="0">
                <a:solidFill>
                  <a:srgbClr val="C00000"/>
                </a:solidFill>
                <a:latin typeface="Arial" panose="020B0604020202020204" pitchFamily="34" charset="0"/>
                <a:cs typeface="Arial" panose="020B0604020202020204" pitchFamily="34" charset="0"/>
              </a:rPr>
              <a:t>Otras fallas están relacionadas con la calidad material, acabado de la corona, </a:t>
            </a:r>
            <a:r>
              <a:rPr lang="es-MX" sz="1100" b="1" i="1" dirty="0" err="1" smtClean="0">
                <a:solidFill>
                  <a:srgbClr val="C00000"/>
                </a:solidFill>
                <a:latin typeface="Arial" panose="020B0604020202020204" pitchFamily="34" charset="0"/>
                <a:cs typeface="Arial" panose="020B0604020202020204" pitchFamily="34" charset="0"/>
              </a:rPr>
              <a:t>asi</a:t>
            </a:r>
            <a:r>
              <a:rPr lang="es-MX" sz="1100" b="1" i="1" dirty="0" smtClean="0">
                <a:solidFill>
                  <a:srgbClr val="C00000"/>
                </a:solidFill>
                <a:latin typeface="Arial" panose="020B0604020202020204" pitchFamily="34" charset="0"/>
                <a:cs typeface="Arial" panose="020B0604020202020204" pitchFamily="34" charset="0"/>
              </a:rPr>
              <a:t> como el diseño  del sistema centralizado de lubricación y flujo de lubricante.</a:t>
            </a:r>
          </a:p>
        </p:txBody>
      </p:sp>
      <p:sp>
        <p:nvSpPr>
          <p:cNvPr id="9" name="1 CuadroTexto"/>
          <p:cNvSpPr txBox="1"/>
          <p:nvPr/>
        </p:nvSpPr>
        <p:spPr>
          <a:xfrm>
            <a:off x="1371600" y="159603"/>
            <a:ext cx="6629400" cy="830997"/>
          </a:xfrm>
          <a:prstGeom prst="rect">
            <a:avLst/>
          </a:prstGeom>
          <a:noFill/>
        </p:spPr>
        <p:txBody>
          <a:bodyPr wrap="square" rtlCol="0">
            <a:spAutoFit/>
          </a:bodyPr>
          <a:lstStyle/>
          <a:p>
            <a:pPr algn="l"/>
            <a:r>
              <a:rPr lang="es-MX" dirty="0" smtClean="0">
                <a:solidFill>
                  <a:srgbClr val="006600"/>
                </a:solidFill>
                <a:latin typeface="Arial" panose="020B0604020202020204" pitchFamily="34" charset="0"/>
                <a:cs typeface="Arial" panose="020B0604020202020204" pitchFamily="34" charset="0"/>
              </a:rPr>
              <a:t>Imágenes de daños y desgaste </a:t>
            </a:r>
            <a:r>
              <a:rPr lang="es-MX" dirty="0" smtClean="0">
                <a:solidFill>
                  <a:srgbClr val="006600"/>
                </a:solidFill>
                <a:latin typeface="Arial" panose="020B0604020202020204" pitchFamily="34" charset="0"/>
                <a:cs typeface="Arial" panose="020B0604020202020204" pitchFamily="34" charset="0"/>
              </a:rPr>
              <a:t>en </a:t>
            </a:r>
            <a:r>
              <a:rPr lang="es-MX" dirty="0" smtClean="0">
                <a:solidFill>
                  <a:srgbClr val="006600"/>
                </a:solidFill>
                <a:latin typeface="Arial" panose="020B0604020202020204" pitchFamily="34" charset="0"/>
                <a:cs typeface="Arial" panose="020B0604020202020204" pitchFamily="34" charset="0"/>
              </a:rPr>
              <a:t>las coronas de un molino.</a:t>
            </a:r>
          </a:p>
        </p:txBody>
      </p:sp>
      <p:pic>
        <p:nvPicPr>
          <p:cNvPr id="10242" name="Picture 2" descr="S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2209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709057"/>
            <a:ext cx="2485940" cy="2481943"/>
          </a:xfrm>
          <a:prstGeom prst="rect">
            <a:avLst/>
          </a:prstGeom>
          <a:ln w="38100">
            <a:noFill/>
          </a:ln>
          <a:effectLst/>
        </p:spPr>
      </p:pic>
    </p:spTree>
    <p:extLst>
      <p:ext uri="{BB962C8B-B14F-4D97-AF65-F5344CB8AC3E}">
        <p14:creationId xmlns:p14="http://schemas.microsoft.com/office/powerpoint/2010/main" val="11570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ppt_x"/>
                                          </p:val>
                                        </p:tav>
                                        <p:tav tm="100000">
                                          <p:val>
                                            <p:strVal val="#ppt_x"/>
                                          </p:val>
                                        </p:tav>
                                      </p:tavLst>
                                    </p:anim>
                                    <p:anim calcmode="lin" valueType="num">
                                      <p:cBhvr additive="base">
                                        <p:cTn id="12"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1225352" y="1196752"/>
            <a:ext cx="7994848" cy="459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20000"/>
              </a:spcBef>
              <a:buClr>
                <a:schemeClr val="hlink"/>
              </a:buClr>
              <a:buSzPct val="90000"/>
              <a:buFont typeface="Wingdings" pitchFamily="2" charset="2"/>
              <a:buNone/>
            </a:pPr>
            <a:r>
              <a:rPr lang="es-MX" sz="2400" i="1" dirty="0">
                <a:latin typeface="Arial" panose="020B0604020202020204" pitchFamily="34" charset="0"/>
                <a:cs typeface="Arial" panose="020B0604020202020204" pitchFamily="34" charset="0"/>
              </a:rPr>
              <a:t>Ing. Gilberto Andrade </a:t>
            </a:r>
            <a:r>
              <a:rPr lang="es-MX" sz="2400" i="1" dirty="0" err="1">
                <a:latin typeface="Arial" panose="020B0604020202020204" pitchFamily="34" charset="0"/>
                <a:cs typeface="Arial" panose="020B0604020202020204" pitchFamily="34" charset="0"/>
              </a:rPr>
              <a:t>Viascán</a:t>
            </a:r>
            <a:r>
              <a:rPr lang="es-MX" sz="2400" i="1" dirty="0">
                <a:latin typeface="Arial" panose="020B0604020202020204" pitchFamily="34" charset="0"/>
                <a:cs typeface="Arial" panose="020B0604020202020204" pitchFamily="34" charset="0"/>
              </a:rPr>
              <a:t>.</a:t>
            </a:r>
          </a:p>
          <a:p>
            <a:pPr algn="l">
              <a:spcBef>
                <a:spcPct val="20000"/>
              </a:spcBef>
              <a:buClr>
                <a:schemeClr val="hlink"/>
              </a:buClr>
              <a:buSzPct val="90000"/>
              <a:buFont typeface="Wingdings" pitchFamily="2" charset="2"/>
              <a:buNone/>
            </a:pPr>
            <a:endParaRPr lang="es-MX" sz="2400" i="1" dirty="0">
              <a:latin typeface="Arial" panose="020B0604020202020204" pitchFamily="34" charset="0"/>
              <a:cs typeface="Arial" panose="020B0604020202020204" pitchFamily="34" charset="0"/>
            </a:endParaRPr>
          </a:p>
          <a:p>
            <a:pPr algn="l">
              <a:spcBef>
                <a:spcPct val="20000"/>
              </a:spcBef>
              <a:buClr>
                <a:schemeClr val="hlink"/>
              </a:buClr>
              <a:buSzPct val="90000"/>
              <a:buFont typeface="Wingdings" pitchFamily="2" charset="2"/>
              <a:buNone/>
            </a:pPr>
            <a:r>
              <a:rPr lang="es-MX" sz="1800" dirty="0">
                <a:latin typeface="Arial" panose="020B0604020202020204" pitchFamily="34" charset="0"/>
                <a:cs typeface="Arial" panose="020B0604020202020204" pitchFamily="34" charset="0"/>
              </a:rPr>
              <a:t>Ingeniero Químico de la Universidad Nacional Autónoma de </a:t>
            </a:r>
            <a:r>
              <a:rPr lang="es-MX" sz="1800" dirty="0" smtClean="0">
                <a:latin typeface="Arial" panose="020B0604020202020204" pitchFamily="34" charset="0"/>
                <a:cs typeface="Arial" panose="020B0604020202020204" pitchFamily="34" charset="0"/>
              </a:rPr>
              <a:t>México</a:t>
            </a:r>
            <a:r>
              <a:rPr lang="es-MX" sz="1800" dirty="0">
                <a:latin typeface="Arial" panose="020B0604020202020204" pitchFamily="34" charset="0"/>
                <a:cs typeface="Arial" panose="020B0604020202020204" pitchFamily="34" charset="0"/>
              </a:rPr>
              <a:t>, Diplomado en Administración industrial por la UNAM, con </a:t>
            </a:r>
            <a:r>
              <a:rPr lang="es-MX" sz="1800" dirty="0" smtClean="0">
                <a:latin typeface="Arial" panose="020B0604020202020204" pitchFamily="34" charset="0"/>
                <a:cs typeface="Arial" panose="020B0604020202020204" pitchFamily="34" charset="0"/>
              </a:rPr>
              <a:t>18 </a:t>
            </a:r>
            <a:r>
              <a:rPr lang="es-MX" sz="1800" dirty="0">
                <a:latin typeface="Arial" panose="020B0604020202020204" pitchFamily="34" charset="0"/>
                <a:cs typeface="Arial" panose="020B0604020202020204" pitchFamily="34" charset="0"/>
              </a:rPr>
              <a:t>años de experiencia en lubricación industrial y automotriz. Con estudios de especialidad de Lubricación en México y los EU, por parte de la STLE                </a:t>
            </a:r>
            <a:r>
              <a:rPr lang="es-MX" sz="1800" dirty="0" smtClean="0">
                <a:latin typeface="Arial" panose="020B0604020202020204" pitchFamily="34" charset="0"/>
                <a:cs typeface="Arial" panose="020B0604020202020204" pitchFamily="34" charset="0"/>
              </a:rPr>
              <a:t>(</a:t>
            </a:r>
            <a:r>
              <a:rPr lang="es-MX" sz="1800" dirty="0" err="1" smtClean="0">
                <a:latin typeface="Arial" panose="020B0604020202020204" pitchFamily="34" charset="0"/>
                <a:cs typeface="Arial" panose="020B0604020202020204" pitchFamily="34" charset="0"/>
              </a:rPr>
              <a:t>Society</a:t>
            </a:r>
            <a:r>
              <a:rPr lang="es-MX" sz="1800" dirty="0" smtClean="0">
                <a:latin typeface="Arial" panose="020B0604020202020204" pitchFamily="34" charset="0"/>
                <a:cs typeface="Arial" panose="020B0604020202020204" pitchFamily="34" charset="0"/>
              </a:rPr>
              <a:t> </a:t>
            </a:r>
            <a:r>
              <a:rPr lang="es-MX" sz="1800" dirty="0">
                <a:latin typeface="Arial" panose="020B0604020202020204" pitchFamily="34" charset="0"/>
                <a:cs typeface="Arial" panose="020B0604020202020204" pitchFamily="34" charset="0"/>
              </a:rPr>
              <a:t>of </a:t>
            </a:r>
            <a:r>
              <a:rPr lang="es-MX" sz="1800" dirty="0" err="1">
                <a:latin typeface="Arial" panose="020B0604020202020204" pitchFamily="34" charset="0"/>
                <a:cs typeface="Arial" panose="020B0604020202020204" pitchFamily="34" charset="0"/>
              </a:rPr>
              <a:t>Tribologists</a:t>
            </a:r>
            <a:r>
              <a:rPr lang="es-MX" sz="1800" dirty="0">
                <a:latin typeface="Arial" panose="020B0604020202020204" pitchFamily="34" charset="0"/>
                <a:cs typeface="Arial" panose="020B0604020202020204" pitchFamily="34" charset="0"/>
              </a:rPr>
              <a:t> and </a:t>
            </a:r>
            <a:r>
              <a:rPr lang="es-MX" sz="1800" dirty="0" err="1">
                <a:latin typeface="Arial" panose="020B0604020202020204" pitchFamily="34" charset="0"/>
                <a:cs typeface="Arial" panose="020B0604020202020204" pitchFamily="34" charset="0"/>
              </a:rPr>
              <a:t>Lubrication</a:t>
            </a:r>
            <a:r>
              <a:rPr lang="es-MX" sz="1800" dirty="0">
                <a:latin typeface="Arial" panose="020B0604020202020204" pitchFamily="34" charset="0"/>
                <a:cs typeface="Arial" panose="020B0604020202020204" pitchFamily="34" charset="0"/>
              </a:rPr>
              <a:t> </a:t>
            </a:r>
            <a:r>
              <a:rPr lang="es-MX" sz="1800" dirty="0" err="1">
                <a:latin typeface="Arial" panose="020B0604020202020204" pitchFamily="34" charset="0"/>
                <a:cs typeface="Arial" panose="020B0604020202020204" pitchFamily="34" charset="0"/>
              </a:rPr>
              <a:t>Engineers</a:t>
            </a:r>
            <a:r>
              <a:rPr lang="es-MX" sz="1800" dirty="0">
                <a:latin typeface="Arial" panose="020B0604020202020204" pitchFamily="34" charset="0"/>
                <a:cs typeface="Arial" panose="020B0604020202020204" pitchFamily="34" charset="0"/>
              </a:rPr>
              <a:t>). </a:t>
            </a:r>
          </a:p>
          <a:p>
            <a:pPr algn="l">
              <a:spcBef>
                <a:spcPct val="20000"/>
              </a:spcBef>
              <a:buClr>
                <a:schemeClr val="hlink"/>
              </a:buClr>
              <a:buSzPct val="90000"/>
              <a:buFont typeface="Wingdings" pitchFamily="2" charset="2"/>
              <a:buNone/>
            </a:pPr>
            <a:r>
              <a:rPr lang="es-MX" sz="1800" dirty="0">
                <a:latin typeface="Arial" panose="020B0604020202020204" pitchFamily="34" charset="0"/>
                <a:cs typeface="Arial" panose="020B0604020202020204" pitchFamily="34" charset="0"/>
              </a:rPr>
              <a:t>Es miembro de la STLE en los EU desde 1998 y miembro fundador de la STLE capitulo Mexico en el año 2000. Es capacitador y consultor industrial en materia de lubricación especializada y actualmente desempeña la posición de Gerente de Ventas y Capacitación de la empresa Tritech México (Grupo </a:t>
            </a:r>
            <a:r>
              <a:rPr lang="es-MX" sz="1800" dirty="0" err="1">
                <a:latin typeface="Arial" panose="020B0604020202020204" pitchFamily="34" charset="0"/>
                <a:cs typeface="Arial" panose="020B0604020202020204" pitchFamily="34" charset="0"/>
              </a:rPr>
              <a:t>Castrol</a:t>
            </a:r>
            <a:r>
              <a:rPr lang="es-MX" sz="1800" dirty="0">
                <a:latin typeface="Arial" panose="020B0604020202020204" pitchFamily="34" charset="0"/>
                <a:cs typeface="Arial" panose="020B0604020202020204" pitchFamily="34" charset="0"/>
              </a:rPr>
              <a:t>)., compañía </a:t>
            </a:r>
            <a:r>
              <a:rPr lang="es-MX" sz="1800" dirty="0" smtClean="0">
                <a:latin typeface="Arial" panose="020B0604020202020204" pitchFamily="34" charset="0"/>
                <a:cs typeface="Arial" panose="020B0604020202020204" pitchFamily="34" charset="0"/>
              </a:rPr>
              <a:t>especialista en </a:t>
            </a:r>
            <a:r>
              <a:rPr lang="es-MX" sz="1800" dirty="0">
                <a:latin typeface="Arial" panose="020B0604020202020204" pitchFamily="34" charset="0"/>
                <a:cs typeface="Arial" panose="020B0604020202020204" pitchFamily="34" charset="0"/>
              </a:rPr>
              <a:t>lubricación industrial de alto rendimiento.</a:t>
            </a:r>
          </a:p>
          <a:p>
            <a:pPr algn="l">
              <a:spcBef>
                <a:spcPct val="20000"/>
              </a:spcBef>
              <a:buClr>
                <a:schemeClr val="hlink"/>
              </a:buClr>
              <a:buSzPct val="90000"/>
              <a:buFont typeface="Wingdings" pitchFamily="2" charset="2"/>
              <a:buNone/>
            </a:pPr>
            <a:endParaRPr lang="es-MX" sz="2400" i="1" dirty="0">
              <a:latin typeface="Arial" panose="020B0604020202020204" pitchFamily="34" charset="0"/>
              <a:cs typeface="Arial" panose="020B0604020202020204" pitchFamily="34" charset="0"/>
            </a:endParaRPr>
          </a:p>
        </p:txBody>
      </p:sp>
      <p:sp>
        <p:nvSpPr>
          <p:cNvPr id="2" name="1 CuadroTexto"/>
          <p:cNvSpPr txBox="1"/>
          <p:nvPr/>
        </p:nvSpPr>
        <p:spPr>
          <a:xfrm>
            <a:off x="1421705" y="5709386"/>
            <a:ext cx="4001415" cy="461665"/>
          </a:xfrm>
          <a:prstGeom prst="rect">
            <a:avLst/>
          </a:prstGeom>
          <a:noFill/>
        </p:spPr>
        <p:txBody>
          <a:bodyPr wrap="none" rtlCol="0">
            <a:spAutoFit/>
          </a:bodyPr>
          <a:lstStyle/>
          <a:p>
            <a:pPr algn="ctr"/>
            <a:r>
              <a:rPr lang="es-MX" b="1" dirty="0" smtClean="0"/>
              <a:t>gandrade@grupotritech.com</a:t>
            </a:r>
            <a:endParaRPr lang="es-MX" b="1" dirty="0"/>
          </a:p>
        </p:txBody>
      </p:sp>
      <p:pic>
        <p:nvPicPr>
          <p:cNvPr id="5" name="Picture 6" descr="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5449048"/>
            <a:ext cx="1117674" cy="113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1143000" y="381000"/>
            <a:ext cx="7772400" cy="914400"/>
          </a:xfrm>
          <a:prstGeom prst="rect">
            <a:avLst/>
          </a:prstGeom>
        </p:spPr>
        <p:txBody>
          <a:bodyPr/>
          <a:lstStyle>
            <a:lvl1pPr algn="l" rtl="0" eaLnBrk="1" fontAlgn="base" hangingPunct="1">
              <a:spcBef>
                <a:spcPct val="0"/>
              </a:spcBef>
              <a:spcAft>
                <a:spcPct val="0"/>
              </a:spcAft>
              <a:defRPr sz="3200" b="1">
                <a:solidFill>
                  <a:srgbClr val="5D7B51"/>
                </a:solidFill>
                <a:latin typeface="+mj-lt"/>
                <a:ea typeface="MS PGothic" pitchFamily="34" charset="-128"/>
                <a:cs typeface="+mj-cs"/>
              </a:defRPr>
            </a:lvl1pPr>
            <a:lvl2pPr algn="l" rtl="0" eaLnBrk="1" fontAlgn="base" hangingPunct="1">
              <a:spcBef>
                <a:spcPct val="0"/>
              </a:spcBef>
              <a:spcAft>
                <a:spcPct val="0"/>
              </a:spcAft>
              <a:defRPr sz="3200" b="1">
                <a:solidFill>
                  <a:srgbClr val="5D7B51"/>
                </a:solidFill>
                <a:latin typeface="Arial" charset="0"/>
                <a:ea typeface="MS PGothic" pitchFamily="34" charset="-128"/>
              </a:defRPr>
            </a:lvl2pPr>
            <a:lvl3pPr algn="l" rtl="0" eaLnBrk="1" fontAlgn="base" hangingPunct="1">
              <a:spcBef>
                <a:spcPct val="0"/>
              </a:spcBef>
              <a:spcAft>
                <a:spcPct val="0"/>
              </a:spcAft>
              <a:defRPr sz="3200" b="1">
                <a:solidFill>
                  <a:srgbClr val="5D7B51"/>
                </a:solidFill>
                <a:latin typeface="Arial" charset="0"/>
                <a:ea typeface="MS PGothic" pitchFamily="34" charset="-128"/>
              </a:defRPr>
            </a:lvl3pPr>
            <a:lvl4pPr algn="l" rtl="0" eaLnBrk="1" fontAlgn="base" hangingPunct="1">
              <a:spcBef>
                <a:spcPct val="0"/>
              </a:spcBef>
              <a:spcAft>
                <a:spcPct val="0"/>
              </a:spcAft>
              <a:defRPr sz="3200" b="1">
                <a:solidFill>
                  <a:srgbClr val="5D7B51"/>
                </a:solidFill>
                <a:latin typeface="Arial" charset="0"/>
                <a:ea typeface="MS PGothic" pitchFamily="34" charset="-128"/>
              </a:defRPr>
            </a:lvl4pPr>
            <a:lvl5pPr algn="l" rtl="0" eaLnBrk="1" fontAlgn="base" hangingPunct="1">
              <a:spcBef>
                <a:spcPct val="0"/>
              </a:spcBef>
              <a:spcAft>
                <a:spcPct val="0"/>
              </a:spcAft>
              <a:defRPr sz="3200" b="1">
                <a:solidFill>
                  <a:srgbClr val="5D7B51"/>
                </a:solidFill>
                <a:latin typeface="Arial" charset="0"/>
                <a:ea typeface="MS PGothic" pitchFamily="34" charset="-128"/>
              </a:defRPr>
            </a:lvl5pPr>
            <a:lvl6pPr marL="457200" algn="l" rtl="0" eaLnBrk="1" fontAlgn="base" hangingPunct="1">
              <a:spcBef>
                <a:spcPct val="0"/>
              </a:spcBef>
              <a:spcAft>
                <a:spcPct val="0"/>
              </a:spcAft>
              <a:defRPr sz="3200" b="1">
                <a:solidFill>
                  <a:srgbClr val="5D7B51"/>
                </a:solidFill>
                <a:latin typeface="Arial" charset="0"/>
                <a:ea typeface="ＭＳ Ｐゴシック" pitchFamily="20" charset="-128"/>
              </a:defRPr>
            </a:lvl6pPr>
            <a:lvl7pPr marL="914400" algn="l" rtl="0" eaLnBrk="1" fontAlgn="base" hangingPunct="1">
              <a:spcBef>
                <a:spcPct val="0"/>
              </a:spcBef>
              <a:spcAft>
                <a:spcPct val="0"/>
              </a:spcAft>
              <a:defRPr sz="3200" b="1">
                <a:solidFill>
                  <a:srgbClr val="5D7B51"/>
                </a:solidFill>
                <a:latin typeface="Arial" charset="0"/>
                <a:ea typeface="ＭＳ Ｐゴシック" pitchFamily="20" charset="-128"/>
              </a:defRPr>
            </a:lvl7pPr>
            <a:lvl8pPr marL="1371600" algn="l" rtl="0" eaLnBrk="1" fontAlgn="base" hangingPunct="1">
              <a:spcBef>
                <a:spcPct val="0"/>
              </a:spcBef>
              <a:spcAft>
                <a:spcPct val="0"/>
              </a:spcAft>
              <a:defRPr sz="3200" b="1">
                <a:solidFill>
                  <a:srgbClr val="5D7B51"/>
                </a:solidFill>
                <a:latin typeface="Arial" charset="0"/>
                <a:ea typeface="ＭＳ Ｐゴシック" pitchFamily="20" charset="-128"/>
              </a:defRPr>
            </a:lvl8pPr>
            <a:lvl9pPr marL="1828800" algn="l" rtl="0" eaLnBrk="1" fontAlgn="base" hangingPunct="1">
              <a:spcBef>
                <a:spcPct val="0"/>
              </a:spcBef>
              <a:spcAft>
                <a:spcPct val="0"/>
              </a:spcAft>
              <a:defRPr sz="3200" b="1">
                <a:solidFill>
                  <a:srgbClr val="5D7B51"/>
                </a:solidFill>
                <a:latin typeface="Arial" charset="0"/>
                <a:ea typeface="ＭＳ Ｐゴシック" pitchFamily="20" charset="-128"/>
              </a:defRPr>
            </a:lvl9pPr>
          </a:lstStyle>
          <a:p>
            <a:r>
              <a:rPr lang="es-MX" kern="0" dirty="0" smtClean="0"/>
              <a:t>Presentación ponente</a:t>
            </a:r>
            <a:endParaRPr lang="es-MX" kern="0" dirty="0"/>
          </a:p>
        </p:txBody>
      </p:sp>
    </p:spTree>
    <p:extLst>
      <p:ext uri="{BB962C8B-B14F-4D97-AF65-F5344CB8AC3E}">
        <p14:creationId xmlns:p14="http://schemas.microsoft.com/office/powerpoint/2010/main" val="406499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590645" y="4953000"/>
            <a:ext cx="6181755" cy="1092607"/>
          </a:xfrm>
          <a:prstGeom prst="rect">
            <a:avLst/>
          </a:prstGeom>
          <a:noFill/>
        </p:spPr>
        <p:txBody>
          <a:bodyPr wrap="square" rtlCol="0">
            <a:spAutoFit/>
          </a:bodyPr>
          <a:lstStyle/>
          <a:p>
            <a:pPr marL="228600" indent="-228600" algn="l">
              <a:buFont typeface="+mj-lt"/>
              <a:buAutoNum type="alphaLcPeriod"/>
            </a:pPr>
            <a:r>
              <a:rPr lang="es-MX" sz="1300" i="1" dirty="0" smtClean="0">
                <a:latin typeface="Arial" panose="020B0604020202020204" pitchFamily="34" charset="0"/>
                <a:cs typeface="Arial" panose="020B0604020202020204" pitchFamily="34" charset="0"/>
              </a:rPr>
              <a:t>No se toman en cuenta costos indirectos de mano de obra de montaje y desmontaje, así como costos de paro por fallas por zafra.</a:t>
            </a:r>
          </a:p>
          <a:p>
            <a:pPr marL="228600" indent="-228600" algn="l">
              <a:buFont typeface="+mj-lt"/>
              <a:buAutoNum type="alphaLcPeriod"/>
            </a:pPr>
            <a:r>
              <a:rPr lang="es-MX" sz="1300" i="1" dirty="0" smtClean="0">
                <a:latin typeface="Arial" panose="020B0604020202020204" pitchFamily="34" charset="0"/>
                <a:cs typeface="Arial" panose="020B0604020202020204" pitchFamily="34" charset="0"/>
              </a:rPr>
              <a:t>No se consideran costos de recuperación y reparación de coronas</a:t>
            </a:r>
          </a:p>
          <a:p>
            <a:pPr marL="228600" indent="-228600" algn="l">
              <a:buFont typeface="+mj-lt"/>
              <a:buAutoNum type="alphaLcPeriod"/>
            </a:pPr>
            <a:r>
              <a:rPr lang="es-MX" sz="1300" i="1" dirty="0" smtClean="0">
                <a:latin typeface="Arial" panose="020B0604020202020204" pitchFamily="34" charset="0"/>
                <a:cs typeface="Arial" panose="020B0604020202020204" pitchFamily="34" charset="0"/>
              </a:rPr>
              <a:t>La vida útil por extensión de vida útil es variable en función de las condiciones de servicio.</a:t>
            </a:r>
          </a:p>
        </p:txBody>
      </p:sp>
      <p:sp>
        <p:nvSpPr>
          <p:cNvPr id="8" name="1 CuadroTexto"/>
          <p:cNvSpPr txBox="1"/>
          <p:nvPr/>
        </p:nvSpPr>
        <p:spPr>
          <a:xfrm>
            <a:off x="1447800" y="152400"/>
            <a:ext cx="6705600" cy="830997"/>
          </a:xfrm>
          <a:prstGeom prst="rect">
            <a:avLst/>
          </a:prstGeom>
          <a:noFill/>
        </p:spPr>
        <p:txBody>
          <a:bodyPr wrap="square" rtlCol="0">
            <a:spAutoFit/>
          </a:bodyPr>
          <a:lstStyle/>
          <a:p>
            <a:pPr algn="ctr"/>
            <a:r>
              <a:rPr lang="es-MX" dirty="0" smtClean="0">
                <a:solidFill>
                  <a:srgbClr val="006600"/>
                </a:solidFill>
                <a:latin typeface="Arial" panose="020B0604020202020204" pitchFamily="34" charset="0"/>
                <a:cs typeface="Arial" panose="020B0604020202020204" pitchFamily="34" charset="0"/>
              </a:rPr>
              <a:t>Estimado de ahorros y extensión de vida útil de coronas con sistemas de lubricación integral</a:t>
            </a:r>
          </a:p>
        </p:txBody>
      </p:sp>
      <p:pic>
        <p:nvPicPr>
          <p:cNvPr id="2" name="Imagen 1"/>
          <p:cNvPicPr>
            <a:picLocks noChangeAspect="1"/>
          </p:cNvPicPr>
          <p:nvPr/>
        </p:nvPicPr>
        <p:blipFill>
          <a:blip r:embed="rId3">
            <a:lum contrast="-20000"/>
          </a:blip>
          <a:stretch>
            <a:fillRect/>
          </a:stretch>
        </p:blipFill>
        <p:spPr>
          <a:xfrm>
            <a:off x="1773400" y="1196752"/>
            <a:ext cx="5653908" cy="3527648"/>
          </a:xfrm>
          <a:prstGeom prst="rect">
            <a:avLst/>
          </a:prstGeom>
          <a:ln>
            <a:solidFill>
              <a:schemeClr val="bg1">
                <a:lumMod val="50000"/>
              </a:schemeClr>
            </a:solidFill>
          </a:ln>
        </p:spPr>
      </p:pic>
      <p:sp>
        <p:nvSpPr>
          <p:cNvPr id="3" name="CuadroTexto 2"/>
          <p:cNvSpPr txBox="1"/>
          <p:nvPr/>
        </p:nvSpPr>
        <p:spPr>
          <a:xfrm>
            <a:off x="4648200" y="2042845"/>
            <a:ext cx="2707100" cy="954107"/>
          </a:xfrm>
          <a:prstGeom prst="rect">
            <a:avLst/>
          </a:prstGeom>
          <a:noFill/>
        </p:spPr>
        <p:txBody>
          <a:bodyPr wrap="square" rtlCol="0">
            <a:spAutoFit/>
          </a:bodyPr>
          <a:lstStyle/>
          <a:p>
            <a:r>
              <a:rPr lang="en-US" sz="1400" b="1" i="1" dirty="0" err="1" smtClean="0">
                <a:solidFill>
                  <a:srgbClr val="C00000"/>
                </a:solidFill>
                <a:latin typeface="+mn-lt"/>
              </a:rPr>
              <a:t>Ahorro</a:t>
            </a:r>
            <a:r>
              <a:rPr lang="en-US" sz="1400" b="1" i="1" dirty="0" smtClean="0">
                <a:solidFill>
                  <a:srgbClr val="C00000"/>
                </a:solidFill>
                <a:latin typeface="+mn-lt"/>
              </a:rPr>
              <a:t> </a:t>
            </a:r>
            <a:r>
              <a:rPr lang="en-US" sz="1400" b="1" i="1" dirty="0" err="1" smtClean="0">
                <a:solidFill>
                  <a:srgbClr val="C00000"/>
                </a:solidFill>
                <a:latin typeface="+mn-lt"/>
              </a:rPr>
              <a:t>proyectado</a:t>
            </a:r>
            <a:r>
              <a:rPr lang="en-US" sz="1400" b="1" i="1" dirty="0" smtClean="0">
                <a:solidFill>
                  <a:srgbClr val="C00000"/>
                </a:solidFill>
                <a:latin typeface="+mn-lt"/>
              </a:rPr>
              <a:t> </a:t>
            </a:r>
            <a:r>
              <a:rPr lang="en-US" sz="1400" b="1" i="1" dirty="0" smtClean="0">
                <a:solidFill>
                  <a:srgbClr val="C00000"/>
                </a:solidFill>
                <a:latin typeface="+mn-lt"/>
              </a:rPr>
              <a:t>superior al 50% </a:t>
            </a:r>
            <a:r>
              <a:rPr lang="en-US" sz="1400" b="1" i="1" dirty="0" smtClean="0">
                <a:solidFill>
                  <a:srgbClr val="C00000"/>
                </a:solidFill>
                <a:latin typeface="+mn-lt"/>
              </a:rPr>
              <a:t>en </a:t>
            </a:r>
            <a:r>
              <a:rPr lang="en-US" sz="1400" b="1" i="1" dirty="0" err="1" smtClean="0">
                <a:solidFill>
                  <a:srgbClr val="C00000"/>
                </a:solidFill>
                <a:latin typeface="+mn-lt"/>
              </a:rPr>
              <a:t>costos</a:t>
            </a:r>
            <a:r>
              <a:rPr lang="en-US" sz="1400" b="1" i="1" dirty="0" smtClean="0">
                <a:solidFill>
                  <a:srgbClr val="C00000"/>
                </a:solidFill>
                <a:latin typeface="+mn-lt"/>
              </a:rPr>
              <a:t> </a:t>
            </a:r>
            <a:r>
              <a:rPr lang="en-US" sz="1400" b="1" i="1" dirty="0" err="1" smtClean="0">
                <a:solidFill>
                  <a:srgbClr val="C00000"/>
                </a:solidFill>
                <a:latin typeface="+mn-lt"/>
              </a:rPr>
              <a:t>directos</a:t>
            </a:r>
            <a:r>
              <a:rPr lang="en-US" sz="1400" b="1" i="1" dirty="0" smtClean="0">
                <a:solidFill>
                  <a:srgbClr val="C00000"/>
                </a:solidFill>
                <a:latin typeface="+mn-lt"/>
              </a:rPr>
              <a:t> </a:t>
            </a:r>
            <a:r>
              <a:rPr lang="en-US" sz="1400" b="1" i="1" dirty="0" err="1" smtClean="0">
                <a:solidFill>
                  <a:srgbClr val="C00000"/>
                </a:solidFill>
                <a:latin typeface="+mn-lt"/>
              </a:rPr>
              <a:t>promedio</a:t>
            </a:r>
            <a:r>
              <a:rPr lang="en-US" sz="1400" b="1" i="1" dirty="0" smtClean="0">
                <a:solidFill>
                  <a:srgbClr val="C00000"/>
                </a:solidFill>
                <a:latin typeface="+mn-lt"/>
              </a:rPr>
              <a:t>, </a:t>
            </a:r>
            <a:r>
              <a:rPr lang="en-US" sz="1400" b="1" i="1" dirty="0" err="1" smtClean="0">
                <a:solidFill>
                  <a:srgbClr val="C00000"/>
                </a:solidFill>
                <a:latin typeface="+mn-lt"/>
              </a:rPr>
              <a:t>por</a:t>
            </a:r>
            <a:r>
              <a:rPr lang="en-US" sz="1400" b="1" i="1" dirty="0" smtClean="0">
                <a:solidFill>
                  <a:srgbClr val="C00000"/>
                </a:solidFill>
                <a:latin typeface="+mn-lt"/>
              </a:rPr>
              <a:t> </a:t>
            </a:r>
            <a:r>
              <a:rPr lang="en-US" sz="1400" b="1" i="1" dirty="0" err="1" smtClean="0">
                <a:solidFill>
                  <a:srgbClr val="C00000"/>
                </a:solidFill>
                <a:latin typeface="+mn-lt"/>
              </a:rPr>
              <a:t>reposicion</a:t>
            </a:r>
            <a:r>
              <a:rPr lang="en-US" sz="1400" b="1" i="1" dirty="0" smtClean="0">
                <a:solidFill>
                  <a:srgbClr val="C00000"/>
                </a:solidFill>
                <a:latin typeface="+mn-lt"/>
              </a:rPr>
              <a:t> de coronas a 8 </a:t>
            </a:r>
            <a:r>
              <a:rPr lang="en-US" sz="1400" b="1" i="1" dirty="0" err="1" smtClean="0">
                <a:solidFill>
                  <a:srgbClr val="C00000"/>
                </a:solidFill>
                <a:latin typeface="+mn-lt"/>
              </a:rPr>
              <a:t>zafras</a:t>
            </a:r>
            <a:endParaRPr lang="es-MX" sz="1400" b="1" i="1" dirty="0">
              <a:solidFill>
                <a:srgbClr val="C00000"/>
              </a:solidFill>
              <a:latin typeface="+mn-lt"/>
            </a:endParaRPr>
          </a:p>
        </p:txBody>
      </p:sp>
      <p:pic>
        <p:nvPicPr>
          <p:cNvPr id="12" name="Picture 10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4783" y="2060848"/>
            <a:ext cx="1449705" cy="8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1828800" y="2433935"/>
            <a:ext cx="1524000" cy="461665"/>
          </a:xfrm>
          <a:prstGeom prst="rect">
            <a:avLst/>
          </a:prstGeom>
          <a:solidFill>
            <a:schemeClr val="bg1">
              <a:lumMod val="95000"/>
            </a:schemeClr>
          </a:solidFill>
        </p:spPr>
        <p:txBody>
          <a:bodyPr wrap="square" rtlCol="0">
            <a:spAutoFit/>
          </a:bodyPr>
          <a:lstStyle/>
          <a:p>
            <a:r>
              <a:rPr lang="es-MX" sz="1200" dirty="0" smtClean="0">
                <a:latin typeface="+mn-lt"/>
              </a:rPr>
              <a:t>Sistema integral de lubricación (SIL)</a:t>
            </a:r>
            <a:endParaRPr lang="es-MX" sz="1200" dirty="0">
              <a:latin typeface="+mn-lt"/>
            </a:endParaRPr>
          </a:p>
        </p:txBody>
      </p:sp>
      <p:sp>
        <p:nvSpPr>
          <p:cNvPr id="9" name="CuadroTexto 8"/>
          <p:cNvSpPr txBox="1"/>
          <p:nvPr/>
        </p:nvSpPr>
        <p:spPr>
          <a:xfrm>
            <a:off x="1828800" y="3272135"/>
            <a:ext cx="1524000" cy="461665"/>
          </a:xfrm>
          <a:prstGeom prst="rect">
            <a:avLst/>
          </a:prstGeom>
          <a:solidFill>
            <a:schemeClr val="bg1">
              <a:lumMod val="95000"/>
            </a:schemeClr>
          </a:solidFill>
        </p:spPr>
        <p:txBody>
          <a:bodyPr wrap="square" rtlCol="0">
            <a:spAutoFit/>
          </a:bodyPr>
          <a:lstStyle/>
          <a:p>
            <a:r>
              <a:rPr lang="es-MX" sz="1200" dirty="0" smtClean="0">
                <a:latin typeface="+mn-lt"/>
              </a:rPr>
              <a:t>Sistema tradicional de lubricación</a:t>
            </a:r>
            <a:endParaRPr lang="es-MX" sz="1200" dirty="0">
              <a:latin typeface="+mn-lt"/>
            </a:endParaRPr>
          </a:p>
        </p:txBody>
      </p:sp>
      <p:sp>
        <p:nvSpPr>
          <p:cNvPr id="10" name="CuadroTexto 9"/>
          <p:cNvSpPr txBox="1"/>
          <p:nvPr/>
        </p:nvSpPr>
        <p:spPr>
          <a:xfrm>
            <a:off x="3581400" y="4343400"/>
            <a:ext cx="1066800" cy="276999"/>
          </a:xfrm>
          <a:prstGeom prst="rect">
            <a:avLst/>
          </a:prstGeom>
          <a:solidFill>
            <a:schemeClr val="bg1">
              <a:lumMod val="95000"/>
            </a:schemeClr>
          </a:solidFill>
        </p:spPr>
        <p:txBody>
          <a:bodyPr wrap="square" rtlCol="0">
            <a:spAutoFit/>
          </a:bodyPr>
          <a:lstStyle/>
          <a:p>
            <a:r>
              <a:rPr lang="es-MX" sz="1200" dirty="0" smtClean="0">
                <a:latin typeface="+mn-lt"/>
              </a:rPr>
              <a:t>Costo actual</a:t>
            </a:r>
            <a:endParaRPr lang="es-MX" sz="1200" dirty="0">
              <a:latin typeface="+mn-lt"/>
            </a:endParaRPr>
          </a:p>
        </p:txBody>
      </p:sp>
      <p:sp>
        <p:nvSpPr>
          <p:cNvPr id="13" name="CuadroTexto 12"/>
          <p:cNvSpPr txBox="1"/>
          <p:nvPr/>
        </p:nvSpPr>
        <p:spPr>
          <a:xfrm>
            <a:off x="4876800" y="4343400"/>
            <a:ext cx="1447800" cy="276999"/>
          </a:xfrm>
          <a:prstGeom prst="rect">
            <a:avLst/>
          </a:prstGeom>
          <a:solidFill>
            <a:schemeClr val="bg1">
              <a:lumMod val="95000"/>
            </a:schemeClr>
          </a:solidFill>
        </p:spPr>
        <p:txBody>
          <a:bodyPr wrap="square" rtlCol="0">
            <a:spAutoFit/>
          </a:bodyPr>
          <a:lstStyle/>
          <a:p>
            <a:r>
              <a:rPr lang="es-MX" sz="1200" dirty="0" smtClean="0">
                <a:latin typeface="+mn-lt"/>
              </a:rPr>
              <a:t>Costo proyectado</a:t>
            </a:r>
            <a:endParaRPr lang="es-MX" sz="1200" dirty="0">
              <a:latin typeface="+mn-lt"/>
            </a:endParaRPr>
          </a:p>
        </p:txBody>
      </p:sp>
      <p:cxnSp>
        <p:nvCxnSpPr>
          <p:cNvPr id="6" name="Conector recto de flecha 5"/>
          <p:cNvCxnSpPr/>
          <p:nvPr/>
        </p:nvCxnSpPr>
        <p:spPr bwMode="auto">
          <a:xfrm flipV="1">
            <a:off x="3352800" y="1828800"/>
            <a:ext cx="0" cy="2171491"/>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p:spPr>
      </p:cxnSp>
      <p:cxnSp>
        <p:nvCxnSpPr>
          <p:cNvPr id="19" name="Conector recto 18"/>
          <p:cNvCxnSpPr/>
          <p:nvPr/>
        </p:nvCxnSpPr>
        <p:spPr bwMode="auto">
          <a:xfrm>
            <a:off x="3352800" y="3962400"/>
            <a:ext cx="3505200"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4245441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9 Rectángulo"/>
          <p:cNvSpPr/>
          <p:nvPr/>
        </p:nvSpPr>
        <p:spPr>
          <a:xfrm>
            <a:off x="1218927" y="2057400"/>
            <a:ext cx="7474025" cy="3384376"/>
          </a:xfrm>
          <a:prstGeom prst="rect">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515" name="13 CuadroTexto"/>
          <p:cNvSpPr txBox="1">
            <a:spLocks noChangeArrowheads="1"/>
          </p:cNvSpPr>
          <p:nvPr/>
        </p:nvSpPr>
        <p:spPr bwMode="auto">
          <a:xfrm>
            <a:off x="1177925" y="260648"/>
            <a:ext cx="6823075" cy="523220"/>
          </a:xfrm>
          <a:prstGeom prst="rect">
            <a:avLst/>
          </a:prstGeom>
          <a:noFill/>
          <a:ln w="9525">
            <a:noFill/>
            <a:miter lim="800000"/>
            <a:headEnd/>
            <a:tailEnd/>
          </a:ln>
        </p:spPr>
        <p:txBody>
          <a:bodyPr>
            <a:spAutoFit/>
          </a:bodyPr>
          <a:lstStyle/>
          <a:p>
            <a:r>
              <a:rPr lang="es-MX" sz="2800" dirty="0" smtClean="0">
                <a:solidFill>
                  <a:srgbClr val="336600"/>
                </a:solidFill>
                <a:latin typeface="Arial" panose="020B0604020202020204" pitchFamily="34" charset="0"/>
                <a:cs typeface="Arial" panose="020B0604020202020204" pitchFamily="34" charset="0"/>
              </a:rPr>
              <a:t>Reglas fundamentales de la lubricación</a:t>
            </a:r>
            <a:endParaRPr lang="es-MX" sz="2800" dirty="0">
              <a:solidFill>
                <a:srgbClr val="336600"/>
              </a:solidFill>
              <a:latin typeface="Arial" panose="020B0604020202020204" pitchFamily="34" charset="0"/>
              <a:cs typeface="Arial" panose="020B0604020202020204" pitchFamily="34" charset="0"/>
            </a:endParaRPr>
          </a:p>
        </p:txBody>
      </p:sp>
      <p:sp>
        <p:nvSpPr>
          <p:cNvPr id="22" name="21 CuadroTexto"/>
          <p:cNvSpPr txBox="1"/>
          <p:nvPr/>
        </p:nvSpPr>
        <p:spPr>
          <a:xfrm>
            <a:off x="944216" y="914400"/>
            <a:ext cx="7056784" cy="461665"/>
          </a:xfrm>
          <a:prstGeom prst="rect">
            <a:avLst/>
          </a:prstGeom>
          <a:noFill/>
        </p:spPr>
        <p:txBody>
          <a:bodyPr wrap="square" rtlCol="0">
            <a:spAutoFit/>
          </a:bodyPr>
          <a:lstStyle/>
          <a:p>
            <a:r>
              <a:rPr lang="es-MX" sz="2400" dirty="0" smtClean="0">
                <a:solidFill>
                  <a:srgbClr val="006600"/>
                </a:solidFill>
                <a:latin typeface="Arial" panose="020B0604020202020204" pitchFamily="34" charset="0"/>
                <a:cs typeface="Arial" panose="020B0604020202020204" pitchFamily="34" charset="0"/>
              </a:rPr>
              <a:t>Lubricante</a:t>
            </a:r>
            <a:r>
              <a:rPr lang="es-MX" sz="2000" dirty="0" smtClean="0">
                <a:latin typeface="Arial" panose="020B0604020202020204" pitchFamily="34" charset="0"/>
                <a:cs typeface="Arial" panose="020B0604020202020204" pitchFamily="34" charset="0"/>
              </a:rPr>
              <a:t>: </a:t>
            </a:r>
            <a:r>
              <a:rPr lang="es-MX" sz="2000" dirty="0" smtClean="0">
                <a:solidFill>
                  <a:srgbClr val="000099"/>
                </a:solidFill>
                <a:latin typeface="Arial" panose="020B0604020202020204" pitchFamily="34" charset="0"/>
                <a:cs typeface="Arial" panose="020B0604020202020204" pitchFamily="34" charset="0"/>
              </a:rPr>
              <a:t>Sustancia  controla la fricción y el desgaste</a:t>
            </a:r>
            <a:endParaRPr lang="es-MX" sz="2000" dirty="0">
              <a:solidFill>
                <a:srgbClr val="000099"/>
              </a:solidFill>
              <a:latin typeface="Arial" panose="020B0604020202020204" pitchFamily="34" charset="0"/>
              <a:cs typeface="Arial" panose="020B0604020202020204" pitchFamily="34" charset="0"/>
            </a:endParaRPr>
          </a:p>
        </p:txBody>
      </p:sp>
      <p:sp>
        <p:nvSpPr>
          <p:cNvPr id="23" name="22 CuadroTexto"/>
          <p:cNvSpPr txBox="1"/>
          <p:nvPr/>
        </p:nvSpPr>
        <p:spPr>
          <a:xfrm>
            <a:off x="1151112" y="1295400"/>
            <a:ext cx="7992888" cy="461665"/>
          </a:xfrm>
          <a:prstGeom prst="rect">
            <a:avLst/>
          </a:prstGeom>
          <a:noFill/>
        </p:spPr>
        <p:txBody>
          <a:bodyPr wrap="square" rtlCol="0">
            <a:spAutoFit/>
          </a:bodyPr>
          <a:lstStyle/>
          <a:p>
            <a:pPr algn="l"/>
            <a:r>
              <a:rPr lang="es-MX" sz="2400" dirty="0" smtClean="0">
                <a:solidFill>
                  <a:srgbClr val="006600"/>
                </a:solidFill>
                <a:latin typeface="Arial" panose="020B0604020202020204" pitchFamily="34" charset="0"/>
                <a:cs typeface="Arial" panose="020B0604020202020204" pitchFamily="34" charset="0"/>
              </a:rPr>
              <a:t>Lubricación</a:t>
            </a:r>
            <a:r>
              <a:rPr lang="es-MX" sz="2000" dirty="0" smtClean="0">
                <a:latin typeface="Arial" panose="020B0604020202020204" pitchFamily="34" charset="0"/>
                <a:cs typeface="Arial" panose="020B0604020202020204" pitchFamily="34" charset="0"/>
              </a:rPr>
              <a:t>: </a:t>
            </a:r>
            <a:r>
              <a:rPr lang="es-MX" sz="2000" dirty="0" smtClean="0">
                <a:solidFill>
                  <a:srgbClr val="000099"/>
                </a:solidFill>
                <a:latin typeface="Arial" panose="020B0604020202020204" pitchFamily="34" charset="0"/>
                <a:cs typeface="Arial" panose="020B0604020202020204" pitchFamily="34" charset="0"/>
              </a:rPr>
              <a:t>Ciencia y arte de controlar la fricción y el desgaste</a:t>
            </a:r>
            <a:endParaRPr lang="es-MX" sz="2000" dirty="0">
              <a:solidFill>
                <a:srgbClr val="000099"/>
              </a:solidFill>
              <a:latin typeface="Arial" panose="020B0604020202020204" pitchFamily="34" charset="0"/>
              <a:cs typeface="Arial" panose="020B0604020202020204" pitchFamily="34" charset="0"/>
            </a:endParaRPr>
          </a:p>
        </p:txBody>
      </p:sp>
      <p:sp>
        <p:nvSpPr>
          <p:cNvPr id="24" name="23 CuadroTexto"/>
          <p:cNvSpPr txBox="1"/>
          <p:nvPr/>
        </p:nvSpPr>
        <p:spPr>
          <a:xfrm>
            <a:off x="1290936" y="3479194"/>
            <a:ext cx="6089376" cy="384721"/>
          </a:xfrm>
          <a:prstGeom prst="rect">
            <a:avLst/>
          </a:prstGeom>
          <a:noFill/>
        </p:spPr>
        <p:txBody>
          <a:bodyPr wrap="square" rtlCol="0">
            <a:spAutoFit/>
          </a:bodyPr>
          <a:lstStyle/>
          <a:p>
            <a:pPr algn="l"/>
            <a:r>
              <a:rPr lang="es-MX" sz="1900" dirty="0" smtClean="0">
                <a:latin typeface="Arial" panose="020B0604020202020204" pitchFamily="34" charset="0"/>
                <a:cs typeface="Arial" panose="020B0604020202020204" pitchFamily="34" charset="0"/>
              </a:rPr>
              <a:t>3.-Aplicar el lubricante en la cantidad adecuada</a:t>
            </a:r>
            <a:endParaRPr lang="es-MX" sz="1900" dirty="0">
              <a:latin typeface="Arial" panose="020B0604020202020204" pitchFamily="34" charset="0"/>
              <a:cs typeface="Arial" panose="020B0604020202020204" pitchFamily="34" charset="0"/>
            </a:endParaRPr>
          </a:p>
        </p:txBody>
      </p:sp>
      <p:sp>
        <p:nvSpPr>
          <p:cNvPr id="25" name="24 CuadroTexto"/>
          <p:cNvSpPr txBox="1"/>
          <p:nvPr/>
        </p:nvSpPr>
        <p:spPr>
          <a:xfrm>
            <a:off x="1290937" y="2223120"/>
            <a:ext cx="7173416" cy="677108"/>
          </a:xfrm>
          <a:prstGeom prst="rect">
            <a:avLst/>
          </a:prstGeom>
          <a:noFill/>
        </p:spPr>
        <p:txBody>
          <a:bodyPr wrap="square" rtlCol="0">
            <a:spAutoFit/>
          </a:bodyPr>
          <a:lstStyle/>
          <a:p>
            <a:pPr algn="l"/>
            <a:r>
              <a:rPr lang="es-MX" sz="1900" dirty="0" smtClean="0">
                <a:latin typeface="Arial" panose="020B0604020202020204" pitchFamily="34" charset="0"/>
                <a:cs typeface="Arial" panose="020B0604020202020204" pitchFamily="34" charset="0"/>
              </a:rPr>
              <a:t>1.- Aplicar el lubricante adecuado para las especificaciones y diseño del equipo y temperatura de operación del equipo.</a:t>
            </a:r>
            <a:endParaRPr lang="es-MX" sz="1900" dirty="0">
              <a:latin typeface="Arial" panose="020B0604020202020204" pitchFamily="34" charset="0"/>
              <a:cs typeface="Arial" panose="020B0604020202020204" pitchFamily="34" charset="0"/>
            </a:endParaRPr>
          </a:p>
        </p:txBody>
      </p:sp>
      <p:sp>
        <p:nvSpPr>
          <p:cNvPr id="26" name="25 CuadroTexto"/>
          <p:cNvSpPr txBox="1"/>
          <p:nvPr/>
        </p:nvSpPr>
        <p:spPr>
          <a:xfrm>
            <a:off x="1290936" y="4023320"/>
            <a:ext cx="7173418" cy="384721"/>
          </a:xfrm>
          <a:prstGeom prst="rect">
            <a:avLst/>
          </a:prstGeom>
          <a:noFill/>
        </p:spPr>
        <p:txBody>
          <a:bodyPr wrap="square" rtlCol="0">
            <a:spAutoFit/>
          </a:bodyPr>
          <a:lstStyle/>
          <a:p>
            <a:pPr algn="l"/>
            <a:r>
              <a:rPr lang="es-MX" sz="1900" dirty="0" smtClean="0">
                <a:latin typeface="Arial" panose="020B0604020202020204" pitchFamily="34" charset="0"/>
                <a:cs typeface="Arial" panose="020B0604020202020204" pitchFamily="34" charset="0"/>
              </a:rPr>
              <a:t>4.-Aplicar el lubricante en la frecuencia y tiempo adecuados</a:t>
            </a:r>
            <a:endParaRPr lang="es-MX" sz="1900" dirty="0">
              <a:latin typeface="Arial" panose="020B0604020202020204" pitchFamily="34" charset="0"/>
              <a:cs typeface="Arial" panose="020B0604020202020204" pitchFamily="34" charset="0"/>
            </a:endParaRPr>
          </a:p>
        </p:txBody>
      </p:sp>
      <p:sp>
        <p:nvSpPr>
          <p:cNvPr id="27" name="26 CuadroTexto"/>
          <p:cNvSpPr txBox="1"/>
          <p:nvPr/>
        </p:nvSpPr>
        <p:spPr>
          <a:xfrm>
            <a:off x="1290936" y="2975138"/>
            <a:ext cx="6557664" cy="384721"/>
          </a:xfrm>
          <a:prstGeom prst="rect">
            <a:avLst/>
          </a:prstGeom>
          <a:noFill/>
        </p:spPr>
        <p:txBody>
          <a:bodyPr wrap="square" rtlCol="0">
            <a:spAutoFit/>
          </a:bodyPr>
          <a:lstStyle/>
          <a:p>
            <a:pPr algn="l"/>
            <a:r>
              <a:rPr lang="es-MX" sz="1900" dirty="0" smtClean="0">
                <a:latin typeface="Arial" panose="020B0604020202020204" pitchFamily="34" charset="0"/>
                <a:cs typeface="Arial" panose="020B0604020202020204" pitchFamily="34" charset="0"/>
              </a:rPr>
              <a:t>2.-Aplicar el lubricante en el punto adecuado</a:t>
            </a:r>
            <a:endParaRPr lang="es-MX" sz="1900" dirty="0">
              <a:latin typeface="Arial" panose="020B0604020202020204" pitchFamily="34" charset="0"/>
              <a:cs typeface="Arial" panose="020B0604020202020204" pitchFamily="34" charset="0"/>
            </a:endParaRPr>
          </a:p>
        </p:txBody>
      </p:sp>
      <p:sp>
        <p:nvSpPr>
          <p:cNvPr id="12" name="11 CuadroTexto"/>
          <p:cNvSpPr txBox="1"/>
          <p:nvPr/>
        </p:nvSpPr>
        <p:spPr>
          <a:xfrm>
            <a:off x="1290936" y="4539570"/>
            <a:ext cx="7560840" cy="677108"/>
          </a:xfrm>
          <a:prstGeom prst="rect">
            <a:avLst/>
          </a:prstGeom>
          <a:noFill/>
        </p:spPr>
        <p:txBody>
          <a:bodyPr wrap="square" rtlCol="0">
            <a:spAutoFit/>
          </a:bodyPr>
          <a:lstStyle/>
          <a:p>
            <a:pPr algn="l"/>
            <a:r>
              <a:rPr lang="es-MX" sz="1900" dirty="0">
                <a:latin typeface="Arial" panose="020B0604020202020204" pitchFamily="34" charset="0"/>
                <a:cs typeface="Arial" panose="020B0604020202020204" pitchFamily="34" charset="0"/>
              </a:rPr>
              <a:t>5</a:t>
            </a:r>
            <a:r>
              <a:rPr lang="es-MX" sz="1900" dirty="0" smtClean="0">
                <a:latin typeface="Arial" panose="020B0604020202020204" pitchFamily="34" charset="0"/>
                <a:cs typeface="Arial" panose="020B0604020202020204" pitchFamily="34" charset="0"/>
              </a:rPr>
              <a:t>.-Aplicar el lubricante controlando condiciones ambientales o de servicio, mínima humedad, agua, contaminantes, polvo, y suciedad</a:t>
            </a:r>
            <a:endParaRPr lang="es-MX" sz="1900" dirty="0">
              <a:latin typeface="Arial" panose="020B0604020202020204" pitchFamily="34" charset="0"/>
              <a:cs typeface="Arial" panose="020B0604020202020204" pitchFamily="34" charset="0"/>
            </a:endParaRPr>
          </a:p>
        </p:txBody>
      </p:sp>
      <p:sp>
        <p:nvSpPr>
          <p:cNvPr id="2" name="CuadroTexto 1"/>
          <p:cNvSpPr txBox="1"/>
          <p:nvPr/>
        </p:nvSpPr>
        <p:spPr>
          <a:xfrm>
            <a:off x="990600" y="5558135"/>
            <a:ext cx="7996336" cy="461665"/>
          </a:xfrm>
          <a:prstGeom prst="rect">
            <a:avLst/>
          </a:prstGeom>
          <a:noFill/>
        </p:spPr>
        <p:txBody>
          <a:bodyPr wrap="square" rtlCol="0">
            <a:spAutoFit/>
          </a:bodyPr>
          <a:lstStyle/>
          <a:p>
            <a:r>
              <a:rPr lang="es-MX" i="1" u="sng" dirty="0" smtClean="0">
                <a:solidFill>
                  <a:srgbClr val="C00000"/>
                </a:solidFill>
              </a:rPr>
              <a:t>* Con el personal entrenado y calificado para efectuar la tarea</a:t>
            </a:r>
            <a:endParaRPr lang="es-MX" i="1" u="sng" dirty="0">
              <a:solidFill>
                <a:srgbClr val="C00000"/>
              </a:solidFill>
            </a:endParaRPr>
          </a:p>
        </p:txBody>
      </p:sp>
    </p:spTree>
    <p:extLst>
      <p:ext uri="{BB962C8B-B14F-4D97-AF65-F5344CB8AC3E}">
        <p14:creationId xmlns:p14="http://schemas.microsoft.com/office/powerpoint/2010/main" val="315155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12"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CuadroTexto"/>
          <p:cNvSpPr txBox="1">
            <a:spLocks noChangeArrowheads="1"/>
          </p:cNvSpPr>
          <p:nvPr/>
        </p:nvSpPr>
        <p:spPr bwMode="auto">
          <a:xfrm>
            <a:off x="1406525" y="152400"/>
            <a:ext cx="6823075" cy="954107"/>
          </a:xfrm>
          <a:prstGeom prst="rect">
            <a:avLst/>
          </a:prstGeom>
          <a:noFill/>
          <a:ln w="9525">
            <a:noFill/>
            <a:miter lim="800000"/>
            <a:headEnd/>
            <a:tailEnd/>
          </a:ln>
        </p:spPr>
        <p:txBody>
          <a:bodyPr>
            <a:spAutoFit/>
          </a:bodyPr>
          <a:lstStyle/>
          <a:p>
            <a:pPr algn="l"/>
            <a:r>
              <a:rPr lang="es-MX" sz="2800" dirty="0" smtClean="0">
                <a:solidFill>
                  <a:srgbClr val="336600"/>
                </a:solidFill>
                <a:latin typeface="Arial" panose="020B0604020202020204" pitchFamily="34" charset="0"/>
                <a:cs typeface="Arial" panose="020B0604020202020204" pitchFamily="34" charset="0"/>
              </a:rPr>
              <a:t>Sugerencias para minimizar el error humano en lubricación.</a:t>
            </a:r>
          </a:p>
        </p:txBody>
      </p:sp>
      <p:sp>
        <p:nvSpPr>
          <p:cNvPr id="6" name="CuadroTexto 5"/>
          <p:cNvSpPr txBox="1"/>
          <p:nvPr/>
        </p:nvSpPr>
        <p:spPr>
          <a:xfrm>
            <a:off x="1295400" y="1107787"/>
            <a:ext cx="7848600" cy="5216813"/>
          </a:xfrm>
          <a:prstGeom prst="rect">
            <a:avLst/>
          </a:prstGeom>
          <a:noFill/>
        </p:spPr>
        <p:txBody>
          <a:bodyPr wrap="square" rtlCol="0">
            <a:spAutoFit/>
          </a:bodyPr>
          <a:lstStyle/>
          <a:p>
            <a:pPr marL="342900" indent="-342900" algn="l">
              <a:buFont typeface="+mj-lt"/>
              <a:buAutoNum type="arabicPeriod"/>
            </a:pPr>
            <a:r>
              <a:rPr lang="es-MX" sz="1400" b="1" dirty="0" smtClean="0">
                <a:solidFill>
                  <a:srgbClr val="C00000"/>
                </a:solidFill>
                <a:latin typeface="Arial" panose="020B0604020202020204" pitchFamily="34" charset="0"/>
                <a:cs typeface="Arial" panose="020B0604020202020204" pitchFamily="34" charset="0"/>
              </a:rPr>
              <a:t>Error: Oportunidad de mejora</a:t>
            </a:r>
          </a:p>
          <a:p>
            <a:pPr algn="l"/>
            <a:r>
              <a:rPr lang="es-MX" sz="1100" dirty="0" smtClean="0">
                <a:latin typeface="Arial" panose="020B0604020202020204" pitchFamily="34" charset="0"/>
                <a:cs typeface="Arial" panose="020B0604020202020204" pitchFamily="34" charset="0"/>
              </a:rPr>
              <a:t>Cuando exista un error, procurar no satanizarlo, hay que analizarlo de forma objetiva, para aprender de el, para tomar medidas de mejora y erradicación.</a:t>
            </a:r>
          </a:p>
          <a:p>
            <a:pPr algn="l"/>
            <a:r>
              <a:rPr lang="es-MX" sz="1400" b="1" dirty="0" smtClean="0">
                <a:solidFill>
                  <a:srgbClr val="C00000"/>
                </a:solidFill>
                <a:latin typeface="Arial" panose="020B0604020202020204" pitchFamily="34" charset="0"/>
                <a:cs typeface="Arial" panose="020B0604020202020204" pitchFamily="34" charset="0"/>
              </a:rPr>
              <a:t>2. </a:t>
            </a:r>
            <a:r>
              <a:rPr lang="es-MX" sz="1200" b="1" dirty="0" smtClean="0">
                <a:solidFill>
                  <a:srgbClr val="C00000"/>
                </a:solidFill>
                <a:latin typeface="Arial" panose="020B0604020202020204" pitchFamily="34" charset="0"/>
                <a:cs typeface="Arial" panose="020B0604020202020204" pitchFamily="34" charset="0"/>
              </a:rPr>
              <a:t>   </a:t>
            </a:r>
            <a:r>
              <a:rPr lang="es-MX" sz="1400" b="1" dirty="0" smtClean="0">
                <a:solidFill>
                  <a:srgbClr val="C00000"/>
                </a:solidFill>
                <a:latin typeface="Arial" panose="020B0604020202020204" pitchFamily="34" charset="0"/>
                <a:cs typeface="Arial" panose="020B0604020202020204" pitchFamily="34" charset="0"/>
              </a:rPr>
              <a:t>Enfoque en las circunstancias, mas que en las personas.</a:t>
            </a:r>
            <a:endParaRPr lang="es-MX" sz="1400" dirty="0" smtClean="0"/>
          </a:p>
          <a:p>
            <a:pPr algn="l"/>
            <a:r>
              <a:rPr lang="es-MX" sz="1100" dirty="0" smtClean="0">
                <a:latin typeface="Arial" panose="020B0604020202020204" pitchFamily="34" charset="0"/>
                <a:cs typeface="Arial" panose="020B0604020202020204" pitchFamily="34" charset="0"/>
              </a:rPr>
              <a:t>En </a:t>
            </a:r>
            <a:r>
              <a:rPr lang="es-MX" sz="1100" dirty="0">
                <a:latin typeface="Arial" panose="020B0604020202020204" pitchFamily="34" charset="0"/>
                <a:cs typeface="Arial" panose="020B0604020202020204" pitchFamily="34" charset="0"/>
              </a:rPr>
              <a:t>lugar de enfocarnos en las características inherentemente humanas como el estado de ánimo, desatención o negligencia, </a:t>
            </a:r>
            <a:r>
              <a:rPr lang="es-MX" sz="1100" dirty="0" smtClean="0">
                <a:latin typeface="Arial" panose="020B0604020202020204" pitchFamily="34" charset="0"/>
                <a:cs typeface="Arial" panose="020B0604020202020204" pitchFamily="34" charset="0"/>
              </a:rPr>
              <a:t>el error se analice tratando de enfocarse en lo importante, lógico y comprobable, para disminuir </a:t>
            </a:r>
            <a:r>
              <a:rPr lang="es-MX" sz="1100" dirty="0">
                <a:latin typeface="Arial" panose="020B0604020202020204" pitchFamily="34" charset="0"/>
                <a:cs typeface="Arial" panose="020B0604020202020204" pitchFamily="34" charset="0"/>
              </a:rPr>
              <a:t>o </a:t>
            </a:r>
            <a:r>
              <a:rPr lang="es-MX" sz="1100" dirty="0" smtClean="0">
                <a:latin typeface="Arial" panose="020B0604020202020204" pitchFamily="34" charset="0"/>
                <a:cs typeface="Arial" panose="020B0604020202020204" pitchFamily="34" charset="0"/>
              </a:rPr>
              <a:t>eliminar </a:t>
            </a:r>
            <a:r>
              <a:rPr lang="es-MX" sz="1100" dirty="0">
                <a:latin typeface="Arial" panose="020B0604020202020204" pitchFamily="34" charset="0"/>
                <a:cs typeface="Arial" panose="020B0604020202020204" pitchFamily="34" charset="0"/>
              </a:rPr>
              <a:t>características externas que generan </a:t>
            </a:r>
            <a:r>
              <a:rPr lang="es-MX" sz="1100" dirty="0" smtClean="0">
                <a:latin typeface="Arial" panose="020B0604020202020204" pitchFamily="34" charset="0"/>
                <a:cs typeface="Arial" panose="020B0604020202020204" pitchFamily="34" charset="0"/>
              </a:rPr>
              <a:t>las omisiones o </a:t>
            </a:r>
            <a:r>
              <a:rPr lang="es-MX" sz="1100" dirty="0">
                <a:latin typeface="Arial" panose="020B0604020202020204" pitchFamily="34" charset="0"/>
                <a:cs typeface="Arial" panose="020B0604020202020204" pitchFamily="34" charset="0"/>
              </a:rPr>
              <a:t>negligencias humanas</a:t>
            </a:r>
            <a:r>
              <a:rPr lang="es-MX" sz="1100" dirty="0" smtClean="0">
                <a:latin typeface="Arial" panose="020B0604020202020204" pitchFamily="34" charset="0"/>
                <a:cs typeface="Arial" panose="020B0604020202020204" pitchFamily="34" charset="0"/>
              </a:rPr>
              <a:t>.</a:t>
            </a:r>
          </a:p>
          <a:p>
            <a:pPr algn="l"/>
            <a:r>
              <a:rPr lang="es-MX" sz="1400" b="1" dirty="0" smtClean="0">
                <a:solidFill>
                  <a:srgbClr val="C00000"/>
                </a:solidFill>
                <a:latin typeface="Arial" panose="020B0604020202020204" pitchFamily="34" charset="0"/>
                <a:cs typeface="Arial" panose="020B0604020202020204" pitchFamily="34" charset="0"/>
              </a:rPr>
              <a:t>4.    Practicar los “5 porqués”</a:t>
            </a:r>
            <a:endParaRPr lang="es-MX" sz="1200" dirty="0"/>
          </a:p>
          <a:p>
            <a:pPr lvl="0" algn="l"/>
            <a:r>
              <a:rPr lang="es-MX" sz="1100" dirty="0">
                <a:latin typeface="+mn-lt"/>
                <a:cs typeface="Arial" panose="020B0604020202020204" pitchFamily="34" charset="0"/>
              </a:rPr>
              <a:t>U</a:t>
            </a:r>
            <a:r>
              <a:rPr lang="es-MX" sz="1100" dirty="0" smtClean="0">
                <a:latin typeface="+mn-lt"/>
              </a:rPr>
              <a:t>na </a:t>
            </a:r>
            <a:r>
              <a:rPr lang="es-MX" sz="1100" dirty="0">
                <a:latin typeface="+mn-lt"/>
              </a:rPr>
              <a:t>forma de alentar la buena toma de decisiones consiste en pedir a la gente que piense mas y mas profundamente en los problemas</a:t>
            </a:r>
            <a:r>
              <a:rPr lang="es-MX" sz="1100" dirty="0" smtClean="0">
                <a:latin typeface="+mn-lt"/>
              </a:rPr>
              <a:t>.</a:t>
            </a:r>
            <a:r>
              <a:rPr lang="es-MX" sz="1100" dirty="0"/>
              <a:t> </a:t>
            </a:r>
            <a:r>
              <a:rPr lang="es-MX" sz="1100" dirty="0">
                <a:latin typeface="+mn-lt"/>
              </a:rPr>
              <a:t>El método de los cinco porqués consiste en que los empleados aprendan a preguntar porque, no una, sino cinco veces. Peguntar una vez por que ocurre algo lleva a una explicación superficial del problema, los siguientes" porqués" obligan a quienes deciden a sondear mas hondo en las causas de problema y las posibles soluciones</a:t>
            </a:r>
            <a:r>
              <a:rPr lang="es-MX" sz="1100" dirty="0" smtClean="0">
                <a:latin typeface="+mn-lt"/>
              </a:rPr>
              <a:t>.</a:t>
            </a:r>
            <a:endParaRPr lang="es-MX" sz="1100" dirty="0" smtClean="0">
              <a:latin typeface="+mn-lt"/>
              <a:cs typeface="Arial" panose="020B0604020202020204" pitchFamily="34" charset="0"/>
            </a:endParaRPr>
          </a:p>
          <a:p>
            <a:pPr algn="l"/>
            <a:r>
              <a:rPr lang="es-MX" sz="1400" b="1" dirty="0" smtClean="0">
                <a:solidFill>
                  <a:srgbClr val="C00000"/>
                </a:solidFill>
                <a:latin typeface="Arial" panose="020B0604020202020204" pitchFamily="34" charset="0"/>
                <a:cs typeface="Arial" panose="020B0604020202020204" pitchFamily="34" charset="0"/>
              </a:rPr>
              <a:t>3.    Auxiliarse y trabajar con expertos</a:t>
            </a:r>
            <a:endParaRPr lang="es-MX" sz="1200" dirty="0" smtClean="0"/>
          </a:p>
          <a:p>
            <a:pPr algn="l"/>
            <a:r>
              <a:rPr lang="es-MX" sz="1100" dirty="0" smtClean="0">
                <a:latin typeface="Arial" panose="020B0604020202020204" pitchFamily="34" charset="0"/>
                <a:cs typeface="Arial" panose="020B0604020202020204" pitchFamily="34" charset="0"/>
              </a:rPr>
              <a:t>En aplicaciones criticas, trabajar y auxiliarse de expertos (Regla de los 10 años), trabajar con proveedores que tengan mas de 10 años de experiencia en el ramo.</a:t>
            </a:r>
          </a:p>
          <a:p>
            <a:pPr algn="l"/>
            <a:r>
              <a:rPr lang="es-MX" sz="1400" b="1" dirty="0" smtClean="0">
                <a:solidFill>
                  <a:srgbClr val="C00000"/>
                </a:solidFill>
                <a:latin typeface="Arial" panose="020B0604020202020204" pitchFamily="34" charset="0"/>
                <a:cs typeface="Arial" panose="020B0604020202020204" pitchFamily="34" charset="0"/>
              </a:rPr>
              <a:t>4.    Invertir en Capacitación.</a:t>
            </a:r>
            <a:endParaRPr lang="es-MX" sz="1200" dirty="0" smtClean="0"/>
          </a:p>
          <a:p>
            <a:pPr algn="l"/>
            <a:r>
              <a:rPr lang="es-MX" sz="1100" dirty="0" smtClean="0">
                <a:latin typeface="Arial" panose="020B0604020202020204" pitchFamily="34" charset="0"/>
                <a:cs typeface="Arial" panose="020B0604020202020204" pitchFamily="34" charset="0"/>
              </a:rPr>
              <a:t>La </a:t>
            </a:r>
            <a:r>
              <a:rPr lang="es-MX" sz="1100" dirty="0">
                <a:latin typeface="Arial" panose="020B0604020202020204" pitchFamily="34" charset="0"/>
                <a:cs typeface="Arial" panose="020B0604020202020204" pitchFamily="34" charset="0"/>
              </a:rPr>
              <a:t>posibilidad de cometer errores humanos, se </a:t>
            </a:r>
            <a:r>
              <a:rPr lang="es-MX" sz="1100" dirty="0" smtClean="0">
                <a:latin typeface="Arial" panose="020B0604020202020204" pitchFamily="34" charset="0"/>
                <a:cs typeface="Arial" panose="020B0604020202020204" pitchFamily="34" charset="0"/>
              </a:rPr>
              <a:t>incrementa cuando las </a:t>
            </a:r>
            <a:r>
              <a:rPr lang="es-MX" sz="1100" dirty="0">
                <a:latin typeface="Arial" panose="020B0604020202020204" pitchFamily="34" charset="0"/>
                <a:cs typeface="Arial" panose="020B0604020202020204" pitchFamily="34" charset="0"/>
              </a:rPr>
              <a:t>personas no tienen suficientes conocimientos, habilidades y experiencias</a:t>
            </a:r>
            <a:r>
              <a:rPr lang="es-MX" sz="1100" dirty="0" smtClean="0">
                <a:latin typeface="Arial" panose="020B0604020202020204" pitchFamily="34" charset="0"/>
                <a:cs typeface="Arial" panose="020B0604020202020204" pitchFamily="34" charset="0"/>
              </a:rPr>
              <a:t>, relacionadas </a:t>
            </a:r>
            <a:r>
              <a:rPr lang="es-MX" sz="1100" dirty="0">
                <a:latin typeface="Arial" panose="020B0604020202020204" pitchFamily="34" charset="0"/>
                <a:cs typeface="Arial" panose="020B0604020202020204" pitchFamily="34" charset="0"/>
              </a:rPr>
              <a:t>con la integridad de la </a:t>
            </a:r>
            <a:r>
              <a:rPr lang="es-MX" sz="1100" dirty="0" smtClean="0">
                <a:latin typeface="Arial" panose="020B0604020202020204" pitchFamily="34" charset="0"/>
                <a:cs typeface="Arial" panose="020B0604020202020204" pitchFamily="34" charset="0"/>
              </a:rPr>
              <a:t>actividad, equipo </a:t>
            </a:r>
            <a:r>
              <a:rPr lang="es-MX" sz="1100" dirty="0">
                <a:latin typeface="Arial" panose="020B0604020202020204" pitchFamily="34" charset="0"/>
                <a:cs typeface="Arial" panose="020B0604020202020204" pitchFamily="34" charset="0"/>
              </a:rPr>
              <a:t>o </a:t>
            </a:r>
            <a:r>
              <a:rPr lang="es-MX" sz="1100" dirty="0" smtClean="0">
                <a:latin typeface="Arial" panose="020B0604020202020204" pitchFamily="34" charset="0"/>
                <a:cs typeface="Arial" panose="020B0604020202020204" pitchFamily="34" charset="0"/>
              </a:rPr>
              <a:t>proceso. Lo anterior dificulta </a:t>
            </a:r>
            <a:r>
              <a:rPr lang="es-MX" sz="1100" dirty="0">
                <a:latin typeface="Arial" panose="020B0604020202020204" pitchFamily="34" charset="0"/>
                <a:cs typeface="Arial" panose="020B0604020202020204" pitchFamily="34" charset="0"/>
              </a:rPr>
              <a:t>el entendimiento </a:t>
            </a:r>
            <a:r>
              <a:rPr lang="es-MX" sz="1100" dirty="0" smtClean="0">
                <a:latin typeface="Arial" panose="020B0604020202020204" pitchFamily="34" charset="0"/>
                <a:cs typeface="Arial" panose="020B0604020202020204" pitchFamily="34" charset="0"/>
              </a:rPr>
              <a:t>del problema, conduce </a:t>
            </a:r>
            <a:r>
              <a:rPr lang="es-MX" sz="1100" dirty="0">
                <a:latin typeface="Arial" panose="020B0604020202020204" pitchFamily="34" charset="0"/>
                <a:cs typeface="Arial" panose="020B0604020202020204" pitchFamily="34" charset="0"/>
              </a:rPr>
              <a:t>a realizar acciones inapropiadas que provocan </a:t>
            </a:r>
            <a:r>
              <a:rPr lang="es-MX" sz="1100" dirty="0" smtClean="0">
                <a:latin typeface="Arial" panose="020B0604020202020204" pitchFamily="34" charset="0"/>
                <a:cs typeface="Arial" panose="020B0604020202020204" pitchFamily="34" charset="0"/>
              </a:rPr>
              <a:t>poca </a:t>
            </a:r>
            <a:r>
              <a:rPr lang="es-MX" sz="1100" dirty="0">
                <a:latin typeface="Arial" panose="020B0604020202020204" pitchFamily="34" charset="0"/>
                <a:cs typeface="Arial" panose="020B0604020202020204" pitchFamily="34" charset="0"/>
              </a:rPr>
              <a:t>fiabilidad, </a:t>
            </a:r>
            <a:r>
              <a:rPr lang="es-MX" sz="1100" dirty="0" smtClean="0">
                <a:latin typeface="Arial" panose="020B0604020202020204" pitchFamily="34" charset="0"/>
                <a:cs typeface="Arial" panose="020B0604020202020204" pitchFamily="34" charset="0"/>
              </a:rPr>
              <a:t>inseguridad, problemas ecológicos, y finalmente altos costos de mantenimiento y producción.</a:t>
            </a:r>
          </a:p>
          <a:p>
            <a:pPr algn="l"/>
            <a:r>
              <a:rPr lang="es-MX" sz="1400" b="1" dirty="0" smtClean="0">
                <a:solidFill>
                  <a:srgbClr val="C00000"/>
                </a:solidFill>
                <a:latin typeface="Arial" panose="020B0604020202020204" pitchFamily="34" charset="0"/>
                <a:cs typeface="Arial" panose="020B0604020202020204" pitchFamily="34" charset="0"/>
              </a:rPr>
              <a:t>5.-  Evitar la soberbia</a:t>
            </a:r>
          </a:p>
          <a:p>
            <a:pPr algn="l"/>
            <a:r>
              <a:rPr lang="es-MX" sz="1100" dirty="0">
                <a:latin typeface="Arial" panose="020B0604020202020204" pitchFamily="34" charset="0"/>
                <a:cs typeface="Arial" panose="020B0604020202020204" pitchFamily="34" charset="0"/>
              </a:rPr>
              <a:t>Cuando los que deciden piensan que saben más de lo que en realidad saben o tienen opiniones exageradamente positivas de ellos mismos y su desempeño, </a:t>
            </a:r>
            <a:r>
              <a:rPr lang="es-MX" sz="1100" dirty="0" smtClean="0">
                <a:latin typeface="Arial" panose="020B0604020202020204" pitchFamily="34" charset="0"/>
                <a:cs typeface="Arial" panose="020B0604020202020204" pitchFamily="34" charset="0"/>
              </a:rPr>
              <a:t>pueden generarse errores sistemáticos de alto costo en las decisiones. Hay que tomar decisiones en equipo, analizando las alternativas objetivas y subjetivas, tomando en cuenta la opinión del equipo de trabajo.</a:t>
            </a:r>
          </a:p>
          <a:p>
            <a:pPr algn="l"/>
            <a:r>
              <a:rPr lang="es-MX" sz="1400" b="1" dirty="0" smtClean="0">
                <a:solidFill>
                  <a:srgbClr val="C00000"/>
                </a:solidFill>
                <a:latin typeface="Arial" panose="020B0604020202020204" pitchFamily="34" charset="0"/>
                <a:cs typeface="Arial" panose="020B0604020202020204" pitchFamily="34" charset="0"/>
              </a:rPr>
              <a:t>6.-  No confiarse</a:t>
            </a:r>
            <a:endParaRPr lang="es-MX" sz="1200" dirty="0" smtClean="0">
              <a:latin typeface="Arial" panose="020B0604020202020204" pitchFamily="34" charset="0"/>
              <a:cs typeface="Arial" panose="020B0604020202020204" pitchFamily="34" charset="0"/>
            </a:endParaRPr>
          </a:p>
          <a:p>
            <a:pPr lvl="0" algn="l"/>
            <a:r>
              <a:rPr lang="es-MX" sz="1100" dirty="0" smtClean="0">
                <a:latin typeface="Arial" panose="020B0604020202020204" pitchFamily="34" charset="0"/>
                <a:cs typeface="Arial" panose="020B0604020202020204" pitchFamily="34" charset="0"/>
              </a:rPr>
              <a:t>Primero</a:t>
            </a:r>
            <a:r>
              <a:rPr lang="es-MX" sz="1100" dirty="0">
                <a:latin typeface="Arial" panose="020B0604020202020204" pitchFamily="34" charset="0"/>
                <a:cs typeface="Arial" panose="020B0604020202020204" pitchFamily="34" charset="0"/>
              </a:rPr>
              <a:t>, no se </a:t>
            </a:r>
            <a:r>
              <a:rPr lang="es-MX" sz="1100" dirty="0" smtClean="0">
                <a:latin typeface="Arial" panose="020B0604020202020204" pitchFamily="34" charset="0"/>
                <a:cs typeface="Arial" panose="020B0604020202020204" pitchFamily="34" charset="0"/>
              </a:rPr>
              <a:t>dejarse </a:t>
            </a:r>
            <a:r>
              <a:rPr lang="es-MX" sz="1100" dirty="0">
                <a:latin typeface="Arial" panose="020B0604020202020204" pitchFamily="34" charset="0"/>
                <a:cs typeface="Arial" panose="020B0604020202020204" pitchFamily="34" charset="0"/>
              </a:rPr>
              <a:t>engañar por </a:t>
            </a:r>
            <a:r>
              <a:rPr lang="es-MX" sz="1100" dirty="0" smtClean="0">
                <a:latin typeface="Arial" panose="020B0604020202020204" pitchFamily="34" charset="0"/>
                <a:cs typeface="Arial" panose="020B0604020202020204" pitchFamily="34" charset="0"/>
              </a:rPr>
              <a:t>los éxitos y la experiencia,, hay que estar abierto al cambio y </a:t>
            </a:r>
            <a:r>
              <a:rPr lang="es-MX" sz="1100" dirty="0">
                <a:latin typeface="Arial" panose="020B0604020202020204" pitchFamily="34" charset="0"/>
                <a:cs typeface="Arial" panose="020B0604020202020204" pitchFamily="34" charset="0"/>
              </a:rPr>
              <a:t>alertas a las mínimas </a:t>
            </a:r>
            <a:r>
              <a:rPr lang="es-MX" sz="1100" dirty="0" smtClean="0">
                <a:latin typeface="Arial" panose="020B0604020202020204" pitchFamily="34" charset="0"/>
                <a:cs typeface="Arial" panose="020B0604020202020204" pitchFamily="34" charset="0"/>
              </a:rPr>
              <a:t>desviaciones, con acciones rápidas y congruentes, “pensar antes de hacer y no al contrario”</a:t>
            </a:r>
            <a:endParaRPr lang="es-MX"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98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43000" y="1143000"/>
            <a:ext cx="7772400" cy="4724400"/>
          </a:xfrm>
        </p:spPr>
        <p:txBody>
          <a:bodyPr/>
          <a:lstStyle/>
          <a:p>
            <a:r>
              <a:rPr lang="es-MX" sz="1800" dirty="0"/>
              <a:t>No es fácil tomar </a:t>
            </a:r>
            <a:r>
              <a:rPr lang="es-MX" sz="1800" dirty="0" smtClean="0"/>
              <a:t>decisiones bajo presión, con tiempo y recursos limitados., que pueden llevarnos a tomar “decisiones a la ligera” con resultados negativos a mediano o largo plazo</a:t>
            </a:r>
          </a:p>
          <a:p>
            <a:r>
              <a:rPr lang="es-MX" sz="1800" dirty="0" smtClean="0"/>
              <a:t>Los gerentes eficiente y confiable, debe de ser </a:t>
            </a:r>
            <a:r>
              <a:rPr lang="es-MX" sz="1800" dirty="0" err="1" smtClean="0"/>
              <a:t>autocriticos</a:t>
            </a:r>
            <a:r>
              <a:rPr lang="es-MX" sz="1800" dirty="0" smtClean="0"/>
              <a:t> en “como toma” las decisiones, hay que revisar como planeamos, organizamos, dirigimos, </a:t>
            </a:r>
            <a:r>
              <a:rPr lang="es-MX" sz="1800" dirty="0"/>
              <a:t>y controlar de manera eficiente y eficaz</a:t>
            </a:r>
            <a:r>
              <a:rPr lang="es-MX" sz="1800" dirty="0" smtClean="0"/>
              <a:t>.</a:t>
            </a:r>
          </a:p>
          <a:p>
            <a:r>
              <a:rPr lang="es-MX" sz="1800" dirty="0" smtClean="0"/>
              <a:t>Es mejor un ambiente de trabajo de incremente la confianza en el equipo y regule el </a:t>
            </a:r>
            <a:r>
              <a:rPr lang="es-MX" sz="1800" dirty="0" err="1" smtClean="0"/>
              <a:t>estress</a:t>
            </a:r>
            <a:r>
              <a:rPr lang="es-MX" sz="1800" dirty="0" smtClean="0"/>
              <a:t>, para elevar la confianza la autoestima del equipo.</a:t>
            </a:r>
          </a:p>
          <a:p>
            <a:r>
              <a:rPr lang="es-MX" sz="1800" dirty="0" smtClean="0"/>
              <a:t>Ser objetivos y no simplistas al analizar un error o defecto de mantenimiento en planta.</a:t>
            </a:r>
          </a:p>
          <a:p>
            <a:r>
              <a:rPr lang="es-MX" sz="1800" dirty="0" smtClean="0"/>
              <a:t>Revisar el método de toma de decisiones, para evitar los errores latentes (de sistema) y de omisión.</a:t>
            </a:r>
          </a:p>
          <a:p>
            <a:r>
              <a:rPr lang="es-MX" sz="1800" dirty="0" smtClean="0"/>
              <a:t>Evitar tomar decisiones a corto plazo,</a:t>
            </a:r>
            <a:r>
              <a:rPr lang="es-MX" sz="1800" dirty="0" smtClean="0">
                <a:solidFill>
                  <a:srgbClr val="000000"/>
                </a:solidFill>
                <a:latin typeface="Arial" panose="020B0604020202020204" pitchFamily="34" charset="0"/>
                <a:ea typeface="Times New Roman" panose="02020603050405020304" pitchFamily="18" charset="0"/>
              </a:rPr>
              <a:t> buscar el beneficio a largo plazo, no todas las opciones con </a:t>
            </a:r>
            <a:r>
              <a:rPr lang="es-MX" sz="1800" dirty="0">
                <a:solidFill>
                  <a:srgbClr val="000000"/>
                </a:solidFill>
                <a:latin typeface="Arial" panose="020B0604020202020204" pitchFamily="34" charset="0"/>
                <a:ea typeface="Times New Roman" panose="02020603050405020304" pitchFamily="18" charset="0"/>
              </a:rPr>
              <a:t>resultados rápidos son más atractivas que otras. </a:t>
            </a:r>
            <a:endParaRPr lang="es-MX" sz="1800" dirty="0" smtClean="0">
              <a:solidFill>
                <a:srgbClr val="000000"/>
              </a:solidFill>
              <a:latin typeface="Arial" panose="020B0604020202020204" pitchFamily="34" charset="0"/>
              <a:ea typeface="Times New Roman" panose="02020603050405020304" pitchFamily="18" charset="0"/>
            </a:endParaRPr>
          </a:p>
        </p:txBody>
      </p:sp>
      <p:sp>
        <p:nvSpPr>
          <p:cNvPr id="4" name="13 CuadroTexto"/>
          <p:cNvSpPr txBox="1">
            <a:spLocks noChangeArrowheads="1"/>
          </p:cNvSpPr>
          <p:nvPr/>
        </p:nvSpPr>
        <p:spPr bwMode="auto">
          <a:xfrm>
            <a:off x="1406525" y="188893"/>
            <a:ext cx="6823075" cy="523220"/>
          </a:xfrm>
          <a:prstGeom prst="rect">
            <a:avLst/>
          </a:prstGeom>
          <a:noFill/>
          <a:ln w="9525">
            <a:noFill/>
            <a:miter lim="800000"/>
            <a:headEnd/>
            <a:tailEnd/>
          </a:ln>
        </p:spPr>
        <p:txBody>
          <a:bodyPr>
            <a:spAutoFit/>
          </a:bodyPr>
          <a:lstStyle/>
          <a:p>
            <a:pPr algn="l"/>
            <a:r>
              <a:rPr lang="es-MX" sz="2800" dirty="0" smtClean="0">
                <a:solidFill>
                  <a:srgbClr val="336600"/>
                </a:solidFill>
                <a:latin typeface="Arial" panose="020B0604020202020204" pitchFamily="34" charset="0"/>
                <a:cs typeface="Arial" panose="020B0604020202020204" pitchFamily="34" charset="0"/>
              </a:rPr>
              <a:t>Conclusiones</a:t>
            </a:r>
          </a:p>
        </p:txBody>
      </p:sp>
      <p:sp>
        <p:nvSpPr>
          <p:cNvPr id="5" name="Rectángulo 4"/>
          <p:cNvSpPr/>
          <p:nvPr/>
        </p:nvSpPr>
        <p:spPr>
          <a:xfrm>
            <a:off x="2286000" y="-310485"/>
            <a:ext cx="4572000" cy="461665"/>
          </a:xfrm>
          <a:prstGeom prst="rect">
            <a:avLst/>
          </a:prstGeom>
        </p:spPr>
        <p:txBody>
          <a:bodyPr>
            <a:spAutoFit/>
          </a:bodyPr>
          <a:lstStyle/>
          <a:p>
            <a:pPr marL="457200">
              <a:spcAft>
                <a:spcPts val="0"/>
              </a:spcAft>
            </a:pPr>
            <a:r>
              <a:rPr lang="es-MX" i="1" u="sng" dirty="0" smtClean="0">
                <a:solidFill>
                  <a:srgbClr val="002060"/>
                </a:solidFill>
                <a:latin typeface="Arial" panose="020B0604020202020204" pitchFamily="34" charset="0"/>
                <a:ea typeface="Times New Roman" panose="02020603050405020304" pitchFamily="18" charset="0"/>
              </a:rPr>
              <a:t>.</a:t>
            </a:r>
            <a:endParaRPr lang="es-MX"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9934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219200" y="152400"/>
            <a:ext cx="8229600" cy="609600"/>
          </a:xfrm>
          <a:noFill/>
          <a:ln/>
        </p:spPr>
        <p:txBody>
          <a:bodyPr/>
          <a:lstStyle/>
          <a:p>
            <a:r>
              <a:rPr lang="es-GT" dirty="0">
                <a:solidFill>
                  <a:schemeClr val="tx1"/>
                </a:solidFill>
              </a:rPr>
              <a:t>Bibliografía</a:t>
            </a:r>
          </a:p>
        </p:txBody>
      </p:sp>
      <p:sp>
        <p:nvSpPr>
          <p:cNvPr id="159747" name="Rectangle 3"/>
          <p:cNvSpPr>
            <a:spLocks noGrp="1" noChangeArrowheads="1"/>
          </p:cNvSpPr>
          <p:nvPr>
            <p:ph type="body" idx="1"/>
          </p:nvPr>
        </p:nvSpPr>
        <p:spPr>
          <a:xfrm>
            <a:off x="1143000" y="838200"/>
            <a:ext cx="7696200" cy="4943947"/>
          </a:xfrm>
          <a:noFill/>
          <a:ln/>
        </p:spPr>
        <p:txBody>
          <a:bodyPr/>
          <a:lstStyle/>
          <a:p>
            <a:pPr marL="0" lvl="0" indent="0">
              <a:buNone/>
            </a:pPr>
            <a:r>
              <a:rPr lang="es-MX" sz="1200" dirty="0" smtClean="0"/>
              <a:t>1) “Tribología </a:t>
            </a:r>
            <a:r>
              <a:rPr lang="es-MX" sz="1200" dirty="0"/>
              <a:t>y lubricación Industrial y Automotriz” (Tomo I, 4ta Edición 2008). Por Pedro Ramón Albarracín </a:t>
            </a:r>
            <a:r>
              <a:rPr lang="es-MX" sz="1200" dirty="0" err="1"/>
              <a:t>Aguillón</a:t>
            </a:r>
            <a:r>
              <a:rPr lang="es-MX" sz="1200" dirty="0"/>
              <a:t> – Ing. Mecánico – Universidad de Antioquia, Lubricación de</a:t>
            </a:r>
            <a:r>
              <a:rPr lang="es-GT" sz="1200" dirty="0"/>
              <a:t> rodamientos y chumaceras:</a:t>
            </a:r>
            <a:endParaRPr lang="es-MX" sz="1200" dirty="0"/>
          </a:p>
          <a:p>
            <a:pPr marL="0" lvl="0" indent="0">
              <a:buNone/>
            </a:pPr>
            <a:r>
              <a:rPr lang="en-US" sz="1200" dirty="0" smtClean="0"/>
              <a:t>2) “Lubrication </a:t>
            </a:r>
            <a:r>
              <a:rPr lang="en-US" sz="1200" dirty="0"/>
              <a:t>and Maintenance of Industrial Machinery- Best Practices and Reliability” Robert M. Gresham, George E. Totten - STLE-CRC Press 2009, New York-London) </a:t>
            </a:r>
            <a:endParaRPr lang="es-MX" sz="1200" dirty="0"/>
          </a:p>
          <a:p>
            <a:pPr marL="0" lvl="0" indent="0">
              <a:buNone/>
            </a:pPr>
            <a:r>
              <a:rPr lang="en-US" sz="1200" dirty="0" smtClean="0"/>
              <a:t>3</a:t>
            </a:r>
            <a:r>
              <a:rPr lang="en-US" sz="1200" dirty="0" smtClean="0"/>
              <a:t>) Practical </a:t>
            </a:r>
            <a:r>
              <a:rPr lang="en-US" sz="1200" dirty="0"/>
              <a:t>Plant Failure Analysis” Neville </a:t>
            </a:r>
            <a:r>
              <a:rPr lang="en-US" sz="1200" dirty="0" err="1"/>
              <a:t>W.Sachs</a:t>
            </a:r>
            <a:r>
              <a:rPr lang="en-US" sz="1200" dirty="0"/>
              <a:t> PE Edit. CRC Taylor and Francis Group 2007)                                                                                 </a:t>
            </a:r>
            <a:endParaRPr lang="es-MX" sz="1200" dirty="0"/>
          </a:p>
          <a:p>
            <a:pPr marL="0" lvl="0" indent="0">
              <a:buNone/>
            </a:pPr>
            <a:r>
              <a:rPr lang="es-MX" sz="1200" dirty="0" smtClean="0"/>
              <a:t>4) Propiedades </a:t>
            </a:r>
            <a:r>
              <a:rPr lang="es-MX" sz="1200" dirty="0"/>
              <a:t>de los Bronces y </a:t>
            </a:r>
            <a:r>
              <a:rPr lang="es-MX" sz="1200" dirty="0" smtClean="0"/>
              <a:t>Latones.- Pontifica </a:t>
            </a:r>
            <a:r>
              <a:rPr lang="es-MX" sz="1200" dirty="0"/>
              <a:t>Universidad Católica Argentina.- Facultad Católica Fray Rogelio </a:t>
            </a:r>
            <a:r>
              <a:rPr lang="es-MX" sz="1200" dirty="0" smtClean="0"/>
              <a:t>Bacon- </a:t>
            </a:r>
            <a:r>
              <a:rPr lang="es-MX" sz="1200" dirty="0"/>
              <a:t>– </a:t>
            </a:r>
            <a:r>
              <a:rPr lang="es-MX" sz="1200" dirty="0" err="1"/>
              <a:t>Prof</a:t>
            </a:r>
            <a:r>
              <a:rPr lang="es-MX" sz="1200" dirty="0"/>
              <a:t> </a:t>
            </a:r>
            <a:r>
              <a:rPr lang="es-MX" sz="1200" dirty="0" err="1"/>
              <a:t>Fragapane</a:t>
            </a:r>
            <a:r>
              <a:rPr lang="es-MX" sz="1200" dirty="0"/>
              <a:t> Gorostiza – Estudio de ensayo de materiales </a:t>
            </a:r>
            <a:r>
              <a:rPr lang="es-MX" sz="1200" dirty="0" smtClean="0"/>
              <a:t>2002,Fernando </a:t>
            </a:r>
            <a:r>
              <a:rPr lang="es-MX" sz="1200" dirty="0"/>
              <a:t>Casanova-García</a:t>
            </a:r>
            <a:r>
              <a:rPr lang="es-MX" sz="1200" baseline="30000" dirty="0"/>
              <a:t>5</a:t>
            </a:r>
            <a:r>
              <a:rPr lang="es-MX" sz="1200" dirty="0"/>
              <a:t> feb 2011 </a:t>
            </a:r>
          </a:p>
          <a:p>
            <a:pPr marL="0" lvl="0" indent="0">
              <a:buNone/>
            </a:pPr>
            <a:r>
              <a:rPr lang="es-MX" sz="1200" dirty="0" smtClean="0"/>
              <a:t>5) “Caracterización </a:t>
            </a:r>
            <a:r>
              <a:rPr lang="es-MX" sz="1200" dirty="0"/>
              <a:t>de las propiedades mecánicas y </a:t>
            </a:r>
            <a:r>
              <a:rPr lang="es-MX" sz="1200" dirty="0" err="1"/>
              <a:t>microestructurales</a:t>
            </a:r>
            <a:r>
              <a:rPr lang="es-MX" sz="1200" dirty="0"/>
              <a:t> de soldaduras empleadas en la recuperación de ejes” </a:t>
            </a:r>
            <a:r>
              <a:rPr lang="es-MX" sz="1200" i="1" dirty="0"/>
              <a:t>César Cerón Bolaños, John Sandro Rivas, John Jairo Coronado</a:t>
            </a:r>
            <a:r>
              <a:rPr lang="es-MX" sz="1200" i="1" baseline="30000" dirty="0"/>
              <a:t>*</a:t>
            </a:r>
            <a:r>
              <a:rPr lang="es-MX" sz="1200" dirty="0"/>
              <a:t>.- Grupo de Investigación en Mejoramiento Industrial. Escuela Ingeniería Mecánica. Universidad del Valle. A. A. 25360, Cali, Colombia, 2005.</a:t>
            </a:r>
          </a:p>
          <a:p>
            <a:pPr marL="0" lvl="0" indent="0">
              <a:buNone/>
            </a:pPr>
            <a:r>
              <a:rPr lang="es-MX" sz="1200" dirty="0" smtClean="0"/>
              <a:t>6) “Estudio </a:t>
            </a:r>
            <a:r>
              <a:rPr lang="es-MX" sz="1200" dirty="0"/>
              <a:t>del desgaste por deslizamiento en </a:t>
            </a:r>
            <a:r>
              <a:rPr lang="es-MX" sz="1200" dirty="0" smtClean="0"/>
              <a:t>B “</a:t>
            </a:r>
            <a:r>
              <a:rPr lang="es-MX" sz="1200" dirty="0"/>
              <a:t>Mejoramiento del consumo de lubricantes por tonelada de caña molida de los sistemas de lubricación de chumaceras, en los molinos del tándem A y B y plan de contingencia del Ingenio Santa Ana” Universidad San Carlos de Guatemala .- Facultad de Ingeniería.- Escuela de Ingeniería Mecánica Industrial .- Luis Manuel Estrada Marroquín, Asesorado por el Ingeniero Jaime Humberto </a:t>
            </a:r>
            <a:r>
              <a:rPr lang="es-MX" sz="1200" dirty="0" err="1"/>
              <a:t>Batten</a:t>
            </a:r>
            <a:r>
              <a:rPr lang="es-MX" sz="1200" dirty="0"/>
              <a:t> Esquivel, Guatemala, mayo de </a:t>
            </a:r>
            <a:r>
              <a:rPr lang="es-MX" sz="1200" dirty="0" smtClean="0"/>
              <a:t>2010.</a:t>
            </a:r>
          </a:p>
          <a:p>
            <a:pPr marL="0" lvl="0" indent="0">
              <a:buNone/>
            </a:pPr>
            <a:r>
              <a:rPr lang="es-MX" sz="1200" dirty="0" smtClean="0"/>
              <a:t>7) Los Factores Humanos en el Mantenimiento.- </a:t>
            </a:r>
            <a:r>
              <a:rPr lang="es-MX" sz="1200" dirty="0" err="1" smtClean="0"/>
              <a:t>Leyffer</a:t>
            </a:r>
            <a:r>
              <a:rPr lang="es-MX" sz="1200" dirty="0" smtClean="0"/>
              <a:t> </a:t>
            </a:r>
            <a:r>
              <a:rPr lang="es-MX" sz="1200" dirty="0"/>
              <a:t>Eduardo </a:t>
            </a:r>
            <a:r>
              <a:rPr lang="es-MX" sz="1200" dirty="0" smtClean="0"/>
              <a:t>Fernández .- </a:t>
            </a:r>
            <a:r>
              <a:rPr lang="es-MX" sz="1200" dirty="0"/>
              <a:t>Universidad Simón </a:t>
            </a:r>
            <a:r>
              <a:rPr lang="es-MX" sz="1200" dirty="0" smtClean="0"/>
              <a:t>Bolívar, articulo de revista Hispa-</a:t>
            </a:r>
            <a:r>
              <a:rPr lang="es-MX" sz="1200" dirty="0" err="1" smtClean="0"/>
              <a:t>aviacion</a:t>
            </a:r>
            <a:r>
              <a:rPr lang="es-MX" sz="1200" dirty="0" smtClean="0"/>
              <a:t> 2012.</a:t>
            </a:r>
          </a:p>
          <a:p>
            <a:pPr marL="0" indent="0">
              <a:buNone/>
            </a:pPr>
            <a:r>
              <a:rPr lang="es-MX" sz="1200" dirty="0" smtClean="0"/>
              <a:t>8) </a:t>
            </a:r>
            <a:r>
              <a:rPr lang="es-MX" sz="1200" b="1" dirty="0" err="1" smtClean="0"/>
              <a:t>Team</a:t>
            </a:r>
            <a:r>
              <a:rPr lang="es-MX" sz="1200" b="1" dirty="0" smtClean="0"/>
              <a:t> </a:t>
            </a:r>
            <a:r>
              <a:rPr lang="es-MX" sz="1200" b="1" dirty="0"/>
              <a:t>Performance Management: </a:t>
            </a:r>
            <a:r>
              <a:rPr lang="es-MX" sz="1200" b="1" dirty="0" err="1"/>
              <a:t>An</a:t>
            </a:r>
            <a:r>
              <a:rPr lang="es-MX" sz="1200" b="1" dirty="0"/>
              <a:t> International </a:t>
            </a:r>
            <a:r>
              <a:rPr lang="es-MX" sz="1200" b="1" dirty="0" err="1" smtClean="0"/>
              <a:t>Journal</a:t>
            </a:r>
            <a:r>
              <a:rPr lang="es-MX" sz="1200" b="1" dirty="0" smtClean="0"/>
              <a:t>.-</a:t>
            </a:r>
            <a:r>
              <a:rPr lang="en-US" sz="1200" dirty="0"/>
              <a:t>MCB UP Limited 2002</a:t>
            </a:r>
            <a:r>
              <a:rPr lang="en-US" sz="1200" dirty="0"/>
              <a:t/>
            </a:r>
            <a:br>
              <a:rPr lang="en-US" sz="1200" dirty="0"/>
            </a:br>
            <a:r>
              <a:rPr lang="en-US" sz="1200" dirty="0"/>
              <a:t>Published by MCB UP </a:t>
            </a:r>
            <a:r>
              <a:rPr lang="en-US" sz="1200" dirty="0" smtClean="0"/>
              <a:t>Ltd,</a:t>
            </a:r>
            <a:r>
              <a:rPr lang="en-US" sz="1200" dirty="0"/>
              <a:t> </a:t>
            </a:r>
            <a:r>
              <a:rPr lang="en-US" sz="1200" dirty="0" err="1"/>
              <a:t>Rhona</a:t>
            </a:r>
            <a:r>
              <a:rPr lang="en-US" sz="1200" dirty="0"/>
              <a:t> </a:t>
            </a:r>
            <a:r>
              <a:rPr lang="en-US" sz="1200" dirty="0" err="1"/>
              <a:t>Flin</a:t>
            </a:r>
            <a:r>
              <a:rPr lang="en-US" sz="1200" dirty="0"/>
              <a:t> (r.flin@abdn.ac.uk) is Professor of Applied Psychology, in the Industrial Psychology Group of the Department of Psychology, Aberdeen University, Aberdeen, UK</a:t>
            </a:r>
            <a:r>
              <a:rPr lang="en-US" sz="1200" dirty="0" smtClean="0"/>
              <a:t>.)</a:t>
            </a:r>
            <a:endParaRPr lang="es-MX" sz="1200" dirty="0" smtClean="0"/>
          </a:p>
          <a:p>
            <a:pPr marL="0" lvl="0" indent="0">
              <a:buNone/>
            </a:pPr>
            <a:r>
              <a:rPr lang="es-MX" sz="1200" dirty="0"/>
              <a:t>9</a:t>
            </a:r>
            <a:r>
              <a:rPr lang="es-MX" sz="1200" dirty="0" smtClean="0"/>
              <a:t>) “El factor humano y los accidentes en seguridad industrial.” </a:t>
            </a:r>
            <a:r>
              <a:rPr lang="es-MX" sz="1200" dirty="0" err="1" smtClean="0"/>
              <a:t>Acessla</a:t>
            </a:r>
            <a:r>
              <a:rPr lang="es-MX" sz="1200" dirty="0" smtClean="0"/>
              <a:t>, Sevilla España, </a:t>
            </a:r>
            <a:r>
              <a:rPr lang="es-MX" sz="1200" dirty="0" err="1"/>
              <a:t>S</a:t>
            </a:r>
            <a:r>
              <a:rPr lang="es-MX" sz="1200" dirty="0" err="1" smtClean="0"/>
              <a:t>ep</a:t>
            </a:r>
            <a:r>
              <a:rPr lang="es-MX" sz="1200" dirty="0" smtClean="0"/>
              <a:t> de 2014, Pilar Calvo Holgado.</a:t>
            </a:r>
          </a:p>
          <a:p>
            <a:pPr marL="0" lvl="0" indent="0">
              <a:buNone/>
            </a:pPr>
            <a:r>
              <a:rPr lang="en-US" sz="1200" dirty="0" smtClean="0"/>
              <a:t>10) “</a:t>
            </a:r>
            <a:r>
              <a:rPr lang="en-US" sz="1200" i="1" dirty="0" smtClean="0"/>
              <a:t>An </a:t>
            </a:r>
            <a:r>
              <a:rPr lang="en-US" sz="1200" i="1" dirty="0"/>
              <a:t>Engineer’s View of Human </a:t>
            </a:r>
            <a:r>
              <a:rPr lang="en-US" sz="1200" i="1" dirty="0" smtClean="0"/>
              <a:t>Error</a:t>
            </a:r>
            <a:r>
              <a:rPr lang="en-US" sz="1200" dirty="0" smtClean="0"/>
              <a:t>”.- TA </a:t>
            </a:r>
            <a:r>
              <a:rPr lang="en-US" sz="1200" dirty="0" err="1" smtClean="0"/>
              <a:t>Klets</a:t>
            </a:r>
            <a:r>
              <a:rPr lang="en-US" sz="1200" dirty="0" smtClean="0"/>
              <a:t>, </a:t>
            </a:r>
            <a:r>
              <a:rPr lang="en-US" sz="1200" dirty="0"/>
              <a:t>institution of Chemical Engineers, 1985, 2nd edition, 1991</a:t>
            </a:r>
            <a:r>
              <a:rPr lang="en-US" sz="1200" dirty="0" smtClean="0"/>
              <a:t>.</a:t>
            </a:r>
          </a:p>
          <a:p>
            <a:pPr marL="0" lvl="0" indent="0">
              <a:buNone/>
            </a:pPr>
            <a:r>
              <a:rPr lang="en-US" sz="1200" dirty="0" smtClean="0"/>
              <a:t>11) The Dirty Dozen</a:t>
            </a:r>
            <a:r>
              <a:rPr lang="en-US" sz="1200" dirty="0"/>
              <a:t>.- The structure of contributing factors of human error in safety-critical industries Nicki Marquardt &amp; Rainer </a:t>
            </a:r>
            <a:r>
              <a:rPr lang="en-US" sz="1200" dirty="0" err="1"/>
              <a:t>Höger</a:t>
            </a:r>
            <a:r>
              <a:rPr lang="en-US" sz="1200" dirty="0"/>
              <a:t> University of </a:t>
            </a:r>
            <a:r>
              <a:rPr lang="en-US" sz="1200" dirty="0" err="1"/>
              <a:t>Lüneburg</a:t>
            </a:r>
            <a:r>
              <a:rPr lang="en-US" sz="1200" dirty="0"/>
              <a:t> </a:t>
            </a:r>
            <a:r>
              <a:rPr lang="en-US" sz="1200" dirty="0" err="1"/>
              <a:t>Lüneburg</a:t>
            </a:r>
            <a:r>
              <a:rPr lang="en-US" sz="1200" dirty="0"/>
              <a:t> </a:t>
            </a:r>
            <a:r>
              <a:rPr lang="en-US" sz="1200" dirty="0" smtClean="0"/>
              <a:t>Germany, 2013</a:t>
            </a:r>
            <a:r>
              <a:rPr lang="es-MX" sz="1200" dirty="0"/>
              <a:t/>
            </a:r>
            <a:br>
              <a:rPr lang="es-MX" sz="1200" dirty="0"/>
            </a:br>
            <a:endParaRPr lang="es-MX" sz="1200" dirty="0" smtClean="0"/>
          </a:p>
          <a:p>
            <a:pPr lvl="0"/>
            <a:endParaRPr lang="es-MX" sz="1200" dirty="0"/>
          </a:p>
          <a:p>
            <a:endParaRPr lang="es-GT" sz="1200" dirty="0"/>
          </a:p>
        </p:txBody>
      </p:sp>
    </p:spTree>
    <p:extLst>
      <p:ext uri="{BB962C8B-B14F-4D97-AF65-F5344CB8AC3E}">
        <p14:creationId xmlns:p14="http://schemas.microsoft.com/office/powerpoint/2010/main" val="56688047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T</a:t>
            </a:r>
            <a:r>
              <a:rPr lang="es-MX" dirty="0" smtClean="0"/>
              <a:t>emario</a:t>
            </a:r>
            <a:endParaRPr lang="es-MX" dirty="0"/>
          </a:p>
        </p:txBody>
      </p:sp>
      <p:sp>
        <p:nvSpPr>
          <p:cNvPr id="3" name="Marcador de contenido 2"/>
          <p:cNvSpPr>
            <a:spLocks noGrp="1"/>
          </p:cNvSpPr>
          <p:nvPr>
            <p:ph idx="1"/>
          </p:nvPr>
        </p:nvSpPr>
        <p:spPr>
          <a:xfrm>
            <a:off x="1219200" y="1219200"/>
            <a:ext cx="7467600" cy="4724400"/>
          </a:xfrm>
        </p:spPr>
        <p:txBody>
          <a:bodyPr/>
          <a:lstStyle/>
          <a:p>
            <a:pPr marL="0" indent="0">
              <a:buNone/>
            </a:pPr>
            <a:r>
              <a:rPr lang="es-MX" sz="1700" dirty="0"/>
              <a:t>El porque de la </a:t>
            </a:r>
            <a:r>
              <a:rPr lang="es-MX" sz="1700" dirty="0" smtClean="0"/>
              <a:t>platica</a:t>
            </a:r>
          </a:p>
          <a:p>
            <a:pPr marL="457200" indent="-457200">
              <a:buFont typeface="+mj-lt"/>
              <a:buAutoNum type="arabicPeriod"/>
            </a:pPr>
            <a:r>
              <a:rPr lang="es-MX" sz="1700" dirty="0" smtClean="0"/>
              <a:t>Objetivos</a:t>
            </a:r>
          </a:p>
          <a:p>
            <a:pPr marL="457200" indent="-457200">
              <a:buFont typeface="+mj-lt"/>
              <a:buAutoNum type="arabicPeriod"/>
            </a:pPr>
            <a:r>
              <a:rPr lang="es-MX" sz="1700" dirty="0" smtClean="0"/>
              <a:t>El error humano</a:t>
            </a:r>
          </a:p>
          <a:p>
            <a:pPr marL="457200" indent="-457200">
              <a:buFont typeface="+mj-lt"/>
              <a:buAutoNum type="arabicPeriod"/>
            </a:pPr>
            <a:r>
              <a:rPr lang="es-MX" sz="1700" dirty="0" smtClean="0"/>
              <a:t>Tipos comunes de errores humanos.</a:t>
            </a:r>
          </a:p>
          <a:p>
            <a:pPr marL="457200" indent="-457200">
              <a:buFont typeface="+mj-lt"/>
              <a:buAutoNum type="arabicPeriod"/>
            </a:pPr>
            <a:r>
              <a:rPr lang="es-MX" sz="1700" dirty="0" smtClean="0"/>
              <a:t>La docena sucia (</a:t>
            </a:r>
            <a:r>
              <a:rPr lang="es-MX" sz="1700" dirty="0" err="1" smtClean="0"/>
              <a:t>The</a:t>
            </a:r>
            <a:r>
              <a:rPr lang="es-MX" sz="1700" dirty="0" smtClean="0"/>
              <a:t> </a:t>
            </a:r>
            <a:r>
              <a:rPr lang="es-MX" sz="1700" dirty="0" err="1" smtClean="0"/>
              <a:t>Dirty</a:t>
            </a:r>
            <a:r>
              <a:rPr lang="es-MX" sz="1700" dirty="0" smtClean="0"/>
              <a:t> </a:t>
            </a:r>
            <a:r>
              <a:rPr lang="es-MX" sz="1700" dirty="0" err="1" smtClean="0"/>
              <a:t>Dozen</a:t>
            </a:r>
            <a:r>
              <a:rPr lang="es-MX" sz="1700" dirty="0" smtClean="0"/>
              <a:t>)</a:t>
            </a:r>
          </a:p>
          <a:p>
            <a:pPr marL="457200" indent="-457200">
              <a:buFont typeface="+mj-lt"/>
              <a:buAutoNum type="arabicPeriod"/>
            </a:pPr>
            <a:r>
              <a:rPr lang="es-MX" sz="1700" dirty="0" smtClean="0"/>
              <a:t>Taxonomía de los errores.</a:t>
            </a:r>
            <a:endParaRPr lang="es-MX" sz="1700" dirty="0"/>
          </a:p>
          <a:p>
            <a:pPr marL="457200" indent="-457200">
              <a:buFont typeface="+mj-lt"/>
              <a:buAutoNum type="arabicPeriod"/>
            </a:pPr>
            <a:r>
              <a:rPr lang="es-MX" sz="1700" dirty="0" smtClean="0"/>
              <a:t>Estadística </a:t>
            </a:r>
            <a:r>
              <a:rPr lang="es-MX" sz="1700" dirty="0"/>
              <a:t>de fallas </a:t>
            </a:r>
            <a:r>
              <a:rPr lang="es-MX" sz="1700" dirty="0" smtClean="0"/>
              <a:t>y errores industriales (aviación, industria</a:t>
            </a:r>
            <a:r>
              <a:rPr lang="es-MX" sz="1700" dirty="0"/>
              <a:t> </a:t>
            </a:r>
            <a:r>
              <a:rPr lang="es-MX" sz="1700" dirty="0" smtClean="0"/>
              <a:t>(rodamientos) ingenios-molinos)</a:t>
            </a:r>
            <a:endParaRPr lang="es-MX" sz="1700" dirty="0"/>
          </a:p>
          <a:p>
            <a:pPr marL="457200" indent="-457200">
              <a:buFont typeface="+mj-lt"/>
              <a:buAutoNum type="arabicPeriod"/>
            </a:pPr>
            <a:r>
              <a:rPr lang="es-MX" sz="1700" dirty="0" smtClean="0"/>
              <a:t>Modelo tribológico para analizar los requisitos de lubricación en un equipo de acuerdo a especialistas de la STLE.</a:t>
            </a:r>
          </a:p>
          <a:p>
            <a:pPr marL="457200" indent="-457200">
              <a:buFont typeface="+mj-lt"/>
              <a:buAutoNum type="arabicPeriod"/>
            </a:pPr>
            <a:r>
              <a:rPr lang="es-MX" sz="1700" dirty="0" smtClean="0"/>
              <a:t>Las maquinas son sistemas (Molinos)</a:t>
            </a:r>
          </a:p>
          <a:p>
            <a:pPr marL="457200" indent="-457200">
              <a:buFont typeface="+mj-lt"/>
              <a:buAutoNum type="arabicPeriod"/>
            </a:pPr>
            <a:r>
              <a:rPr lang="es-MX" sz="1700" dirty="0" smtClean="0"/>
              <a:t>Ejemplos de fallas en chumaceras y coronas.</a:t>
            </a:r>
          </a:p>
          <a:p>
            <a:pPr marL="457200" indent="-457200">
              <a:buFont typeface="+mj-lt"/>
              <a:buAutoNum type="arabicPeriod"/>
            </a:pPr>
            <a:r>
              <a:rPr lang="es-MX" sz="1700" dirty="0" smtClean="0"/>
              <a:t>Reglas fundamentales de la lubricación</a:t>
            </a:r>
          </a:p>
          <a:p>
            <a:pPr marL="457200" indent="-457200">
              <a:buFont typeface="+mj-lt"/>
              <a:buAutoNum type="arabicPeriod"/>
            </a:pPr>
            <a:r>
              <a:rPr lang="es-MX" sz="1700" dirty="0" smtClean="0"/>
              <a:t>Sugerencias para minimizar los efectos de errores y fallas humanas</a:t>
            </a:r>
          </a:p>
          <a:p>
            <a:pPr marL="457200" indent="-457200">
              <a:buFont typeface="+mj-lt"/>
              <a:buAutoNum type="arabicPeriod"/>
            </a:pPr>
            <a:r>
              <a:rPr lang="es-MX" sz="1700" dirty="0" smtClean="0"/>
              <a:t>Conclusiones</a:t>
            </a:r>
          </a:p>
          <a:p>
            <a:pPr marL="0" indent="0">
              <a:buNone/>
            </a:pPr>
            <a:r>
              <a:rPr lang="es-MX" sz="1700" dirty="0" smtClean="0"/>
              <a:t>Bibliografía</a:t>
            </a:r>
            <a:endParaRPr lang="es-MX" sz="1700" dirty="0"/>
          </a:p>
        </p:txBody>
      </p:sp>
    </p:spTree>
    <p:extLst>
      <p:ext uri="{BB962C8B-B14F-4D97-AF65-F5344CB8AC3E}">
        <p14:creationId xmlns:p14="http://schemas.microsoft.com/office/powerpoint/2010/main" val="630938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Objetivos</a:t>
            </a:r>
            <a:endParaRPr lang="es-MX" dirty="0"/>
          </a:p>
        </p:txBody>
      </p:sp>
      <p:sp>
        <p:nvSpPr>
          <p:cNvPr id="3" name="Marcador de contenido 2"/>
          <p:cNvSpPr>
            <a:spLocks noGrp="1"/>
          </p:cNvSpPr>
          <p:nvPr>
            <p:ph idx="1"/>
          </p:nvPr>
        </p:nvSpPr>
        <p:spPr>
          <a:xfrm>
            <a:off x="1143000" y="1295400"/>
            <a:ext cx="7772400" cy="4724400"/>
          </a:xfrm>
        </p:spPr>
        <p:txBody>
          <a:bodyPr/>
          <a:lstStyle/>
          <a:p>
            <a:r>
              <a:rPr lang="es-MX" sz="2200" dirty="0" smtClean="0"/>
              <a:t>Sensibilizar a los tomadores de decisiones en mantenimiento y producción sobre la importancia del análisis objetivo de una adecuada toma de decisiones.</a:t>
            </a:r>
          </a:p>
          <a:p>
            <a:r>
              <a:rPr lang="es-MX" sz="2200" dirty="0" smtClean="0"/>
              <a:t>Conocer los principales causas de falla en la toma de decisiones de mantenimiento y producción de acuerdo a especialistas en análisis de fallas industriales</a:t>
            </a:r>
          </a:p>
          <a:p>
            <a:r>
              <a:rPr lang="es-MX" sz="2200" dirty="0" smtClean="0"/>
              <a:t>Conocer los principales factores de influencia a tomar en cuenta en la lubricación de un equipo rotativo en le ingenio.</a:t>
            </a:r>
          </a:p>
          <a:p>
            <a:r>
              <a:rPr lang="es-MX" sz="2200" dirty="0" smtClean="0"/>
              <a:t>Conocer algunas sugerencias de especialistas de la STLE, para optimizar la toma de decisiones en planta en materia de lubricación industrial</a:t>
            </a:r>
            <a:endParaRPr lang="es-MX" sz="2200" dirty="0"/>
          </a:p>
        </p:txBody>
      </p:sp>
    </p:spTree>
    <p:extLst>
      <p:ext uri="{BB962C8B-B14F-4D97-AF65-F5344CB8AC3E}">
        <p14:creationId xmlns:p14="http://schemas.microsoft.com/office/powerpoint/2010/main" val="3724151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El porque de la platica</a:t>
            </a:r>
            <a:endParaRPr lang="es-MX" dirty="0"/>
          </a:p>
        </p:txBody>
      </p:sp>
      <p:sp>
        <p:nvSpPr>
          <p:cNvPr id="3" name="Marcador de contenido 2"/>
          <p:cNvSpPr>
            <a:spLocks noGrp="1"/>
          </p:cNvSpPr>
          <p:nvPr>
            <p:ph idx="1"/>
          </p:nvPr>
        </p:nvSpPr>
        <p:spPr>
          <a:xfrm>
            <a:off x="1030871" y="1066800"/>
            <a:ext cx="5217529" cy="4343400"/>
          </a:xfrm>
        </p:spPr>
        <p:txBody>
          <a:bodyPr/>
          <a:lstStyle/>
          <a:p>
            <a:pPr>
              <a:buFont typeface="Wingdings" panose="05000000000000000000" pitchFamily="2" charset="2"/>
              <a:buChar char="Ø"/>
            </a:pPr>
            <a:r>
              <a:rPr lang="es-MX" sz="1600" b="1" dirty="0" smtClean="0">
                <a:solidFill>
                  <a:srgbClr val="C00000"/>
                </a:solidFill>
              </a:rPr>
              <a:t>Confiabilidad humana</a:t>
            </a:r>
          </a:p>
          <a:p>
            <a:pPr marL="400050" lvl="1" indent="0">
              <a:buNone/>
            </a:pPr>
            <a:r>
              <a:rPr lang="es-MX" sz="1400" dirty="0" smtClean="0"/>
              <a:t>En un ingenio, la toma de decisiones en mantenimiento y producción, se vuelve un proceso complejo, especialistas en productividad industrial, sugieren analizar, </a:t>
            </a:r>
            <a:r>
              <a:rPr lang="es-MX" sz="1400" dirty="0"/>
              <a:t>de la confiabilidad humana, </a:t>
            </a:r>
            <a:r>
              <a:rPr lang="es-MX" sz="1400" dirty="0" smtClean="0"/>
              <a:t>factor pocas veces </a:t>
            </a:r>
            <a:r>
              <a:rPr lang="es-MX" sz="1400" dirty="0"/>
              <a:t>tomado en cuenta en los análisis de causa de una </a:t>
            </a:r>
            <a:r>
              <a:rPr lang="es-MX" sz="1400" dirty="0" smtClean="0"/>
              <a:t>falla, </a:t>
            </a:r>
            <a:r>
              <a:rPr lang="es-MX" sz="1400" dirty="0"/>
              <a:t>debido al trajín del día a </a:t>
            </a:r>
            <a:r>
              <a:rPr lang="es-MX" sz="1400" dirty="0" smtClean="0"/>
              <a:t>día, tiempo y recursos limitados, falta de información integral sobre un problema técnico y sus costos asociados</a:t>
            </a:r>
          </a:p>
          <a:p>
            <a:pPr>
              <a:buFont typeface="Wingdings" panose="05000000000000000000" pitchFamily="2" charset="2"/>
              <a:buChar char="Ø"/>
            </a:pPr>
            <a:r>
              <a:rPr lang="es-MX" sz="1600" b="1" dirty="0" smtClean="0">
                <a:solidFill>
                  <a:srgbClr val="C00000"/>
                </a:solidFill>
              </a:rPr>
              <a:t>Errores humanos</a:t>
            </a:r>
          </a:p>
          <a:p>
            <a:pPr marL="400050" lvl="1" indent="0">
              <a:buNone/>
            </a:pPr>
            <a:r>
              <a:rPr lang="es-MX" sz="1400" dirty="0" smtClean="0"/>
              <a:t>Cuando un gerente o supervisor, toma </a:t>
            </a:r>
            <a:r>
              <a:rPr lang="es-MX" sz="1400" dirty="0"/>
              <a:t>decisiones no solo ejercen su estilo particular, sino que también siguen reglas prácticas, o </a:t>
            </a:r>
            <a:r>
              <a:rPr lang="es-MX" sz="1400" b="1" dirty="0"/>
              <a:t>métodos </a:t>
            </a:r>
            <a:r>
              <a:rPr lang="es-MX" sz="1400" b="1" dirty="0" smtClean="0"/>
              <a:t>heurísticos (métodos),</a:t>
            </a:r>
            <a:r>
              <a:rPr lang="es-MX" sz="1400" dirty="0"/>
              <a:t> para simplificar el </a:t>
            </a:r>
            <a:r>
              <a:rPr lang="es-MX" sz="1400" dirty="0" smtClean="0"/>
              <a:t>proceso o resolver un problema. Las </a:t>
            </a:r>
            <a:r>
              <a:rPr lang="es-MX" sz="1400" dirty="0"/>
              <a:t>reglas </a:t>
            </a:r>
            <a:r>
              <a:rPr lang="es-MX" sz="1400" dirty="0" smtClean="0"/>
              <a:t>y métodos dan </a:t>
            </a:r>
            <a:r>
              <a:rPr lang="es-MX" sz="1400" dirty="0"/>
              <a:t>sentido a información compleja, insegura y ambigua. </a:t>
            </a:r>
            <a:r>
              <a:rPr lang="es-MX" sz="1400" b="1" i="1" u="sng" dirty="0">
                <a:solidFill>
                  <a:srgbClr val="002060"/>
                </a:solidFill>
              </a:rPr>
              <a:t>Pero aunque los gerentes sigan las reglas practicas, eso no significa que las reglas sean confiables. ¿Por qué? Porque pueden llevar a errores y prejuicios al procesar y evaluar la información</a:t>
            </a:r>
            <a:r>
              <a:rPr lang="es-MX" sz="1400" b="1" i="1" u="sng" dirty="0" smtClean="0">
                <a:solidFill>
                  <a:srgbClr val="002060"/>
                </a:solidFill>
              </a:rPr>
              <a:t>.</a:t>
            </a:r>
          </a:p>
          <a:p>
            <a:pPr>
              <a:buFont typeface="Wingdings" panose="05000000000000000000" pitchFamily="2" charset="2"/>
              <a:buChar char="Ø"/>
            </a:pPr>
            <a:r>
              <a:rPr lang="es-MX" sz="1600" b="1" dirty="0" smtClean="0">
                <a:solidFill>
                  <a:srgbClr val="C00000"/>
                </a:solidFill>
              </a:rPr>
              <a:t>Información incompleta sobre los beneficios de una optima de lubricación, y sus efectos en desgaste y los costos ocultos en mantenimiento y producción (</a:t>
            </a:r>
            <a:r>
              <a:rPr lang="es-MX" sz="1600" b="1" dirty="0">
                <a:solidFill>
                  <a:srgbClr val="C00000"/>
                </a:solidFill>
              </a:rPr>
              <a:t>C</a:t>
            </a:r>
            <a:r>
              <a:rPr lang="es-MX" sz="1600" b="1" dirty="0" smtClean="0">
                <a:solidFill>
                  <a:srgbClr val="C00000"/>
                </a:solidFill>
              </a:rPr>
              <a:t>iencia de la Tribología)</a:t>
            </a:r>
          </a:p>
        </p:txBody>
      </p:sp>
      <p:pic>
        <p:nvPicPr>
          <p:cNvPr id="2050" name="Picture 2" descr="http://2.bp.blogspot.com/-_HZx-JxTVNM/VJaqtdyXbiI/AAAAAAAAAns/VTjF0gkAU-E/s1600/BALANZ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4329" y="2077243"/>
            <a:ext cx="2631071" cy="262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529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El Error </a:t>
            </a:r>
            <a:r>
              <a:rPr lang="es-MX" dirty="0"/>
              <a:t>H</a:t>
            </a:r>
            <a:r>
              <a:rPr lang="es-MX" dirty="0" smtClean="0"/>
              <a:t>umano</a:t>
            </a:r>
            <a:endParaRPr lang="es-MX" dirty="0"/>
          </a:p>
        </p:txBody>
      </p:sp>
      <p:sp>
        <p:nvSpPr>
          <p:cNvPr id="3" name="Marcador de contenido 2"/>
          <p:cNvSpPr>
            <a:spLocks noGrp="1"/>
          </p:cNvSpPr>
          <p:nvPr>
            <p:ph idx="1"/>
          </p:nvPr>
        </p:nvSpPr>
        <p:spPr>
          <a:xfrm>
            <a:off x="1143000" y="1219200"/>
            <a:ext cx="4648200" cy="3200400"/>
          </a:xfrm>
        </p:spPr>
        <p:txBody>
          <a:bodyPr/>
          <a:lstStyle/>
          <a:p>
            <a:pPr>
              <a:buClr>
                <a:srgbClr val="C00000"/>
              </a:buClr>
              <a:buFont typeface="Wingdings" panose="05000000000000000000" pitchFamily="2" charset="2"/>
              <a:buChar char="Ø"/>
            </a:pPr>
            <a:r>
              <a:rPr lang="es-MX" sz="1600" dirty="0" smtClean="0"/>
              <a:t>El </a:t>
            </a:r>
            <a:r>
              <a:rPr lang="es-MX" sz="1600" b="1" dirty="0" smtClean="0"/>
              <a:t>Error Humano</a:t>
            </a:r>
            <a:r>
              <a:rPr lang="es-MX" sz="1600" dirty="0" smtClean="0"/>
              <a:t> y la</a:t>
            </a:r>
            <a:r>
              <a:rPr lang="es-MX" sz="1600" dirty="0"/>
              <a:t> </a:t>
            </a:r>
            <a:r>
              <a:rPr lang="es-MX" sz="1600" b="1" dirty="0"/>
              <a:t>Fiabilidad humana (HR)</a:t>
            </a:r>
            <a:r>
              <a:rPr lang="es-MX" sz="1600" dirty="0"/>
              <a:t> y </a:t>
            </a:r>
            <a:r>
              <a:rPr lang="es-MX" sz="1600" dirty="0" smtClean="0"/>
              <a:t>son </a:t>
            </a:r>
            <a:r>
              <a:rPr lang="es-MX" sz="1600" dirty="0"/>
              <a:t>factores que están presente en todas las áreas de la </a:t>
            </a:r>
            <a:r>
              <a:rPr lang="es-MX" sz="1600" dirty="0" smtClean="0"/>
              <a:t>producción.</a:t>
            </a:r>
          </a:p>
          <a:p>
            <a:pPr>
              <a:buClr>
                <a:srgbClr val="C00000"/>
              </a:buClr>
              <a:buFont typeface="Wingdings" panose="05000000000000000000" pitchFamily="2" charset="2"/>
              <a:buChar char="Ø"/>
            </a:pPr>
            <a:r>
              <a:rPr lang="es-MX" sz="1600" b="1" dirty="0" smtClean="0"/>
              <a:t>El </a:t>
            </a:r>
            <a:r>
              <a:rPr lang="es-MX" sz="1600" b="1" dirty="0"/>
              <a:t>estudio del error </a:t>
            </a:r>
            <a:r>
              <a:rPr lang="es-MX" sz="1600" b="1" dirty="0" smtClean="0"/>
              <a:t>humano, es complejo, </a:t>
            </a:r>
            <a:r>
              <a:rPr lang="es-MX" sz="1600" b="1" dirty="0"/>
              <a:t>amplio y </a:t>
            </a:r>
            <a:r>
              <a:rPr lang="es-MX" sz="1600" b="1" dirty="0" smtClean="0"/>
              <a:t>variado</a:t>
            </a:r>
            <a:r>
              <a:rPr lang="es-MX" sz="1600" dirty="0" smtClean="0"/>
              <a:t>, </a:t>
            </a:r>
            <a:r>
              <a:rPr lang="es-MX" sz="1600" dirty="0"/>
              <a:t>depende </a:t>
            </a:r>
            <a:r>
              <a:rPr lang="es-MX" sz="1600" dirty="0" smtClean="0"/>
              <a:t>de la naturaleza de la persona (física, mental y emocional), su preparación., </a:t>
            </a:r>
            <a:r>
              <a:rPr lang="es-MX" sz="1600" dirty="0"/>
              <a:t>del área (sector </a:t>
            </a:r>
            <a:r>
              <a:rPr lang="es-MX" sz="1600" dirty="0" smtClean="0"/>
              <a:t>industrial de trabajo): </a:t>
            </a:r>
            <a:r>
              <a:rPr lang="es-MX" sz="1600" dirty="0"/>
              <a:t>aviación, nuclear, petróleo, petroquímica, </a:t>
            </a:r>
            <a:r>
              <a:rPr lang="es-MX" sz="1600" dirty="0" smtClean="0"/>
              <a:t>construcción, etc., puede llegar </a:t>
            </a:r>
            <a:r>
              <a:rPr lang="es-MX" sz="1600" dirty="0"/>
              <a:t>a desencadenar </a:t>
            </a:r>
            <a:r>
              <a:rPr lang="es-MX" sz="1600" dirty="0" smtClean="0"/>
              <a:t>accidentes, inseguridad </a:t>
            </a:r>
            <a:r>
              <a:rPr lang="es-MX" sz="1600" dirty="0"/>
              <a:t>y alto costo </a:t>
            </a:r>
            <a:r>
              <a:rPr lang="es-MX" sz="1600" dirty="0" smtClean="0"/>
              <a:t>productivo en la empresa y comunidad social.</a:t>
            </a:r>
            <a:endParaRPr lang="es-MX" sz="1600" dirty="0"/>
          </a:p>
        </p:txBody>
      </p:sp>
      <p:pic>
        <p:nvPicPr>
          <p:cNvPr id="3074" name="Picture 2" descr="http://www.acerosarequipa.com/uploads/pics/mantenimiento-pas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800349"/>
            <a:ext cx="2927969" cy="215265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295400" y="4419600"/>
            <a:ext cx="4419600" cy="461665"/>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Definiciones de “error humano”</a:t>
            </a:r>
            <a:endParaRPr lang="es-MX" dirty="0">
              <a:latin typeface="Arial" panose="020B0604020202020204" pitchFamily="34" charset="0"/>
              <a:cs typeface="Arial" panose="020B0604020202020204" pitchFamily="34" charset="0"/>
            </a:endParaRPr>
          </a:p>
        </p:txBody>
      </p:sp>
      <p:sp>
        <p:nvSpPr>
          <p:cNvPr id="8" name="Marcador de contenido 2"/>
          <p:cNvSpPr txBox="1">
            <a:spLocks/>
          </p:cNvSpPr>
          <p:nvPr/>
        </p:nvSpPr>
        <p:spPr bwMode="auto">
          <a:xfrm>
            <a:off x="1143000" y="5048251"/>
            <a:ext cx="6400800" cy="16573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5B5B5B"/>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800">
                <a:solidFill>
                  <a:srgbClr val="5B5B5B"/>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rgbClr val="5B5B5B"/>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rgbClr val="5B5B5B"/>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rgbClr val="5B5B5B"/>
                </a:solidFill>
                <a:latin typeface="+mn-lt"/>
                <a:ea typeface="MS PGothic" pitchFamily="34" charset="-128"/>
              </a:defRPr>
            </a:lvl5pPr>
            <a:lvl6pPr marL="2514600" indent="-228600" algn="l" rtl="0" eaLnBrk="1" fontAlgn="base" hangingPunct="1">
              <a:spcBef>
                <a:spcPct val="20000"/>
              </a:spcBef>
              <a:spcAft>
                <a:spcPct val="0"/>
              </a:spcAft>
              <a:buChar char="»"/>
              <a:defRPr>
                <a:solidFill>
                  <a:srgbClr val="5B5B5B"/>
                </a:solidFill>
                <a:latin typeface="+mn-lt"/>
                <a:ea typeface="+mn-ea"/>
              </a:defRPr>
            </a:lvl6pPr>
            <a:lvl7pPr marL="2971800" indent="-228600" algn="l" rtl="0" eaLnBrk="1" fontAlgn="base" hangingPunct="1">
              <a:spcBef>
                <a:spcPct val="20000"/>
              </a:spcBef>
              <a:spcAft>
                <a:spcPct val="0"/>
              </a:spcAft>
              <a:buChar char="»"/>
              <a:defRPr>
                <a:solidFill>
                  <a:srgbClr val="5B5B5B"/>
                </a:solidFill>
                <a:latin typeface="+mn-lt"/>
                <a:ea typeface="+mn-ea"/>
              </a:defRPr>
            </a:lvl7pPr>
            <a:lvl8pPr marL="3429000" indent="-228600" algn="l" rtl="0" eaLnBrk="1" fontAlgn="base" hangingPunct="1">
              <a:spcBef>
                <a:spcPct val="20000"/>
              </a:spcBef>
              <a:spcAft>
                <a:spcPct val="0"/>
              </a:spcAft>
              <a:buChar char="»"/>
              <a:defRPr>
                <a:solidFill>
                  <a:srgbClr val="5B5B5B"/>
                </a:solidFill>
                <a:latin typeface="+mn-lt"/>
                <a:ea typeface="+mn-ea"/>
              </a:defRPr>
            </a:lvl8pPr>
            <a:lvl9pPr marL="3886200" indent="-228600" algn="l" rtl="0" eaLnBrk="1" fontAlgn="base" hangingPunct="1">
              <a:spcBef>
                <a:spcPct val="20000"/>
              </a:spcBef>
              <a:spcAft>
                <a:spcPct val="0"/>
              </a:spcAft>
              <a:buChar char="»"/>
              <a:defRPr>
                <a:solidFill>
                  <a:srgbClr val="5B5B5B"/>
                </a:solidFill>
                <a:latin typeface="+mn-lt"/>
                <a:ea typeface="+mn-ea"/>
              </a:defRPr>
            </a:lvl9pPr>
          </a:lstStyle>
          <a:p>
            <a:pPr>
              <a:buClr>
                <a:srgbClr val="C00000"/>
              </a:buClr>
              <a:buFont typeface="Wingdings" panose="05000000000000000000" pitchFamily="2" charset="2"/>
              <a:buChar char="Ø"/>
            </a:pPr>
            <a:r>
              <a:rPr lang="es-MX" sz="1800" kern="0" dirty="0" smtClean="0">
                <a:solidFill>
                  <a:srgbClr val="C00000"/>
                </a:solidFill>
              </a:rPr>
              <a:t>“Acción humana que causa consecuencias negativas”</a:t>
            </a:r>
          </a:p>
          <a:p>
            <a:pPr>
              <a:buClr>
                <a:srgbClr val="C00000"/>
              </a:buClr>
              <a:buFont typeface="Wingdings" panose="05000000000000000000" pitchFamily="2" charset="2"/>
              <a:buChar char="Ø"/>
            </a:pPr>
            <a:r>
              <a:rPr lang="es-MX" sz="1800" kern="0" dirty="0" smtClean="0">
                <a:solidFill>
                  <a:srgbClr val="C00000"/>
                </a:solidFill>
              </a:rPr>
              <a:t>Acción o inacción que conduce a un desvió de practicas aceptadas o normadas”</a:t>
            </a:r>
          </a:p>
          <a:p>
            <a:pPr>
              <a:buClr>
                <a:srgbClr val="C00000"/>
              </a:buClr>
              <a:buFont typeface="Wingdings" panose="05000000000000000000" pitchFamily="2" charset="2"/>
              <a:buChar char="Ø"/>
            </a:pPr>
            <a:r>
              <a:rPr lang="es-MX" sz="1800" kern="0" dirty="0" smtClean="0">
                <a:solidFill>
                  <a:srgbClr val="C00000"/>
                </a:solidFill>
              </a:rPr>
              <a:t>Ocasión, Acciones, o circunstancias por las que no se obtiene un resultado esperado</a:t>
            </a:r>
          </a:p>
        </p:txBody>
      </p:sp>
    </p:spTree>
    <p:extLst>
      <p:ext uri="{BB962C8B-B14F-4D97-AF65-F5344CB8AC3E}">
        <p14:creationId xmlns:p14="http://schemas.microsoft.com/office/powerpoint/2010/main" val="987827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19200" y="1495485"/>
            <a:ext cx="4191000" cy="4985980"/>
          </a:xfrm>
          <a:prstGeom prst="rect">
            <a:avLst/>
          </a:prstGeom>
          <a:noFill/>
        </p:spPr>
        <p:txBody>
          <a:bodyPr wrap="square" rtlCol="0">
            <a:spAutoFit/>
          </a:bodyPr>
          <a:lstStyle/>
          <a:p>
            <a:pPr marL="342900" indent="-342900" algn="l">
              <a:buAutoNum type="arabicPeriod"/>
            </a:pPr>
            <a:r>
              <a:rPr lang="es-MX" sz="1600" b="1" dirty="0" smtClean="0">
                <a:latin typeface="Arial" panose="020B0604020202020204" pitchFamily="34" charset="0"/>
                <a:cs typeface="Arial" panose="020B0604020202020204" pitchFamily="34" charset="0"/>
              </a:rPr>
              <a:t>Error </a:t>
            </a:r>
            <a:r>
              <a:rPr lang="es-MX" sz="1600" b="1" dirty="0">
                <a:latin typeface="Arial" panose="020B0604020202020204" pitchFamily="34" charset="0"/>
                <a:cs typeface="Arial" panose="020B0604020202020204" pitchFamily="34" charset="0"/>
              </a:rPr>
              <a:t>por </a:t>
            </a:r>
            <a:r>
              <a:rPr lang="es-MX" sz="1600" b="1" dirty="0" smtClean="0">
                <a:latin typeface="Arial" panose="020B0604020202020204" pitchFamily="34" charset="0"/>
                <a:cs typeface="Arial" panose="020B0604020202020204" pitchFamily="34" charset="0"/>
              </a:rPr>
              <a:t>omisión</a:t>
            </a:r>
          </a:p>
          <a:p>
            <a:pPr algn="l"/>
            <a:r>
              <a:rPr lang="es-MX" sz="1500" dirty="0" smtClean="0">
                <a:solidFill>
                  <a:srgbClr val="C00000"/>
                </a:solidFill>
                <a:latin typeface="Arial" panose="020B0604020202020204" pitchFamily="34" charset="0"/>
                <a:cs typeface="Arial" panose="020B0604020202020204" pitchFamily="34" charset="0"/>
              </a:rPr>
              <a:t>No realizar un acto o un comportamiento.</a:t>
            </a:r>
            <a:r>
              <a:rPr lang="es-MX" sz="1500" dirty="0" smtClean="0">
                <a:latin typeface="Arial" panose="020B0604020202020204" pitchFamily="34" charset="0"/>
                <a:cs typeface="Arial" panose="020B0604020202020204" pitchFamily="34" charset="0"/>
              </a:rPr>
              <a:t> Esto podría ocurrir con facilidad si el mecánico está realizando tareas múltiples o se distrae, contestando el teléfono por ejemplo. El uso de las listas de verificación ayuda a reducir este tipo de error.  </a:t>
            </a:r>
            <a:endParaRPr lang="es-MX" sz="1500" dirty="0">
              <a:latin typeface="Arial" panose="020B0604020202020204" pitchFamily="34" charset="0"/>
              <a:cs typeface="Arial" panose="020B0604020202020204" pitchFamily="34" charset="0"/>
            </a:endParaRPr>
          </a:p>
          <a:p>
            <a:pPr algn="l"/>
            <a:r>
              <a:rPr lang="es-MX" sz="1600" b="1" dirty="0">
                <a:latin typeface="Arial" panose="020B0604020202020204" pitchFamily="34" charset="0"/>
                <a:cs typeface="Arial" panose="020B0604020202020204" pitchFamily="34" charset="0"/>
              </a:rPr>
              <a:t>2. Error por </a:t>
            </a:r>
            <a:r>
              <a:rPr lang="es-MX" sz="1600" b="1" dirty="0" smtClean="0">
                <a:latin typeface="Arial" panose="020B0604020202020204" pitchFamily="34" charset="0"/>
                <a:cs typeface="Arial" panose="020B0604020202020204" pitchFamily="34" charset="0"/>
              </a:rPr>
              <a:t>comisión</a:t>
            </a:r>
          </a:p>
          <a:p>
            <a:pPr algn="l"/>
            <a:r>
              <a:rPr lang="es-MX" sz="1500" dirty="0" smtClean="0">
                <a:solidFill>
                  <a:srgbClr val="C00000"/>
                </a:solidFill>
                <a:latin typeface="Arial" panose="020B0604020202020204" pitchFamily="34" charset="0"/>
                <a:cs typeface="Arial" panose="020B0604020202020204" pitchFamily="34" charset="0"/>
              </a:rPr>
              <a:t>Sustituir </a:t>
            </a:r>
            <a:r>
              <a:rPr lang="es-MX" sz="1500" dirty="0">
                <a:solidFill>
                  <a:srgbClr val="C00000"/>
                </a:solidFill>
                <a:latin typeface="Arial" panose="020B0604020202020204" pitchFamily="34" charset="0"/>
                <a:cs typeface="Arial" panose="020B0604020202020204" pitchFamily="34" charset="0"/>
              </a:rPr>
              <a:t>un acto o un comportamiento.</a:t>
            </a:r>
            <a:r>
              <a:rPr lang="es-MX" sz="1500" dirty="0">
                <a:latin typeface="Arial" panose="020B0604020202020204" pitchFamily="34" charset="0"/>
                <a:cs typeface="Arial" panose="020B0604020202020204" pitchFamily="34" charset="0"/>
              </a:rPr>
              <a:t> Esto ocurre cuando se introduce un camino más corto en la tarea, o se pasa de lado un procedimiento para acortar el proceso. </a:t>
            </a:r>
            <a:r>
              <a:rPr lang="es-MX" sz="1500" dirty="0" smtClean="0">
                <a:latin typeface="Arial" panose="020B0604020202020204" pitchFamily="34" charset="0"/>
                <a:cs typeface="Arial" panose="020B0604020202020204" pitchFamily="34" charset="0"/>
              </a:rPr>
              <a:t>Se puede minimizar verificando el tipo de consecuencias esperadas al hacer un cambio en un atarea</a:t>
            </a:r>
          </a:p>
          <a:p>
            <a:pPr algn="l"/>
            <a:r>
              <a:rPr lang="es-MX" sz="1600" b="1" dirty="0" smtClean="0">
                <a:latin typeface="Arial" panose="020B0604020202020204" pitchFamily="34" charset="0"/>
                <a:cs typeface="Arial" panose="020B0604020202020204" pitchFamily="34" charset="0"/>
              </a:rPr>
              <a:t>3</a:t>
            </a:r>
            <a:r>
              <a:rPr lang="es-MX" sz="1600" b="1" dirty="0">
                <a:latin typeface="Arial" panose="020B0604020202020204" pitchFamily="34" charset="0"/>
                <a:cs typeface="Arial" panose="020B0604020202020204" pitchFamily="34" charset="0"/>
              </a:rPr>
              <a:t>. Error </a:t>
            </a:r>
            <a:r>
              <a:rPr lang="es-MX" sz="1600" b="1" dirty="0" smtClean="0">
                <a:latin typeface="Arial" panose="020B0604020202020204" pitchFamily="34" charset="0"/>
                <a:cs typeface="Arial" panose="020B0604020202020204" pitchFamily="34" charset="0"/>
              </a:rPr>
              <a:t>irrelevante</a:t>
            </a:r>
          </a:p>
          <a:p>
            <a:pPr algn="l"/>
            <a:r>
              <a:rPr lang="es-MX" sz="1500" dirty="0" smtClean="0">
                <a:solidFill>
                  <a:srgbClr val="C00000"/>
                </a:solidFill>
                <a:latin typeface="Arial" panose="020B0604020202020204" pitchFamily="34" charset="0"/>
                <a:cs typeface="Arial" panose="020B0604020202020204" pitchFamily="34" charset="0"/>
              </a:rPr>
              <a:t>Realizar </a:t>
            </a:r>
            <a:r>
              <a:rPr lang="es-MX" sz="1500" dirty="0">
                <a:solidFill>
                  <a:srgbClr val="C00000"/>
                </a:solidFill>
                <a:latin typeface="Arial" panose="020B0604020202020204" pitchFamily="34" charset="0"/>
                <a:cs typeface="Arial" panose="020B0604020202020204" pitchFamily="34" charset="0"/>
              </a:rPr>
              <a:t>una acción o tomar un paso adicional.</a:t>
            </a:r>
            <a:r>
              <a:rPr lang="es-MX" sz="1500" dirty="0">
                <a:latin typeface="Arial" panose="020B0604020202020204" pitchFamily="34" charset="0"/>
                <a:cs typeface="Arial" panose="020B0604020202020204" pitchFamily="34" charset="0"/>
              </a:rPr>
              <a:t> Esto tiene el potencial de crear errores si el paso extra resulta en una acción retrasada o fuera de </a:t>
            </a:r>
            <a:r>
              <a:rPr lang="es-MX" sz="1500" dirty="0" smtClean="0">
                <a:latin typeface="Arial" panose="020B0604020202020204" pitchFamily="34" charset="0"/>
                <a:cs typeface="Arial" panose="020B0604020202020204" pitchFamily="34" charset="0"/>
              </a:rPr>
              <a:t>tiempo. La </a:t>
            </a:r>
            <a:r>
              <a:rPr lang="es-MX" sz="1500" dirty="0">
                <a:latin typeface="Arial" panose="020B0604020202020204" pitchFamily="34" charset="0"/>
                <a:cs typeface="Arial" panose="020B0604020202020204" pitchFamily="34" charset="0"/>
              </a:rPr>
              <a:t>capacitación y la supervisión son su mejor defensa</a:t>
            </a:r>
            <a:r>
              <a:rPr lang="es-MX" sz="1500" dirty="0" smtClean="0">
                <a:latin typeface="Arial" panose="020B0604020202020204" pitchFamily="34" charset="0"/>
                <a:cs typeface="Arial" panose="020B0604020202020204" pitchFamily="34" charset="0"/>
              </a:rPr>
              <a:t>.</a:t>
            </a:r>
            <a:endParaRPr lang="es-MX" sz="1500" dirty="0">
              <a:latin typeface="Arial" panose="020B0604020202020204" pitchFamily="34" charset="0"/>
              <a:cs typeface="Arial" panose="020B0604020202020204" pitchFamily="34" charset="0"/>
            </a:endParaRPr>
          </a:p>
        </p:txBody>
      </p:sp>
      <p:pic>
        <p:nvPicPr>
          <p:cNvPr id="11268" name="Picture 4" descr="Resultado de imagen para imagenes de errores huma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2238374"/>
            <a:ext cx="3171825" cy="3171826"/>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143000" y="228600"/>
            <a:ext cx="7772400" cy="914400"/>
          </a:xfrm>
          <a:prstGeom prst="rect">
            <a:avLst/>
          </a:prstGeom>
        </p:spPr>
        <p:txBody>
          <a:bodyPr/>
          <a:lstStyle>
            <a:lvl1pPr algn="l" rtl="0" eaLnBrk="1" fontAlgn="base" hangingPunct="1">
              <a:spcBef>
                <a:spcPct val="0"/>
              </a:spcBef>
              <a:spcAft>
                <a:spcPct val="0"/>
              </a:spcAft>
              <a:defRPr sz="3200" b="1">
                <a:solidFill>
                  <a:srgbClr val="5D7B51"/>
                </a:solidFill>
                <a:latin typeface="+mj-lt"/>
                <a:ea typeface="MS PGothic" pitchFamily="34" charset="-128"/>
                <a:cs typeface="+mj-cs"/>
              </a:defRPr>
            </a:lvl1pPr>
            <a:lvl2pPr algn="l" rtl="0" eaLnBrk="1" fontAlgn="base" hangingPunct="1">
              <a:spcBef>
                <a:spcPct val="0"/>
              </a:spcBef>
              <a:spcAft>
                <a:spcPct val="0"/>
              </a:spcAft>
              <a:defRPr sz="3200" b="1">
                <a:solidFill>
                  <a:srgbClr val="5D7B51"/>
                </a:solidFill>
                <a:latin typeface="Arial" charset="0"/>
                <a:ea typeface="MS PGothic" pitchFamily="34" charset="-128"/>
              </a:defRPr>
            </a:lvl2pPr>
            <a:lvl3pPr algn="l" rtl="0" eaLnBrk="1" fontAlgn="base" hangingPunct="1">
              <a:spcBef>
                <a:spcPct val="0"/>
              </a:spcBef>
              <a:spcAft>
                <a:spcPct val="0"/>
              </a:spcAft>
              <a:defRPr sz="3200" b="1">
                <a:solidFill>
                  <a:srgbClr val="5D7B51"/>
                </a:solidFill>
                <a:latin typeface="Arial" charset="0"/>
                <a:ea typeface="MS PGothic" pitchFamily="34" charset="-128"/>
              </a:defRPr>
            </a:lvl3pPr>
            <a:lvl4pPr algn="l" rtl="0" eaLnBrk="1" fontAlgn="base" hangingPunct="1">
              <a:spcBef>
                <a:spcPct val="0"/>
              </a:spcBef>
              <a:spcAft>
                <a:spcPct val="0"/>
              </a:spcAft>
              <a:defRPr sz="3200" b="1">
                <a:solidFill>
                  <a:srgbClr val="5D7B51"/>
                </a:solidFill>
                <a:latin typeface="Arial" charset="0"/>
                <a:ea typeface="MS PGothic" pitchFamily="34" charset="-128"/>
              </a:defRPr>
            </a:lvl4pPr>
            <a:lvl5pPr algn="l" rtl="0" eaLnBrk="1" fontAlgn="base" hangingPunct="1">
              <a:spcBef>
                <a:spcPct val="0"/>
              </a:spcBef>
              <a:spcAft>
                <a:spcPct val="0"/>
              </a:spcAft>
              <a:defRPr sz="3200" b="1">
                <a:solidFill>
                  <a:srgbClr val="5D7B51"/>
                </a:solidFill>
                <a:latin typeface="Arial" charset="0"/>
                <a:ea typeface="MS PGothic" pitchFamily="34" charset="-128"/>
              </a:defRPr>
            </a:lvl5pPr>
            <a:lvl6pPr marL="457200" algn="l" rtl="0" eaLnBrk="1" fontAlgn="base" hangingPunct="1">
              <a:spcBef>
                <a:spcPct val="0"/>
              </a:spcBef>
              <a:spcAft>
                <a:spcPct val="0"/>
              </a:spcAft>
              <a:defRPr sz="3200" b="1">
                <a:solidFill>
                  <a:srgbClr val="5D7B51"/>
                </a:solidFill>
                <a:latin typeface="Arial" charset="0"/>
                <a:ea typeface="ＭＳ Ｐゴシック" pitchFamily="20" charset="-128"/>
              </a:defRPr>
            </a:lvl6pPr>
            <a:lvl7pPr marL="914400" algn="l" rtl="0" eaLnBrk="1" fontAlgn="base" hangingPunct="1">
              <a:spcBef>
                <a:spcPct val="0"/>
              </a:spcBef>
              <a:spcAft>
                <a:spcPct val="0"/>
              </a:spcAft>
              <a:defRPr sz="3200" b="1">
                <a:solidFill>
                  <a:srgbClr val="5D7B51"/>
                </a:solidFill>
                <a:latin typeface="Arial" charset="0"/>
                <a:ea typeface="ＭＳ Ｐゴシック" pitchFamily="20" charset="-128"/>
              </a:defRPr>
            </a:lvl7pPr>
            <a:lvl8pPr marL="1371600" algn="l" rtl="0" eaLnBrk="1" fontAlgn="base" hangingPunct="1">
              <a:spcBef>
                <a:spcPct val="0"/>
              </a:spcBef>
              <a:spcAft>
                <a:spcPct val="0"/>
              </a:spcAft>
              <a:defRPr sz="3200" b="1">
                <a:solidFill>
                  <a:srgbClr val="5D7B51"/>
                </a:solidFill>
                <a:latin typeface="Arial" charset="0"/>
                <a:ea typeface="ＭＳ Ｐゴシック" pitchFamily="20" charset="-128"/>
              </a:defRPr>
            </a:lvl8pPr>
            <a:lvl9pPr marL="1828800" algn="l" rtl="0" eaLnBrk="1" fontAlgn="base" hangingPunct="1">
              <a:spcBef>
                <a:spcPct val="0"/>
              </a:spcBef>
              <a:spcAft>
                <a:spcPct val="0"/>
              </a:spcAft>
              <a:defRPr sz="3200" b="1">
                <a:solidFill>
                  <a:srgbClr val="5D7B51"/>
                </a:solidFill>
                <a:latin typeface="Arial" charset="0"/>
                <a:ea typeface="ＭＳ Ｐゴシック" pitchFamily="20" charset="-128"/>
              </a:defRPr>
            </a:lvl9pPr>
          </a:lstStyle>
          <a:p>
            <a:r>
              <a:rPr lang="es-MX" kern="0" dirty="0" smtClean="0"/>
              <a:t>Tipos comunes de errores</a:t>
            </a:r>
            <a:endParaRPr lang="es-MX" b="0" i="1" kern="0" dirty="0"/>
          </a:p>
        </p:txBody>
      </p:sp>
    </p:spTree>
    <p:extLst>
      <p:ext uri="{BB962C8B-B14F-4D97-AF65-F5344CB8AC3E}">
        <p14:creationId xmlns:p14="http://schemas.microsoft.com/office/powerpoint/2010/main" val="3200285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143000" y="381000"/>
            <a:ext cx="7772400" cy="914400"/>
          </a:xfrm>
          <a:prstGeom prst="rect">
            <a:avLst/>
          </a:prstGeom>
        </p:spPr>
        <p:txBody>
          <a:bodyPr/>
          <a:lstStyle>
            <a:lvl1pPr algn="l" rtl="0" eaLnBrk="1" fontAlgn="base" hangingPunct="1">
              <a:spcBef>
                <a:spcPct val="0"/>
              </a:spcBef>
              <a:spcAft>
                <a:spcPct val="0"/>
              </a:spcAft>
              <a:defRPr sz="3200" b="1">
                <a:solidFill>
                  <a:srgbClr val="5D7B51"/>
                </a:solidFill>
                <a:latin typeface="+mj-lt"/>
                <a:ea typeface="MS PGothic" pitchFamily="34" charset="-128"/>
                <a:cs typeface="+mj-cs"/>
              </a:defRPr>
            </a:lvl1pPr>
            <a:lvl2pPr algn="l" rtl="0" eaLnBrk="1" fontAlgn="base" hangingPunct="1">
              <a:spcBef>
                <a:spcPct val="0"/>
              </a:spcBef>
              <a:spcAft>
                <a:spcPct val="0"/>
              </a:spcAft>
              <a:defRPr sz="3200" b="1">
                <a:solidFill>
                  <a:srgbClr val="5D7B51"/>
                </a:solidFill>
                <a:latin typeface="Arial" charset="0"/>
                <a:ea typeface="MS PGothic" pitchFamily="34" charset="-128"/>
              </a:defRPr>
            </a:lvl2pPr>
            <a:lvl3pPr algn="l" rtl="0" eaLnBrk="1" fontAlgn="base" hangingPunct="1">
              <a:spcBef>
                <a:spcPct val="0"/>
              </a:spcBef>
              <a:spcAft>
                <a:spcPct val="0"/>
              </a:spcAft>
              <a:defRPr sz="3200" b="1">
                <a:solidFill>
                  <a:srgbClr val="5D7B51"/>
                </a:solidFill>
                <a:latin typeface="Arial" charset="0"/>
                <a:ea typeface="MS PGothic" pitchFamily="34" charset="-128"/>
              </a:defRPr>
            </a:lvl3pPr>
            <a:lvl4pPr algn="l" rtl="0" eaLnBrk="1" fontAlgn="base" hangingPunct="1">
              <a:spcBef>
                <a:spcPct val="0"/>
              </a:spcBef>
              <a:spcAft>
                <a:spcPct val="0"/>
              </a:spcAft>
              <a:defRPr sz="3200" b="1">
                <a:solidFill>
                  <a:srgbClr val="5D7B51"/>
                </a:solidFill>
                <a:latin typeface="Arial" charset="0"/>
                <a:ea typeface="MS PGothic" pitchFamily="34" charset="-128"/>
              </a:defRPr>
            </a:lvl4pPr>
            <a:lvl5pPr algn="l" rtl="0" eaLnBrk="1" fontAlgn="base" hangingPunct="1">
              <a:spcBef>
                <a:spcPct val="0"/>
              </a:spcBef>
              <a:spcAft>
                <a:spcPct val="0"/>
              </a:spcAft>
              <a:defRPr sz="3200" b="1">
                <a:solidFill>
                  <a:srgbClr val="5D7B51"/>
                </a:solidFill>
                <a:latin typeface="Arial" charset="0"/>
                <a:ea typeface="MS PGothic" pitchFamily="34" charset="-128"/>
              </a:defRPr>
            </a:lvl5pPr>
            <a:lvl6pPr marL="457200" algn="l" rtl="0" eaLnBrk="1" fontAlgn="base" hangingPunct="1">
              <a:spcBef>
                <a:spcPct val="0"/>
              </a:spcBef>
              <a:spcAft>
                <a:spcPct val="0"/>
              </a:spcAft>
              <a:defRPr sz="3200" b="1">
                <a:solidFill>
                  <a:srgbClr val="5D7B51"/>
                </a:solidFill>
                <a:latin typeface="Arial" charset="0"/>
                <a:ea typeface="ＭＳ Ｐゴシック" pitchFamily="20" charset="-128"/>
              </a:defRPr>
            </a:lvl6pPr>
            <a:lvl7pPr marL="914400" algn="l" rtl="0" eaLnBrk="1" fontAlgn="base" hangingPunct="1">
              <a:spcBef>
                <a:spcPct val="0"/>
              </a:spcBef>
              <a:spcAft>
                <a:spcPct val="0"/>
              </a:spcAft>
              <a:defRPr sz="3200" b="1">
                <a:solidFill>
                  <a:srgbClr val="5D7B51"/>
                </a:solidFill>
                <a:latin typeface="Arial" charset="0"/>
                <a:ea typeface="ＭＳ Ｐゴシック" pitchFamily="20" charset="-128"/>
              </a:defRPr>
            </a:lvl7pPr>
            <a:lvl8pPr marL="1371600" algn="l" rtl="0" eaLnBrk="1" fontAlgn="base" hangingPunct="1">
              <a:spcBef>
                <a:spcPct val="0"/>
              </a:spcBef>
              <a:spcAft>
                <a:spcPct val="0"/>
              </a:spcAft>
              <a:defRPr sz="3200" b="1">
                <a:solidFill>
                  <a:srgbClr val="5D7B51"/>
                </a:solidFill>
                <a:latin typeface="Arial" charset="0"/>
                <a:ea typeface="ＭＳ Ｐゴシック" pitchFamily="20" charset="-128"/>
              </a:defRPr>
            </a:lvl8pPr>
            <a:lvl9pPr marL="1828800" algn="l" rtl="0" eaLnBrk="1" fontAlgn="base" hangingPunct="1">
              <a:spcBef>
                <a:spcPct val="0"/>
              </a:spcBef>
              <a:spcAft>
                <a:spcPct val="0"/>
              </a:spcAft>
              <a:defRPr sz="3200" b="1">
                <a:solidFill>
                  <a:srgbClr val="5D7B51"/>
                </a:solidFill>
                <a:latin typeface="Arial" charset="0"/>
                <a:ea typeface="ＭＳ Ｐゴシック" pitchFamily="20" charset="-128"/>
              </a:defRPr>
            </a:lvl9pPr>
          </a:lstStyle>
          <a:p>
            <a:r>
              <a:rPr lang="es-MX" kern="0" dirty="0" err="1" smtClean="0"/>
              <a:t>The</a:t>
            </a:r>
            <a:r>
              <a:rPr lang="es-MX" kern="0" dirty="0" smtClean="0"/>
              <a:t> </a:t>
            </a:r>
            <a:r>
              <a:rPr lang="es-MX" kern="0" dirty="0" err="1"/>
              <a:t>D</a:t>
            </a:r>
            <a:r>
              <a:rPr lang="es-MX" kern="0" dirty="0" err="1" smtClean="0"/>
              <a:t>irty</a:t>
            </a:r>
            <a:r>
              <a:rPr lang="es-MX" kern="0" dirty="0" smtClean="0"/>
              <a:t> </a:t>
            </a:r>
            <a:r>
              <a:rPr lang="es-MX" kern="0" dirty="0" err="1" smtClean="0"/>
              <a:t>Dozen</a:t>
            </a:r>
            <a:r>
              <a:rPr lang="es-MX" kern="0" dirty="0" smtClean="0"/>
              <a:t> ( La Docena Sucia)</a:t>
            </a:r>
            <a:endParaRPr lang="es-MX" b="0" i="1" kern="0" dirty="0"/>
          </a:p>
        </p:txBody>
      </p:sp>
      <p:sp>
        <p:nvSpPr>
          <p:cNvPr id="3" name="CuadroTexto 2"/>
          <p:cNvSpPr txBox="1"/>
          <p:nvPr/>
        </p:nvSpPr>
        <p:spPr>
          <a:xfrm>
            <a:off x="1524000" y="2755880"/>
            <a:ext cx="4419600" cy="3416320"/>
          </a:xfrm>
          <a:prstGeom prst="rect">
            <a:avLst/>
          </a:prstGeom>
          <a:noFill/>
        </p:spPr>
        <p:txBody>
          <a:bodyPr wrap="square" rtlCol="0">
            <a:spAutoFit/>
          </a:bodyPr>
          <a:lstStyle/>
          <a:p>
            <a:pPr marL="342900" lvl="0" indent="-342900" algn="l">
              <a:buFont typeface="+mj-lt"/>
              <a:buAutoNum type="arabicPeriod"/>
            </a:pPr>
            <a:r>
              <a:rPr lang="es-MX" sz="1800" dirty="0" smtClean="0">
                <a:latin typeface="Arial" panose="020B0604020202020204" pitchFamily="34" charset="0"/>
                <a:cs typeface="Arial" panose="020B0604020202020204" pitchFamily="34" charset="0"/>
              </a:rPr>
              <a:t>Estrés</a:t>
            </a:r>
            <a:endParaRPr lang="es-MX" sz="1800" dirty="0">
              <a:latin typeface="Arial" panose="020B0604020202020204" pitchFamily="34" charset="0"/>
              <a:cs typeface="Arial" panose="020B0604020202020204" pitchFamily="34" charset="0"/>
            </a:endParaRPr>
          </a:p>
          <a:p>
            <a:pPr marL="342900" lvl="0" indent="-342900" algn="l">
              <a:buFont typeface="+mj-lt"/>
              <a:buAutoNum type="arabicPeriod"/>
            </a:pPr>
            <a:r>
              <a:rPr lang="es-MX" sz="1800" dirty="0">
                <a:latin typeface="Arial" panose="020B0604020202020204" pitchFamily="34" charset="0"/>
                <a:cs typeface="Arial" panose="020B0604020202020204" pitchFamily="34" charset="0"/>
              </a:rPr>
              <a:t>Falta de comunicación</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Fatiga</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Complacencia o exceso de confianza</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Distracción</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Normas informales o costumbres</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Presión</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Carencia de recursos</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Falta de conocimiento</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Falta de percepción o conciencia</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Falta de trabajo en equipo</a:t>
            </a:r>
          </a:p>
          <a:p>
            <a:pPr marL="342900" lvl="0" indent="-342900" algn="l">
              <a:buFont typeface="+mj-lt"/>
              <a:buAutoNum type="arabicPeriod"/>
            </a:pPr>
            <a:r>
              <a:rPr lang="es-MX" sz="1800" dirty="0">
                <a:latin typeface="Arial" panose="020B0604020202020204" pitchFamily="34" charset="0"/>
                <a:cs typeface="Arial" panose="020B0604020202020204" pitchFamily="34" charset="0"/>
              </a:rPr>
              <a:t>Falta de determinación o </a:t>
            </a:r>
            <a:r>
              <a:rPr lang="es-MX" sz="1800" dirty="0" smtClean="0">
                <a:latin typeface="Arial" panose="020B0604020202020204" pitchFamily="34" charset="0"/>
                <a:cs typeface="Arial" panose="020B0604020202020204" pitchFamily="34" charset="0"/>
              </a:rPr>
              <a:t>asertividad</a:t>
            </a:r>
            <a:endParaRPr lang="es-MX" sz="1800" dirty="0">
              <a:latin typeface="Arial" panose="020B0604020202020204" pitchFamily="34" charset="0"/>
              <a:cs typeface="Arial" panose="020B0604020202020204" pitchFamily="34" charset="0"/>
            </a:endParaRPr>
          </a:p>
        </p:txBody>
      </p:sp>
      <p:sp>
        <p:nvSpPr>
          <p:cNvPr id="4" name="CuadroTexto 3"/>
          <p:cNvSpPr txBox="1"/>
          <p:nvPr/>
        </p:nvSpPr>
        <p:spPr>
          <a:xfrm>
            <a:off x="1354182" y="1143000"/>
            <a:ext cx="7256417" cy="1292662"/>
          </a:xfrm>
          <a:prstGeom prst="rect">
            <a:avLst/>
          </a:prstGeom>
          <a:noFill/>
        </p:spPr>
        <p:txBody>
          <a:bodyPr wrap="square" rtlCol="0">
            <a:spAutoFit/>
          </a:bodyPr>
          <a:lstStyle/>
          <a:p>
            <a:r>
              <a:rPr lang="es-MX" sz="1300" dirty="0" smtClean="0">
                <a:latin typeface="Arial" panose="020B0604020202020204" pitchFamily="34" charset="0"/>
                <a:cs typeface="Arial" panose="020B0604020202020204" pitchFamily="34" charset="0"/>
              </a:rPr>
              <a:t>En </a:t>
            </a:r>
            <a:r>
              <a:rPr lang="es-MX" sz="1300" dirty="0">
                <a:latin typeface="Arial" panose="020B0604020202020204" pitchFamily="34" charset="0"/>
                <a:cs typeface="Arial" panose="020B0604020202020204" pitchFamily="34" charset="0"/>
              </a:rPr>
              <a:t>la década de 1990, Transporte Canadá presentó una lista de las fuentes más comunes de errores en el mantenimiento de la aviación. Esta lista se conoce como "La Docena Sucia", y ha sido ampliamente distribuido en la comunidad de mantenimiento de aviación. Tabla 8-2 es una lista de los Doce del patíbulo, e incluye una breve explicación de cada causa para el error. Las doce causas más comunes de errores relacionadas con el mantenimiento también llamadas (DIRTY DOZEN) </a:t>
            </a:r>
            <a:r>
              <a:rPr lang="es-MX" sz="1300" dirty="0" smtClean="0">
                <a:latin typeface="Arial" panose="020B0604020202020204" pitchFamily="34" charset="0"/>
                <a:cs typeface="Arial" panose="020B0604020202020204" pitchFamily="34" charset="0"/>
              </a:rPr>
              <a:t>son:</a:t>
            </a:r>
            <a:endParaRPr lang="es-MX"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194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lum contrast="-17000"/>
          </a:blip>
          <a:stretch>
            <a:fillRect/>
          </a:stretch>
        </p:blipFill>
        <p:spPr>
          <a:xfrm>
            <a:off x="1066800" y="1219200"/>
            <a:ext cx="7986007" cy="4428626"/>
          </a:xfrm>
          <a:prstGeom prst="rect">
            <a:avLst/>
          </a:prstGeom>
        </p:spPr>
      </p:pic>
      <p:sp>
        <p:nvSpPr>
          <p:cNvPr id="3" name="Título 1"/>
          <p:cNvSpPr txBox="1">
            <a:spLocks/>
          </p:cNvSpPr>
          <p:nvPr/>
        </p:nvSpPr>
        <p:spPr>
          <a:xfrm>
            <a:off x="1143000" y="228600"/>
            <a:ext cx="7772400" cy="914400"/>
          </a:xfrm>
          <a:prstGeom prst="rect">
            <a:avLst/>
          </a:prstGeom>
        </p:spPr>
        <p:txBody>
          <a:bodyPr/>
          <a:lstStyle>
            <a:lvl1pPr algn="l" rtl="0" eaLnBrk="1" fontAlgn="base" hangingPunct="1">
              <a:spcBef>
                <a:spcPct val="0"/>
              </a:spcBef>
              <a:spcAft>
                <a:spcPct val="0"/>
              </a:spcAft>
              <a:defRPr sz="3200" b="1">
                <a:solidFill>
                  <a:srgbClr val="5D7B51"/>
                </a:solidFill>
                <a:latin typeface="+mj-lt"/>
                <a:ea typeface="MS PGothic" pitchFamily="34" charset="-128"/>
                <a:cs typeface="+mj-cs"/>
              </a:defRPr>
            </a:lvl1pPr>
            <a:lvl2pPr algn="l" rtl="0" eaLnBrk="1" fontAlgn="base" hangingPunct="1">
              <a:spcBef>
                <a:spcPct val="0"/>
              </a:spcBef>
              <a:spcAft>
                <a:spcPct val="0"/>
              </a:spcAft>
              <a:defRPr sz="3200" b="1">
                <a:solidFill>
                  <a:srgbClr val="5D7B51"/>
                </a:solidFill>
                <a:latin typeface="Arial" charset="0"/>
                <a:ea typeface="MS PGothic" pitchFamily="34" charset="-128"/>
              </a:defRPr>
            </a:lvl2pPr>
            <a:lvl3pPr algn="l" rtl="0" eaLnBrk="1" fontAlgn="base" hangingPunct="1">
              <a:spcBef>
                <a:spcPct val="0"/>
              </a:spcBef>
              <a:spcAft>
                <a:spcPct val="0"/>
              </a:spcAft>
              <a:defRPr sz="3200" b="1">
                <a:solidFill>
                  <a:srgbClr val="5D7B51"/>
                </a:solidFill>
                <a:latin typeface="Arial" charset="0"/>
                <a:ea typeface="MS PGothic" pitchFamily="34" charset="-128"/>
              </a:defRPr>
            </a:lvl3pPr>
            <a:lvl4pPr algn="l" rtl="0" eaLnBrk="1" fontAlgn="base" hangingPunct="1">
              <a:spcBef>
                <a:spcPct val="0"/>
              </a:spcBef>
              <a:spcAft>
                <a:spcPct val="0"/>
              </a:spcAft>
              <a:defRPr sz="3200" b="1">
                <a:solidFill>
                  <a:srgbClr val="5D7B51"/>
                </a:solidFill>
                <a:latin typeface="Arial" charset="0"/>
                <a:ea typeface="MS PGothic" pitchFamily="34" charset="-128"/>
              </a:defRPr>
            </a:lvl4pPr>
            <a:lvl5pPr algn="l" rtl="0" eaLnBrk="1" fontAlgn="base" hangingPunct="1">
              <a:spcBef>
                <a:spcPct val="0"/>
              </a:spcBef>
              <a:spcAft>
                <a:spcPct val="0"/>
              </a:spcAft>
              <a:defRPr sz="3200" b="1">
                <a:solidFill>
                  <a:srgbClr val="5D7B51"/>
                </a:solidFill>
                <a:latin typeface="Arial" charset="0"/>
                <a:ea typeface="MS PGothic" pitchFamily="34" charset="-128"/>
              </a:defRPr>
            </a:lvl5pPr>
            <a:lvl6pPr marL="457200" algn="l" rtl="0" eaLnBrk="1" fontAlgn="base" hangingPunct="1">
              <a:spcBef>
                <a:spcPct val="0"/>
              </a:spcBef>
              <a:spcAft>
                <a:spcPct val="0"/>
              </a:spcAft>
              <a:defRPr sz="3200" b="1">
                <a:solidFill>
                  <a:srgbClr val="5D7B51"/>
                </a:solidFill>
                <a:latin typeface="Arial" charset="0"/>
                <a:ea typeface="ＭＳ Ｐゴシック" pitchFamily="20" charset="-128"/>
              </a:defRPr>
            </a:lvl6pPr>
            <a:lvl7pPr marL="914400" algn="l" rtl="0" eaLnBrk="1" fontAlgn="base" hangingPunct="1">
              <a:spcBef>
                <a:spcPct val="0"/>
              </a:spcBef>
              <a:spcAft>
                <a:spcPct val="0"/>
              </a:spcAft>
              <a:defRPr sz="3200" b="1">
                <a:solidFill>
                  <a:srgbClr val="5D7B51"/>
                </a:solidFill>
                <a:latin typeface="Arial" charset="0"/>
                <a:ea typeface="ＭＳ Ｐゴシック" pitchFamily="20" charset="-128"/>
              </a:defRPr>
            </a:lvl7pPr>
            <a:lvl8pPr marL="1371600" algn="l" rtl="0" eaLnBrk="1" fontAlgn="base" hangingPunct="1">
              <a:spcBef>
                <a:spcPct val="0"/>
              </a:spcBef>
              <a:spcAft>
                <a:spcPct val="0"/>
              </a:spcAft>
              <a:defRPr sz="3200" b="1">
                <a:solidFill>
                  <a:srgbClr val="5D7B51"/>
                </a:solidFill>
                <a:latin typeface="Arial" charset="0"/>
                <a:ea typeface="ＭＳ Ｐゴシック" pitchFamily="20" charset="-128"/>
              </a:defRPr>
            </a:lvl8pPr>
            <a:lvl9pPr marL="1828800" algn="l" rtl="0" eaLnBrk="1" fontAlgn="base" hangingPunct="1">
              <a:spcBef>
                <a:spcPct val="0"/>
              </a:spcBef>
              <a:spcAft>
                <a:spcPct val="0"/>
              </a:spcAft>
              <a:defRPr sz="3200" b="1">
                <a:solidFill>
                  <a:srgbClr val="5D7B51"/>
                </a:solidFill>
                <a:latin typeface="Arial" charset="0"/>
                <a:ea typeface="ＭＳ Ｐゴシック" pitchFamily="20" charset="-128"/>
              </a:defRPr>
            </a:lvl9pPr>
          </a:lstStyle>
          <a:p>
            <a:r>
              <a:rPr lang="es-MX" kern="0" dirty="0" smtClean="0"/>
              <a:t>Taxonomía de los errores</a:t>
            </a:r>
          </a:p>
        </p:txBody>
      </p:sp>
    </p:spTree>
    <p:extLst>
      <p:ext uri="{BB962C8B-B14F-4D97-AF65-F5344CB8AC3E}">
        <p14:creationId xmlns:p14="http://schemas.microsoft.com/office/powerpoint/2010/main" val="2972489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Tritech Interno</Template>
  <TotalTime>9442</TotalTime>
  <Words>2707</Words>
  <Application>Microsoft Office PowerPoint</Application>
  <PresentationFormat>Presentación en pantalla (4:3)</PresentationFormat>
  <Paragraphs>238</Paragraphs>
  <Slides>24</Slides>
  <Notes>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MS PGothic</vt:lpstr>
      <vt:lpstr>MS PGothic</vt:lpstr>
      <vt:lpstr>Arial</vt:lpstr>
      <vt:lpstr>Arial Narrow</vt:lpstr>
      <vt:lpstr>Calibri</vt:lpstr>
      <vt:lpstr>Helvetica</vt:lpstr>
      <vt:lpstr>Times New Roman</vt:lpstr>
      <vt:lpstr>Wingdings</vt:lpstr>
      <vt:lpstr>Blank Presentation</vt:lpstr>
      <vt:lpstr>Presentación de PowerPoint</vt:lpstr>
      <vt:lpstr>Presentación de PowerPoint</vt:lpstr>
      <vt:lpstr>Temario</vt:lpstr>
      <vt:lpstr>Objetivos</vt:lpstr>
      <vt:lpstr>El porque de la platica</vt:lpstr>
      <vt:lpstr>El Error Humano</vt:lpstr>
      <vt:lpstr>Presentación de PowerPoint</vt:lpstr>
      <vt:lpstr>Presentación de PowerPoint</vt:lpstr>
      <vt:lpstr>Presentación de PowerPoint</vt:lpstr>
      <vt:lpstr>Estadística de errores en mantenimiento de aviones</vt:lpstr>
      <vt:lpstr>Vuelo Aloha 243 (Maui, 28 de abril de 1988)</vt:lpstr>
      <vt:lpstr>Presentación de PowerPoint</vt:lpstr>
      <vt:lpstr>Estadística industrial de fallas de rodamientos (SKF)</vt:lpstr>
      <vt:lpstr>Estadística de causa de fallas en 25 ingenios (2000 a 2016)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vt:lpstr>
    </vt:vector>
  </TitlesOfParts>
  <Company>Tritech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COMO HACER  PROPUESTAS EXITOSAS</dc:title>
  <dc:creator>José R. González-Campo</dc:creator>
  <cp:lastModifiedBy>GILBERTO-ANDRADE</cp:lastModifiedBy>
  <cp:revision>201</cp:revision>
  <dcterms:created xsi:type="dcterms:W3CDTF">2003-06-06T20:35:23Z</dcterms:created>
  <dcterms:modified xsi:type="dcterms:W3CDTF">2017-08-16T19:51:42Z</dcterms:modified>
</cp:coreProperties>
</file>