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  <p:sldMasterId id="2147483732" r:id="rId2"/>
    <p:sldMasterId id="2147483756" r:id="rId3"/>
    <p:sldMasterId id="2147483768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</p:sldMasterIdLst>
  <p:sldIdLst>
    <p:sldId id="257" r:id="rId11"/>
    <p:sldId id="259" r:id="rId12"/>
    <p:sldId id="262" r:id="rId13"/>
    <p:sldId id="373" r:id="rId14"/>
    <p:sldId id="401" r:id="rId15"/>
    <p:sldId id="404" r:id="rId16"/>
    <p:sldId id="407" r:id="rId17"/>
    <p:sldId id="430" r:id="rId18"/>
    <p:sldId id="409" r:id="rId19"/>
    <p:sldId id="424" r:id="rId20"/>
    <p:sldId id="304" r:id="rId21"/>
    <p:sldId id="349" r:id="rId22"/>
    <p:sldId id="428" r:id="rId23"/>
    <p:sldId id="413" r:id="rId24"/>
    <p:sldId id="369" r:id="rId25"/>
    <p:sldId id="353" r:id="rId26"/>
    <p:sldId id="416" r:id="rId27"/>
    <p:sldId id="420" r:id="rId28"/>
    <p:sldId id="388" r:id="rId29"/>
    <p:sldId id="422" r:id="rId30"/>
    <p:sldId id="414" r:id="rId31"/>
    <p:sldId id="426" r:id="rId32"/>
    <p:sldId id="432" r:id="rId33"/>
    <p:sldId id="434" r:id="rId34"/>
    <p:sldId id="371" r:id="rId35"/>
    <p:sldId id="397" r:id="rId36"/>
    <p:sldId id="260" r:id="rId37"/>
  </p:sldIdLst>
  <p:sldSz cx="9144000" cy="6858000" type="screen4x3"/>
  <p:notesSz cx="6888163" cy="100203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427188739772306E-2"/>
          <c:y val="2.166895279868972E-2"/>
          <c:w val="0.83238062889197673"/>
          <c:h val="0.8455783578233823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2"/>
              <c:layout>
                <c:manualLayout>
                  <c:x val="-9.5038434661076171E-2"/>
                  <c:y val="1.77541031549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109713487071976E-2"/>
                  <c:y val="3.9059026940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314465408805034E-2"/>
                  <c:y val="-3.550820630994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47728860936407E-2"/>
                  <c:y val="-2.8406565047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881201956673661E-2"/>
                  <c:y val="4.260984757193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36198462613562E-2"/>
                  <c:y val="2.8406565047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5471698113207503E-2"/>
                  <c:y val="-3.550820630994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542976939203356E-2"/>
                  <c:y val="-3.550820630994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180992313067784E-2"/>
                  <c:y val="7.1016412619896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19217330538085E-2"/>
                  <c:y val="4.260984757193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5904961565338921E-3"/>
                  <c:y val="-1.065246189298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0062893081761007"/>
                  <c:y val="-3.195738567895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354297693920346E-2"/>
                  <c:y val="-3.195738567895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3857442348008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10621942697414395"/>
                  <c:y val="1.065246189298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7.2676450034940596E-2"/>
                  <c:y val="3.905902694094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5.5904961565338921E-3"/>
                  <c:y val="1.0652461892984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4.1146037847631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3.149606299212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'Grafico 2- % Otto'!$A$15:$A$36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2016*</c:v>
                </c:pt>
              </c:strCache>
            </c:strRef>
          </c:cat>
          <c:val>
            <c:numRef>
              <c:f>'Grafico 2- % Otto'!$B$15:$B$36</c:f>
              <c:numCache>
                <c:formatCode>0.00%</c:formatCode>
                <c:ptCount val="22"/>
                <c:pt idx="0" formatCode="0.0%">
                  <c:v>0.44294756262066848</c:v>
                </c:pt>
                <c:pt idx="1">
                  <c:v>0.41844000435863249</c:v>
                </c:pt>
                <c:pt idx="2">
                  <c:v>0.38856660545302235</c:v>
                </c:pt>
                <c:pt idx="3">
                  <c:v>0.37042230314532049</c:v>
                </c:pt>
                <c:pt idx="4">
                  <c:v>0.39172779753911668</c:v>
                </c:pt>
                <c:pt idx="5">
                  <c:v>0.3809642751961495</c:v>
                </c:pt>
                <c:pt idx="6">
                  <c:v>0.37668274503390214</c:v>
                </c:pt>
                <c:pt idx="7">
                  <c:v>0.37304742714443323</c:v>
                </c:pt>
                <c:pt idx="8">
                  <c:v>0.40188854217404346</c:v>
                </c:pt>
                <c:pt idx="9">
                  <c:v>0.39679122491186808</c:v>
                </c:pt>
                <c:pt idx="10">
                  <c:v>0.39356861911022106</c:v>
                </c:pt>
                <c:pt idx="11">
                  <c:v>0.31552796763418034</c:v>
                </c:pt>
                <c:pt idx="12">
                  <c:v>0.37242034924613698</c:v>
                </c:pt>
                <c:pt idx="13">
                  <c:v>0.41515695054727086</c:v>
                </c:pt>
                <c:pt idx="14">
                  <c:v>0.44951329930747985</c:v>
                </c:pt>
                <c:pt idx="15">
                  <c:v>0.41976247611261619</c:v>
                </c:pt>
                <c:pt idx="16">
                  <c:v>0.32347549556991123</c:v>
                </c:pt>
                <c:pt idx="17">
                  <c:v>0.30282433066273673</c:v>
                </c:pt>
                <c:pt idx="18">
                  <c:v>0.3368161272829811</c:v>
                </c:pt>
                <c:pt idx="19">
                  <c:v>0.36246876440851478</c:v>
                </c:pt>
                <c:pt idx="20">
                  <c:v>0.41984380883741124</c:v>
                </c:pt>
                <c:pt idx="21">
                  <c:v>0.39417083803666597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80032"/>
        <c:axId val="36750080"/>
      </c:lineChart>
      <c:catAx>
        <c:axId val="5278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36750080"/>
        <c:crosses val="autoZero"/>
        <c:auto val="1"/>
        <c:lblAlgn val="ctr"/>
        <c:lblOffset val="100"/>
        <c:noMultiLvlLbl val="0"/>
      </c:catAx>
      <c:valAx>
        <c:axId val="36750080"/>
        <c:scaling>
          <c:orientation val="minMax"/>
          <c:min val="0.25"/>
        </c:scaling>
        <c:delete val="0"/>
        <c:axPos val="l"/>
        <c:numFmt formatCode="0%" sourceLinked="0"/>
        <c:majorTickMark val="out"/>
        <c:minorTickMark val="none"/>
        <c:tickLblPos val="nextTo"/>
        <c:crossAx val="527800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290A-F4B3-4C79-A990-D8C16821602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F150-7197-4914-B009-A1CE97EA2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18922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23"/>
          </a:xfrm>
        </p:spPr>
        <p:txBody>
          <a:bodyPr>
            <a:normAutofit/>
          </a:bodyPr>
          <a:lstStyle/>
          <a:p>
            <a:r>
              <a:rPr lang="pt-BR" dirty="0"/>
              <a:t>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01"/>
            <a:ext cx="8229600" cy="5040700"/>
          </a:xfrm>
        </p:spPr>
        <p:txBody>
          <a:bodyPr>
            <a:normAutofit/>
          </a:bodyPr>
          <a:lstStyle/>
          <a:p>
            <a:r>
              <a:rPr lang="pt-BR" dirty="0"/>
              <a:t>1</a:t>
            </a:r>
          </a:p>
          <a:p>
            <a:r>
              <a:rPr lang="pt-BR" dirty="0"/>
              <a:t>2</a:t>
            </a:r>
          </a:p>
          <a:p>
            <a:r>
              <a:rPr lang="pt-BR" dirty="0"/>
              <a:t>3</a:t>
            </a:r>
          </a:p>
          <a:p>
            <a:r>
              <a:rPr lang="pt-BR" dirty="0"/>
              <a:t>4</a:t>
            </a:r>
          </a:p>
          <a:p>
            <a:r>
              <a:rPr lang="pt-BR" dirty="0"/>
              <a:t>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37669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0BF9-83F8-4136-A57B-0864E56FCE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F20A-2857-411B-A4D5-D82356AA25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53846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CD16-8F89-4427-BFFB-D007495C724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06F8-0CC9-4786-89DE-19762EE4E6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6374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3A09-E9F1-4015-A1AB-6BCB0C4660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BD4E-E38B-4687-8309-C4B4F21420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1958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27C0-147A-47A8-AD21-3BDA468687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02DF-1244-402C-8C28-4ECC80624B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62692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A79F-8042-4068-9FAE-F09656BF0BC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CF26-5D4F-4E62-80D8-83EA38CE7D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63062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E379-D206-4B36-BBB2-615823016E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2C59-EB3F-4236-93FB-FAC8CACF3D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4374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1709-F118-49FF-BA98-D6812978BD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4950-5AA1-4486-98A4-745CBEAB10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92084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A510-4D89-4A71-977A-C35973A551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9A2D-733C-467A-8363-535EA4715D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196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2CA7-55D3-429E-AE28-9EFDA7EAC97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07A9-F182-44E4-8782-31C108565C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130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2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7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84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5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7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9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3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4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8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27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0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53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06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58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40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8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80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34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9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19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3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0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6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5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4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38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9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9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6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9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9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0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84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7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13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6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32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36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1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95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7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5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92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8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90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88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4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36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64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67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56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0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312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700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9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83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580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747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89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6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9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4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399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55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11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47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47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741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64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8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290A-F4B3-4C79-A990-D8C16821602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F150-7197-4914-B009-A1CE97EA2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82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23"/>
          </a:xfrm>
        </p:spPr>
        <p:txBody>
          <a:bodyPr>
            <a:normAutofit/>
          </a:bodyPr>
          <a:lstStyle/>
          <a:p>
            <a:r>
              <a:rPr lang="pt-BR" dirty="0"/>
              <a:t>Título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01"/>
            <a:ext cx="8229600" cy="5040700"/>
          </a:xfrm>
        </p:spPr>
        <p:txBody>
          <a:bodyPr>
            <a:normAutofit/>
          </a:bodyPr>
          <a:lstStyle/>
          <a:p>
            <a:r>
              <a:rPr lang="pt-BR" dirty="0"/>
              <a:t>1</a:t>
            </a:r>
          </a:p>
          <a:p>
            <a:r>
              <a:rPr lang="pt-BR" dirty="0"/>
              <a:t>2</a:t>
            </a:r>
          </a:p>
          <a:p>
            <a:r>
              <a:rPr lang="pt-BR" dirty="0"/>
              <a:t>3</a:t>
            </a:r>
          </a:p>
          <a:p>
            <a:r>
              <a:rPr lang="pt-BR" dirty="0"/>
              <a:t>4</a:t>
            </a:r>
          </a:p>
          <a:p>
            <a:r>
              <a:rPr lang="pt-BR" dirty="0"/>
              <a:t>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473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0BF9-83F8-4136-A57B-0864E56FCE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F20A-2857-411B-A4D5-D82356AA25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6085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CD16-8F89-4427-BFFB-D007495C724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06F8-0CC9-4786-89DE-19762EE4E6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65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3A09-E9F1-4015-A1AB-6BCB0C4660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BD4E-E38B-4687-8309-C4B4F21420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8341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27C0-147A-47A8-AD21-3BDA468687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02DF-1244-402C-8C28-4ECC80624B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46378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A79F-8042-4068-9FAE-F09656BF0BC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CF26-5D4F-4E62-80D8-83EA38CE7D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8117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E379-D206-4B36-BBB2-615823016EC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2C59-EB3F-4236-93FB-FAC8CACF3D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16933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1709-F118-49FF-BA98-D6812978BDF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4950-5AA1-4486-98A4-745CBEAB10A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5104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A510-4D89-4A71-977A-C35973A551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9A2D-733C-467A-8363-535EA4715D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56761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2CA7-55D3-429E-AE28-9EFDA7EAC97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07A9-F182-44E4-8782-31C108565C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4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/>
              <a:pPr/>
              <a:t>08/06/2017</a:t>
            </a:fld>
            <a:endParaRPr lang="es-C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/>
              <a:pPr/>
              <a:t>‹nº›</a:t>
            </a:fld>
            <a:endParaRPr lang="es-C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00EAC-05AC-4AE9-9751-C4FED3C0889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0AFF6-16B2-4EC4-BB53-BD5761AD2074}" type="slidenum">
              <a:rPr lang="pt-BR" alt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4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8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87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2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90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9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6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54DD4-9689-4AD2-A2DC-CCD84388503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08/06/2017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AF19-38E6-4797-A598-C9BC51550308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4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00EAC-05AC-4AE9-9751-C4FED3C0889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0AFF6-16B2-4EC4-BB53-BD5761AD2074}" type="slidenum">
              <a:rPr lang="pt-BR" alt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3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google.com.br/url?url=http://www.dislub.com.br/&amp;rct=j&amp;frm=1&amp;q=&amp;esrc=s&amp;sa=U&amp;ei=3GiIVYSeGMqt-QHsnoLYBg&amp;ved=0CBYQ9QEwAA&amp;sig2=O5Uh1qyFAcnvCxOUVSQ9kA&amp;usg=AFQjCNHqbbKGvpbKZCvIW4d2g4h2rY3zHg" TargetMode="External"/><Relationship Id="rId18" Type="http://schemas.openxmlformats.org/officeDocument/2006/relationships/image" Target="../media/image24.jpeg"/><Relationship Id="rId3" Type="http://schemas.openxmlformats.org/officeDocument/2006/relationships/hyperlink" Target="http://www.google.com.br/url?url=http://www.cursoradix.com.br/&amp;rct=j&amp;frm=1&amp;q=&amp;esrc=s&amp;sa=U&amp;ei=JGiIVeC8BYzp-QHUt5S4Dg&amp;ved=0CBYQ9QEwAA&amp;sig2=A_BIbv8O-Xik6Ws5hVbDyg&amp;usg=AFQjCNEa1lhkHbVszO-mRUUMl9lMovJEpg" TargetMode="External"/><Relationship Id="rId7" Type="http://schemas.openxmlformats.org/officeDocument/2006/relationships/hyperlink" Target="http://www.google.com.br/url?url=http://www.mundodastribos.com/promocao-carro-dos-sonhos-ipiranga.html&amp;rct=j&amp;frm=1&amp;q=&amp;esrc=s&amp;sa=U&amp;ei=a2iIVe2rGozg-QH8y4HYDg&amp;ved=0CB4Q9QEwBA&amp;sig2=Xf1PFnQr_7XP7miSpx1A3g&amp;usg=AFQjCNE2EhhodDVwZkmiEwA1fF1_O6S7sA" TargetMode="External"/><Relationship Id="rId12" Type="http://schemas.openxmlformats.org/officeDocument/2006/relationships/image" Target="../media/image20.jpeg"/><Relationship Id="rId17" Type="http://schemas.openxmlformats.org/officeDocument/2006/relationships/hyperlink" Target="http://www.google.com.br/url?url=http://pt.all-free-download.com/vector-livre/vector-logo/postos_ale_128396.html&amp;rct=j&amp;frm=1&amp;q=&amp;esrc=s&amp;sa=U&amp;ei=7SeUVbGTA8v0-AHxo6ngAQ&amp;ved=0CCAQ9QEwBQ&amp;sig2=FuATpYP5LzAxg_0SW4la8w&amp;usg=AFQjCNHWpBLGKUFOtonxeliH-QHlR1RBEg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23.jpe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11" Type="http://schemas.openxmlformats.org/officeDocument/2006/relationships/hyperlink" Target="http://www.google.com.br/url?url=http://kekanto.com.br/biz/federal-distribuidora-de-petroleo-2&amp;rct=j&amp;frm=1&amp;q=&amp;esrc=s&amp;sa=U&amp;ei=pGiIVdLQA4n3-QHY6KvICg&amp;ved=0CBgQ9QEwAQ&amp;sig2=NrMnblUDq-ZNxTsT2XlaAg&amp;usg=AFQjCNGTUVVXO9jiRgCOwTkfnfP4OB6OzA" TargetMode="External"/><Relationship Id="rId5" Type="http://schemas.openxmlformats.org/officeDocument/2006/relationships/hyperlink" Target="http://www.google.com.br/url?url=http://omed.gatech.edu/redux/?p=21303&amp;rct=j&amp;frm=1&amp;q=&amp;esrc=s&amp;sa=U&amp;ei=QmiIVYX-I8qy-AG1v4HYBw&amp;ved=0CBYQ9QEwAA&amp;sig2=AcVZIpUDlD6bvyqxJrHYDg&amp;usg=AFQjCNGiFunTqUcEG59zvRyiCjz3Uqnj-A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9.jpeg"/><Relationship Id="rId19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openxmlformats.org/officeDocument/2006/relationships/hyperlink" Target="http://www.google.com.br/url?url=http://www.multipostos.com.br/cliente_index.php?id=23&amp;rct=j&amp;frm=1&amp;q=&amp;esrc=s&amp;sa=U&amp;ei=hWiIVbXyCsr3-QGwuL_IDQ&amp;ved=0CBgQ9QEwAQ&amp;sig2=_1kEqyc83XzqlgFrdsL1oA&amp;usg=AFQjCNGIH2cu_6bFA6SWeoXnGWrW9SaJtA" TargetMode="External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3.jpeg"/><Relationship Id="rId21" Type="http://schemas.openxmlformats.org/officeDocument/2006/relationships/image" Target="../media/image50.pn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2.emf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6.jpeg"/><Relationship Id="rId11" Type="http://schemas.microsoft.com/office/2007/relationships/hdphoto" Target="../media/hdphoto2.wdp"/><Relationship Id="rId5" Type="http://schemas.openxmlformats.org/officeDocument/2006/relationships/image" Target="../media/image35.jpeg"/><Relationship Id="rId15" Type="http://schemas.openxmlformats.org/officeDocument/2006/relationships/image" Target="../media/image44.jpeg"/><Relationship Id="rId10" Type="http://schemas.openxmlformats.org/officeDocument/2006/relationships/image" Target="../media/image40.jpeg"/><Relationship Id="rId19" Type="http://schemas.openxmlformats.org/officeDocument/2006/relationships/image" Target="../media/image48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0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>
            <a:spLocks/>
          </p:cNvSpPr>
          <p:nvPr/>
        </p:nvSpPr>
        <p:spPr bwMode="auto">
          <a:xfrm>
            <a:off x="1247936" y="2276872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defRPr/>
            </a:pPr>
            <a:r>
              <a:rPr lang="es-ES" sz="3200" b="1" dirty="0" smtClean="0">
                <a:solidFill>
                  <a:srgbClr val="FEC944"/>
                </a:solidFill>
              </a:rPr>
              <a:t>CENÁRIO ATUAL E PERSPECTIVAS PARA O SETOR SUCROENERGÉTICO NO BRASIL</a:t>
            </a:r>
            <a:endParaRPr lang="es-ES" sz="3200" b="1" dirty="0">
              <a:solidFill>
                <a:srgbClr val="FEC944"/>
              </a:solidFill>
              <a:ea typeface="+mn-ea"/>
            </a:endParaRPr>
          </a:p>
        </p:txBody>
      </p:sp>
      <p:sp>
        <p:nvSpPr>
          <p:cNvPr id="12" name="Subtitle 2"/>
          <p:cNvSpPr>
            <a:spLocks/>
          </p:cNvSpPr>
          <p:nvPr/>
        </p:nvSpPr>
        <p:spPr bwMode="auto">
          <a:xfrm>
            <a:off x="1741182" y="4509120"/>
            <a:ext cx="585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r>
              <a:rPr lang="es-ES" sz="3100" dirty="0" smtClean="0"/>
              <a:t>Tiago Delfino de Carvalho Filho</a:t>
            </a:r>
            <a:endParaRPr lang="es-ES" sz="3100" dirty="0" smtClean="0">
              <a:ea typeface="+mn-ea"/>
            </a:endParaRPr>
          </a:p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/>
          </a:p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endParaRPr lang="es-ES" sz="3100" dirty="0" smtClean="0"/>
          </a:p>
          <a:p>
            <a:pPr algn="ctr">
              <a:spcBef>
                <a:spcPts val="400"/>
              </a:spcBef>
              <a:buClr>
                <a:schemeClr val="hlink"/>
              </a:buClr>
              <a:buSzPct val="68000"/>
              <a:buFont typeface="Wingdings 3" pitchFamily="18" charset="2"/>
              <a:buNone/>
              <a:defRPr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San Pedro Sula, 22 de Agosto de 2017.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071570" cy="9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98" y="214291"/>
            <a:ext cx="1395762" cy="91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1357290" y="696953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PARTICIPAÇÃO DO ETANOL NO CONSUMO DE COMBSTÍVEIS CICLO OTTO</a:t>
            </a:r>
          </a:p>
          <a:p>
            <a:pPr algn="ctr"/>
            <a:endParaRPr lang="pt-B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79371"/>
              </p:ext>
            </p:extLst>
          </p:nvPr>
        </p:nvGraphicFramePr>
        <p:xfrm>
          <a:off x="1151335" y="1527950"/>
          <a:ext cx="6912768" cy="461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149524" y="6148543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Datagro</a:t>
            </a: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* Até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outrubro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/2016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5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1643050"/>
            <a:ext cx="91440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715304" cy="514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6786610" cy="447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000728" y="615011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Legenda: </a:t>
            </a:r>
          </a:p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CO2 – Dióxido de Carbono;</a:t>
            </a:r>
          </a:p>
          <a:p>
            <a:r>
              <a:rPr lang="pt-BR" sz="800" dirty="0" err="1" smtClean="0">
                <a:latin typeface="Arial" pitchFamily="34" charset="0"/>
                <a:cs typeface="Arial" pitchFamily="34" charset="0"/>
              </a:rPr>
              <a:t>Sox</a:t>
            </a:r>
            <a:r>
              <a:rPr lang="pt-BR" sz="800" dirty="0" smtClean="0">
                <a:latin typeface="Arial" pitchFamily="34" charset="0"/>
                <a:cs typeface="Arial" pitchFamily="34" charset="0"/>
              </a:rPr>
              <a:t> – Óxido de Enxofre;</a:t>
            </a:r>
          </a:p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MP – Material Particulado</a:t>
            </a:r>
          </a:p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COV – Compostos Orgânicos Voláteis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1643050"/>
            <a:ext cx="91440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pt-BR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1052736"/>
            <a:ext cx="8784976" cy="547585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Montadoras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EUA 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querem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otimizados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combustiveis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octanagem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depoimentos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Congresso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EUA:</a:t>
            </a:r>
          </a:p>
          <a:p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anose="020B0604020202020204" pitchFamily="34" charset="0"/>
              </a:rPr>
              <a:t>“Higher octane fuels permit higher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 compression ratios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which directly improve 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efficiency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. . . .  [A] powertrain . . . optimized for a high-octane, mid-blend ethanol fuel . . . can simultaneously fulfill what the customer desires—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performance and economy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—while reducing the 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environmental impact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.”  </a:t>
            </a:r>
            <a:r>
              <a:rPr lang="en-US" sz="10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Mercedes-Benz, Tier 3 Comment Letter.</a:t>
            </a:r>
          </a:p>
          <a:p>
            <a:pPr marL="457200" lvl="1" indent="0">
              <a:buNone/>
            </a:pPr>
            <a:endParaRPr lang="en-US" sz="1000" b="1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“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Ford supports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the development and introduction of an 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intermediate level blend fuel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(E16-E50), with a minimum 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octane rating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of 91 anti-knock index (AKI) that 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increases proportionally as ethanol is splash- blended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on top of the base Tier 3 gasoline emission test fuel.”  </a:t>
            </a:r>
            <a:r>
              <a:rPr lang="en-US" sz="10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Ford Motor Co., Tier 3 Comment Letter.</a:t>
            </a:r>
          </a:p>
          <a:p>
            <a:pPr marL="457200" lvl="1" indent="0">
              <a:buNone/>
            </a:pPr>
            <a:endParaRPr lang="en-US" sz="1000" b="1" dirty="0" smtClean="0">
              <a:solidFill>
                <a:schemeClr val="bg1"/>
              </a:solidFill>
              <a:latin typeface="Palatino Linotype" pitchFamily="18" charset="0"/>
              <a:cs typeface="Arial" pitchFamily="34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“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GM supports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the future of 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higher octane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and </a:t>
            </a:r>
            <a:r>
              <a:rPr lang="en-US" sz="16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higher ethanol </a:t>
            </a:r>
            <a:r>
              <a:rPr lang="en-US" sz="1600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content in order to provide a pathway to improved vehicle efficiency and lower GHG emissions.” </a:t>
            </a:r>
            <a:r>
              <a:rPr lang="en-US" sz="1000" b="1" dirty="0" smtClean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rPr>
              <a:t>Gen. Motors, Tier 3 Comment Letter.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100000" l="0" r="100000">
                        <a14:foregroundMark x1="97998" y1="37222" x2="99359" y2="52407"/>
                        <a14:foregroundMark x1="98399" y1="52407" x2="97278" y2="60926"/>
                        <a14:foregroundMark x1="97278" y1="60926" x2="94315" y2="67593"/>
                        <a14:foregroundMark x1="94315" y1="67593" x2="88631" y2="75000"/>
                        <a14:foregroundMark x1="88631" y1="75000" x2="81825" y2="81852"/>
                        <a14:foregroundMark x1="81825" y1="81852" x2="74860" y2="85556"/>
                        <a14:foregroundMark x1="74860" y1="85556" x2="69416" y2="88148"/>
                        <a14:foregroundMark x1="69416" y1="88148" x2="61009" y2="90185"/>
                        <a14:foregroundMark x1="61009" y1="90185" x2="52122" y2="91296"/>
                        <a14:foregroundMark x1="52122" y1="91296" x2="43795" y2="90741"/>
                        <a14:foregroundMark x1="43795" y1="90741" x2="37150" y2="89630"/>
                        <a14:foregroundMark x1="37150" y1="89630" x2="32666" y2="88148"/>
                        <a14:foregroundMark x1="32666" y1="88148" x2="27462" y2="85926"/>
                        <a14:foregroundMark x1="27462" y1="85926" x2="21537" y2="83333"/>
                        <a14:foregroundMark x1="21537" y1="83333" x2="16573" y2="79259"/>
                        <a14:foregroundMark x1="16573" y1="79259" x2="10889" y2="73889"/>
                        <a14:foregroundMark x1="10889" y1="73889" x2="7926" y2="69815"/>
                        <a14:foregroundMark x1="7926" y1="69815" x2="4083" y2="62407"/>
                        <a14:foregroundMark x1="4083" y1="62407" x2="2962" y2="57778"/>
                        <a14:foregroundMark x1="2962" y1="57778" x2="2242" y2="52407"/>
                        <a14:foregroundMark x1="2242" y1="52407" x2="2242" y2="47778"/>
                        <a14:foregroundMark x1="1601" y1="46111" x2="2722" y2="37778"/>
                        <a14:foregroundMark x1="2722" y1="37778" x2="6085" y2="28889"/>
                        <a14:foregroundMark x1="6085" y1="28889" x2="13611" y2="20000"/>
                        <a14:foregroundMark x1="13611" y1="20000" x2="22658" y2="10556"/>
                        <a14:foregroundMark x1="22658" y1="10556" x2="41954" y2="4630"/>
                        <a14:foregroundMark x1="41954" y1="4630" x2="58046" y2="4259"/>
                        <a14:foregroundMark x1="58046" y1="4259" x2="68455" y2="7407"/>
                        <a14:foregroundMark x1="70937" y1="57222" x2="69416" y2="64074"/>
                        <a14:foregroundMark x1="55084" y1="54630" x2="52842" y2="66667"/>
                        <a14:foregroundMark x1="50360" y1="54630" x2="45556" y2="68148"/>
                        <a14:foregroundMark x1="36749" y1="49259" x2="29944" y2="66667"/>
                        <a14:foregroundMark x1="56045" y1="27778" x2="39712" y2="23519"/>
                        <a14:foregroundMark x1="24500" y1="62407" x2="26741" y2="67593"/>
                        <a14:foregroundMark x1="86149" y1="68704" x2="89992" y2="65556"/>
                        <a14:foregroundMark x1="69175" y1="7778" x2="77742" y2="12037"/>
                        <a14:foregroundMark x1="77742" y1="12037" x2="90232" y2="22593"/>
                        <a14:foregroundMark x1="90232" y1="22593" x2="96637" y2="33519"/>
                        <a14:backgroundMark x1="4083" y1="75000" x2="25380" y2="93333"/>
                        <a14:backgroundMark x1="1121" y1="63519" x2="5444" y2="70741"/>
                        <a14:backgroundMark x1="22018" y1="5741" x2="3603" y2="23519"/>
                        <a14:backgroundMark x1="1121" y1="25185" x2="881" y2="61296"/>
                        <a14:backgroundMark x1="25620" y1="94444" x2="97518" y2="92778"/>
                        <a14:backgroundMark x1="90232" y1="75556" x2="98399" y2="65556"/>
                        <a14:backgroundMark x1="98399" y1="7407" x2="99520" y2="67593"/>
                        <a14:backgroundMark x1="76621" y1="4630" x2="96797" y2="25741"/>
                        <a14:backgroundMark x1="21777" y1="8333" x2="36509" y2="3704"/>
                        <a14:backgroundMark x1="76861" y1="8889" x2="65733" y2="3704"/>
                        <a14:backgroundMark x1="65733" y1="3704" x2="52602" y2="2037"/>
                        <a14:backgroundMark x1="52602" y1="2037" x2="37150" y2="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5284266"/>
            <a:ext cx="2743200" cy="1186011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4659" y="5080797"/>
            <a:ext cx="1161416" cy="1165807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7300" y="5080797"/>
            <a:ext cx="1371600" cy="13716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357290" y="696953"/>
            <a:ext cx="6500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 BRASIL JÁ TEM O QUE O MUNDO ESTÁ BUSCANDO</a:t>
            </a:r>
          </a:p>
        </p:txBody>
      </p:sp>
      <p:pic>
        <p:nvPicPr>
          <p:cNvPr id="20" name="Picture 4" descr="logomarc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1472" y="857232"/>
            <a:ext cx="7993062" cy="57861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cap="al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PRINCIPAIS DISTRIBUIDORAS DE COMBUSTÍVEIS NO NORDESTE  </a:t>
            </a: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586" name="Picture 2" descr="https://encrypted-tbn1.gstatic.com/images?q=tbn:ANd9GcQZ-ydNt4dMbtxJBofiPK9DN-WfVJOWd0xbBxOXNGaMUR-CMPpqzRgYys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1162050" cy="1162050"/>
          </a:xfrm>
          <a:prstGeom prst="rect">
            <a:avLst/>
          </a:prstGeom>
          <a:noFill/>
        </p:spPr>
      </p:pic>
      <p:pic>
        <p:nvPicPr>
          <p:cNvPr id="195588" name="Picture 4" descr="https://encrypted-tbn3.gstatic.com/images?q=tbn:ANd9GcTP63elo_BQu3ylASkbyg1DppodPaS_FWBXDA7IlDnpBgC9QTGXSJB9J5w_Xw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071678"/>
            <a:ext cx="1428750" cy="1323975"/>
          </a:xfrm>
          <a:prstGeom prst="rect">
            <a:avLst/>
          </a:prstGeom>
          <a:noFill/>
        </p:spPr>
      </p:pic>
      <p:pic>
        <p:nvPicPr>
          <p:cNvPr id="195590" name="Picture 6" descr="https://encrypted-tbn1.gstatic.com/images?q=tbn:ANd9GcTOmHsl0CL89gf9KJyiUP7Uwrnwk0AlfqW8kENp8IeDpKQBGYD4-0nHkF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285992"/>
            <a:ext cx="1276350" cy="1019176"/>
          </a:xfrm>
          <a:prstGeom prst="rect">
            <a:avLst/>
          </a:prstGeom>
          <a:noFill/>
        </p:spPr>
      </p:pic>
      <p:pic>
        <p:nvPicPr>
          <p:cNvPr id="195592" name="Picture 8" descr="https://encrypted-tbn1.gstatic.com/images?q=tbn:ANd9GcRmj-Yyeu-560y_dMuv-C5aCArjeMNargIILQY2l46i7M9TFOwzTHRW7dQ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4143380"/>
            <a:ext cx="1842343" cy="500066"/>
          </a:xfrm>
          <a:prstGeom prst="rect">
            <a:avLst/>
          </a:prstGeom>
          <a:noFill/>
        </p:spPr>
      </p:pic>
      <p:pic>
        <p:nvPicPr>
          <p:cNvPr id="195594" name="Picture 10" descr="https://encrypted-tbn0.gstatic.com/images?q=tbn:ANd9GcQ2tF4mdhQ0IYCX0WrGOkd_GJKI3_SE1ERmIvTHTqANUAeHpELJTjIdJQ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3929066"/>
            <a:ext cx="1714509" cy="857256"/>
          </a:xfrm>
          <a:prstGeom prst="rect">
            <a:avLst/>
          </a:prstGeom>
          <a:noFill/>
        </p:spPr>
      </p:pic>
      <p:pic>
        <p:nvPicPr>
          <p:cNvPr id="195596" name="Picture 12" descr="https://encrypted-tbn1.gstatic.com/images?q=tbn:ANd9GcSVvrS43VVcH8A0TcAJ4cGEGVnhR74x0EZUASXF0d5-MMkEnWxH31VihV8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5074" y="4000504"/>
            <a:ext cx="2030338" cy="714380"/>
          </a:xfrm>
          <a:prstGeom prst="rect">
            <a:avLst/>
          </a:prstGeom>
          <a:noFill/>
        </p:spPr>
      </p:pic>
      <p:pic>
        <p:nvPicPr>
          <p:cNvPr id="15" name="Picture 2" descr="C:\Documents and Settings\Reginaldo\Meus documentos\Minhas imagens\logo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0100" y="5214950"/>
            <a:ext cx="1714512" cy="951345"/>
          </a:xfrm>
          <a:prstGeom prst="rect">
            <a:avLst/>
          </a:prstGeom>
          <a:noFill/>
        </p:spPr>
      </p:pic>
      <p:pic>
        <p:nvPicPr>
          <p:cNvPr id="165889" name="Picture 1" descr="C:\Documents and Settings\Reginaldo\Meus documentos\Minhas imagens\20120828101119_temape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868" y="5214950"/>
            <a:ext cx="1654642" cy="1071570"/>
          </a:xfrm>
          <a:prstGeom prst="rect">
            <a:avLst/>
          </a:prstGeom>
          <a:noFill/>
        </p:spPr>
      </p:pic>
      <p:pic>
        <p:nvPicPr>
          <p:cNvPr id="186370" name="Picture 2" descr="https://encrypted-tbn0.gstatic.com/images?q=tbn:ANd9GcSmUdKc5RnWW8H2H2RBmM2V75YqkcUwEwkyefVqsLxdb8jfdtEjKlhh1L0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643702" y="5000636"/>
            <a:ext cx="1200150" cy="1200150"/>
          </a:xfrm>
          <a:prstGeom prst="rect">
            <a:avLst/>
          </a:prstGeom>
          <a:noFill/>
        </p:spPr>
      </p:pic>
      <p:pic>
        <p:nvPicPr>
          <p:cNvPr id="17" name="Picture 4" descr="logomarca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8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985665" y="102862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VANTAGENS AMBIENTAIS DO ETANOL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1916832"/>
            <a:ext cx="7643866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bg1"/>
                </a:solidFill>
              </a:rPr>
              <a:t>O uso do etanol como combustível traz vantagens em diferentes aspectos. Entre as suas grandes qualidades, está o fato de ele ser renovável, limpo e  </a:t>
            </a:r>
            <a:r>
              <a:rPr lang="pt-BR" sz="2000" dirty="0" err="1" smtClean="0">
                <a:solidFill>
                  <a:schemeClr val="bg1"/>
                </a:solidFill>
              </a:rPr>
              <a:t>autossustentável</a:t>
            </a:r>
            <a:r>
              <a:rPr lang="pt-BR" sz="2000" dirty="0" smtClean="0">
                <a:solidFill>
                  <a:schemeClr val="bg1"/>
                </a:solidFill>
              </a:rPr>
              <a:t>. Isso confere ao combustível diversas vantagens.</a:t>
            </a:r>
          </a:p>
          <a:p>
            <a:pPr algn="just"/>
            <a:endParaRPr lang="pt-BR" sz="20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bg1"/>
                </a:solidFill>
              </a:rPr>
              <a:t>REDUÇÃO DE POLUENTES: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Segundo dados IEA (Agência Internacional de Energia), a utilização de etanol produzido através da cana-de-açúcar reduz em média 89% a emissão de gases responsáveis pelo efeito estufa, se comparado com a gasolina. O etanol de outras fontes também contribuem à diminuição do problema, porém em menor escala, sendo 46% a redução do etanol produzido por beterraba e 31% no etanol de grãos.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205" y="1428504"/>
            <a:ext cx="7000924" cy="461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80728"/>
            <a:ext cx="7164660" cy="539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3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7" y="1844824"/>
            <a:ext cx="7986923" cy="38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985665" y="102862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NOVOS USOS DO ETANOL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572296" cy="42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143380"/>
            <a:ext cx="18224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16170" y="904427"/>
            <a:ext cx="7558734" cy="58015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 smtClean="0">
                <a:solidFill>
                  <a:srgbClr val="009900"/>
                </a:solidFill>
                <a:latin typeface="Arial" charset="0"/>
              </a:rPr>
              <a:t>O SETOR SUCROENERGÉTICO HOJE  </a:t>
            </a:r>
            <a:endParaRPr lang="pt-BR" sz="2000" b="1" dirty="0">
              <a:solidFill>
                <a:srgbClr val="0099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ESTRUTURA PRODUTIVA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371 Indústrias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PRODUTORES DE CANA – DE - AÇÚCAR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65.000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EMPREGOS DIRETOS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1,0 mi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PIB Setorial: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US$ 48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bi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Exportações: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US$ 15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bi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%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Matriz Energética: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16% (2ª fonte)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1º PRODUTOR MUNDIAL DE AÇÚCAR</a:t>
            </a:r>
            <a:endParaRPr lang="pt-BR" b="1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25%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Produção mundial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 50%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Exportações mundiais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2º PRODUTOR MUNDIAL DE ETANOL</a:t>
            </a:r>
            <a:endParaRPr lang="pt-BR" b="1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20%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Produção mundial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 20%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Exportações mundiais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143380"/>
            <a:ext cx="18224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" y="1980808"/>
            <a:ext cx="8811034" cy="389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727684" y="111528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POTENCIAL DO ETANOL 2G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1320509" y="491289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BIOFLEX 1</a:t>
            </a:r>
          </a:p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SÃO MIGUEL DOS CAMPOS - AL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505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7350" y="3214686"/>
            <a:ext cx="36766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428596" y="1142985"/>
            <a:ext cx="814393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Primeira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planta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etanol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2g no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hemisfério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sul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55km de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distância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do Porto de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Maceió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Capacidade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82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milhões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lts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etanol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Raw material: 365,000 ton/straw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logomar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1727684" y="84711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OPORTUNIDADES</a:t>
            </a:r>
            <a:endParaRPr lang="pt-BR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1560" y="1406938"/>
            <a:ext cx="7994848" cy="497439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Acordo do Clima (COP21 Paris, COP22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Marrakech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Brasil discute proposta de regulamentação do mercado de carbono;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Plataforma para o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Biofuturo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RenovaBio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Fundos globais e financiamento de investimentos que levem à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descarbonização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Tecnologia automotiva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Aproveitamento da octanagem do etanol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Biela variável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Motores menores e com tecnologia turbo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Híbrido 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flex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Célula a combustível movida a etanol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Condenação na OMC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Oportunidade para incorporar vetor ambiental no Inovar-Auto</a:t>
            </a:r>
          </a:p>
        </p:txBody>
      </p:sp>
      <p:pic>
        <p:nvPicPr>
          <p:cNvPr id="14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000" y="980660"/>
            <a:ext cx="5071959" cy="4325578"/>
          </a:xfrm>
          <a:prstGeom prst="rect">
            <a:avLst/>
          </a:prstGeom>
        </p:spPr>
      </p:pic>
      <p:pic>
        <p:nvPicPr>
          <p:cNvPr id="62" name="Picture 2" descr="http://www.unica.com.br/arquivos/imagens/2012/10/m2_ad4693284564d83831c959b282b38244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6" y="8262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://www.unica.com.br/arquivos/imagens/2012/10/m2_ce8e2a8aa51d382251c0bf50e1889994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0" y="5100729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://www.unica.com.br/arquivos/imagens/2012/10/m2_ca6e80d4cb561298fac14c0dd8d2f0e8.jp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8898"/>
          <a:stretch/>
        </p:blipFill>
        <p:spPr bwMode="auto">
          <a:xfrm>
            <a:off x="134829" y="893663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http://www.abiove.org.br/site/_FILES/Portugues/galeria_fotos/24082012-174633-oleaginosas04_girassol01_200dpi_1600x1200px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11" y="84485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http://www.abiove.org.br/site/_FILES/Portugues/galeria_fotos/24082012-154017-soja000_planta01_300dpi_1600x1200px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7" y="8158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http://www.abiove.org.br/site/_FILES/Portugues/galeria_fotos/24082012-153244-soja003_colheita01_200dpi_1600x1200px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3" y="8262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http://www.abiove.org.br/site/_FILES/Portugues/galeria_fotos/24082012-152717-soja002_grao04_300dpi_1600x1200px.jp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0" y="5907826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8" descr="http://www.abiove.org.br/site/_FILES/Portugues/galeria_fotos/24082012-164244-soja008_porto02_100dpi_600x400px.jpg"/>
          <p:cNvPicPr preferRelativeResize="0">
            <a:picLocks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" r="1"/>
          <a:stretch/>
        </p:blipFill>
        <p:spPr bwMode="auto">
          <a:xfrm>
            <a:off x="1620973" y="893663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abiove.org.br/site/_FILES/Portugues/galeria_fotos/24082012-162525-soja007_process_sub01_100dpi_600x400px.jpg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5" y="1700760"/>
            <a:ext cx="1402137" cy="7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www.abiove.org.br/site/_FILES/Portugues/galeria_fotos/24082012-163550-soja007_process_sub_200dpi_2400x1200px.jpg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3" y="2554489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http://www.unica.com.br/arquivos/imagens/2012/10/m2_578a6f0bd43d1a1c4322ac73b2cd8539.jpg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4" y="3429000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://www.unica.com.br/arquivos/imagens/2012/10/m2_8a94eeab1f2dfbbb0253f6b68d71f8a1.jpg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5" y="4283112"/>
            <a:ext cx="1404000" cy="7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C:\Users\ricardogomide\Pictures\cana.jpg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41" y="1700760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ixaDeTexto 74"/>
          <p:cNvSpPr txBox="1"/>
          <p:nvPr/>
        </p:nvSpPr>
        <p:spPr>
          <a:xfrm>
            <a:off x="-17715" y="6656276"/>
            <a:ext cx="2088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dirty="0" smtClean="0">
                <a:solidFill>
                  <a:prstClr val="white">
                    <a:lumMod val="75000"/>
                  </a:prstClr>
                </a:solidFill>
                <a:cs typeface="Arial" charset="0"/>
              </a:rPr>
              <a:t>Fotos: UNICA, ABIOVE e GRANBIO.</a:t>
            </a:r>
            <a:endParaRPr lang="pt-BR" sz="800" dirty="0">
              <a:solidFill>
                <a:prstClr val="white">
                  <a:lumMod val="75000"/>
                </a:prstClr>
              </a:solidFill>
              <a:cs typeface="Arial" charset="0"/>
            </a:endParaRPr>
          </a:p>
        </p:txBody>
      </p:sp>
      <p:pic>
        <p:nvPicPr>
          <p:cNvPr id="76" name="Picture 4" descr="C:\Users\ricardogomide\Pictures\laborat.jpg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91" y="889888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C:\Users\ricardogomide\Pictures\fabrica-5.jpg"/>
          <p:cNvPicPr preferRelativeResize="0"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10" y="2546352"/>
            <a:ext cx="1404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upo 27"/>
          <p:cNvGrpSpPr/>
          <p:nvPr/>
        </p:nvGrpSpPr>
        <p:grpSpPr>
          <a:xfrm>
            <a:off x="2309991" y="5807230"/>
            <a:ext cx="6429375" cy="760095"/>
            <a:chOff x="0" y="0"/>
            <a:chExt cx="6429375" cy="760095"/>
          </a:xfrm>
        </p:grpSpPr>
        <p:pic>
          <p:nvPicPr>
            <p:cNvPr id="79" name="Imagem 78" descr="logoANP_h_versao_p_reducao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8763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Imagem 79" descr="foto.asp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0" t="17075" r="9756" b="15840"/>
            <a:stretch>
              <a:fillRect/>
            </a:stretch>
          </p:blipFill>
          <p:spPr bwMode="auto">
            <a:xfrm>
              <a:off x="1181859" y="257175"/>
              <a:ext cx="8763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Imagem 80" descr="GovernoFederal-Positiva-cmyk-0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34" b="20320"/>
            <a:stretch>
              <a:fillRect/>
            </a:stretch>
          </p:blipFill>
          <p:spPr bwMode="auto">
            <a:xfrm>
              <a:off x="4686300" y="0"/>
              <a:ext cx="174307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CaixaDeTexto 8"/>
            <p:cNvSpPr txBox="1"/>
            <p:nvPr/>
          </p:nvSpPr>
          <p:spPr>
            <a:xfrm>
              <a:off x="3352800" y="276225"/>
              <a:ext cx="1143635" cy="43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</a:pPr>
              <a:r>
                <a:rPr lang="pt-BR" sz="1100" dirty="0">
                  <a:solidFill>
                    <a:srgbClr val="000000"/>
                  </a:solidFill>
                  <a:ea typeface="Times New Roman"/>
                  <a:cs typeface="Times New Roman"/>
                </a:rPr>
                <a:t>Ministério de</a:t>
              </a:r>
              <a:endParaRPr lang="pt-BR" sz="1200" dirty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</a:pPr>
              <a:r>
                <a:rPr lang="pt-BR" sz="1100" b="1" dirty="0">
                  <a:solidFill>
                    <a:srgbClr val="000000"/>
                  </a:solidFill>
                  <a:ea typeface="Times New Roman"/>
                  <a:cs typeface="Times New Roman"/>
                </a:rPr>
                <a:t>Minas e Energia</a:t>
              </a:r>
              <a:endParaRPr lang="pt-BR" sz="1200" dirty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endParaRPr>
            </a:p>
          </p:txBody>
        </p:sp>
        <p:sp>
          <p:nvSpPr>
            <p:cNvPr id="83" name="CaixaDeTexto 8"/>
            <p:cNvSpPr txBox="1"/>
            <p:nvPr/>
          </p:nvSpPr>
          <p:spPr>
            <a:xfrm>
              <a:off x="1905000" y="276225"/>
              <a:ext cx="1448435" cy="48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eaLnBrk="0" fontAlgn="base" hangingPunct="0">
                <a:lnSpc>
                  <a:spcPct val="115000"/>
                </a:lnSpc>
                <a:spcBef>
                  <a:spcPct val="0"/>
                </a:spcBef>
              </a:pPr>
              <a:r>
                <a:rPr lang="pt-BR" sz="1100" dirty="0">
                  <a:solidFill>
                    <a:srgbClr val="000000"/>
                  </a:solidFill>
                  <a:ea typeface="Calibri"/>
                  <a:cs typeface="Times New Roman"/>
                </a:rPr>
                <a:t>Ministério da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marL="457200" eaLnBrk="0" fontAlgn="base" hangingPunct="0">
                <a:lnSpc>
                  <a:spcPct val="115000"/>
                </a:lnSpc>
                <a:spcBef>
                  <a:spcPct val="0"/>
                </a:spcBef>
              </a:pPr>
              <a:r>
                <a:rPr lang="pt-BR" sz="1100" b="1" dirty="0">
                  <a:solidFill>
                    <a:srgbClr val="000000"/>
                  </a:solidFill>
                  <a:ea typeface="Calibri"/>
                  <a:cs typeface="Times New Roman"/>
                </a:rPr>
                <a:t>Agricultura</a:t>
              </a:r>
              <a:endParaRPr lang="pt-B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0" y="0"/>
            <a:ext cx="6579401" cy="177277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346024" y="4797190"/>
            <a:ext cx="6732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cs typeface="Arial" charset="0"/>
              </a:rPr>
              <a:t>Um programa do Governo </a:t>
            </a:r>
            <a:r>
              <a:rPr lang="pt-BR" sz="2400" b="1" dirty="0" smtClean="0">
                <a:solidFill>
                  <a:prstClr val="black"/>
                </a:solidFill>
                <a:cs typeface="Arial" charset="0"/>
              </a:rPr>
              <a:t>Federal para </a:t>
            </a:r>
            <a:br>
              <a:rPr lang="pt-BR" sz="2400" b="1" dirty="0" smtClean="0">
                <a:solidFill>
                  <a:prstClr val="black"/>
                </a:solidFill>
                <a:cs typeface="Arial" charset="0"/>
              </a:rPr>
            </a:br>
            <a:r>
              <a:rPr lang="pt-BR" sz="2400" b="1" dirty="0" smtClean="0">
                <a:solidFill>
                  <a:prstClr val="black"/>
                </a:solidFill>
                <a:cs typeface="Arial" charset="0"/>
              </a:rPr>
              <a:t>expandir a </a:t>
            </a:r>
            <a:r>
              <a:rPr lang="pt-BR" sz="2400" b="1" dirty="0">
                <a:solidFill>
                  <a:prstClr val="black"/>
                </a:solidFill>
                <a:cs typeface="Arial" charset="0"/>
              </a:rPr>
              <a:t>produção de </a:t>
            </a:r>
            <a:r>
              <a:rPr lang="pt-BR" sz="2400" b="1" dirty="0" smtClean="0">
                <a:solidFill>
                  <a:prstClr val="black"/>
                </a:solidFill>
                <a:cs typeface="Arial" charset="0"/>
              </a:rPr>
              <a:t>biocombustíveis no Brasil,</a:t>
            </a: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 </a:t>
            </a:r>
            <a:br>
              <a:rPr lang="pt-BR" sz="2400" dirty="0" smtClean="0">
                <a:solidFill>
                  <a:prstClr val="black"/>
                </a:solidFill>
                <a:cs typeface="Arial" charset="0"/>
              </a:rPr>
            </a:b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baseada </a:t>
            </a:r>
            <a:r>
              <a:rPr lang="pt-BR" sz="2400" dirty="0">
                <a:solidFill>
                  <a:prstClr val="black"/>
                </a:solidFill>
                <a:cs typeface="Arial" charset="0"/>
              </a:rPr>
              <a:t>na previsibilidade, na sustentabilidade </a:t>
            </a: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pt-BR" sz="2400" dirty="0" smtClean="0">
                <a:solidFill>
                  <a:prstClr val="black"/>
                </a:solidFill>
                <a:cs typeface="Arial" charset="0"/>
              </a:rPr>
            </a:b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ambiental, econômica </a:t>
            </a:r>
            <a:r>
              <a:rPr lang="pt-BR" sz="2400" dirty="0">
                <a:solidFill>
                  <a:prstClr val="black"/>
                </a:solidFill>
                <a:cs typeface="Arial" charset="0"/>
              </a:rPr>
              <a:t>e social, </a:t>
            </a: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e </a:t>
            </a:r>
            <a:br>
              <a:rPr lang="pt-BR" sz="2400" dirty="0" smtClean="0">
                <a:solidFill>
                  <a:prstClr val="black"/>
                </a:solidFill>
                <a:cs typeface="Arial" charset="0"/>
              </a:rPr>
            </a:b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compatível </a:t>
            </a:r>
            <a:r>
              <a:rPr lang="pt-BR" sz="2400" dirty="0">
                <a:solidFill>
                  <a:prstClr val="black"/>
                </a:solidFill>
                <a:cs typeface="Arial" charset="0"/>
              </a:rPr>
              <a:t>com o crescimento do </a:t>
            </a:r>
            <a:r>
              <a:rPr lang="pt-BR" sz="2400" dirty="0" smtClean="0">
                <a:solidFill>
                  <a:prstClr val="black"/>
                </a:solidFill>
                <a:cs typeface="Arial" charset="0"/>
              </a:rPr>
              <a:t>mercado.</a:t>
            </a:r>
            <a:endParaRPr lang="pt-BR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2529301"/>
            <a:ext cx="3096430" cy="423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Elipse 37"/>
          <p:cNvSpPr/>
          <p:nvPr/>
        </p:nvSpPr>
        <p:spPr>
          <a:xfrm>
            <a:off x="8676570" y="4221110"/>
            <a:ext cx="394047" cy="394047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8291782" y="4261511"/>
            <a:ext cx="313247" cy="313247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7983372" y="4296462"/>
            <a:ext cx="243346" cy="2433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715852" y="107154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CONSIDERAÇÕES FINAIS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7295" y="1793010"/>
            <a:ext cx="7786742" cy="42780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Renováveis poderão colaborar com 1/3 da redução das emissões de GGE entre 2010 e 2050: Sinaliza a importância crescente de investimentos em energia renovável;</a:t>
            </a:r>
          </a:p>
          <a:p>
            <a:pPr marL="342900" indent="-342900" algn="just" fontAlgn="base">
              <a:buFont typeface="Arial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cenário mais otimista pode-se esperar uma participação das renováveis de 77% da demanda energética mundial em 2050;</a:t>
            </a:r>
          </a:p>
          <a:p>
            <a:pPr marL="342900" indent="-342900" algn="just" fontAlgn="base">
              <a:buFont typeface="Arial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Destaque para a importância de políticas públicas para que se atinja o máximo potencial</a:t>
            </a:r>
          </a:p>
          <a:p>
            <a:pPr algn="just" fontAlgn="base"/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Entre 1975 e 2013, o valor da gasolina substituída, a preços de mercado mundial, trouxe economia de US$ 279,6 bilhões</a:t>
            </a: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 typeface="Arial" pitchFamily="34" charset="0"/>
              <a:buChar char="•"/>
            </a:pP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internacionalização dos custos ambientais tornará a renovável cada vez mais competitiva.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1928794" y="92867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CONSIDERAÇÕES FINAIS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42910" y="2143116"/>
            <a:ext cx="7786742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algn="just" fontAlgn="base">
              <a:buAutoNum type="arabicPeriod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Restabelecimento da diferenciação tributária entre o combustível renovável e seu substituto fóssil – reconhecimento das 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externalidades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positivas do etanol por meio da CIDE sobre a gasolina</a:t>
            </a:r>
          </a:p>
          <a:p>
            <a:pPr marL="342900" indent="-342900" algn="just" fontAlgn="base">
              <a:buAutoNum type="arabicPeriod"/>
            </a:pP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AutoNum type="arabicPeriod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Estímulos aos ganhos de eficiência técnica dos veículos (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InovarAuto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 fontAlgn="base">
              <a:buAutoNum type="arabicPeriod"/>
            </a:pP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AutoNum type="arabicPeriod"/>
            </a:pP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AutoNum type="arabicPeriod"/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Criar incentivos à 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bioeletricidade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cogeração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por meio de leilões públicos dedicados (por fontes de energia) e que incorpore adequadamente as 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externalidades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positivas da </a:t>
            </a:r>
            <a:r>
              <a:rPr lang="pt-B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bioeletricidade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 seu preço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>
            <a:spLocks/>
          </p:cNvSpPr>
          <p:nvPr/>
        </p:nvSpPr>
        <p:spPr bwMode="auto">
          <a:xfrm>
            <a:off x="1115616" y="2492896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45720" rIns="45720"/>
          <a:lstStyle/>
          <a:p>
            <a:pPr marL="182563" indent="-182563" algn="ctr">
              <a:spcBef>
                <a:spcPct val="50000"/>
              </a:spcBef>
              <a:buClr>
                <a:schemeClr val="hlink"/>
              </a:buClr>
              <a:buSzPct val="90000"/>
              <a:buFont typeface="Wingdings 3" pitchFamily="18" charset="2"/>
              <a:buNone/>
              <a:tabLst>
                <a:tab pos="182563" algn="l"/>
              </a:tabLst>
              <a:defRPr/>
            </a:pPr>
            <a:r>
              <a:rPr lang="es-ES" sz="6300" b="1" dirty="0" smtClean="0"/>
              <a:t>OBRIGADO</a:t>
            </a:r>
            <a:endParaRPr lang="es-ES" sz="6300" b="1" dirty="0">
              <a:ea typeface="+mn-ea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500430" y="371475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Tiago Delfino de Carvalho Filho</a:t>
            </a:r>
          </a:p>
          <a:p>
            <a:pPr algn="ctr"/>
            <a:endParaRPr lang="pt-BR" sz="1200" dirty="0" smtClean="0"/>
          </a:p>
          <a:p>
            <a:pPr algn="ctr"/>
            <a:r>
              <a:rPr lang="pt-BR" sz="1200" dirty="0" smtClean="0"/>
              <a:t>delfino@sindacucar.com.br</a:t>
            </a:r>
            <a:endParaRPr lang="pt-BR" sz="1200" dirty="0"/>
          </a:p>
        </p:txBody>
      </p:sp>
      <p:pic>
        <p:nvPicPr>
          <p:cNvPr id="8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5576" y="985748"/>
            <a:ext cx="7704856" cy="53860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 smtClean="0">
                <a:solidFill>
                  <a:srgbClr val="009900"/>
                </a:solidFill>
                <a:latin typeface="Arial" charset="0"/>
              </a:rPr>
              <a:t>O SETOR SUCROENERGÉTICO HOJE – REGIÃO NORDESTE</a:t>
            </a:r>
            <a:endParaRPr lang="pt-BR" sz="2000" b="1" dirty="0">
              <a:solidFill>
                <a:srgbClr val="0099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ESTRUTURA PRODUTIVA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60 Indústrias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PRODUTORES DE CANA – DE - AÇÚCAR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25.000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EMPREGOS DIRETOS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330.000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PRODUÇÃO DE CANA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61,26 Mi TM (Safra 2014/2015)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PRODUÇÃO DE AÇÚCAR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3,5 Mi TM (Safra 2014/2015)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PRODUÇÃO DE ETANOL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: 2,3 Mi M</a:t>
            </a:r>
            <a:r>
              <a:rPr lang="pt-BR" baseline="30000" dirty="0" smtClean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(Safra 2014/2015)</a:t>
            </a:r>
            <a:endParaRPr lang="pt-BR" baseline="30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44675"/>
            <a:ext cx="18224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/>
          </a:p>
          <a:p>
            <a:endParaRPr lang="es-CR" dirty="0"/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42910" y="1285860"/>
            <a:ext cx="7993062" cy="497059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009900"/>
                </a:solidFill>
                <a:latin typeface="Arial" charset="0"/>
              </a:rPr>
              <a:t>O SETOR SUCROENERGÉTICO HOJE – </a:t>
            </a:r>
            <a:r>
              <a:rPr lang="pt-BR" sz="2000" b="1" dirty="0" smtClean="0">
                <a:solidFill>
                  <a:srgbClr val="009900"/>
                </a:solidFill>
                <a:latin typeface="Arial" charset="0"/>
              </a:rPr>
              <a:t>PERNAMBUCO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charset="0"/>
              </a:rPr>
              <a:t>ESTRUTURA PRODUTIVA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15 Unidades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Produtoras</a:t>
            </a: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charset="0"/>
              </a:rPr>
              <a:t>PRODUTORES DE CANA – DE –AÇÚCAR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13.000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charset="0"/>
              </a:rPr>
              <a:t>EMPREGOS DIRETOS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: Cerca de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100.000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charset="0"/>
              </a:rPr>
              <a:t>PRODUÇÃO DE CANA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15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Milhões Tons. (Safra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2014/2015)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charset="0"/>
              </a:rPr>
              <a:t>PRDOUÇÃO DE AÇÚCAR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1,1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Milhões Tons. (Safra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2014/2015)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Arial" charset="0"/>
              </a:rPr>
              <a:t>PRODUÇÃO DE ETANOL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386 Mil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pt-BR" baseline="30000" dirty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(Safra </a:t>
            </a:r>
            <a:r>
              <a:rPr lang="pt-BR" dirty="0" smtClean="0">
                <a:solidFill>
                  <a:srgbClr val="000000"/>
                </a:solidFill>
                <a:latin typeface="Arial" charset="0"/>
              </a:rPr>
              <a:t>2014/2015)</a:t>
            </a:r>
            <a:endParaRPr lang="pt-BR" baseline="30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993062" cy="566308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 smtClean="0">
                <a:solidFill>
                  <a:srgbClr val="009900"/>
                </a:solidFill>
                <a:latin typeface="Arial" charset="0"/>
              </a:rPr>
              <a:t>COLHEITA/PROCESSAMENTO</a:t>
            </a:r>
            <a:endParaRPr lang="pt-BR" sz="2000" b="1" dirty="0">
              <a:solidFill>
                <a:srgbClr val="0099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BRASIL CENTRO-SUL: ABRIL A NOVEMBRO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endParaRPr lang="pt-BR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BRASIL NORTE-NORDESTE: SETEMBRO A ABRIL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endParaRPr lang="pt-BR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EUA, UNIÃO EUROPÉIA, ÍNDIA: OUTUBRO A MAIO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endParaRPr lang="pt-BR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TAILÂNDIA: NOVEMBRO A JUNHO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endParaRPr lang="pt-BR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AUSTRÁLIA: JULHO A FEVEREIRO</a:t>
            </a:r>
          </a:p>
          <a:p>
            <a:pPr>
              <a:spcBef>
                <a:spcPct val="50000"/>
              </a:spcBef>
              <a:buClr>
                <a:srgbClr val="009900"/>
              </a:buClr>
            </a:pPr>
            <a:endParaRPr lang="pt-BR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Arial" charset="0"/>
              </a:rPr>
              <a:t>BRASIL É O ÚNICO GRANDE PLAYER COM SAFRA NO PRIMEIRO SEMESTRE DO ANO</a:t>
            </a:r>
            <a:endParaRPr lang="pt-BR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44675"/>
            <a:ext cx="18224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1357290" y="696953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PRODUÇÃO DE CANA – DE – AÇÚCAR BRASIL:</a:t>
            </a:r>
          </a:p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ÚLTIMAS SEIS SAFRAS (TON)</a:t>
            </a:r>
          </a:p>
          <a:p>
            <a:pPr algn="ctr"/>
            <a:endParaRPr lang="pt-B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2" y="1340768"/>
            <a:ext cx="7620013" cy="548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1357290" y="696953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PRODUÇÃO DE ETANOL BRASIL:</a:t>
            </a:r>
          </a:p>
          <a:p>
            <a:pPr algn="ctr"/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ÚLTIMAS SEIS SAFRAS (M</a:t>
            </a:r>
            <a:r>
              <a:rPr lang="pt-BR" sz="1600" b="1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pt-B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7632848" cy="55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mar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9604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60032" y="58772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b="1" dirty="0" smtClean="0">
              <a:solidFill>
                <a:prstClr val="white"/>
              </a:solidFill>
            </a:endParaRPr>
          </a:p>
          <a:p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9" name="Picture 8" descr="recorte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6199187"/>
            <a:ext cx="3886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1357290" y="562908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CONSUMO ETANOL – REGIÃO NORDESTE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3" y="1124744"/>
            <a:ext cx="8576572" cy="407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9433" y="5445224"/>
            <a:ext cx="857657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CONSUMO BRASIL ETANOL HIDRATADO 2016: 15,450 BILHÕES DE LITROS </a:t>
            </a:r>
            <a:r>
              <a:rPr lang="pt-BR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(Jan-out/2016)</a:t>
            </a:r>
          </a:p>
          <a:p>
            <a:endParaRPr lang="pt-B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CONSUMO BRASIL ETANOL ANIDRO 2016:        12,017 BILHÕES DE LITROS </a:t>
            </a:r>
            <a:r>
              <a:rPr lang="pt-BR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(Jan-out/2016)</a:t>
            </a:r>
            <a:endParaRPr lang="pt-BR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logomar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66"/>
            <a:ext cx="825514" cy="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24" y="0"/>
            <a:ext cx="1106476" cy="7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2258</TotalTime>
  <Words>1037</Words>
  <Application>Microsoft Office PowerPoint</Application>
  <PresentationFormat>Apresentação na tela (4:3)</PresentationFormat>
  <Paragraphs>168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Flujo</vt:lpstr>
      <vt:lpstr>1_Flujo</vt:lpstr>
      <vt:lpstr>3_Flujo</vt:lpstr>
      <vt:lpstr>2_Flujo</vt:lpstr>
      <vt:lpstr>5_Flujo</vt:lpstr>
      <vt:lpstr>4_Flujo</vt:lpstr>
      <vt:lpstr>6_Flujo</vt:lpstr>
      <vt:lpstr>7_Flujo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krodriguez</dc:creator>
  <cp:lastModifiedBy>Delfino</cp:lastModifiedBy>
  <cp:revision>168</cp:revision>
  <dcterms:created xsi:type="dcterms:W3CDTF">2013-08-03T21:43:18Z</dcterms:created>
  <dcterms:modified xsi:type="dcterms:W3CDTF">2017-06-08T12:19:58Z</dcterms:modified>
</cp:coreProperties>
</file>