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6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4.jpg" ContentType="image/jpg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61"/>
  </p:notesMasterIdLst>
  <p:handoutMasterIdLst>
    <p:handoutMasterId r:id="rId62"/>
  </p:handoutMasterIdLst>
  <p:sldIdLst>
    <p:sldId id="533" r:id="rId5"/>
    <p:sldId id="666" r:id="rId6"/>
    <p:sldId id="663" r:id="rId7"/>
    <p:sldId id="723" r:id="rId8"/>
    <p:sldId id="724" r:id="rId9"/>
    <p:sldId id="637" r:id="rId10"/>
    <p:sldId id="692" r:id="rId11"/>
    <p:sldId id="693" r:id="rId12"/>
    <p:sldId id="694" r:id="rId13"/>
    <p:sldId id="668" r:id="rId14"/>
    <p:sldId id="634" r:id="rId15"/>
    <p:sldId id="645" r:id="rId16"/>
    <p:sldId id="478" r:id="rId17"/>
    <p:sldId id="705" r:id="rId18"/>
    <p:sldId id="588" r:id="rId19"/>
    <p:sldId id="589" r:id="rId20"/>
    <p:sldId id="590" r:id="rId21"/>
    <p:sldId id="591" r:id="rId22"/>
    <p:sldId id="586" r:id="rId23"/>
    <p:sldId id="640" r:id="rId24"/>
    <p:sldId id="707" r:id="rId25"/>
    <p:sldId id="440" r:id="rId26"/>
    <p:sldId id="689" r:id="rId27"/>
    <p:sldId id="673" r:id="rId28"/>
    <p:sldId id="676" r:id="rId29"/>
    <p:sldId id="675" r:id="rId30"/>
    <p:sldId id="601" r:id="rId31"/>
    <p:sldId id="602" r:id="rId32"/>
    <p:sldId id="603" r:id="rId33"/>
    <p:sldId id="671" r:id="rId34"/>
    <p:sldId id="600" r:id="rId35"/>
    <p:sldId id="595" r:id="rId36"/>
    <p:sldId id="642" r:id="rId37"/>
    <p:sldId id="678" r:id="rId38"/>
    <p:sldId id="664" r:id="rId39"/>
    <p:sldId id="665" r:id="rId40"/>
    <p:sldId id="691" r:id="rId41"/>
    <p:sldId id="722" r:id="rId42"/>
    <p:sldId id="721" r:id="rId43"/>
    <p:sldId id="607" r:id="rId44"/>
    <p:sldId id="708" r:id="rId45"/>
    <p:sldId id="713" r:id="rId46"/>
    <p:sldId id="714" r:id="rId47"/>
    <p:sldId id="715" r:id="rId48"/>
    <p:sldId id="716" r:id="rId49"/>
    <p:sldId id="717" r:id="rId50"/>
    <p:sldId id="706" r:id="rId51"/>
    <p:sldId id="696" r:id="rId52"/>
    <p:sldId id="681" r:id="rId53"/>
    <p:sldId id="718" r:id="rId54"/>
    <p:sldId id="703" r:id="rId55"/>
    <p:sldId id="682" r:id="rId56"/>
    <p:sldId id="679" r:id="rId57"/>
    <p:sldId id="684" r:id="rId58"/>
    <p:sldId id="725" r:id="rId59"/>
    <p:sldId id="626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C6B"/>
    <a:srgbClr val="002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1318" autoAdjust="0"/>
  </p:normalViewPr>
  <p:slideViewPr>
    <p:cSldViewPr snapToGrid="0" snapToObjects="1">
      <p:cViewPr varScale="1">
        <p:scale>
          <a:sx n="67" d="100"/>
          <a:sy n="67" d="100"/>
        </p:scale>
        <p:origin x="73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32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% Photosynthesis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1431799117893933E-2"/>
          <c:y val="0.2314168853893282"/>
          <c:w val="0.92310428335633299"/>
          <c:h val="0.535120297462817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Photosynthesis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Sheet1!$A$2:$A$25</c:f>
              <c:numCache>
                <c:formatCode>hh:mm\ AM/PM</c:formatCode>
                <c:ptCount val="24"/>
                <c:pt idx="0">
                  <c:v>0</c:v>
                </c:pt>
                <c:pt idx="1">
                  <c:v>4.1666666666666692E-2</c:v>
                </c:pt>
                <c:pt idx="2">
                  <c:v>8.3333333333333565E-2</c:v>
                </c:pt>
                <c:pt idx="3">
                  <c:v>0.125</c:v>
                </c:pt>
                <c:pt idx="4">
                  <c:v>0.16666666666666691</c:v>
                </c:pt>
                <c:pt idx="5">
                  <c:v>0.20833333333333423</c:v>
                </c:pt>
                <c:pt idx="6">
                  <c:v>0.25</c:v>
                </c:pt>
                <c:pt idx="7">
                  <c:v>0.29166666666666952</c:v>
                </c:pt>
                <c:pt idx="8">
                  <c:v>0.33333333333333298</c:v>
                </c:pt>
                <c:pt idx="9">
                  <c:v>0.37500000000000194</c:v>
                </c:pt>
                <c:pt idx="10">
                  <c:v>0.41666666666666952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0.5833333333333327</c:v>
                </c:pt>
                <c:pt idx="15">
                  <c:v>0.625000000000004</c:v>
                </c:pt>
                <c:pt idx="16">
                  <c:v>0.66666666666666763</c:v>
                </c:pt>
                <c:pt idx="17">
                  <c:v>0.70833333333333304</c:v>
                </c:pt>
                <c:pt idx="18">
                  <c:v>0.750000000000004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0.875000000000004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20</c:v>
                </c:pt>
                <c:pt idx="7">
                  <c:v>60</c:v>
                </c:pt>
                <c:pt idx="8">
                  <c:v>90</c:v>
                </c:pt>
                <c:pt idx="9">
                  <c:v>100</c:v>
                </c:pt>
                <c:pt idx="10">
                  <c:v>100</c:v>
                </c:pt>
                <c:pt idx="11">
                  <c:v>95</c:v>
                </c:pt>
                <c:pt idx="12">
                  <c:v>80</c:v>
                </c:pt>
                <c:pt idx="13">
                  <c:v>50</c:v>
                </c:pt>
                <c:pt idx="14">
                  <c:v>30</c:v>
                </c:pt>
                <c:pt idx="15">
                  <c:v>25</c:v>
                </c:pt>
                <c:pt idx="16">
                  <c:v>30</c:v>
                </c:pt>
                <c:pt idx="17">
                  <c:v>75</c:v>
                </c:pt>
                <c:pt idx="18">
                  <c:v>95</c:v>
                </c:pt>
                <c:pt idx="19">
                  <c:v>100</c:v>
                </c:pt>
                <c:pt idx="20">
                  <c:v>95</c:v>
                </c:pt>
                <c:pt idx="21">
                  <c:v>74</c:v>
                </c:pt>
                <c:pt idx="22">
                  <c:v>40</c:v>
                </c:pt>
                <c:pt idx="23">
                  <c:v>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5933272"/>
        <c:axId val="295932880"/>
      </c:lineChart>
      <c:catAx>
        <c:axId val="295933272"/>
        <c:scaling>
          <c:orientation val="minMax"/>
        </c:scaling>
        <c:delete val="0"/>
        <c:axPos val="b"/>
        <c:numFmt formatCode="hh:mm\ AM/PM" sourceLinked="1"/>
        <c:majorTickMark val="out"/>
        <c:minorTickMark val="none"/>
        <c:tickLblPos val="nextTo"/>
        <c:crossAx val="295932880"/>
        <c:crosses val="autoZero"/>
        <c:auto val="1"/>
        <c:lblAlgn val="ctr"/>
        <c:lblOffset val="100"/>
        <c:noMultiLvlLbl val="0"/>
      </c:catAx>
      <c:valAx>
        <c:axId val="29593288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5933272"/>
        <c:crosses val="autoZero"/>
        <c:crossBetween val="between"/>
      </c:valAx>
    </c:plotArea>
    <c:plotVisOnly val="1"/>
    <c:dispBlanksAs val="gap"/>
    <c:showDLblsOverMax val="0"/>
  </c:chart>
  <c:spPr>
    <a:ln w="38100">
      <a:solidFill>
        <a:srgbClr val="FF0000"/>
      </a:solidFill>
    </a:ln>
  </c:sp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0.51546</cdr:x>
      <cdr:y>0.36667</cdr:y>
    </cdr:from>
    <cdr:to>
      <cdr:x>0.53608</cdr:x>
      <cdr:y>0.66667</cdr:y>
    </cdr:to>
    <cdr:sp macro="" textlink="">
      <cdr:nvSpPr>
        <cdr:cNvPr id="2" name="Up Arrow 1"/>
        <cdr:cNvSpPr/>
      </cdr:nvSpPr>
      <cdr:spPr>
        <a:xfrm xmlns:a="http://schemas.openxmlformats.org/drawingml/2006/main">
          <a:off x="3810000" y="838200"/>
          <a:ext cx="152400" cy="685800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0.74227</cdr:x>
      <cdr:y>0.36667</cdr:y>
    </cdr:from>
    <cdr:to>
      <cdr:x>0.76289</cdr:x>
      <cdr:y>0.66667</cdr:y>
    </cdr:to>
    <cdr:sp macro="" textlink="">
      <cdr:nvSpPr>
        <cdr:cNvPr id="3" name="Up Arrow 2"/>
        <cdr:cNvSpPr/>
      </cdr:nvSpPr>
      <cdr:spPr>
        <a:xfrm xmlns:a="http://schemas.openxmlformats.org/drawingml/2006/main">
          <a:off x="5486400" y="838200"/>
          <a:ext cx="152400" cy="685800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 w="25400" cap="flat" cmpd="sng" algn="ctr">
          <a:solidFill>
            <a:srgbClr val="FFFFFF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FFFFFF"/>
              </a:solidFill>
              <a:latin typeface="Arial Narrow"/>
            </a:defRPr>
          </a:lvl1pPr>
          <a:lvl2pPr marL="457200" indent="0">
            <a:defRPr sz="1100">
              <a:solidFill>
                <a:srgbClr val="FFFFFF"/>
              </a:solidFill>
              <a:latin typeface="Arial Narrow"/>
            </a:defRPr>
          </a:lvl2pPr>
          <a:lvl3pPr marL="914400" indent="0">
            <a:defRPr sz="1100">
              <a:solidFill>
                <a:srgbClr val="FFFFFF"/>
              </a:solidFill>
              <a:latin typeface="Arial Narrow"/>
            </a:defRPr>
          </a:lvl3pPr>
          <a:lvl4pPr marL="1371600" indent="0">
            <a:defRPr sz="1100">
              <a:solidFill>
                <a:srgbClr val="FFFFFF"/>
              </a:solidFill>
              <a:latin typeface="Arial Narrow"/>
            </a:defRPr>
          </a:lvl4pPr>
          <a:lvl5pPr marL="1828800" indent="0">
            <a:defRPr sz="1100">
              <a:solidFill>
                <a:srgbClr val="FFFFFF"/>
              </a:solidFill>
              <a:latin typeface="Arial Narrow"/>
            </a:defRPr>
          </a:lvl5pPr>
          <a:lvl6pPr marL="2286000" indent="0">
            <a:defRPr sz="1100">
              <a:solidFill>
                <a:srgbClr val="FFFFFF"/>
              </a:solidFill>
              <a:latin typeface="Arial Narrow"/>
            </a:defRPr>
          </a:lvl6pPr>
          <a:lvl7pPr marL="2743200" indent="0">
            <a:defRPr sz="1100">
              <a:solidFill>
                <a:srgbClr val="FFFFFF"/>
              </a:solidFill>
              <a:latin typeface="Arial Narrow"/>
            </a:defRPr>
          </a:lvl7pPr>
          <a:lvl8pPr marL="3200400" indent="0">
            <a:defRPr sz="1100">
              <a:solidFill>
                <a:srgbClr val="FFFFFF"/>
              </a:solidFill>
              <a:latin typeface="Arial Narrow"/>
            </a:defRPr>
          </a:lvl8pPr>
          <a:lvl9pPr marL="3657600" indent="0">
            <a:defRPr sz="1100">
              <a:solidFill>
                <a:srgbClr val="FFFFFF"/>
              </a:solidFill>
              <a:latin typeface="Arial Narrow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0.51546</cdr:x>
      <cdr:y>0.63333</cdr:y>
    </cdr:from>
    <cdr:to>
      <cdr:x>0.7732</cdr:x>
      <cdr:y>0.76667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10000" y="1447800"/>
          <a:ext cx="19050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 smtClean="0">
              <a:solidFill>
                <a:srgbClr val="FF0000"/>
              </a:solidFill>
            </a:rPr>
            <a:t>&gt; 90 to 95 degrees  F</a:t>
          </a:r>
          <a:endParaRPr lang="en-US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0.52577</cdr:x>
      <cdr:y>0.76667</cdr:y>
    </cdr:from>
    <cdr:to>
      <cdr:x>0.75258</cdr:x>
      <cdr:y>0.76736</cdr:y>
    </cdr:to>
    <cdr:sp macro="" textlink="">
      <cdr:nvSpPr>
        <cdr:cNvPr id="8" name="Straight Arrow Connector 7"/>
        <cdr:cNvSpPr/>
      </cdr:nvSpPr>
      <cdr:spPr>
        <a:xfrm xmlns:a="http://schemas.openxmlformats.org/drawingml/2006/main">
          <a:off x="3886200" y="1752600"/>
          <a:ext cx="1676400" cy="1588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5CB6F-0C3F-CA42-B990-0E4015BBC34B}" type="datetime1">
              <a:rPr lang="en-US" smtClean="0"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8D5B2-2A19-FC4A-91E8-AA30F9B81D6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1F9F4-B329-074C-A239-33BA2E06ECF4}" type="datetime1">
              <a:rPr lang="en-US" smtClean="0"/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1D4A4-D54A-C748-B97C-663C874FC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205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1D4A4-D54A-C748-B97C-663C874FC0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8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447E4-AC5E-4D3F-8618-E2D36C8FE0B5}" type="slidenum">
              <a:rPr lang="es-ES"/>
              <a:pPr/>
              <a:t>3</a:t>
            </a:fld>
            <a:endParaRPr lang="es-E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447E4-AC5E-4D3F-8618-E2D36C8FE0B5}" type="slidenum">
              <a:rPr lang="es-ES"/>
              <a:pPr/>
              <a:t>4</a:t>
            </a:fld>
            <a:endParaRPr lang="es-E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4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447E4-AC5E-4D3F-8618-E2D36C8FE0B5}" type="slidenum">
              <a:rPr lang="es-ES"/>
              <a:pPr/>
              <a:t>5</a:t>
            </a:fld>
            <a:endParaRPr lang="es-E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0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447E4-AC5E-4D3F-8618-E2D36C8FE0B5}" type="slidenum">
              <a:rPr lang="es-ES"/>
              <a:pPr/>
              <a:t>38</a:t>
            </a:fld>
            <a:endParaRPr lang="es-E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75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447E4-AC5E-4D3F-8618-E2D36C8FE0B5}" type="slidenum">
              <a:rPr lang="es-ES"/>
              <a:pPr/>
              <a:t>39</a:t>
            </a:fld>
            <a:endParaRPr lang="es-E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86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447E4-AC5E-4D3F-8618-E2D36C8FE0B5}" type="slidenum">
              <a:rPr lang="es-ES"/>
              <a:pPr/>
              <a:t>55</a:t>
            </a:fld>
            <a:endParaRPr lang="es-E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151679"/>
            <a:ext cx="7772400" cy="929335"/>
          </a:xfrm>
        </p:spPr>
        <p:txBody>
          <a:bodyPr/>
          <a:lstStyle>
            <a:lvl1pPr>
              <a:defRPr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24724"/>
            <a:ext cx="6400800" cy="75155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32C6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5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26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E7A96E-B502-48CA-8792-454C6F021B64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931055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D38AE-D18F-4581-8ED1-79877F65101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4686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17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88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9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0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1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2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6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rysta LifeScience Logo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20" y="6155137"/>
            <a:ext cx="1685112" cy="45882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431397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2C6B"/>
                </a:solidFill>
              </a:defRPr>
            </a:lvl1pPr>
          </a:lstStyle>
          <a:p>
            <a:fld id="{2B9FE7B0-248A-D540-841A-D0BB1C7A9D7D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8" r:id="rId12"/>
    <p:sldLayoutId id="214748371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rgbClr val="002663"/>
          </a:solidFill>
          <a:latin typeface="Arial"/>
          <a:ea typeface="ＭＳ Ｐゴシック" charset="0"/>
          <a:cs typeface="Arial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002663"/>
          </a:solidFill>
          <a:latin typeface="FC-Arial-Bld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002663"/>
          </a:solidFill>
          <a:latin typeface="FC-Arial-Bld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002663"/>
          </a:solidFill>
          <a:latin typeface="FC-Arial-Bld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002663"/>
          </a:solidFill>
          <a:latin typeface="FC-Arial-Bld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2663"/>
          </a:solidFill>
          <a:latin typeface="FC-Arial-Bld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2663"/>
          </a:solidFill>
          <a:latin typeface="FC-Arial-Bld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2663"/>
          </a:solidFill>
          <a:latin typeface="FC-Arial-Bld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2663"/>
          </a:solidFill>
          <a:latin typeface="FC-Arial-Bld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32C6B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32C6B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32C6B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32C6B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32C6B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4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4572" y="362498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n-US" sz="3600" b="1" dirty="0" smtClean="0">
                <a:solidFill>
                  <a:srgbClr val="C00000"/>
                </a:solidFill>
                <a:latin typeface="+mj-lt"/>
              </a:rPr>
              <a:t>¡ NUESTRO COMPROMISO !</a:t>
            </a:r>
            <a:endParaRPr lang="en-US" altLang="en-US" sz="3600" b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en-US" altLang="en-US" sz="3600" b="1" dirty="0" err="1" smtClean="0">
                <a:latin typeface="+mj-lt"/>
              </a:rPr>
              <a:t>Ayudar</a:t>
            </a:r>
            <a:r>
              <a:rPr lang="en-US" altLang="en-US" sz="3600" b="1" dirty="0" smtClean="0">
                <a:latin typeface="+mj-lt"/>
              </a:rPr>
              <a:t> </a:t>
            </a:r>
            <a:r>
              <a:rPr lang="en-US" altLang="en-US" sz="3600" b="1" dirty="0">
                <a:latin typeface="+mj-lt"/>
              </a:rPr>
              <a:t>al </a:t>
            </a:r>
            <a:r>
              <a:rPr lang="en-US" altLang="en-US" sz="3600" b="1" dirty="0" err="1">
                <a:latin typeface="+mj-lt"/>
              </a:rPr>
              <a:t>agricultor</a:t>
            </a:r>
            <a:r>
              <a:rPr lang="en-US" altLang="en-US" sz="3600" b="1" dirty="0">
                <a:latin typeface="+mj-lt"/>
              </a:rPr>
              <a:t> </a:t>
            </a:r>
            <a:r>
              <a:rPr lang="en-US" altLang="en-US" sz="3600" b="1" dirty="0" smtClean="0">
                <a:latin typeface="+mj-lt"/>
              </a:rPr>
              <a:t>a </a:t>
            </a:r>
            <a:r>
              <a:rPr lang="en-US" altLang="en-US" sz="3600" b="1" dirty="0" err="1" smtClean="0">
                <a:latin typeface="+mj-lt"/>
              </a:rPr>
              <a:t>producir</a:t>
            </a:r>
            <a:r>
              <a:rPr lang="en-US" altLang="en-US" sz="3600" b="1" dirty="0" smtClean="0">
                <a:latin typeface="+mj-lt"/>
              </a:rPr>
              <a:t> </a:t>
            </a:r>
            <a:r>
              <a:rPr lang="en-US" altLang="en-US" sz="3600" b="1" dirty="0" err="1">
                <a:latin typeface="+mj-lt"/>
              </a:rPr>
              <a:t>cantidad</a:t>
            </a:r>
            <a:r>
              <a:rPr lang="en-US" altLang="en-US" sz="3600" b="1" dirty="0">
                <a:latin typeface="+mj-lt"/>
              </a:rPr>
              <a:t> y </a:t>
            </a:r>
            <a:r>
              <a:rPr lang="en-US" altLang="en-US" sz="3600" b="1" dirty="0" err="1" smtClean="0">
                <a:latin typeface="+mj-lt"/>
              </a:rPr>
              <a:t>calidad</a:t>
            </a:r>
            <a:r>
              <a:rPr lang="en-US" altLang="en-US" sz="3600" b="1" dirty="0" smtClean="0">
                <a:latin typeface="+mj-lt"/>
              </a:rPr>
              <a:t> </a:t>
            </a:r>
            <a:r>
              <a:rPr lang="en-US" altLang="en-US" sz="3600" b="1" dirty="0">
                <a:latin typeface="+mj-lt"/>
              </a:rPr>
              <a:t>de </a:t>
            </a:r>
            <a:r>
              <a:rPr lang="en-US" altLang="en-US" sz="3600" b="1" dirty="0" err="1" smtClean="0">
                <a:latin typeface="+mj-lt"/>
              </a:rPr>
              <a:t>azúcar</a:t>
            </a:r>
            <a:r>
              <a:rPr lang="en-US" altLang="en-US" sz="3600" b="1" dirty="0" smtClean="0">
                <a:latin typeface="+mj-lt"/>
              </a:rPr>
              <a:t>, </a:t>
            </a:r>
            <a:r>
              <a:rPr lang="en-US" altLang="en-US" sz="3600" b="1" dirty="0" err="1" smtClean="0">
                <a:latin typeface="+mj-lt"/>
              </a:rPr>
              <a:t>practicando</a:t>
            </a:r>
            <a:r>
              <a:rPr lang="en-US" altLang="en-US" sz="3600" b="1" dirty="0" smtClean="0">
                <a:latin typeface="+mj-lt"/>
              </a:rPr>
              <a:t> </a:t>
            </a:r>
            <a:r>
              <a:rPr lang="en-US" altLang="en-US" sz="3600" b="1" dirty="0" err="1">
                <a:latin typeface="+mj-lt"/>
              </a:rPr>
              <a:t>agricultura</a:t>
            </a:r>
            <a:r>
              <a:rPr lang="en-US" altLang="en-US" sz="3600" b="1" dirty="0">
                <a:latin typeface="+mj-lt"/>
              </a:rPr>
              <a:t> </a:t>
            </a:r>
            <a:r>
              <a:rPr lang="en-US" altLang="en-US" sz="3600" b="1" dirty="0" err="1" smtClean="0">
                <a:latin typeface="+mj-lt"/>
              </a:rPr>
              <a:t>sustentable</a:t>
            </a:r>
            <a:r>
              <a:rPr lang="en-US" altLang="en-US" sz="3600" b="1" dirty="0" smtClean="0">
                <a:latin typeface="+mj-lt"/>
              </a:rPr>
              <a:t> con el </a:t>
            </a:r>
            <a:r>
              <a:rPr lang="en-US" altLang="en-US" sz="3600" b="1" dirty="0" err="1" smtClean="0">
                <a:latin typeface="+mj-lt"/>
              </a:rPr>
              <a:t>uso</a:t>
            </a:r>
            <a:r>
              <a:rPr lang="en-US" altLang="en-US" sz="3600" b="1" dirty="0" smtClean="0">
                <a:latin typeface="+mj-lt"/>
              </a:rPr>
              <a:t> de BIOSOLUCIONES</a:t>
            </a:r>
            <a:endParaRPr lang="en-US" sz="3600" b="1" dirty="0">
              <a:latin typeface="+mj-lt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-12286" y="89051"/>
            <a:ext cx="91194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54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¡ </a:t>
            </a:r>
            <a:r>
              <a:rPr lang="es-ES" sz="54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Buenos días !</a:t>
            </a:r>
          </a:p>
          <a:p>
            <a:pPr algn="ctr" eaLnBrk="1" hangingPunct="1">
              <a:defRPr/>
            </a:pPr>
            <a:r>
              <a:rPr lang="es-ES" sz="54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Factores ambientales afectan</a:t>
            </a:r>
          </a:p>
          <a:p>
            <a:pPr algn="ctr" eaLnBrk="1" hangingPunct="1">
              <a:defRPr/>
            </a:pPr>
            <a:r>
              <a:rPr lang="es-ES" sz="5400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l</a:t>
            </a:r>
            <a:r>
              <a:rPr lang="es-ES" sz="5400" b="1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a productividad</a:t>
            </a:r>
            <a:endParaRPr lang="es-ES" sz="5400" b="1" i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96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19"/>
            <a:ext cx="9144000" cy="42773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5760" y="5175021"/>
            <a:ext cx="2749407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/>
              <a:t>Radiación que causa estrés</a:t>
            </a:r>
          </a:p>
          <a:p>
            <a:r>
              <a:rPr lang="es-MX" b="1" dirty="0" smtClean="0"/>
              <a:t>Menor fotosíntesis</a:t>
            </a:r>
          </a:p>
          <a:p>
            <a:r>
              <a:rPr lang="es-MX" b="1" dirty="0" smtClean="0"/>
              <a:t>Pérdida de rendimiento</a:t>
            </a:r>
          </a:p>
          <a:p>
            <a:r>
              <a:rPr lang="es-MX" b="1" dirty="0" smtClean="0"/>
              <a:t>Pérdida de calidad</a:t>
            </a:r>
            <a:endParaRPr lang="en-U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398520" y="5191302"/>
            <a:ext cx="4733475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/>
              <a:t>Cuántas horas al día tenemos esta R UV?</a:t>
            </a:r>
          </a:p>
          <a:p>
            <a:endParaRPr lang="es-MX" b="1" dirty="0" smtClean="0"/>
          </a:p>
          <a:p>
            <a:r>
              <a:rPr lang="es-MX" b="1" dirty="0" smtClean="0"/>
              <a:t>Qué estoy haciendo para ayudar a las plantas?</a:t>
            </a:r>
            <a:endParaRPr lang="en-US" b="1" dirty="0"/>
          </a:p>
        </p:txBody>
      </p:sp>
      <p:sp>
        <p:nvSpPr>
          <p:cNvPr id="8" name="Flecha arriba 7"/>
          <p:cNvSpPr/>
          <p:nvPr/>
        </p:nvSpPr>
        <p:spPr>
          <a:xfrm>
            <a:off x="2243015" y="4454769"/>
            <a:ext cx="140677" cy="72025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echa arriba 8"/>
          <p:cNvSpPr/>
          <p:nvPr/>
        </p:nvSpPr>
        <p:spPr>
          <a:xfrm>
            <a:off x="1441201" y="4454769"/>
            <a:ext cx="140677" cy="72025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Arrow Connector 35"/>
          <p:cNvCxnSpPr/>
          <p:nvPr/>
        </p:nvCxnSpPr>
        <p:spPr>
          <a:xfrm>
            <a:off x="1219200" y="1219200"/>
            <a:ext cx="6858000" cy="1588"/>
          </a:xfrm>
          <a:prstGeom prst="straightConnector1">
            <a:avLst/>
          </a:prstGeom>
          <a:ln w="44450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9108504" cy="490364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latin typeface="+mn-lt"/>
              </a:rPr>
              <a:t>Fotosíntesis</a:t>
            </a:r>
            <a:r>
              <a:rPr lang="en-US" sz="2400" b="1" dirty="0" smtClean="0">
                <a:latin typeface="+mn-lt"/>
              </a:rPr>
              <a:t> y la </a:t>
            </a:r>
            <a:r>
              <a:rPr lang="en-US" sz="2400" b="1" dirty="0" err="1" smtClean="0">
                <a:latin typeface="+mn-lt"/>
              </a:rPr>
              <a:t>eficiencia</a:t>
            </a:r>
            <a:r>
              <a:rPr lang="en-US" sz="2400" b="1" dirty="0" smtClean="0">
                <a:latin typeface="+mn-lt"/>
              </a:rPr>
              <a:t> en el </a:t>
            </a:r>
            <a:r>
              <a:rPr lang="en-US" sz="2400" b="1" dirty="0" err="1" smtClean="0">
                <a:latin typeface="+mn-lt"/>
              </a:rPr>
              <a:t>uso</a:t>
            </a:r>
            <a:r>
              <a:rPr lang="en-US" sz="2400" b="1" dirty="0" smtClean="0">
                <a:latin typeface="+mn-lt"/>
              </a:rPr>
              <a:t> del </a:t>
            </a:r>
            <a:r>
              <a:rPr lang="en-US" sz="2400" b="1" dirty="0" err="1" smtClean="0">
                <a:latin typeface="+mn-lt"/>
              </a:rPr>
              <a:t>agua</a:t>
            </a:r>
            <a:r>
              <a:rPr lang="en-US" sz="2400" b="1" dirty="0" smtClean="0">
                <a:latin typeface="+mn-lt"/>
              </a:rPr>
              <a:t>.</a:t>
            </a: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800">
                <a:solidFill>
                  <a:srgbClr val="5F625C"/>
                </a:solidFill>
                <a:latin typeface="Arial" charset="0"/>
              </a:rPr>
              <a:t>Purfresh, Inc.  </a:t>
            </a: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9537A66-1990-4F99-A48E-9E8B0E2A638C}" type="slidenum">
              <a:rPr lang="en-US" sz="800" smtClean="0">
                <a:solidFill>
                  <a:srgbClr val="5F625C"/>
                </a:solidFill>
                <a:latin typeface="Arial" charset="0"/>
              </a:rPr>
              <a:pPr eaLnBrk="1" hangingPunct="1"/>
              <a:t>11</a:t>
            </a:fld>
            <a:endParaRPr lang="en-US" sz="800" smtClean="0">
              <a:solidFill>
                <a:srgbClr val="5F625C"/>
              </a:solidFill>
              <a:latin typeface="Arial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00" y="2286000"/>
          <a:ext cx="73914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entagon 7"/>
          <p:cNvSpPr/>
          <p:nvPr/>
        </p:nvSpPr>
        <p:spPr>
          <a:xfrm rot="5400000">
            <a:off x="4381500" y="1790700"/>
            <a:ext cx="685800" cy="152400"/>
          </a:xfrm>
          <a:prstGeom prst="homePlat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entagon 8"/>
          <p:cNvSpPr/>
          <p:nvPr/>
        </p:nvSpPr>
        <p:spPr>
          <a:xfrm rot="5400000">
            <a:off x="5981700" y="1790700"/>
            <a:ext cx="685800" cy="152400"/>
          </a:xfrm>
          <a:prstGeom prst="homePlat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00600" y="175260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b="1">
                <a:latin typeface="+mn-lt"/>
              </a:rPr>
              <a:t>6 Hours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00600" y="1828800"/>
            <a:ext cx="14478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7524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/>
        </p:nvSpPr>
        <p:spPr>
          <a:xfrm rot="5400000">
            <a:off x="6210300" y="1790700"/>
            <a:ext cx="685800" cy="152400"/>
          </a:xfrm>
          <a:prstGeom prst="homePlat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Pentagon 15"/>
          <p:cNvSpPr/>
          <p:nvPr/>
        </p:nvSpPr>
        <p:spPr>
          <a:xfrm rot="5400000">
            <a:off x="6972300" y="1790700"/>
            <a:ext cx="685800" cy="152400"/>
          </a:xfrm>
          <a:prstGeom prst="homePlat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Pentagon 16"/>
          <p:cNvSpPr/>
          <p:nvPr/>
        </p:nvSpPr>
        <p:spPr>
          <a:xfrm rot="5400000">
            <a:off x="4152900" y="1790700"/>
            <a:ext cx="685800" cy="152400"/>
          </a:xfrm>
          <a:prstGeom prst="homePlat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Pentagon 17"/>
          <p:cNvSpPr/>
          <p:nvPr/>
        </p:nvSpPr>
        <p:spPr>
          <a:xfrm rot="5400000">
            <a:off x="3009900" y="1790700"/>
            <a:ext cx="685800" cy="152400"/>
          </a:xfrm>
          <a:prstGeom prst="homePlat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>
            <a:stCxn id="18" idx="0"/>
          </p:cNvCxnSpPr>
          <p:nvPr/>
        </p:nvCxnSpPr>
        <p:spPr>
          <a:xfrm>
            <a:off x="3429000" y="1828800"/>
            <a:ext cx="990600" cy="1588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6" idx="2"/>
          </p:cNvCxnSpPr>
          <p:nvPr/>
        </p:nvCxnSpPr>
        <p:spPr>
          <a:xfrm>
            <a:off x="6629400" y="1828800"/>
            <a:ext cx="609600" cy="1588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entagon 22"/>
          <p:cNvSpPr/>
          <p:nvPr/>
        </p:nvSpPr>
        <p:spPr>
          <a:xfrm rot="5400000">
            <a:off x="7200900" y="1790700"/>
            <a:ext cx="685800" cy="152400"/>
          </a:xfrm>
          <a:prstGeom prst="homePlate">
            <a:avLst/>
          </a:prstGeom>
          <a:solidFill>
            <a:schemeClr val="tx1"/>
          </a:solidFill>
          <a:ln>
            <a:solidFill>
              <a:schemeClr val="tx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Pentagon 25"/>
          <p:cNvSpPr/>
          <p:nvPr/>
        </p:nvSpPr>
        <p:spPr>
          <a:xfrm rot="5400000">
            <a:off x="2781300" y="1790700"/>
            <a:ext cx="685800" cy="152400"/>
          </a:xfrm>
          <a:prstGeom prst="homePlate">
            <a:avLst/>
          </a:prstGeom>
          <a:solidFill>
            <a:schemeClr val="tx1"/>
          </a:solidFill>
          <a:ln>
            <a:solidFill>
              <a:schemeClr val="tx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Arrow Connector 27"/>
          <p:cNvCxnSpPr>
            <a:stCxn id="23" idx="0"/>
          </p:cNvCxnSpPr>
          <p:nvPr/>
        </p:nvCxnSpPr>
        <p:spPr>
          <a:xfrm>
            <a:off x="7620000" y="1828800"/>
            <a:ext cx="53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6" idx="2"/>
          </p:cNvCxnSpPr>
          <p:nvPr/>
        </p:nvCxnSpPr>
        <p:spPr>
          <a:xfrm>
            <a:off x="1295400" y="1828800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52400" y="4648200"/>
            <a:ext cx="883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000" b="1" dirty="0" smtClean="0">
                <a:latin typeface="+mn-lt"/>
              </a:rPr>
              <a:t>De las </a:t>
            </a:r>
            <a:r>
              <a:rPr lang="en-US" sz="2000" b="1" dirty="0">
                <a:latin typeface="+mn-lt"/>
              </a:rPr>
              <a:t>24 horas de un </a:t>
            </a:r>
            <a:r>
              <a:rPr lang="en-US" sz="2000" b="1" dirty="0" err="1" smtClean="0">
                <a:latin typeface="+mn-lt"/>
              </a:rPr>
              <a:t>día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, hay 9 horas de </a:t>
            </a:r>
            <a:r>
              <a:rPr lang="en-US" sz="2000" b="1" dirty="0" err="1">
                <a:latin typeface="+mn-lt"/>
              </a:rPr>
              <a:t>oscuridad</a:t>
            </a:r>
            <a:r>
              <a:rPr lang="en-US" sz="2000" b="1" dirty="0">
                <a:latin typeface="+mn-lt"/>
              </a:rPr>
              <a:t> y 15 horas de </a:t>
            </a:r>
            <a:r>
              <a:rPr lang="en-US" sz="2000" b="1" dirty="0" smtClean="0">
                <a:latin typeface="+mn-lt"/>
              </a:rPr>
              <a:t>luz 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1600" b="1" dirty="0" err="1" smtClean="0">
                <a:solidFill>
                  <a:srgbClr val="C00000"/>
                </a:solidFill>
                <a:latin typeface="+mn-lt"/>
              </a:rPr>
              <a:t>Segun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 c/</a:t>
            </a:r>
            <a:r>
              <a:rPr lang="en-US" sz="1600" b="1" dirty="0" err="1" smtClean="0">
                <a:solidFill>
                  <a:srgbClr val="C00000"/>
                </a:solidFill>
                <a:latin typeface="+mn-lt"/>
              </a:rPr>
              <a:t>país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).</a:t>
            </a:r>
          </a:p>
          <a:p>
            <a:pPr algn="just" eaLnBrk="1" hangingPunct="1"/>
            <a:r>
              <a:rPr lang="en-US" sz="2000" b="1" dirty="0" err="1" smtClean="0">
                <a:solidFill>
                  <a:srgbClr val="00B050"/>
                </a:solidFill>
                <a:latin typeface="+mn-lt"/>
              </a:rPr>
              <a:t>Perdemos</a:t>
            </a:r>
            <a:r>
              <a:rPr lang="en-US" sz="20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+mn-lt"/>
              </a:rPr>
              <a:t>6 horas de </a:t>
            </a:r>
            <a:r>
              <a:rPr lang="en-US" sz="2000" b="1" dirty="0" err="1" smtClean="0">
                <a:solidFill>
                  <a:srgbClr val="00B050"/>
                </a:solidFill>
                <a:latin typeface="+mn-lt"/>
              </a:rPr>
              <a:t>fotosíntesis</a:t>
            </a:r>
            <a:r>
              <a:rPr lang="en-US" sz="20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+mn-lt"/>
              </a:rPr>
              <a:t>por</a:t>
            </a:r>
            <a:r>
              <a:rPr lang="en-US" sz="20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+mn-lt"/>
              </a:rPr>
              <a:t>las </a:t>
            </a:r>
            <a:r>
              <a:rPr lang="en-US" sz="2000" b="1" dirty="0" err="1">
                <a:solidFill>
                  <a:srgbClr val="00B050"/>
                </a:solidFill>
                <a:latin typeface="+mn-lt"/>
              </a:rPr>
              <a:t>condiciones</a:t>
            </a:r>
            <a:r>
              <a:rPr lang="en-US" sz="2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+mn-lt"/>
              </a:rPr>
              <a:t>ambientales</a:t>
            </a:r>
            <a:r>
              <a:rPr lang="en-US" sz="2000" b="1" dirty="0" smtClean="0">
                <a:solidFill>
                  <a:srgbClr val="00B050"/>
                </a:solidFill>
                <a:latin typeface="+mn-lt"/>
              </a:rPr>
              <a:t>. </a:t>
            </a:r>
          </a:p>
          <a:p>
            <a:pPr algn="just" eaLnBrk="1" hangingPunct="1"/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Si </a:t>
            </a:r>
            <a:r>
              <a:rPr lang="en-US" sz="2000" b="1" dirty="0" err="1" smtClean="0">
                <a:solidFill>
                  <a:srgbClr val="C00000"/>
                </a:solidFill>
                <a:latin typeface="+mn-lt"/>
              </a:rPr>
              <a:t>pudiéramos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aprovechar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esas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6 horas </a:t>
            </a:r>
            <a:r>
              <a:rPr lang="en-US" sz="2000" b="1" dirty="0" err="1" smtClean="0">
                <a:solidFill>
                  <a:srgbClr val="C00000"/>
                </a:solidFill>
                <a:latin typeface="+mn-lt"/>
              </a:rPr>
              <a:t>estaríamos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mejorando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nuestra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eficiencia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en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el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uso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agua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por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mayor </a:t>
            </a:r>
            <a:r>
              <a:rPr lang="en-US" sz="2000" b="1" dirty="0" err="1" smtClean="0">
                <a:solidFill>
                  <a:srgbClr val="C00000"/>
                </a:solidFill>
                <a:latin typeface="+mn-lt"/>
              </a:rPr>
              <a:t>productividad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. 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400175" y="151638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+mn-lt"/>
              </a:rPr>
              <a:t>9 Hours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185160" y="151638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+mn-lt"/>
              </a:rPr>
              <a:t>6 </a:t>
            </a:r>
            <a:r>
              <a:rPr lang="en-US" sz="2000" b="1" dirty="0" err="1">
                <a:latin typeface="+mn-lt"/>
              </a:rPr>
              <a:t>Hrs</a:t>
            </a:r>
            <a:endParaRPr lang="en-US" sz="2000" b="1" dirty="0">
              <a:latin typeface="+mn-lt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286500" y="1453485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+mn-lt"/>
              </a:rPr>
              <a:t>3 </a:t>
            </a:r>
            <a:r>
              <a:rPr lang="en-US" sz="2000" b="1" dirty="0" err="1">
                <a:latin typeface="+mn-lt"/>
              </a:rPr>
              <a:t>Hrs</a:t>
            </a:r>
            <a:endParaRPr lang="en-US" sz="2000" b="1" dirty="0">
              <a:latin typeface="+mn-lt"/>
            </a:endParaRPr>
          </a:p>
        </p:txBody>
      </p:sp>
      <p:sp>
        <p:nvSpPr>
          <p:cNvPr id="14362" name="TextBox 36"/>
          <p:cNvSpPr txBox="1">
            <a:spLocks noChangeArrowheads="1"/>
          </p:cNvSpPr>
          <p:nvPr/>
        </p:nvSpPr>
        <p:spPr bwMode="auto">
          <a:xfrm>
            <a:off x="0" y="967264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24 hours</a:t>
            </a:r>
          </a:p>
        </p:txBody>
      </p:sp>
    </p:spTree>
    <p:extLst>
      <p:ext uri="{BB962C8B-B14F-4D97-AF65-F5344CB8AC3E}">
        <p14:creationId xmlns:p14="http://schemas.microsoft.com/office/powerpoint/2010/main" val="8067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5" grpId="0" animBg="1"/>
      <p:bldP spid="16" grpId="0" animBg="1"/>
      <p:bldP spid="17" grpId="0" animBg="1"/>
      <p:bldP spid="18" grpId="0" animBg="1"/>
      <p:bldP spid="23" grpId="0" animBg="1"/>
      <p:bldP spid="26" grpId="0" animBg="1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752600" y="16764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MX" sz="3200"/>
          </a:p>
        </p:txBody>
      </p:sp>
      <p:sp>
        <p:nvSpPr>
          <p:cNvPr id="8195" name="5 CuadroTexto"/>
          <p:cNvSpPr txBox="1">
            <a:spLocks noChangeArrowheads="1"/>
          </p:cNvSpPr>
          <p:nvPr/>
        </p:nvSpPr>
        <p:spPr bwMode="auto">
          <a:xfrm>
            <a:off x="16042" y="107922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3200" b="1" i="1" dirty="0" smtClean="0">
                <a:latin typeface="Verdana" pitchFamily="34" charset="0"/>
              </a:rPr>
              <a:t>El Problema diario es el ESTRES</a:t>
            </a:r>
            <a:endParaRPr lang="es-MX" sz="3200" b="1" i="1" dirty="0">
              <a:latin typeface="Verdana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6184" y="873802"/>
            <a:ext cx="9166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Ser vivo en letargo, en reposo, no productivo.</a:t>
            </a:r>
          </a:p>
          <a:p>
            <a:r>
              <a:rPr lang="es-MX" sz="2400" b="1" dirty="0" smtClean="0"/>
              <a:t>Disminuye su fotosíntesis, produce sustancias reactivas de oxígeno (ROS)</a:t>
            </a:r>
            <a:endParaRPr lang="en-US" sz="2400" b="1" dirty="0"/>
          </a:p>
        </p:txBody>
      </p:sp>
      <p:pic>
        <p:nvPicPr>
          <p:cNvPr id="23" name="Espaço Reservado para Conteúdo 4" descr="ciclo%20dos%20nutrient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2540" y="1942534"/>
            <a:ext cx="6537960" cy="39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9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752600" y="16764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MX" sz="3200"/>
          </a:p>
        </p:txBody>
      </p:sp>
      <p:sp>
        <p:nvSpPr>
          <p:cNvPr id="8195" name="5 CuadroTexto"/>
          <p:cNvSpPr txBox="1">
            <a:spLocks noChangeArrowheads="1"/>
          </p:cNvSpPr>
          <p:nvPr/>
        </p:nvSpPr>
        <p:spPr bwMode="auto">
          <a:xfrm>
            <a:off x="0" y="97201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3200" b="1" i="1" dirty="0" smtClean="0">
                <a:latin typeface="Verdana" pitchFamily="34" charset="0"/>
              </a:rPr>
              <a:t>PROCESOS FISIOLÓGICOS</a:t>
            </a:r>
            <a:endParaRPr lang="es-MX" sz="3200" b="1" i="1" dirty="0">
              <a:latin typeface="Verdana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107504" y="2780654"/>
            <a:ext cx="1115616" cy="6483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>
                <a:solidFill>
                  <a:schemeClr val="bg1"/>
                </a:solidFill>
              </a:rPr>
              <a:t>Germinación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1151112" y="2780928"/>
            <a:ext cx="1188640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>
                <a:solidFill>
                  <a:schemeClr val="bg1"/>
                </a:solidFill>
              </a:rPr>
              <a:t>Enraizamiento</a:t>
            </a:r>
          </a:p>
        </p:txBody>
      </p:sp>
      <p:sp>
        <p:nvSpPr>
          <p:cNvPr id="26" name="25 Rectángulo redondeado"/>
          <p:cNvSpPr/>
          <p:nvPr/>
        </p:nvSpPr>
        <p:spPr>
          <a:xfrm>
            <a:off x="2231457" y="2780928"/>
            <a:ext cx="1224135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 err="1">
                <a:solidFill>
                  <a:schemeClr val="bg1"/>
                </a:solidFill>
              </a:rPr>
              <a:t>Cto</a:t>
            </a:r>
            <a:r>
              <a:rPr lang="es-MX" sz="1200" b="1" dirty="0">
                <a:solidFill>
                  <a:schemeClr val="bg1"/>
                </a:solidFill>
              </a:rPr>
              <a:t>. Vegetativo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383584" y="2780928"/>
            <a:ext cx="936104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 err="1">
                <a:solidFill>
                  <a:schemeClr val="bg1"/>
                </a:solidFill>
              </a:rPr>
              <a:t>Brotación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28" name="27 Rectángulo redondeado"/>
          <p:cNvSpPr/>
          <p:nvPr/>
        </p:nvSpPr>
        <p:spPr>
          <a:xfrm>
            <a:off x="4247680" y="2780928"/>
            <a:ext cx="1008112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>
                <a:solidFill>
                  <a:schemeClr val="bg1"/>
                </a:solidFill>
              </a:rPr>
              <a:t>Floración</a:t>
            </a:r>
          </a:p>
        </p:txBody>
      </p:sp>
      <p:sp>
        <p:nvSpPr>
          <p:cNvPr id="29" name="28 Rectángulo redondeado"/>
          <p:cNvSpPr/>
          <p:nvPr/>
        </p:nvSpPr>
        <p:spPr>
          <a:xfrm>
            <a:off x="5111776" y="2780928"/>
            <a:ext cx="1080119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 smtClean="0">
                <a:solidFill>
                  <a:schemeClr val="bg1"/>
                </a:solidFill>
              </a:rPr>
              <a:t>Tuberización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30" name="29 Rectángulo redondeado"/>
          <p:cNvSpPr/>
          <p:nvPr/>
        </p:nvSpPr>
        <p:spPr>
          <a:xfrm>
            <a:off x="6119888" y="2780928"/>
            <a:ext cx="1080120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 err="1" smtClean="0">
                <a:solidFill>
                  <a:schemeClr val="bg1"/>
                </a:solidFill>
              </a:rPr>
              <a:t>Frutificación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31" name="30 Rectángulo redondeado"/>
          <p:cNvSpPr/>
          <p:nvPr/>
        </p:nvSpPr>
        <p:spPr>
          <a:xfrm>
            <a:off x="7092280" y="2780928"/>
            <a:ext cx="1043832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 smtClean="0">
                <a:solidFill>
                  <a:schemeClr val="bg1"/>
                </a:solidFill>
              </a:rPr>
              <a:t>Maduración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32" name="31 Rectángulo redondeado"/>
          <p:cNvSpPr/>
          <p:nvPr/>
        </p:nvSpPr>
        <p:spPr>
          <a:xfrm>
            <a:off x="8064104" y="2780928"/>
            <a:ext cx="1079896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 smtClean="0">
                <a:solidFill>
                  <a:schemeClr val="bg1"/>
                </a:solidFill>
              </a:rPr>
              <a:t>Senescencia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0" y="366972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Fitohormonas</a:t>
            </a:r>
          </a:p>
          <a:p>
            <a:pPr algn="ctr"/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s-MX" sz="16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Aux</a:t>
            </a:r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MX" sz="16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Gib</a:t>
            </a:r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MX" sz="16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Cit</a:t>
            </a:r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MX" sz="16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Bras</a:t>
            </a:r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Poli, </a:t>
            </a:r>
            <a:r>
              <a:rPr lang="es-MX" sz="16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Abs</a:t>
            </a:r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MX" sz="16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Eti</a:t>
            </a:r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s-MX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5" name="34 Conector recto de flecha"/>
          <p:cNvCxnSpPr/>
          <p:nvPr/>
        </p:nvCxnSpPr>
        <p:spPr>
          <a:xfrm>
            <a:off x="179512" y="2564904"/>
            <a:ext cx="8964488" cy="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0" y="1676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00FF"/>
                </a:solidFill>
                <a:latin typeface="Verdana" pitchFamily="34" charset="0"/>
              </a:rPr>
              <a:t>N u t r i c i </a:t>
            </a:r>
            <a:r>
              <a:rPr lang="es-MX" sz="3200" b="1" dirty="0" err="1" smtClean="0">
                <a:solidFill>
                  <a:srgbClr val="0000FF"/>
                </a:solidFill>
                <a:latin typeface="Verdana" pitchFamily="34" charset="0"/>
              </a:rPr>
              <a:t>ó</a:t>
            </a:r>
            <a:r>
              <a:rPr lang="es-MX" sz="3200" b="1" dirty="0" smtClean="0">
                <a:solidFill>
                  <a:srgbClr val="0000FF"/>
                </a:solidFill>
                <a:latin typeface="Verdana" pitchFamily="34" charset="0"/>
              </a:rPr>
              <a:t> n</a:t>
            </a:r>
          </a:p>
          <a:p>
            <a:pPr algn="ctr"/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</a:rPr>
              <a:t>(N, P, K, Ca, Mg, S, Fe, Mn, Fe, </a:t>
            </a:r>
            <a:r>
              <a:rPr lang="es-MX" sz="1600" b="1" dirty="0" err="1" smtClean="0">
                <a:solidFill>
                  <a:srgbClr val="C00000"/>
                </a:solidFill>
                <a:latin typeface="Verdana" pitchFamily="34" charset="0"/>
              </a:rPr>
              <a:t>Cu,B</a:t>
            </a:r>
            <a:r>
              <a:rPr lang="es-MX" sz="1600" b="1" dirty="0" smtClean="0">
                <a:solidFill>
                  <a:srgbClr val="C00000"/>
                </a:solidFill>
                <a:latin typeface="Verdana" pitchFamily="34" charset="0"/>
              </a:rPr>
              <a:t>, Mo, Si)</a:t>
            </a:r>
            <a:endParaRPr lang="es-ES" sz="16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cxnSp>
        <p:nvCxnSpPr>
          <p:cNvPr id="37" name="36 Conector recto de flecha"/>
          <p:cNvCxnSpPr/>
          <p:nvPr/>
        </p:nvCxnSpPr>
        <p:spPr>
          <a:xfrm>
            <a:off x="179512" y="3645024"/>
            <a:ext cx="8964488" cy="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7379296" y="1487992"/>
            <a:ext cx="17647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MX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es-MX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ETO:</a:t>
            </a:r>
          </a:p>
          <a:p>
            <a:pPr algn="r"/>
            <a:endParaRPr lang="es-MX" b="1" i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es-MX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CANTIDAD</a:t>
            </a:r>
          </a:p>
          <a:p>
            <a:pPr algn="r"/>
            <a:endParaRPr lang="es-MX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endParaRPr lang="es-MX" b="1" i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endParaRPr lang="es-MX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endParaRPr lang="es-MX" b="1" i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endParaRPr lang="es-MX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es-MX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CALIDAD</a:t>
            </a:r>
            <a:endParaRPr lang="es-MX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474145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Fitohormona: “Sustancia natural producida por la planta”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26935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197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068" y="5619750"/>
            <a:ext cx="414528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0  -  30 días               40 - 120 días          150 a 180 días    </a:t>
            </a:r>
          </a:p>
          <a:p>
            <a:r>
              <a:rPr lang="es-MX" sz="1400" b="1" dirty="0" smtClean="0"/>
              <a:t> </a:t>
            </a:r>
            <a:r>
              <a:rPr lang="es-MX" sz="1400" b="1" dirty="0" err="1" smtClean="0"/>
              <a:t>brotación</a:t>
            </a:r>
            <a:r>
              <a:rPr lang="es-MX" sz="1400" b="1" dirty="0" smtClean="0"/>
              <a:t>                   </a:t>
            </a:r>
            <a:r>
              <a:rPr lang="es-MX" sz="1400" b="1" dirty="0" err="1" smtClean="0"/>
              <a:t>ahijamiento</a:t>
            </a:r>
            <a:r>
              <a:rPr lang="es-MX" sz="1400" b="1" dirty="0" smtClean="0"/>
              <a:t>           No de tallos             </a:t>
            </a:r>
            <a:endParaRPr lang="en-US" sz="1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2298883" y="6262516"/>
            <a:ext cx="380493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120 a 270 días verdadero crecimiento                    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6103816" y="6244627"/>
            <a:ext cx="282917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270 a 360 días maduración  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riángulo rectángulo 6"/>
          <p:cNvSpPr/>
          <p:nvPr/>
        </p:nvSpPr>
        <p:spPr>
          <a:xfrm rot="5400000">
            <a:off x="535598" y="420055"/>
            <a:ext cx="3980864" cy="459486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7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880860" y="4739640"/>
            <a:ext cx="541020" cy="327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3558540" y="4114800"/>
            <a:ext cx="784860" cy="2971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7071360" y="3756660"/>
            <a:ext cx="143256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76200" y="990600"/>
            <a:ext cx="9067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200" dirty="0" smtClean="0"/>
              <a:t>Bajo </a:t>
            </a:r>
            <a:r>
              <a:rPr lang="es-ES" sz="2200" dirty="0"/>
              <a:t>condiciones de campo la </a:t>
            </a:r>
            <a:r>
              <a:rPr lang="es-ES" sz="2200" dirty="0" smtClean="0"/>
              <a:t>germinación- </a:t>
            </a:r>
            <a:r>
              <a:rPr lang="es-ES" sz="2200" dirty="0" err="1" smtClean="0"/>
              <a:t>brotación</a:t>
            </a:r>
            <a:r>
              <a:rPr lang="es-ES" sz="2200" dirty="0" smtClean="0"/>
              <a:t> </a:t>
            </a:r>
            <a:r>
              <a:rPr lang="es-ES" sz="2200" dirty="0"/>
              <a:t>comienza a los </a:t>
            </a:r>
            <a:r>
              <a:rPr lang="es-ES" sz="2200" dirty="0" smtClean="0"/>
              <a:t>7 </a:t>
            </a:r>
            <a:r>
              <a:rPr lang="es-ES" sz="2200" dirty="0"/>
              <a:t>días y se extiende hasta los </a:t>
            </a:r>
            <a:r>
              <a:rPr lang="es-ES" sz="2200" dirty="0" smtClean="0"/>
              <a:t>35 </a:t>
            </a:r>
            <a:r>
              <a:rPr lang="es-ES" sz="2200" dirty="0"/>
              <a:t>días. </a:t>
            </a:r>
          </a:p>
          <a:p>
            <a:r>
              <a:rPr lang="es-ES" sz="2200" dirty="0" smtClean="0"/>
              <a:t> </a:t>
            </a:r>
            <a:endParaRPr lang="es-E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200" dirty="0"/>
              <a:t>La germinación de las yemas es influenciada por factores externos e internos. </a:t>
            </a:r>
          </a:p>
          <a:p>
            <a:r>
              <a:rPr lang="es-ES" sz="2200" dirty="0" smtClean="0"/>
              <a:t> </a:t>
            </a:r>
            <a:endParaRPr lang="es-E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B050"/>
                </a:solidFill>
              </a:rPr>
              <a:t>Los factores internos son la sanidad de la yema, la humedad del esqueje, el contenido de azúcar reductor del esqueje y su estado nutricional</a:t>
            </a:r>
            <a:r>
              <a:rPr lang="es-ES" sz="2200" dirty="0" smtClean="0">
                <a:solidFill>
                  <a:srgbClr val="00B050"/>
                </a:solidFill>
              </a:rPr>
              <a:t>.</a:t>
            </a:r>
          </a:p>
          <a:p>
            <a:r>
              <a:rPr lang="es-ES" sz="2200" dirty="0" smtClean="0">
                <a:solidFill>
                  <a:srgbClr val="00B050"/>
                </a:solidFill>
              </a:rPr>
              <a:t> </a:t>
            </a:r>
            <a:endParaRPr lang="es-ES" sz="2200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2200" dirty="0"/>
              <a:t>La temperatura óptima para la </a:t>
            </a:r>
            <a:r>
              <a:rPr lang="es-ES" sz="2200" dirty="0" err="1"/>
              <a:t>brotación</a:t>
            </a:r>
            <a:r>
              <a:rPr lang="es-ES" sz="2200" dirty="0"/>
              <a:t> es de alrededor de </a:t>
            </a:r>
            <a:r>
              <a:rPr lang="es-ES" sz="2200" dirty="0" smtClean="0"/>
              <a:t>28 - 30°C</a:t>
            </a:r>
            <a:r>
              <a:rPr lang="es-ES" sz="2200" dirty="0"/>
              <a:t>. </a:t>
            </a:r>
            <a:endParaRPr lang="es-ES" sz="2200" dirty="0" smtClean="0"/>
          </a:p>
          <a:p>
            <a:r>
              <a:rPr lang="es-ES" sz="2200" dirty="0"/>
              <a:t> </a:t>
            </a:r>
            <a:r>
              <a:rPr lang="es-ES" sz="2200" dirty="0" smtClean="0"/>
              <a:t>La </a:t>
            </a:r>
            <a:r>
              <a:rPr lang="es-ES" sz="2200" dirty="0"/>
              <a:t>temperatura mínima </a:t>
            </a:r>
            <a:r>
              <a:rPr lang="es-ES" sz="2200" dirty="0" smtClean="0"/>
              <a:t>es </a:t>
            </a:r>
            <a:r>
              <a:rPr lang="es-ES" sz="2200" dirty="0"/>
              <a:t>de 12ºC. </a:t>
            </a:r>
            <a:endParaRPr lang="es-ES" sz="2200" dirty="0" smtClean="0"/>
          </a:p>
          <a:p>
            <a:r>
              <a:rPr lang="es-ES" sz="2200" dirty="0" smtClean="0"/>
              <a:t> </a:t>
            </a:r>
            <a:endParaRPr lang="es-E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200" dirty="0" smtClean="0"/>
              <a:t>Bajo </a:t>
            </a:r>
            <a:r>
              <a:rPr lang="es-ES" sz="2200" dirty="0"/>
              <a:t>condiciones de campo, una germinación en torno del 60% puede ser considerada segura para un cultivo satisfactorio de caña.</a:t>
            </a:r>
          </a:p>
          <a:p>
            <a:r>
              <a:rPr lang="es-ES" sz="2200" dirty="0"/>
              <a:t> </a:t>
            </a:r>
            <a:endParaRPr lang="es-ES" sz="2200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FASES CRITICAS: BROTACION DE YEMAS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248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76200" y="4625340"/>
            <a:ext cx="8488680" cy="48768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20053" y="3657600"/>
            <a:ext cx="8544827" cy="32004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844040" y="906780"/>
            <a:ext cx="6720840" cy="28956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20053" y="838200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/>
              <a:t> Comienza a los </a:t>
            </a:r>
            <a:r>
              <a:rPr lang="es-ES" sz="2000" dirty="0"/>
              <a:t>40 días después de la </a:t>
            </a:r>
            <a:r>
              <a:rPr lang="es-ES" sz="2000" dirty="0" smtClean="0"/>
              <a:t>plantación, se extiende </a:t>
            </a:r>
            <a:r>
              <a:rPr lang="es-ES" sz="2000" dirty="0"/>
              <a:t>hasta los 120 días.</a:t>
            </a:r>
          </a:p>
          <a:p>
            <a:endParaRPr lang="es-E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/>
              <a:t>Diversos factores, tales como la variedad, la luz, la temperatura, el riego (humedad del suelo) y las prácticas de fertilización afectan al </a:t>
            </a:r>
            <a:r>
              <a:rPr lang="es-ES" sz="2000" dirty="0" err="1"/>
              <a:t>ahijamiento</a:t>
            </a:r>
            <a:r>
              <a:rPr lang="es-ES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B050"/>
                </a:solidFill>
              </a:rPr>
              <a:t>La luz es el factor externo más importante que afecta al </a:t>
            </a:r>
            <a:r>
              <a:rPr lang="es-ES" sz="2000" b="1" dirty="0" err="1">
                <a:solidFill>
                  <a:srgbClr val="00B050"/>
                </a:solidFill>
              </a:rPr>
              <a:t>ahijamiento</a:t>
            </a:r>
            <a:r>
              <a:rPr lang="es-ES" sz="2000" b="1" dirty="0">
                <a:solidFill>
                  <a:srgbClr val="00B050"/>
                </a:solidFill>
              </a:rPr>
              <a:t>. La incidencia de una iluminación adecuada en la base de la planta de caña durante el período de </a:t>
            </a:r>
            <a:r>
              <a:rPr lang="es-ES" sz="2000" b="1" dirty="0" err="1">
                <a:solidFill>
                  <a:srgbClr val="00B050"/>
                </a:solidFill>
              </a:rPr>
              <a:t>ahijamiento</a:t>
            </a:r>
            <a:r>
              <a:rPr lang="es-ES" sz="2000" b="1" dirty="0">
                <a:solidFill>
                  <a:srgbClr val="00B050"/>
                </a:solidFill>
              </a:rPr>
              <a:t> es de vital importancia.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/>
              <a:t>Una temperatura cercana a 30ºC es considerada como óptima para el </a:t>
            </a:r>
            <a:r>
              <a:rPr lang="es-ES" sz="2000" dirty="0" err="1"/>
              <a:t>ahijamiento</a:t>
            </a:r>
            <a:r>
              <a:rPr lang="es-ES" sz="2000" dirty="0"/>
              <a:t>. </a:t>
            </a:r>
            <a:endParaRPr lang="es-ES" sz="2000" dirty="0" smtClean="0"/>
          </a:p>
          <a:p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>90-120 </a:t>
            </a:r>
            <a:r>
              <a:rPr lang="es-ES" sz="2000" dirty="0"/>
              <a:t>días después de la plantación se alcanza la población máxima de retoños. </a:t>
            </a:r>
            <a:endParaRPr lang="es-ES" sz="2000" dirty="0" smtClean="0"/>
          </a:p>
          <a:p>
            <a:r>
              <a:rPr lang="es-ES" sz="2000" dirty="0" smtClean="0"/>
              <a:t>150-180 </a:t>
            </a:r>
            <a:r>
              <a:rPr lang="es-ES" sz="2000" dirty="0"/>
              <a:t>días, por lo menos el 50% de los tallos mueren y se determina la población final de tallos.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 smtClean="0"/>
              <a:t>Aunque </a:t>
            </a:r>
            <a:r>
              <a:rPr lang="es-ES" sz="2000" dirty="0"/>
              <a:t>se formen entre 6-8 retoños de una yema, solo 1.5 a 2 retoños por yema llegan a formar cañas. </a:t>
            </a:r>
            <a:endParaRPr lang="es-ES" sz="2000" dirty="0" smtClean="0"/>
          </a:p>
          <a:p>
            <a:endParaRPr lang="es-E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</a:rPr>
              <a:t>La promoción </a:t>
            </a:r>
            <a:r>
              <a:rPr lang="es-ES" sz="2000" b="1" dirty="0">
                <a:solidFill>
                  <a:srgbClr val="00B050"/>
                </a:solidFill>
              </a:rPr>
              <a:t>de un buen </a:t>
            </a:r>
            <a:r>
              <a:rPr lang="es-ES" sz="2000" b="1" dirty="0" err="1">
                <a:solidFill>
                  <a:srgbClr val="00B050"/>
                </a:solidFill>
              </a:rPr>
              <a:t>ahijamiento</a:t>
            </a:r>
            <a:r>
              <a:rPr lang="es-ES" sz="2000" b="1" dirty="0">
                <a:solidFill>
                  <a:srgbClr val="00B050"/>
                </a:solidFill>
              </a:rPr>
              <a:t> es importante para lograr una población adecuada de cañas.</a:t>
            </a:r>
            <a:endParaRPr lang="es-ES" sz="20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FASES CRITICAS: AHIJAMIENTO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15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" y="477982"/>
            <a:ext cx="8839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El </a:t>
            </a:r>
            <a:r>
              <a:rPr lang="es-ES" b="1" dirty="0">
                <a:solidFill>
                  <a:srgbClr val="00B050"/>
                </a:solidFill>
              </a:rPr>
              <a:t>gran crecimiento comienza a los 120 días después de la plantación y se extiende hasta los 270 días, en un cultivo de 12 meses de duración.</a:t>
            </a:r>
            <a:r>
              <a:rPr lang="es-ES" dirty="0"/>
              <a:t> </a:t>
            </a:r>
            <a:r>
              <a:rPr lang="es-ES" b="1" dirty="0" smtClean="0"/>
              <a:t>PREMADURACION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En </a:t>
            </a:r>
            <a:r>
              <a:rPr lang="es-ES" b="1" dirty="0">
                <a:solidFill>
                  <a:srgbClr val="00B050"/>
                </a:solidFill>
              </a:rPr>
              <a:t>esta fase ocurre una formación frecuente y rápida de hojas, alcanzando un Índice de Área Foliar (IAF) de 6-7</a:t>
            </a:r>
            <a:r>
              <a:rPr lang="es-ES" b="1" dirty="0" smtClean="0">
                <a:solidFill>
                  <a:srgbClr val="00B050"/>
                </a:solidFill>
              </a:rPr>
              <a:t>.</a:t>
            </a:r>
          </a:p>
          <a:p>
            <a:endParaRPr lang="es-ES" b="1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Bajo condiciones favorables los tallos crecen rápidamente, formando de 4-5 nudos por mes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C00000"/>
                </a:solidFill>
              </a:rPr>
              <a:t>El riego por goteo, la </a:t>
            </a:r>
            <a:r>
              <a:rPr lang="es-ES" b="1" dirty="0" err="1">
                <a:solidFill>
                  <a:srgbClr val="C00000"/>
                </a:solidFill>
              </a:rPr>
              <a:t>fertirrigación</a:t>
            </a:r>
            <a:r>
              <a:rPr lang="es-ES" b="1" dirty="0">
                <a:solidFill>
                  <a:srgbClr val="C00000"/>
                </a:solidFill>
              </a:rPr>
              <a:t> y la presencia de condiciones climáticas de calor, humedad y soleamiento favorecen una mayor elongación de la caña. El estrés hídrico reduce la longitud </a:t>
            </a:r>
            <a:r>
              <a:rPr lang="es-ES" b="1" dirty="0" err="1">
                <a:solidFill>
                  <a:srgbClr val="C00000"/>
                </a:solidFill>
              </a:rPr>
              <a:t>internodal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endParaRPr lang="es-ES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49" y="3428231"/>
            <a:ext cx="3858491" cy="34297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-4465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FASES CRITICAS: GRAN CRECIMIENTO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246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" y="457200"/>
            <a:ext cx="899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dirty="0" smtClean="0"/>
              <a:t> La maduración </a:t>
            </a:r>
            <a:r>
              <a:rPr lang="es-ES" dirty="0"/>
              <a:t>dura cerca de 3 meses, comenzando a los </a:t>
            </a:r>
            <a:r>
              <a:rPr lang="es-ES" dirty="0" smtClean="0"/>
              <a:t>270 días.</a:t>
            </a: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B050"/>
                </a:solidFill>
              </a:rPr>
              <a:t>Durante esta fase ocurre la síntesis </a:t>
            </a:r>
            <a:r>
              <a:rPr lang="es-ES" b="1" dirty="0" smtClean="0">
                <a:solidFill>
                  <a:srgbClr val="00B050"/>
                </a:solidFill>
              </a:rPr>
              <a:t>y una </a:t>
            </a:r>
            <a:r>
              <a:rPr lang="es-ES" b="1" dirty="0">
                <a:solidFill>
                  <a:srgbClr val="00B050"/>
                </a:solidFill>
              </a:rPr>
              <a:t>rápida acumulación de </a:t>
            </a:r>
            <a:r>
              <a:rPr lang="es-ES" b="1" dirty="0" smtClean="0">
                <a:solidFill>
                  <a:srgbClr val="00B050"/>
                </a:solidFill>
              </a:rPr>
              <a:t>azúcar.</a:t>
            </a:r>
            <a:endParaRPr lang="es-ES" b="1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A medida que </a:t>
            </a:r>
            <a:r>
              <a:rPr lang="es-ES" dirty="0" smtClean="0"/>
              <a:t>avanza, </a:t>
            </a:r>
            <a:r>
              <a:rPr lang="es-ES" dirty="0"/>
              <a:t>los azúcares simples (monosacáridos, como fructosa y glucosa) son convertidos en azúcar de caña (sacarosa, que es disacárido).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Condiciones </a:t>
            </a:r>
            <a:r>
              <a:rPr lang="es-ES" b="1" dirty="0">
                <a:solidFill>
                  <a:srgbClr val="00B050"/>
                </a:solidFill>
              </a:rPr>
              <a:t>de abundante luminosidad, cielos claros, noches frescas y días calurosos (es decir, con mayor variación diaria de temperatura) y climas secos son altamente estimulantes para la maduración.</a:t>
            </a:r>
            <a:endParaRPr lang="es-ES" b="1" dirty="0">
              <a:solidFill>
                <a:srgbClr val="00B050"/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2488525"/>
            <a:ext cx="5996940" cy="43694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8021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FASES CRITICAS: MADURACION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32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-1" y="775855"/>
            <a:ext cx="9005455" cy="33112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r>
              <a:rPr lang="es-MX" sz="4800" b="1" spc="0" dirty="0" smtClean="0">
                <a:solidFill>
                  <a:srgbClr val="C00000"/>
                </a:solidFill>
                <a:cs typeface="Arial"/>
              </a:rPr>
              <a:t>¡ La realidad !</a:t>
            </a:r>
          </a:p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endParaRPr lang="es-MX" sz="4800" b="1" spc="0" dirty="0" smtClean="0">
              <a:solidFill>
                <a:srgbClr val="C00000"/>
              </a:solidFill>
              <a:cs typeface="Arial"/>
            </a:endParaRPr>
          </a:p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r>
              <a:rPr lang="es-MX" sz="4800" b="1" dirty="0" smtClean="0">
                <a:cs typeface="Arial"/>
              </a:rPr>
              <a:t>L</a:t>
            </a:r>
            <a:r>
              <a:rPr lang="es-MX" sz="4800" b="1" spc="0" dirty="0" smtClean="0">
                <a:cs typeface="Arial"/>
              </a:rPr>
              <a:t>os factores ambientales, directa e indirectamente afectan la productividad</a:t>
            </a:r>
            <a:r>
              <a:rPr lang="es-MX" sz="4800" b="1" spc="-124" dirty="0" smtClean="0">
                <a:cs typeface="Arial"/>
              </a:rPr>
              <a:t> de </a:t>
            </a:r>
            <a:r>
              <a:rPr lang="en-US" sz="4800" b="1" dirty="0" smtClean="0">
                <a:cs typeface="Arial"/>
              </a:rPr>
              <a:t>C</a:t>
            </a:r>
            <a:r>
              <a:rPr sz="4800" b="1" dirty="0" smtClean="0">
                <a:cs typeface="Arial"/>
              </a:rPr>
              <a:t>a</a:t>
            </a:r>
            <a:r>
              <a:rPr lang="es-MX" sz="4800" b="1" dirty="0" smtClean="0">
                <a:cs typeface="Arial"/>
              </a:rPr>
              <a:t>ña de azúcar.</a:t>
            </a:r>
            <a:endParaRPr sz="4800" b="1" dirty="0"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451513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C00000"/>
                </a:solidFill>
              </a:rPr>
              <a:t>¿ Cómo ayudar a la caña frente a esta realidad ?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420"/>
            <a:ext cx="9144000" cy="42824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35461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Factor de éxito es la fertilidad </a:t>
            </a:r>
            <a:r>
              <a:rPr lang="es-MX" sz="3600" b="1" dirty="0"/>
              <a:t>natural </a:t>
            </a:r>
            <a:r>
              <a:rPr lang="es-MX" sz="3600" b="1" dirty="0" smtClean="0"/>
              <a:t>del </a:t>
            </a:r>
            <a:r>
              <a:rPr lang="es-MX" sz="3600" b="1" dirty="0"/>
              <a:t>suelo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80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-1" y="644237"/>
            <a:ext cx="9005455" cy="41494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endParaRPr lang="es-MX" sz="6000" b="1" spc="0" dirty="0" smtClean="0">
              <a:cs typeface="Arial"/>
            </a:endParaRPr>
          </a:p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r>
              <a:rPr sz="6000" b="1" spc="0" dirty="0" smtClean="0">
                <a:cs typeface="Arial"/>
              </a:rPr>
              <a:t>Bio</a:t>
            </a:r>
            <a:r>
              <a:rPr lang="es-MX" sz="6000" b="1" spc="0" dirty="0" smtClean="0">
                <a:cs typeface="Arial"/>
              </a:rPr>
              <a:t>estimulación natural,</a:t>
            </a:r>
          </a:p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r>
              <a:rPr lang="es-MX" sz="6000" b="1" spc="0" dirty="0" smtClean="0">
                <a:cs typeface="Arial"/>
              </a:rPr>
              <a:t> </a:t>
            </a:r>
          </a:p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r>
              <a:rPr lang="es-MX" sz="6000" b="1" spc="0" dirty="0" smtClean="0">
                <a:cs typeface="Arial"/>
              </a:rPr>
              <a:t>una alternativa para</a:t>
            </a:r>
          </a:p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endParaRPr lang="es-MX" sz="6000" b="1" spc="0" dirty="0" smtClean="0">
              <a:cs typeface="Arial"/>
            </a:endParaRPr>
          </a:p>
          <a:p>
            <a:pPr marL="339890" marR="376987" algn="ctr">
              <a:lnSpc>
                <a:spcPts val="4185"/>
              </a:lnSpc>
              <a:spcBef>
                <a:spcPts val="209"/>
              </a:spcBef>
            </a:pPr>
            <a:r>
              <a:rPr lang="es-MX" sz="6000" b="1" spc="0" dirty="0" smtClean="0">
                <a:cs typeface="Arial"/>
              </a:rPr>
              <a:t>  </a:t>
            </a:r>
            <a:r>
              <a:rPr lang="es-MX" sz="6000" b="1" spc="-124" dirty="0" smtClean="0">
                <a:cs typeface="Arial"/>
              </a:rPr>
              <a:t> </a:t>
            </a:r>
            <a:r>
              <a:rPr lang="en-US" sz="6000" b="1" dirty="0" smtClean="0">
                <a:cs typeface="Arial"/>
              </a:rPr>
              <a:t>C</a:t>
            </a:r>
            <a:r>
              <a:rPr sz="6000" b="1" dirty="0" smtClean="0">
                <a:cs typeface="Arial"/>
              </a:rPr>
              <a:t>a</a:t>
            </a:r>
            <a:r>
              <a:rPr lang="es-MX" sz="6000" b="1" dirty="0" smtClean="0">
                <a:cs typeface="Arial"/>
              </a:rPr>
              <a:t>ña de azúcar</a:t>
            </a:r>
            <a:endParaRPr sz="6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2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19750"/>
          </a:xfrm>
          <a:prstGeom prst="rect">
            <a:avLst/>
          </a:prstGeom>
        </p:spPr>
      </p:pic>
      <p:sp>
        <p:nvSpPr>
          <p:cNvPr id="7" name="Triángulo rectángulo 6"/>
          <p:cNvSpPr/>
          <p:nvPr/>
        </p:nvSpPr>
        <p:spPr>
          <a:xfrm rot="5400000">
            <a:off x="444158" y="405874"/>
            <a:ext cx="3980864" cy="459486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137158" y="1866426"/>
            <a:ext cx="237432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0  -  30 días                   </a:t>
            </a:r>
          </a:p>
          <a:p>
            <a:r>
              <a:rPr lang="es-MX" sz="2000" b="1" dirty="0" smtClean="0"/>
              <a:t> </a:t>
            </a:r>
            <a:r>
              <a:rPr lang="es-MX" sz="2000" b="1" dirty="0" err="1" smtClean="0"/>
              <a:t>brotación</a:t>
            </a:r>
            <a:r>
              <a:rPr lang="es-MX" sz="2000" b="1" dirty="0" smtClean="0"/>
              <a:t> de Yemas                               </a:t>
            </a:r>
            <a:endParaRPr lang="en-US" sz="2000" b="1" dirty="0"/>
          </a:p>
        </p:txBody>
      </p:sp>
      <p:sp>
        <p:nvSpPr>
          <p:cNvPr id="9" name="object 13"/>
          <p:cNvSpPr/>
          <p:nvPr/>
        </p:nvSpPr>
        <p:spPr>
          <a:xfrm>
            <a:off x="355645" y="5505385"/>
            <a:ext cx="1770335" cy="834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CuadroTexto 9"/>
          <p:cNvSpPr txBox="1"/>
          <p:nvPr/>
        </p:nvSpPr>
        <p:spPr>
          <a:xfrm>
            <a:off x="2213746" y="5425409"/>
            <a:ext cx="428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Dosis: 0.5 a 1.0 l/ha</a:t>
            </a:r>
          </a:p>
          <a:p>
            <a:r>
              <a:rPr lang="es-MX" sz="2400" b="1" dirty="0" smtClean="0">
                <a:solidFill>
                  <a:srgbClr val="C00000"/>
                </a:solidFill>
              </a:rPr>
              <a:t>Aplicado al surco en la siembra,</a:t>
            </a:r>
          </a:p>
          <a:p>
            <a:r>
              <a:rPr lang="es-MX" sz="2400" b="1" dirty="0" smtClean="0">
                <a:solidFill>
                  <a:srgbClr val="C00000"/>
                </a:solidFill>
              </a:rPr>
              <a:t>Y en </a:t>
            </a:r>
            <a:r>
              <a:rPr lang="es-MX" sz="2400" b="1" dirty="0" err="1">
                <a:solidFill>
                  <a:srgbClr val="C00000"/>
                </a:solidFill>
              </a:rPr>
              <a:t>d</a:t>
            </a:r>
            <a:r>
              <a:rPr lang="es-MX" sz="2400" b="1" dirty="0" err="1" smtClean="0">
                <a:solidFill>
                  <a:srgbClr val="C00000"/>
                </a:solidFill>
              </a:rPr>
              <a:t>rench</a:t>
            </a:r>
            <a:r>
              <a:rPr lang="es-MX" sz="2400" b="1" dirty="0" smtClean="0">
                <a:solidFill>
                  <a:srgbClr val="C00000"/>
                </a:solidFill>
              </a:rPr>
              <a:t> en socas.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0" y="918052"/>
            <a:ext cx="91440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Qué es?.- Es un complejo orgánico a base de extractos vegetales, 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	     </a:t>
            </a:r>
            <a:r>
              <a:rPr lang="es-MX" altLang="en-US" sz="2200" b="1" dirty="0" smtClean="0">
                <a:solidFill>
                  <a:srgbClr val="00B050"/>
                </a:solidFill>
              </a:rPr>
              <a:t>activa genes los cuales sintetizan las fitohormonas y coadyuva con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>
                <a:solidFill>
                  <a:srgbClr val="00B050"/>
                </a:solidFill>
              </a:rPr>
              <a:t>	 </a:t>
            </a:r>
            <a:r>
              <a:rPr lang="es-MX" altLang="en-US" sz="2200" b="1" dirty="0" smtClean="0">
                <a:solidFill>
                  <a:srgbClr val="00B050"/>
                </a:solidFill>
              </a:rPr>
              <a:t>    varios procesos fisiológicos.</a:t>
            </a:r>
            <a:endParaRPr lang="es-MX" altLang="en-US" sz="22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n-US" sz="2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Qué hace?.- Estimula  la síntesis de enzimas que activan el metabolismo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	     </a:t>
            </a:r>
            <a:r>
              <a:rPr lang="es-MX" altLang="en-US" sz="2200" b="1" dirty="0" smtClean="0"/>
              <a:t>y activa genes que sintetizan las fitohormonas, repercutiendo </a:t>
            </a:r>
            <a:r>
              <a:rPr lang="es-MX" altLang="en-US" sz="2200" b="1" dirty="0"/>
              <a:t>en </a:t>
            </a:r>
            <a:endParaRPr lang="es-MX" altLang="en-US" sz="22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	 </a:t>
            </a:r>
            <a:r>
              <a:rPr lang="es-MX" altLang="en-US" sz="2200" b="1" dirty="0" smtClean="0"/>
              <a:t>   </a:t>
            </a:r>
            <a:r>
              <a:rPr lang="es-MX" altLang="en-US" sz="2200" b="1" u="sng" dirty="0" smtClean="0">
                <a:solidFill>
                  <a:srgbClr val="00B050"/>
                </a:solidFill>
              </a:rPr>
              <a:t>la uniformidad de la </a:t>
            </a:r>
            <a:r>
              <a:rPr lang="es-MX" altLang="en-US" sz="2200" b="1" u="sng" dirty="0" err="1" smtClean="0">
                <a:solidFill>
                  <a:srgbClr val="00B050"/>
                </a:solidFill>
              </a:rPr>
              <a:t>brotación</a:t>
            </a:r>
            <a:r>
              <a:rPr lang="es-MX" altLang="en-US" sz="2200" b="1" u="sng" dirty="0" smtClean="0">
                <a:solidFill>
                  <a:srgbClr val="00B050"/>
                </a:solidFill>
              </a:rPr>
              <a:t> de yemas </a:t>
            </a:r>
            <a:r>
              <a:rPr lang="es-MX" altLang="en-US" sz="2200" b="1" dirty="0" smtClean="0"/>
              <a:t> y da mayor vigor a las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 </a:t>
            </a:r>
            <a:r>
              <a:rPr lang="es-MX" altLang="en-US" sz="2200" b="1" dirty="0" smtClean="0"/>
              <a:t>         plántulas.</a:t>
            </a:r>
            <a:endParaRPr lang="es-MX" altLang="en-US" sz="2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n-US" sz="2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Cómo se aplica?.- Disuelto en </a:t>
            </a:r>
            <a:r>
              <a:rPr lang="es-MX" altLang="en-US" sz="2200" b="1" dirty="0" smtClean="0"/>
              <a:t>agua, asperjando a los esquejes, 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	</a:t>
            </a:r>
            <a:r>
              <a:rPr lang="es-MX" altLang="en-US" sz="2200" b="1" dirty="0" smtClean="0"/>
              <a:t>    inmersión, en </a:t>
            </a:r>
            <a:r>
              <a:rPr lang="es-MX" altLang="en-US" sz="2200" b="1" dirty="0" err="1" smtClean="0"/>
              <a:t>drench</a:t>
            </a:r>
            <a:r>
              <a:rPr lang="es-MX" altLang="en-US" sz="2200" b="1" dirty="0" smtClean="0"/>
              <a:t>; puede </a:t>
            </a:r>
            <a:r>
              <a:rPr lang="es-MX" altLang="en-US" sz="2200" b="1" dirty="0"/>
              <a:t>mezclarse </a:t>
            </a:r>
            <a:r>
              <a:rPr lang="es-MX" altLang="en-US" sz="2200" b="1" dirty="0" smtClean="0"/>
              <a:t>con plaguicidas que 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 </a:t>
            </a:r>
            <a:r>
              <a:rPr lang="es-MX" altLang="en-US" sz="2200" b="1" dirty="0" smtClean="0"/>
              <a:t>         requieran para curar la caña.</a:t>
            </a:r>
            <a:endParaRPr lang="es-MX" altLang="en-US" sz="2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Dosis?.- </a:t>
            </a:r>
            <a:r>
              <a:rPr lang="es-MX" altLang="en-US" sz="2200" b="1" dirty="0" smtClean="0"/>
              <a:t>0.5 hasta 1 l /ha</a:t>
            </a:r>
            <a:endParaRPr lang="es-MX" altLang="en-US" sz="2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n-US" sz="2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Qué se espera?.- </a:t>
            </a:r>
            <a:r>
              <a:rPr lang="es-MX" altLang="en-US" sz="2200" b="1" dirty="0" smtClean="0"/>
              <a:t>Velocidad de </a:t>
            </a:r>
            <a:r>
              <a:rPr lang="es-MX" altLang="en-US" sz="2200" b="1" dirty="0" err="1" smtClean="0"/>
              <a:t>brotación</a:t>
            </a:r>
            <a:r>
              <a:rPr lang="es-MX" altLang="en-US" sz="2200" b="1" dirty="0" smtClean="0"/>
              <a:t>, mas tallos/m, vigor de plantas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z="2200" b="1" dirty="0"/>
              <a:t> </a:t>
            </a:r>
            <a:r>
              <a:rPr lang="es-MX" altLang="en-US" sz="2200" b="1" dirty="0" smtClean="0"/>
              <a:t>          mayor productividad.</a:t>
            </a:r>
            <a:endParaRPr lang="es-MX" altLang="en-US" sz="2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2200" b="1" dirty="0"/>
          </a:p>
        </p:txBody>
      </p:sp>
      <p:graphicFrame>
        <p:nvGraphicFramePr>
          <p:cNvPr id="70659" name="Object 4"/>
          <p:cNvGraphicFramePr>
            <a:graphicFrameLocks noChangeAspect="1"/>
          </p:cNvGraphicFramePr>
          <p:nvPr/>
        </p:nvGraphicFramePr>
        <p:xfrm>
          <a:off x="3203575" y="0"/>
          <a:ext cx="2160588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5" name="Fotografía de Photo Editor" r:id="rId3" imgW="7020905" imgH="4648849" progId="MSPhotoEd.3">
                  <p:embed/>
                </p:oleObj>
              </mc:Choice>
              <mc:Fallback>
                <p:oleObj name="Fotografía de Photo Editor" r:id="rId3" imgW="7020905" imgH="464884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0"/>
                        <a:ext cx="2160588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90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t="26047" r="20174" b="14198"/>
          <a:stretch>
            <a:fillRect/>
          </a:stretch>
        </p:blipFill>
        <p:spPr bwMode="auto">
          <a:xfrm>
            <a:off x="-1" y="198561"/>
            <a:ext cx="9144001" cy="593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909555"/>
              </p:ext>
            </p:extLst>
          </p:nvPr>
        </p:nvGraphicFramePr>
        <p:xfrm>
          <a:off x="6099175" y="2004060"/>
          <a:ext cx="2160588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Fotografía de Photo Editor" r:id="rId4" imgW="7020905" imgH="4648849" progId="MSPhotoEd.3">
                  <p:embed/>
                </p:oleObj>
              </mc:Choice>
              <mc:Fallback>
                <p:oleObj name="Fotografía de Photo Editor" r:id="rId4" imgW="7020905" imgH="464884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9175" y="2004060"/>
                        <a:ext cx="2160588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8886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CaixaDeTexto 8"/>
          <p:cNvSpPr txBox="1"/>
          <p:nvPr/>
        </p:nvSpPr>
        <p:spPr>
          <a:xfrm>
            <a:off x="556495" y="2864739"/>
            <a:ext cx="3882731" cy="3013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Montagem do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Rizotron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CaixaDeTexto 12"/>
          <p:cNvSpPr txBox="1"/>
          <p:nvPr/>
        </p:nvSpPr>
        <p:spPr>
          <a:xfrm>
            <a:off x="4282440" y="2864739"/>
            <a:ext cx="4861560" cy="452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Comparativo de tamanho com 60 dias.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279" y="515349"/>
            <a:ext cx="3910947" cy="2276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250"/>
            </a:solidFill>
            <a:miter lim="800000"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1207" y="515349"/>
            <a:ext cx="3910947" cy="2276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250"/>
            </a:solidFill>
            <a:miter lim="800000"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833" y="3317700"/>
            <a:ext cx="6623745" cy="3296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25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2130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91200"/>
            <a:ext cx="984923" cy="0"/>
          </a:xfrm>
          <a:prstGeom prst="line">
            <a:avLst/>
          </a:prstGeom>
          <a:ln w="381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3"/>
          <p:cNvSpPr txBox="1"/>
          <p:nvPr/>
        </p:nvSpPr>
        <p:spPr>
          <a:xfrm>
            <a:off x="1000522" y="271956"/>
            <a:ext cx="2649123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AVALIAÇÕES</a:t>
            </a:r>
          </a:p>
          <a:p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CANA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1182270"/>
            <a:ext cx="9144000" cy="452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Peso de raízes /g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758" y="1760363"/>
            <a:ext cx="6818322" cy="388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0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91200"/>
            <a:ext cx="984923" cy="0"/>
          </a:xfrm>
          <a:prstGeom prst="line">
            <a:avLst/>
          </a:prstGeom>
          <a:ln w="381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3"/>
          <p:cNvSpPr txBox="1"/>
          <p:nvPr/>
        </p:nvSpPr>
        <p:spPr>
          <a:xfrm>
            <a:off x="1000522" y="397440"/>
            <a:ext cx="2649123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AVALIAÇÕES</a:t>
            </a:r>
          </a:p>
          <a:p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CANA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1191707"/>
            <a:ext cx="9144000" cy="452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400" dirty="0" smtClean="0">
                <a:latin typeface="Arial" pitchFamily="34" charset="0"/>
                <a:cs typeface="Arial" pitchFamily="34" charset="0"/>
              </a:rPr>
              <a:t>Peso de parte aérea /g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4760" y="1808258"/>
            <a:ext cx="6738600" cy="384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85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0" y="5118227"/>
            <a:ext cx="9139809" cy="17157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578642" algn="r">
              <a:lnSpc>
                <a:spcPts val="1625"/>
              </a:lnSpc>
              <a:spcBef>
                <a:spcPts val="81"/>
              </a:spcBef>
            </a:pPr>
            <a:r>
              <a:rPr sz="2400" spc="0" baseline="3413" dirty="0" smtClean="0">
                <a:latin typeface="Calibri"/>
                <a:cs typeface="Calibri"/>
              </a:rPr>
              <a:t>x</a:t>
            </a:r>
            <a:r>
              <a:rPr sz="2400" spc="-16" baseline="3413" dirty="0" smtClean="0">
                <a:latin typeface="Calibri"/>
                <a:cs typeface="Calibri"/>
              </a:rPr>
              <a:t> </a:t>
            </a:r>
            <a:r>
              <a:rPr sz="2400" spc="-144" baseline="3413" dirty="0" smtClean="0">
                <a:latin typeface="Calibri"/>
                <a:cs typeface="Calibri"/>
              </a:rPr>
              <a:t>T</a:t>
            </a:r>
            <a:r>
              <a:rPr sz="2400" spc="0" baseline="3413" dirty="0" smtClean="0">
                <a:latin typeface="Calibri"/>
                <a:cs typeface="Calibri"/>
              </a:rPr>
              <a:t>e</a:t>
            </a:r>
            <a:r>
              <a:rPr sz="2400" spc="-14" baseline="3413" dirty="0" smtClean="0">
                <a:latin typeface="Calibri"/>
                <a:cs typeface="Calibri"/>
              </a:rPr>
              <a:t>s</a:t>
            </a:r>
            <a:r>
              <a:rPr sz="2400" spc="-4" baseline="3413" dirty="0" smtClean="0">
                <a:latin typeface="Calibri"/>
                <a:cs typeface="Calibri"/>
              </a:rPr>
              <a:t>t</a:t>
            </a:r>
            <a:r>
              <a:rPr sz="2400" spc="0" baseline="3413" dirty="0" smtClean="0">
                <a:latin typeface="Calibri"/>
                <a:cs typeface="Calibri"/>
              </a:rPr>
              <a:t>e</a:t>
            </a:r>
            <a:r>
              <a:rPr sz="2400" spc="-4" baseline="3413" dirty="0" smtClean="0">
                <a:latin typeface="Calibri"/>
                <a:cs typeface="Calibri"/>
              </a:rPr>
              <a:t>m</a:t>
            </a:r>
            <a:r>
              <a:rPr sz="2400" spc="0" baseline="3413" dirty="0" smtClean="0">
                <a:latin typeface="Calibri"/>
                <a:cs typeface="Calibri"/>
              </a:rPr>
              <a:t>un</a:t>
            </a:r>
            <a:r>
              <a:rPr sz="2400" spc="4" baseline="3413" dirty="0" smtClean="0">
                <a:latin typeface="Calibri"/>
                <a:cs typeface="Calibri"/>
              </a:rPr>
              <a:t>h</a:t>
            </a:r>
            <a:r>
              <a:rPr sz="2400" spc="0" baseline="3413" dirty="0" smtClean="0">
                <a:latin typeface="Calibri"/>
                <a:cs typeface="Calibri"/>
              </a:rPr>
              <a:t>a</a:t>
            </a:r>
            <a:endParaRPr sz="1600" dirty="0">
              <a:latin typeface="Calibri"/>
              <a:cs typeface="Calibri"/>
            </a:endParaRPr>
          </a:p>
          <a:p>
            <a:pPr marL="5100916" marR="3054275" algn="ctr">
              <a:lnSpc>
                <a:spcPts val="1440"/>
              </a:lnSpc>
            </a:pPr>
            <a:r>
              <a:rPr sz="2800" b="1" spc="0" baseline="3900" dirty="0" smtClean="0">
                <a:latin typeface="Calibri"/>
                <a:cs typeface="Calibri"/>
              </a:rPr>
              <a:t>T</a:t>
            </a:r>
            <a:r>
              <a:rPr sz="2800" b="1" spc="-14" baseline="3900" dirty="0" smtClean="0">
                <a:latin typeface="Calibri"/>
                <a:cs typeface="Calibri"/>
              </a:rPr>
              <a:t>ES</a:t>
            </a:r>
            <a:r>
              <a:rPr sz="2800" b="1" spc="0" baseline="3900" dirty="0" smtClean="0">
                <a:latin typeface="Calibri"/>
                <a:cs typeface="Calibri"/>
              </a:rPr>
              <a:t>T</a:t>
            </a:r>
            <a:r>
              <a:rPr lang="es-MX" sz="2800" b="1" spc="0" baseline="3900" dirty="0" smtClean="0">
                <a:latin typeface="Calibri"/>
                <a:cs typeface="Calibri"/>
              </a:rPr>
              <a:t>IGO</a:t>
            </a:r>
            <a:endParaRPr sz="2800" b="1" dirty="0">
              <a:latin typeface="Calibri"/>
              <a:cs typeface="Calibri"/>
            </a:endParaRPr>
          </a:p>
          <a:p>
            <a:pPr marL="5302631">
              <a:lnSpc>
                <a:spcPct val="101725"/>
              </a:lnSpc>
              <a:spcBef>
                <a:spcPts val="4738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21620" y="5247132"/>
            <a:ext cx="1946820" cy="522731"/>
          </a:xfrm>
          <a:custGeom>
            <a:avLst/>
            <a:gdLst/>
            <a:ahLst/>
            <a:cxnLst/>
            <a:rect l="l" t="t" r="r" b="b"/>
            <a:pathLst>
              <a:path w="1188720" h="522731">
                <a:moveTo>
                  <a:pt x="0" y="522732"/>
                </a:moveTo>
                <a:lnTo>
                  <a:pt x="1188720" y="522732"/>
                </a:lnTo>
                <a:lnTo>
                  <a:pt x="1188720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62" y="726948"/>
            <a:ext cx="6957949" cy="59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9713" y="20828"/>
            <a:ext cx="1912874" cy="1068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994407"/>
            <a:ext cx="7141464" cy="3035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740" y="232963"/>
            <a:ext cx="1262540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Região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4528" y="232963"/>
            <a:ext cx="3257092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Campo</a:t>
            </a:r>
            <a:r>
              <a:rPr sz="2800" b="1" spc="-74" dirty="0" smtClean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Florido/MG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10958" y="1929002"/>
            <a:ext cx="1762617" cy="3185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207">
              <a:lnSpc>
                <a:spcPts val="1725"/>
              </a:lnSpc>
              <a:spcBef>
                <a:spcPts val="86"/>
              </a:spcBef>
            </a:pPr>
            <a:r>
              <a:rPr sz="2400" b="1" spc="0" baseline="3413" dirty="0" smtClean="0">
                <a:latin typeface="Calibri"/>
                <a:cs typeface="Calibri"/>
              </a:rPr>
              <a:t>D</a:t>
            </a:r>
            <a:r>
              <a:rPr sz="2400" b="1" spc="-4" baseline="3413" dirty="0" smtClean="0">
                <a:latin typeface="Calibri"/>
                <a:cs typeface="Calibri"/>
              </a:rPr>
              <a:t>a</a:t>
            </a:r>
            <a:r>
              <a:rPr sz="2400" b="1" spc="-14" baseline="3413" dirty="0" smtClean="0">
                <a:latin typeface="Calibri"/>
                <a:cs typeface="Calibri"/>
              </a:rPr>
              <a:t>t</a:t>
            </a:r>
            <a:r>
              <a:rPr sz="2400" b="1" spc="0" baseline="3413" dirty="0" smtClean="0">
                <a:latin typeface="Calibri"/>
                <a:cs typeface="Calibri"/>
              </a:rPr>
              <a:t>a</a:t>
            </a:r>
            <a:r>
              <a:rPr sz="2400" b="1" spc="-41" baseline="3413" dirty="0" smtClean="0">
                <a:latin typeface="Calibri"/>
                <a:cs typeface="Calibri"/>
              </a:rPr>
              <a:t> </a:t>
            </a:r>
            <a:r>
              <a:rPr sz="2400" b="1" spc="-4" baseline="3413" dirty="0" smtClean="0">
                <a:latin typeface="Calibri"/>
                <a:cs typeface="Calibri"/>
              </a:rPr>
              <a:t>d</a:t>
            </a:r>
            <a:r>
              <a:rPr sz="2400" b="1" spc="0" baseline="3413" dirty="0" smtClean="0">
                <a:latin typeface="Calibri"/>
                <a:cs typeface="Calibri"/>
              </a:rPr>
              <a:t>e</a:t>
            </a:r>
            <a:r>
              <a:rPr sz="2400" b="1" spc="-6" baseline="3413" dirty="0" smtClean="0">
                <a:latin typeface="Calibri"/>
                <a:cs typeface="Calibri"/>
              </a:rPr>
              <a:t> </a:t>
            </a:r>
            <a:r>
              <a:rPr sz="2400" b="1" spc="0" baseline="3413" dirty="0" smtClean="0">
                <a:latin typeface="Calibri"/>
                <a:cs typeface="Calibri"/>
              </a:rPr>
              <a:t>in</a:t>
            </a:r>
            <a:r>
              <a:rPr sz="2400" b="1" spc="-14" baseline="3413" dirty="0" smtClean="0">
                <a:latin typeface="Calibri"/>
                <a:cs typeface="Calibri"/>
              </a:rPr>
              <a:t>st</a:t>
            </a:r>
            <a:r>
              <a:rPr sz="2400" b="1" spc="0" baseline="3413" dirty="0" smtClean="0">
                <a:latin typeface="Calibri"/>
                <a:cs typeface="Calibri"/>
              </a:rPr>
              <a:t>a</a:t>
            </a:r>
            <a:r>
              <a:rPr sz="2400" b="1" spc="4" baseline="3413" dirty="0" smtClean="0">
                <a:latin typeface="Calibri"/>
                <a:cs typeface="Calibri"/>
              </a:rPr>
              <a:t>l</a:t>
            </a:r>
            <a:r>
              <a:rPr sz="2400" b="1" spc="0" baseline="3413" dirty="0" smtClean="0">
                <a:latin typeface="Calibri"/>
                <a:cs typeface="Calibri"/>
              </a:rPr>
              <a:t>açã</a:t>
            </a:r>
            <a:r>
              <a:rPr sz="2400" b="1" spc="4" baseline="3413" dirty="0" smtClean="0">
                <a:latin typeface="Calibri"/>
                <a:cs typeface="Calibri"/>
              </a:rPr>
              <a:t>o</a:t>
            </a:r>
            <a:r>
              <a:rPr sz="2400" b="1" spc="0" baseline="3413" dirty="0" smtClean="0"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12700" marR="37207">
              <a:lnSpc>
                <a:spcPts val="1730"/>
              </a:lnSpc>
              <a:spcBef>
                <a:spcPts val="0"/>
              </a:spcBef>
            </a:pPr>
            <a:r>
              <a:rPr sz="2400" spc="-4" baseline="3413" dirty="0" smtClean="0">
                <a:latin typeface="Calibri"/>
                <a:cs typeface="Calibri"/>
              </a:rPr>
              <a:t>21</a:t>
            </a:r>
            <a:r>
              <a:rPr sz="2400" spc="0" baseline="3413" dirty="0" smtClean="0">
                <a:latin typeface="Calibri"/>
                <a:cs typeface="Calibri"/>
              </a:rPr>
              <a:t>/</a:t>
            </a:r>
            <a:r>
              <a:rPr sz="2400" spc="-9" baseline="3413" dirty="0" smtClean="0">
                <a:latin typeface="Calibri"/>
                <a:cs typeface="Calibri"/>
              </a:rPr>
              <a:t>0</a:t>
            </a:r>
            <a:r>
              <a:rPr sz="2400" spc="-4" baseline="3413" dirty="0" smtClean="0">
                <a:latin typeface="Calibri"/>
                <a:cs typeface="Calibri"/>
              </a:rPr>
              <a:t>2</a:t>
            </a:r>
            <a:r>
              <a:rPr sz="2400" spc="0" baseline="3413" dirty="0" smtClean="0">
                <a:latin typeface="Calibri"/>
                <a:cs typeface="Calibri"/>
              </a:rPr>
              <a:t>/</a:t>
            </a:r>
            <a:r>
              <a:rPr sz="2400" spc="-9" baseline="3413" dirty="0" smtClean="0">
                <a:latin typeface="Calibri"/>
                <a:cs typeface="Calibri"/>
              </a:rPr>
              <a:t>2</a:t>
            </a:r>
            <a:r>
              <a:rPr sz="2400" spc="-4" baseline="3413" dirty="0" smtClean="0">
                <a:latin typeface="Calibri"/>
                <a:cs typeface="Calibri"/>
              </a:rPr>
              <a:t>0</a:t>
            </a:r>
            <a:r>
              <a:rPr sz="2400" spc="4" baseline="3413" dirty="0" smtClean="0">
                <a:latin typeface="Calibri"/>
                <a:cs typeface="Calibri"/>
              </a:rPr>
              <a:t>1</a:t>
            </a:r>
            <a:r>
              <a:rPr sz="2400" spc="0" baseline="3413" dirty="0" smtClean="0"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  <a:p>
            <a:pPr marL="12700" marR="37207">
              <a:lnSpc>
                <a:spcPct val="101725"/>
              </a:lnSpc>
              <a:spcBef>
                <a:spcPts val="684"/>
              </a:spcBef>
            </a:pPr>
            <a:r>
              <a:rPr sz="1600" b="1" spc="-79" dirty="0" smtClean="0">
                <a:latin typeface="Calibri"/>
                <a:cs typeface="Calibri"/>
              </a:rPr>
              <a:t>V</a:t>
            </a:r>
            <a:r>
              <a:rPr sz="1600" b="1" spc="0" dirty="0" smtClean="0">
                <a:latin typeface="Calibri"/>
                <a:cs typeface="Calibri"/>
              </a:rPr>
              <a:t>ari</a:t>
            </a:r>
            <a:r>
              <a:rPr sz="1600" b="1" spc="4" dirty="0" smtClean="0">
                <a:latin typeface="Calibri"/>
                <a:cs typeface="Calibri"/>
              </a:rPr>
              <a:t>e</a:t>
            </a:r>
            <a:r>
              <a:rPr sz="1600" b="1" spc="-4" dirty="0" smtClean="0">
                <a:latin typeface="Calibri"/>
                <a:cs typeface="Calibri"/>
              </a:rPr>
              <a:t>d</a:t>
            </a:r>
            <a:r>
              <a:rPr sz="1600" b="1" spc="0" dirty="0" smtClean="0">
                <a:latin typeface="Calibri"/>
                <a:cs typeface="Calibri"/>
              </a:rPr>
              <a:t>ade:</a:t>
            </a:r>
            <a:r>
              <a:rPr sz="1600" b="1" spc="-67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RB</a:t>
            </a:r>
            <a:r>
              <a:rPr sz="1600" spc="-2" dirty="0" smtClean="0">
                <a:latin typeface="Calibri"/>
                <a:cs typeface="Calibri"/>
              </a:rPr>
              <a:t> </a:t>
            </a:r>
            <a:r>
              <a:rPr sz="1600" spc="-4" dirty="0" smtClean="0">
                <a:latin typeface="Calibri"/>
                <a:cs typeface="Calibri"/>
              </a:rPr>
              <a:t>86</a:t>
            </a:r>
            <a:r>
              <a:rPr sz="1600" spc="0" dirty="0" smtClean="0">
                <a:latin typeface="Calibri"/>
                <a:cs typeface="Calibri"/>
              </a:rPr>
              <a:t>-</a:t>
            </a:r>
            <a:endParaRPr sz="1600">
              <a:latin typeface="Calibri"/>
              <a:cs typeface="Calibri"/>
            </a:endParaRPr>
          </a:p>
          <a:p>
            <a:pPr marL="12700" marR="37207">
              <a:lnSpc>
                <a:spcPts val="1730"/>
              </a:lnSpc>
              <a:spcBef>
                <a:spcPts val="86"/>
              </a:spcBef>
            </a:pPr>
            <a:r>
              <a:rPr sz="2400" spc="-4" baseline="3413" dirty="0" smtClean="0">
                <a:latin typeface="Calibri"/>
                <a:cs typeface="Calibri"/>
              </a:rPr>
              <a:t>7515;</a:t>
            </a:r>
            <a:endParaRPr sz="1600">
              <a:latin typeface="Calibri"/>
              <a:cs typeface="Calibri"/>
            </a:endParaRPr>
          </a:p>
          <a:p>
            <a:pPr marL="12700" marR="37207">
              <a:lnSpc>
                <a:spcPct val="101725"/>
              </a:lnSpc>
              <a:spcBef>
                <a:spcPts val="698"/>
              </a:spcBef>
            </a:pPr>
            <a:r>
              <a:rPr sz="1600" b="1" spc="0" dirty="0" smtClean="0">
                <a:latin typeface="Calibri"/>
                <a:cs typeface="Calibri"/>
              </a:rPr>
              <a:t>S</a:t>
            </a:r>
            <a:r>
              <a:rPr sz="1600" b="1" spc="4" dirty="0" smtClean="0">
                <a:latin typeface="Calibri"/>
                <a:cs typeface="Calibri"/>
              </a:rPr>
              <a:t>o</a:t>
            </a:r>
            <a:r>
              <a:rPr sz="1600" b="1" spc="0" dirty="0" smtClean="0">
                <a:latin typeface="Calibri"/>
                <a:cs typeface="Calibri"/>
              </a:rPr>
              <a:t>l</a:t>
            </a:r>
            <a:r>
              <a:rPr sz="1600" b="1" spc="9" dirty="0" smtClean="0">
                <a:latin typeface="Calibri"/>
                <a:cs typeface="Calibri"/>
              </a:rPr>
              <a:t>o</a:t>
            </a:r>
            <a:r>
              <a:rPr sz="1600" b="1" spc="0" dirty="0" smtClean="0">
                <a:latin typeface="Calibri"/>
                <a:cs typeface="Calibri"/>
              </a:rPr>
              <a:t>:</a:t>
            </a:r>
            <a:r>
              <a:rPr sz="1600" b="1" spc="-28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L</a:t>
            </a:r>
            <a:r>
              <a:rPr sz="1600" spc="-4" dirty="0" smtClean="0">
                <a:latin typeface="Calibri"/>
                <a:cs typeface="Calibri"/>
              </a:rPr>
              <a:t>at</a:t>
            </a:r>
            <a:r>
              <a:rPr sz="1600" spc="0" dirty="0" smtClean="0">
                <a:latin typeface="Calibri"/>
                <a:cs typeface="Calibri"/>
              </a:rPr>
              <a:t>ossolo;</a:t>
            </a:r>
            <a:endParaRPr sz="1600">
              <a:latin typeface="Calibri"/>
              <a:cs typeface="Calibri"/>
            </a:endParaRPr>
          </a:p>
          <a:p>
            <a:pPr marL="12700" marR="146188">
              <a:lnSpc>
                <a:spcPts val="1730"/>
              </a:lnSpc>
              <a:spcBef>
                <a:spcPts val="996"/>
              </a:spcBef>
            </a:pPr>
            <a:r>
              <a:rPr sz="1600" b="1" spc="0" dirty="0" smtClean="0">
                <a:latin typeface="Calibri"/>
                <a:cs typeface="Calibri"/>
              </a:rPr>
              <a:t>M</a:t>
            </a:r>
            <a:r>
              <a:rPr sz="1600" b="1" spc="-4" dirty="0" smtClean="0">
                <a:latin typeface="Calibri"/>
                <a:cs typeface="Calibri"/>
              </a:rPr>
              <a:t>ud</a:t>
            </a:r>
            <a:r>
              <a:rPr sz="1600" b="1" spc="0" dirty="0" smtClean="0">
                <a:latin typeface="Calibri"/>
                <a:cs typeface="Calibri"/>
              </a:rPr>
              <a:t>as:</a:t>
            </a:r>
            <a:r>
              <a:rPr sz="1600" b="1" spc="-19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2</a:t>
            </a:r>
            <a:r>
              <a:rPr sz="1600" spc="-3" dirty="0" smtClean="0">
                <a:latin typeface="Calibri"/>
                <a:cs typeface="Calibri"/>
              </a:rPr>
              <a:t> </a:t>
            </a:r>
            <a:r>
              <a:rPr sz="1600" spc="-4" dirty="0" smtClean="0">
                <a:latin typeface="Calibri"/>
                <a:cs typeface="Calibri"/>
              </a:rPr>
              <a:t>t</a:t>
            </a:r>
            <a:r>
              <a:rPr sz="1600" spc="0" dirty="0" smtClean="0">
                <a:latin typeface="Calibri"/>
                <a:cs typeface="Calibri"/>
              </a:rPr>
              <a:t>ol</a:t>
            </a:r>
            <a:r>
              <a:rPr sz="1600" spc="-9" dirty="0" smtClean="0">
                <a:latin typeface="Calibri"/>
                <a:cs typeface="Calibri"/>
              </a:rPr>
              <a:t>e</a:t>
            </a:r>
            <a:r>
              <a:rPr sz="1600" spc="-4" dirty="0" smtClean="0">
                <a:latin typeface="Calibri"/>
                <a:cs typeface="Calibri"/>
              </a:rPr>
              <a:t>t</a:t>
            </a:r>
            <a:r>
              <a:rPr sz="1600" spc="0" dirty="0" smtClean="0">
                <a:latin typeface="Calibri"/>
                <a:cs typeface="Calibri"/>
              </a:rPr>
              <a:t>es </a:t>
            </a:r>
            <a:r>
              <a:rPr sz="1600" spc="-14" dirty="0" smtClean="0">
                <a:latin typeface="Calibri"/>
                <a:cs typeface="Calibri"/>
              </a:rPr>
              <a:t>c</a:t>
            </a:r>
            <a:r>
              <a:rPr sz="1600" spc="0" dirty="0" smtClean="0">
                <a:latin typeface="Calibri"/>
                <a:cs typeface="Calibri"/>
              </a:rPr>
              <a:t>om</a:t>
            </a:r>
            <a:r>
              <a:rPr sz="1600" spc="-27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4</a:t>
            </a:r>
            <a:r>
              <a:rPr sz="1600" spc="-3" dirty="0" smtClean="0">
                <a:latin typeface="Calibri"/>
                <a:cs typeface="Calibri"/>
              </a:rPr>
              <a:t> </a:t>
            </a:r>
            <a:r>
              <a:rPr sz="1600" spc="-9" dirty="0" smtClean="0">
                <a:latin typeface="Calibri"/>
                <a:cs typeface="Calibri"/>
              </a:rPr>
              <a:t>g</a:t>
            </a:r>
            <a:r>
              <a:rPr sz="1600" spc="0" dirty="0" smtClean="0">
                <a:latin typeface="Calibri"/>
                <a:cs typeface="Calibri"/>
              </a:rPr>
              <a:t>e</a:t>
            </a:r>
            <a:r>
              <a:rPr sz="1600" spc="-4" dirty="0" smtClean="0">
                <a:latin typeface="Calibri"/>
                <a:cs typeface="Calibri"/>
              </a:rPr>
              <a:t>m</a:t>
            </a:r>
            <a:r>
              <a:rPr sz="1600" spc="0" dirty="0" smtClean="0">
                <a:latin typeface="Calibri"/>
                <a:cs typeface="Calibri"/>
              </a:rPr>
              <a:t>as</a:t>
            </a:r>
            <a:r>
              <a:rPr sz="1600" spc="-42" dirty="0" smtClean="0">
                <a:latin typeface="Calibri"/>
                <a:cs typeface="Calibri"/>
              </a:rPr>
              <a:t> </a:t>
            </a:r>
            <a:r>
              <a:rPr sz="1600" spc="-14" dirty="0" smtClean="0">
                <a:latin typeface="Calibri"/>
                <a:cs typeface="Calibri"/>
              </a:rPr>
              <a:t>c</a:t>
            </a:r>
            <a:r>
              <a:rPr sz="1600" spc="0" dirty="0" smtClean="0">
                <a:latin typeface="Calibri"/>
                <a:cs typeface="Calibri"/>
              </a:rPr>
              <a:t>a</a:t>
            </a:r>
            <a:r>
              <a:rPr sz="1600" spc="4" dirty="0" smtClean="0">
                <a:latin typeface="Calibri"/>
                <a:cs typeface="Calibri"/>
              </a:rPr>
              <a:t>d</a:t>
            </a:r>
            <a:r>
              <a:rPr sz="1600" spc="0" dirty="0" smtClean="0">
                <a:latin typeface="Calibri"/>
                <a:cs typeface="Calibri"/>
              </a:rPr>
              <a:t>a;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1725"/>
              </a:lnSpc>
              <a:spcBef>
                <a:spcPts val="768"/>
              </a:spcBef>
            </a:pPr>
            <a:r>
              <a:rPr sz="1600" b="1" spc="4" dirty="0" smtClean="0">
                <a:latin typeface="Calibri"/>
                <a:cs typeface="Calibri"/>
              </a:rPr>
              <a:t>A</a:t>
            </a:r>
            <a:r>
              <a:rPr sz="1600" b="1" spc="-4" dirty="0" smtClean="0">
                <a:latin typeface="Calibri"/>
                <a:cs typeface="Calibri"/>
              </a:rPr>
              <a:t>p</a:t>
            </a:r>
            <a:r>
              <a:rPr sz="1600" b="1" spc="0" dirty="0" smtClean="0">
                <a:latin typeface="Calibri"/>
                <a:cs typeface="Calibri"/>
              </a:rPr>
              <a:t>l</a:t>
            </a:r>
            <a:r>
              <a:rPr sz="1600" b="1" spc="4" dirty="0" smtClean="0">
                <a:latin typeface="Calibri"/>
                <a:cs typeface="Calibri"/>
              </a:rPr>
              <a:t>i</a:t>
            </a:r>
            <a:r>
              <a:rPr sz="1600" b="1" spc="-4" dirty="0" smtClean="0">
                <a:latin typeface="Calibri"/>
                <a:cs typeface="Calibri"/>
              </a:rPr>
              <a:t>c</a:t>
            </a:r>
            <a:r>
              <a:rPr sz="1600" b="1" spc="0" dirty="0" smtClean="0">
                <a:latin typeface="Calibri"/>
                <a:cs typeface="Calibri"/>
              </a:rPr>
              <a:t>açã</a:t>
            </a:r>
            <a:r>
              <a:rPr sz="1600" b="1" spc="4" dirty="0" smtClean="0">
                <a:latin typeface="Calibri"/>
                <a:cs typeface="Calibri"/>
              </a:rPr>
              <a:t>o</a:t>
            </a:r>
            <a:r>
              <a:rPr sz="1600" b="1" spc="0" dirty="0" smtClean="0">
                <a:latin typeface="Calibri"/>
                <a:cs typeface="Calibri"/>
              </a:rPr>
              <a:t>:</a:t>
            </a:r>
            <a:r>
              <a:rPr sz="1600" b="1" spc="-63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aspe</a:t>
            </a:r>
            <a:r>
              <a:rPr sz="1600" spc="-29" dirty="0" smtClean="0">
                <a:latin typeface="Calibri"/>
                <a:cs typeface="Calibri"/>
              </a:rPr>
              <a:t>r</a:t>
            </a:r>
            <a:r>
              <a:rPr sz="1600" spc="0" dirty="0" smtClean="0">
                <a:latin typeface="Calibri"/>
                <a:cs typeface="Calibri"/>
              </a:rPr>
              <a:t>são;</a:t>
            </a:r>
            <a:endParaRPr sz="1600">
              <a:latin typeface="Calibri"/>
              <a:cs typeface="Calibri"/>
            </a:endParaRPr>
          </a:p>
          <a:p>
            <a:pPr marL="12700" marR="37207">
              <a:lnSpc>
                <a:spcPct val="101725"/>
              </a:lnSpc>
              <a:spcBef>
                <a:spcPts val="784"/>
              </a:spcBef>
            </a:pPr>
            <a:r>
              <a:rPr sz="1600" b="1" spc="0" dirty="0" smtClean="0">
                <a:latin typeface="Calibri"/>
                <a:cs typeface="Calibri"/>
              </a:rPr>
              <a:t>D</a:t>
            </a:r>
            <a:r>
              <a:rPr sz="1600" b="1" spc="4" dirty="0" smtClean="0">
                <a:latin typeface="Calibri"/>
                <a:cs typeface="Calibri"/>
              </a:rPr>
              <a:t>o</a:t>
            </a:r>
            <a:r>
              <a:rPr sz="1600" b="1" spc="0" dirty="0" smtClean="0">
                <a:latin typeface="Calibri"/>
                <a:cs typeface="Calibri"/>
              </a:rPr>
              <a:t>se</a:t>
            </a:r>
            <a:r>
              <a:rPr sz="1600" b="1" spc="-33" dirty="0" smtClean="0">
                <a:latin typeface="Calibri"/>
                <a:cs typeface="Calibri"/>
              </a:rPr>
              <a:t> </a:t>
            </a:r>
            <a:r>
              <a:rPr sz="1600" b="1" spc="0" dirty="0" smtClean="0">
                <a:latin typeface="Calibri"/>
                <a:cs typeface="Calibri"/>
              </a:rPr>
              <a:t>B</a:t>
            </a:r>
            <a:r>
              <a:rPr sz="1600" b="1" spc="9" dirty="0" smtClean="0">
                <a:latin typeface="Calibri"/>
                <a:cs typeface="Calibri"/>
              </a:rPr>
              <a:t>i</a:t>
            </a:r>
            <a:r>
              <a:rPr sz="1600" b="1" spc="-4" dirty="0" smtClean="0">
                <a:latin typeface="Calibri"/>
                <a:cs typeface="Calibri"/>
              </a:rPr>
              <a:t>o</a:t>
            </a:r>
            <a:r>
              <a:rPr sz="1600" b="1" spc="-9" dirty="0" smtClean="0">
                <a:latin typeface="Calibri"/>
                <a:cs typeface="Calibri"/>
              </a:rPr>
              <a:t>z</a:t>
            </a:r>
            <a:r>
              <a:rPr sz="1600" b="1" spc="0" dirty="0" smtClean="0">
                <a:latin typeface="Calibri"/>
                <a:cs typeface="Calibri"/>
              </a:rPr>
              <a:t>yme:</a:t>
            </a:r>
            <a:endParaRPr sz="1600">
              <a:latin typeface="Calibri"/>
              <a:cs typeface="Calibri"/>
            </a:endParaRPr>
          </a:p>
          <a:p>
            <a:pPr marL="12700" marR="37207">
              <a:lnSpc>
                <a:spcPts val="1730"/>
              </a:lnSpc>
              <a:spcBef>
                <a:spcPts val="86"/>
              </a:spcBef>
            </a:pPr>
            <a:r>
              <a:rPr sz="2400" spc="-4" baseline="3413" dirty="0" smtClean="0">
                <a:latin typeface="Calibri"/>
                <a:cs typeface="Calibri"/>
              </a:rPr>
              <a:t>0</a:t>
            </a:r>
            <a:r>
              <a:rPr sz="2400" spc="0" baseline="3413" dirty="0" smtClean="0">
                <a:latin typeface="Calibri"/>
                <a:cs typeface="Calibri"/>
              </a:rPr>
              <a:t>,</a:t>
            </a:r>
            <a:r>
              <a:rPr sz="2400" spc="-4" baseline="3413" dirty="0" smtClean="0">
                <a:latin typeface="Calibri"/>
                <a:cs typeface="Calibri"/>
              </a:rPr>
              <a:t>5</a:t>
            </a:r>
            <a:r>
              <a:rPr sz="2400" spc="0" baseline="3413" dirty="0" smtClean="0">
                <a:latin typeface="Calibri"/>
                <a:cs typeface="Calibri"/>
              </a:rPr>
              <a:t>L/ha</a:t>
            </a:r>
            <a:endParaRPr sz="1600">
              <a:latin typeface="Calibri"/>
              <a:cs typeface="Calibri"/>
            </a:endParaRPr>
          </a:p>
          <a:p>
            <a:pPr marL="12700" marR="37207">
              <a:lnSpc>
                <a:spcPct val="101725"/>
              </a:lnSpc>
              <a:spcBef>
                <a:spcPts val="684"/>
              </a:spcBef>
            </a:pPr>
            <a:r>
              <a:rPr sz="1600" b="1" spc="-29" dirty="0" smtClean="0">
                <a:latin typeface="Calibri"/>
                <a:cs typeface="Calibri"/>
              </a:rPr>
              <a:t>A</a:t>
            </a:r>
            <a:r>
              <a:rPr sz="1600" b="1" spc="-25" dirty="0" smtClean="0">
                <a:latin typeface="Calibri"/>
                <a:cs typeface="Calibri"/>
              </a:rPr>
              <a:t>v</a:t>
            </a:r>
            <a:r>
              <a:rPr sz="1600" b="1" spc="0" dirty="0" smtClean="0">
                <a:latin typeface="Calibri"/>
                <a:cs typeface="Calibri"/>
              </a:rPr>
              <a:t>a</a:t>
            </a:r>
            <a:r>
              <a:rPr sz="1600" b="1" spc="4" dirty="0" smtClean="0">
                <a:latin typeface="Calibri"/>
                <a:cs typeface="Calibri"/>
              </a:rPr>
              <a:t>l</a:t>
            </a:r>
            <a:r>
              <a:rPr sz="1600" b="1" spc="0" dirty="0" smtClean="0">
                <a:latin typeface="Calibri"/>
                <a:cs typeface="Calibri"/>
              </a:rPr>
              <a:t>i</a:t>
            </a:r>
            <a:r>
              <a:rPr sz="1600" b="1" spc="4" dirty="0" smtClean="0">
                <a:latin typeface="Calibri"/>
                <a:cs typeface="Calibri"/>
              </a:rPr>
              <a:t>a</a:t>
            </a:r>
            <a:r>
              <a:rPr sz="1600" b="1" spc="-4" dirty="0" smtClean="0">
                <a:latin typeface="Calibri"/>
                <a:cs typeface="Calibri"/>
              </a:rPr>
              <a:t>ç</a:t>
            </a:r>
            <a:r>
              <a:rPr sz="1600" b="1" spc="0" dirty="0" smtClean="0">
                <a:latin typeface="Calibri"/>
                <a:cs typeface="Calibri"/>
              </a:rPr>
              <a:t>ã</a:t>
            </a:r>
            <a:r>
              <a:rPr sz="1600" b="1" spc="9" dirty="0" smtClean="0">
                <a:latin typeface="Calibri"/>
                <a:cs typeface="Calibri"/>
              </a:rPr>
              <a:t>o</a:t>
            </a:r>
            <a:r>
              <a:rPr sz="1600" b="1" spc="0" dirty="0" smtClean="0">
                <a:latin typeface="Calibri"/>
                <a:cs typeface="Calibri"/>
              </a:rPr>
              <a:t>:</a:t>
            </a:r>
            <a:r>
              <a:rPr sz="1600" b="1" spc="-78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Bi</a:t>
            </a:r>
            <a:r>
              <a:rPr sz="1600" spc="-25" dirty="0" smtClean="0">
                <a:latin typeface="Calibri"/>
                <a:cs typeface="Calibri"/>
              </a:rPr>
              <a:t>o</a:t>
            </a:r>
            <a:r>
              <a:rPr sz="1600" spc="-4" dirty="0" smtClean="0">
                <a:latin typeface="Calibri"/>
                <a:cs typeface="Calibri"/>
              </a:rPr>
              <a:t>z</a:t>
            </a:r>
            <a:r>
              <a:rPr sz="1600" spc="0" dirty="0" smtClean="0">
                <a:latin typeface="Calibri"/>
                <a:cs typeface="Calibri"/>
              </a:rPr>
              <a:t>y</a:t>
            </a:r>
            <a:r>
              <a:rPr sz="1600" spc="-4" dirty="0" smtClean="0">
                <a:latin typeface="Calibri"/>
                <a:cs typeface="Calibri"/>
              </a:rPr>
              <a:t>m</a:t>
            </a:r>
            <a:r>
              <a:rPr sz="1600" spc="0" dirty="0" smtClean="0"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98720" y="5247132"/>
            <a:ext cx="1188720" cy="5227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595607" y="2237355"/>
            <a:ext cx="2734733" cy="8580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1495">
              <a:lnSpc>
                <a:spcPts val="6755"/>
              </a:lnSpc>
              <a:spcBef>
                <a:spcPts val="337"/>
              </a:spcBef>
            </a:pPr>
            <a:r>
              <a:rPr sz="3600" b="1" spc="-1034" dirty="0" smtClean="0">
                <a:solidFill>
                  <a:srgbClr val="FFC000"/>
                </a:solidFill>
                <a:latin typeface="+mj-lt"/>
                <a:cs typeface="Times New Roman"/>
              </a:rPr>
              <a:t> </a:t>
            </a:r>
            <a:r>
              <a:rPr sz="3600" b="1" spc="0" baseline="21740" dirty="0" smtClean="0">
                <a:solidFill>
                  <a:srgbClr val="FFC000"/>
                </a:solidFill>
                <a:latin typeface="+mj-lt"/>
                <a:cs typeface="Arial"/>
              </a:rPr>
              <a:t>De</a:t>
            </a:r>
            <a:r>
              <a:rPr sz="3600" b="1" spc="-14" baseline="21740" dirty="0" smtClean="0">
                <a:solidFill>
                  <a:srgbClr val="FFC000"/>
                </a:solidFill>
                <a:latin typeface="+mj-lt"/>
                <a:cs typeface="Arial"/>
              </a:rPr>
              <a:t>s</a:t>
            </a:r>
            <a:r>
              <a:rPr lang="es-MX" sz="3600" b="1" spc="-14" baseline="21740" dirty="0" smtClean="0">
                <a:solidFill>
                  <a:srgbClr val="FFC000"/>
                </a:solidFill>
                <a:latin typeface="+mj-lt"/>
                <a:cs typeface="Arial"/>
              </a:rPr>
              <a:t>arrollo</a:t>
            </a:r>
            <a:r>
              <a:rPr lang="es-MX" sz="3600" b="1" spc="0" baseline="21740" dirty="0" smtClean="0">
                <a:solidFill>
                  <a:srgbClr val="FFC000"/>
                </a:solidFill>
                <a:latin typeface="+mj-lt"/>
                <a:cs typeface="Arial"/>
              </a:rPr>
              <a:t> Radicular</a:t>
            </a:r>
            <a:endParaRPr sz="3600" b="1" dirty="0">
              <a:solidFill>
                <a:srgbClr val="FFC000"/>
              </a:solidFill>
              <a:latin typeface="+mj-lt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9216" y="2432680"/>
            <a:ext cx="467741" cy="467360"/>
          </a:xfrm>
          <a:custGeom>
            <a:avLst/>
            <a:gdLst/>
            <a:ahLst/>
            <a:cxnLst/>
            <a:rect l="l" t="t" r="r" b="b"/>
            <a:pathLst>
              <a:path w="467741" h="467360">
                <a:moveTo>
                  <a:pt x="12700" y="150622"/>
                </a:moveTo>
                <a:lnTo>
                  <a:pt x="0" y="267335"/>
                </a:lnTo>
                <a:lnTo>
                  <a:pt x="170561" y="285876"/>
                </a:lnTo>
                <a:lnTo>
                  <a:pt x="152145" y="455040"/>
                </a:lnTo>
                <a:lnTo>
                  <a:pt x="265684" y="467360"/>
                </a:lnTo>
                <a:lnTo>
                  <a:pt x="284099" y="298196"/>
                </a:lnTo>
                <a:lnTo>
                  <a:pt x="455041" y="316864"/>
                </a:lnTo>
                <a:lnTo>
                  <a:pt x="467741" y="200151"/>
                </a:lnTo>
                <a:lnTo>
                  <a:pt x="296799" y="181483"/>
                </a:lnTo>
                <a:lnTo>
                  <a:pt x="315213" y="12446"/>
                </a:lnTo>
                <a:lnTo>
                  <a:pt x="201549" y="0"/>
                </a:lnTo>
                <a:lnTo>
                  <a:pt x="183261" y="169163"/>
                </a:lnTo>
                <a:lnTo>
                  <a:pt x="12700" y="150622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>
            <a:noAutofit/>
          </a:bodyPr>
          <a:lstStyle/>
          <a:p>
            <a:endParaRPr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629412" y="3875532"/>
            <a:ext cx="2805684" cy="18364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4"/>
              </a:spcBef>
            </a:pPr>
            <a:endParaRPr sz="750"/>
          </a:p>
          <a:p>
            <a:pPr marL="21945">
              <a:lnSpc>
                <a:spcPct val="95825"/>
              </a:lnSpc>
              <a:spcBef>
                <a:spcPts val="4000"/>
              </a:spcBef>
            </a:pPr>
            <a:r>
              <a:rPr sz="4000" b="1" spc="-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86632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546604" y="806196"/>
            <a:ext cx="3249168" cy="5221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20612" y="6123432"/>
            <a:ext cx="818388" cy="647700"/>
          </a:xfrm>
          <a:custGeom>
            <a:avLst/>
            <a:gdLst/>
            <a:ahLst/>
            <a:cxnLst/>
            <a:rect l="l" t="t" r="r" b="b"/>
            <a:pathLst>
              <a:path w="818388" h="647700">
                <a:moveTo>
                  <a:pt x="0" y="647700"/>
                </a:moveTo>
                <a:lnTo>
                  <a:pt x="818388" y="647700"/>
                </a:lnTo>
                <a:lnTo>
                  <a:pt x="818388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6399" y="3546229"/>
            <a:ext cx="1895855" cy="1415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67200" y="6108192"/>
            <a:ext cx="2071116" cy="522731"/>
          </a:xfrm>
          <a:custGeom>
            <a:avLst/>
            <a:gdLst/>
            <a:ahLst/>
            <a:cxnLst/>
            <a:rect l="l" t="t" r="r" b="b"/>
            <a:pathLst>
              <a:path w="2071116" h="522731">
                <a:moveTo>
                  <a:pt x="0" y="522731"/>
                </a:moveTo>
                <a:lnTo>
                  <a:pt x="2071116" y="522731"/>
                </a:lnTo>
                <a:lnTo>
                  <a:pt x="2071116" y="0"/>
                </a:lnTo>
                <a:lnTo>
                  <a:pt x="0" y="0"/>
                </a:lnTo>
                <a:lnTo>
                  <a:pt x="0" y="5227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46604" y="6108192"/>
            <a:ext cx="1594104" cy="307847"/>
          </a:xfrm>
          <a:custGeom>
            <a:avLst/>
            <a:gdLst/>
            <a:ahLst/>
            <a:cxnLst/>
            <a:rect l="l" t="t" r="r" b="b"/>
            <a:pathLst>
              <a:path w="1594104" h="307848">
                <a:moveTo>
                  <a:pt x="0" y="307847"/>
                </a:moveTo>
                <a:lnTo>
                  <a:pt x="1594104" y="307847"/>
                </a:lnTo>
                <a:lnTo>
                  <a:pt x="1594104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8740" y="196387"/>
            <a:ext cx="1262540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Região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64528" y="196387"/>
            <a:ext cx="2032735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Ma</a:t>
            </a:r>
            <a:r>
              <a:rPr sz="2800" b="1" spc="4" dirty="0" smtClean="0">
                <a:solidFill>
                  <a:srgbClr val="336600"/>
                </a:solidFill>
                <a:latin typeface="Arial"/>
                <a:cs typeface="Arial"/>
              </a:rPr>
              <a:t>r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ingá/PR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4583" y="1652904"/>
            <a:ext cx="1049061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5"/>
              </a:lnSpc>
              <a:spcBef>
                <a:spcPts val="96"/>
              </a:spcBef>
            </a:pPr>
            <a:r>
              <a:rPr sz="2700" b="1" u="heavy" spc="-4" baseline="3034" dirty="0" smtClean="0">
                <a:latin typeface="Calibri"/>
                <a:cs typeface="Calibri"/>
              </a:rPr>
              <a:t>R</a:t>
            </a:r>
            <a:r>
              <a:rPr sz="2700" b="1" u="heavy" spc="0" baseline="3034" dirty="0" smtClean="0">
                <a:latin typeface="Calibri"/>
                <a:cs typeface="Calibri"/>
              </a:rPr>
              <a:t>I</a:t>
            </a:r>
            <a:r>
              <a:rPr sz="2700" b="1" u="heavy" spc="-19" baseline="3034" dirty="0" smtClean="0">
                <a:latin typeface="Calibri"/>
                <a:cs typeface="Calibri"/>
              </a:rPr>
              <a:t>Z</a:t>
            </a:r>
            <a:r>
              <a:rPr sz="2700" b="1" u="heavy" spc="-39" baseline="3034" dirty="0" smtClean="0">
                <a:latin typeface="Calibri"/>
                <a:cs typeface="Calibri"/>
              </a:rPr>
              <a:t>O</a:t>
            </a:r>
            <a:r>
              <a:rPr sz="2700" b="1" u="heavy" spc="0" baseline="3034" dirty="0" smtClean="0">
                <a:latin typeface="Calibri"/>
                <a:cs typeface="Calibri"/>
              </a:rPr>
              <a:t>T</a:t>
            </a:r>
            <a:r>
              <a:rPr sz="2700" b="1" u="heavy" spc="-19" baseline="3034" dirty="0" smtClean="0">
                <a:latin typeface="Calibri"/>
                <a:cs typeface="Calibri"/>
              </a:rPr>
              <a:t>R</a:t>
            </a:r>
            <a:r>
              <a:rPr sz="2700" b="1" u="heavy" spc="0" baseline="3034" dirty="0" smtClean="0">
                <a:latin typeface="Calibri"/>
                <a:cs typeface="Calibri"/>
              </a:rPr>
              <a:t>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53833" y="2373629"/>
            <a:ext cx="2002393" cy="29658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207">
              <a:lnSpc>
                <a:spcPts val="1725"/>
              </a:lnSpc>
              <a:spcBef>
                <a:spcPts val="86"/>
              </a:spcBef>
            </a:pPr>
            <a:r>
              <a:rPr sz="2400" b="1" spc="0" baseline="3413" dirty="0" smtClean="0">
                <a:latin typeface="Calibri"/>
                <a:cs typeface="Calibri"/>
              </a:rPr>
              <a:t>D</a:t>
            </a:r>
            <a:r>
              <a:rPr sz="2400" b="1" spc="-4" baseline="3413" dirty="0" smtClean="0">
                <a:latin typeface="Calibri"/>
                <a:cs typeface="Calibri"/>
              </a:rPr>
              <a:t>a</a:t>
            </a:r>
            <a:r>
              <a:rPr sz="2400" b="1" spc="-14" baseline="3413" dirty="0" smtClean="0">
                <a:latin typeface="Calibri"/>
                <a:cs typeface="Calibri"/>
              </a:rPr>
              <a:t>t</a:t>
            </a:r>
            <a:r>
              <a:rPr sz="2400" b="1" spc="0" baseline="3413" dirty="0" smtClean="0">
                <a:latin typeface="Calibri"/>
                <a:cs typeface="Calibri"/>
              </a:rPr>
              <a:t>a</a:t>
            </a:r>
            <a:r>
              <a:rPr sz="2400" b="1" spc="-41" baseline="3413" dirty="0" smtClean="0">
                <a:latin typeface="Calibri"/>
                <a:cs typeface="Calibri"/>
              </a:rPr>
              <a:t> </a:t>
            </a:r>
            <a:r>
              <a:rPr sz="2400" b="1" spc="-4" baseline="3413" dirty="0" smtClean="0">
                <a:latin typeface="Calibri"/>
                <a:cs typeface="Calibri"/>
              </a:rPr>
              <a:t>d</a:t>
            </a:r>
            <a:r>
              <a:rPr sz="2400" b="1" spc="0" baseline="3413" dirty="0" smtClean="0">
                <a:latin typeface="Calibri"/>
                <a:cs typeface="Calibri"/>
              </a:rPr>
              <a:t>e</a:t>
            </a:r>
            <a:r>
              <a:rPr sz="2400" b="1" spc="-6" baseline="3413" dirty="0" smtClean="0">
                <a:latin typeface="Calibri"/>
                <a:cs typeface="Calibri"/>
              </a:rPr>
              <a:t> </a:t>
            </a:r>
            <a:r>
              <a:rPr sz="2400" b="1" spc="0" baseline="3413" dirty="0" smtClean="0">
                <a:latin typeface="Calibri"/>
                <a:cs typeface="Calibri"/>
              </a:rPr>
              <a:t>in</a:t>
            </a:r>
            <a:r>
              <a:rPr sz="2400" b="1" spc="-14" baseline="3413" dirty="0" smtClean="0">
                <a:latin typeface="Calibri"/>
                <a:cs typeface="Calibri"/>
              </a:rPr>
              <a:t>st</a:t>
            </a:r>
            <a:r>
              <a:rPr sz="2400" b="1" spc="0" baseline="3413" dirty="0" smtClean="0">
                <a:latin typeface="Calibri"/>
                <a:cs typeface="Calibri"/>
              </a:rPr>
              <a:t>a</a:t>
            </a:r>
            <a:r>
              <a:rPr sz="2400" b="1" spc="4" baseline="3413" dirty="0" smtClean="0">
                <a:latin typeface="Calibri"/>
                <a:cs typeface="Calibri"/>
              </a:rPr>
              <a:t>l</a:t>
            </a:r>
            <a:r>
              <a:rPr sz="2400" b="1" spc="0" baseline="3413" dirty="0" smtClean="0">
                <a:latin typeface="Calibri"/>
                <a:cs typeface="Calibri"/>
              </a:rPr>
              <a:t>açã</a:t>
            </a:r>
            <a:r>
              <a:rPr sz="2400" b="1" spc="4" baseline="3413" dirty="0" smtClean="0">
                <a:latin typeface="Calibri"/>
                <a:cs typeface="Calibri"/>
              </a:rPr>
              <a:t>o</a:t>
            </a:r>
            <a:r>
              <a:rPr sz="2400" b="1" spc="0" baseline="3413" dirty="0" smtClean="0">
                <a:latin typeface="Calibri"/>
                <a:cs typeface="Calibri"/>
              </a:rPr>
              <a:t>:</a:t>
            </a:r>
            <a:endParaRPr sz="1600" dirty="0">
              <a:latin typeface="Calibri"/>
              <a:cs typeface="Calibri"/>
            </a:endParaRPr>
          </a:p>
          <a:p>
            <a:pPr marL="12700" marR="37207">
              <a:lnSpc>
                <a:spcPts val="1730"/>
              </a:lnSpc>
              <a:spcBef>
                <a:spcPts val="0"/>
              </a:spcBef>
            </a:pPr>
            <a:r>
              <a:rPr sz="2400" spc="-4" baseline="3413" dirty="0" smtClean="0">
                <a:latin typeface="Calibri"/>
                <a:cs typeface="Calibri"/>
              </a:rPr>
              <a:t>18</a:t>
            </a:r>
            <a:r>
              <a:rPr sz="2400" spc="0" baseline="3413" dirty="0" smtClean="0">
                <a:latin typeface="Calibri"/>
                <a:cs typeface="Calibri"/>
              </a:rPr>
              <a:t>/</a:t>
            </a:r>
            <a:r>
              <a:rPr sz="2400" spc="-9" baseline="3413" dirty="0" smtClean="0">
                <a:latin typeface="Calibri"/>
                <a:cs typeface="Calibri"/>
              </a:rPr>
              <a:t>0</a:t>
            </a:r>
            <a:r>
              <a:rPr sz="2400" spc="-4" baseline="3413" dirty="0" smtClean="0">
                <a:latin typeface="Calibri"/>
                <a:cs typeface="Calibri"/>
              </a:rPr>
              <a:t>6</a:t>
            </a:r>
            <a:r>
              <a:rPr sz="2400" spc="0" baseline="3413" dirty="0" smtClean="0">
                <a:latin typeface="Calibri"/>
                <a:cs typeface="Calibri"/>
              </a:rPr>
              <a:t>/</a:t>
            </a:r>
            <a:r>
              <a:rPr sz="2400" spc="-9" baseline="3413" dirty="0" smtClean="0">
                <a:latin typeface="Calibri"/>
                <a:cs typeface="Calibri"/>
              </a:rPr>
              <a:t>2</a:t>
            </a:r>
            <a:r>
              <a:rPr sz="2400" spc="-4" baseline="3413" dirty="0" smtClean="0">
                <a:latin typeface="Calibri"/>
                <a:cs typeface="Calibri"/>
              </a:rPr>
              <a:t>0</a:t>
            </a:r>
            <a:r>
              <a:rPr sz="2400" spc="4" baseline="3413" dirty="0" smtClean="0">
                <a:latin typeface="Calibri"/>
                <a:cs typeface="Calibri"/>
              </a:rPr>
              <a:t>1</a:t>
            </a:r>
            <a:r>
              <a:rPr sz="2400" spc="0" baseline="3413" dirty="0" smtClean="0">
                <a:latin typeface="Calibri"/>
                <a:cs typeface="Calibri"/>
              </a:rPr>
              <a:t>4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1725"/>
              </a:lnSpc>
              <a:spcBef>
                <a:spcPts val="684"/>
              </a:spcBef>
            </a:pPr>
            <a:r>
              <a:rPr sz="1600" b="1" spc="-79" dirty="0" smtClean="0">
                <a:latin typeface="Calibri"/>
                <a:cs typeface="Calibri"/>
              </a:rPr>
              <a:t>V</a:t>
            </a:r>
            <a:r>
              <a:rPr sz="1600" b="1" spc="0" dirty="0" smtClean="0">
                <a:latin typeface="Calibri"/>
                <a:cs typeface="Calibri"/>
              </a:rPr>
              <a:t>ari</a:t>
            </a:r>
            <a:r>
              <a:rPr sz="1600" b="1" spc="4" dirty="0" smtClean="0">
                <a:latin typeface="Calibri"/>
                <a:cs typeface="Calibri"/>
              </a:rPr>
              <a:t>e</a:t>
            </a:r>
            <a:r>
              <a:rPr sz="1600" b="1" spc="-4" dirty="0" smtClean="0">
                <a:latin typeface="Calibri"/>
                <a:cs typeface="Calibri"/>
              </a:rPr>
              <a:t>d</a:t>
            </a:r>
            <a:r>
              <a:rPr sz="1600" b="1" spc="0" dirty="0" smtClean="0">
                <a:latin typeface="Calibri"/>
                <a:cs typeface="Calibri"/>
              </a:rPr>
              <a:t>ade:</a:t>
            </a:r>
            <a:r>
              <a:rPr sz="1600" b="1" spc="-67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RB</a:t>
            </a:r>
            <a:r>
              <a:rPr sz="1600" spc="-2" dirty="0" smtClean="0">
                <a:latin typeface="Calibri"/>
                <a:cs typeface="Calibri"/>
              </a:rPr>
              <a:t> </a:t>
            </a:r>
            <a:r>
              <a:rPr sz="1600" spc="-4" dirty="0" smtClean="0">
                <a:latin typeface="Calibri"/>
                <a:cs typeface="Calibri"/>
              </a:rPr>
              <a:t>8</a:t>
            </a:r>
            <a:r>
              <a:rPr sz="1600" spc="0" dirty="0" smtClean="0">
                <a:latin typeface="Calibri"/>
                <a:cs typeface="Calibri"/>
              </a:rPr>
              <a:t>5</a:t>
            </a:r>
            <a:r>
              <a:rPr sz="1600" spc="-1" dirty="0" smtClean="0">
                <a:latin typeface="Calibri"/>
                <a:cs typeface="Calibri"/>
              </a:rPr>
              <a:t> </a:t>
            </a:r>
            <a:r>
              <a:rPr sz="1600" spc="-4" dirty="0" smtClean="0">
                <a:latin typeface="Calibri"/>
                <a:cs typeface="Calibri"/>
              </a:rPr>
              <a:t>7515</a:t>
            </a:r>
            <a:r>
              <a:rPr sz="1600" spc="0" dirty="0" smtClean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marL="12700" marR="37207">
              <a:lnSpc>
                <a:spcPct val="101725"/>
              </a:lnSpc>
              <a:spcBef>
                <a:spcPts val="770"/>
              </a:spcBef>
            </a:pPr>
            <a:r>
              <a:rPr sz="1600" b="1" spc="0" dirty="0" smtClean="0">
                <a:latin typeface="Calibri"/>
                <a:cs typeface="Calibri"/>
              </a:rPr>
              <a:t>So</a:t>
            </a:r>
            <a:r>
              <a:rPr sz="1600" b="1" spc="4" dirty="0" smtClean="0">
                <a:latin typeface="Calibri"/>
                <a:cs typeface="Calibri"/>
              </a:rPr>
              <a:t>l</a:t>
            </a:r>
            <a:r>
              <a:rPr sz="1600" b="1" spc="0" dirty="0" smtClean="0">
                <a:latin typeface="Calibri"/>
                <a:cs typeface="Calibri"/>
              </a:rPr>
              <a:t>o:</a:t>
            </a:r>
            <a:r>
              <a:rPr sz="1600" b="1" spc="-4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Solo</a:t>
            </a:r>
            <a:r>
              <a:rPr sz="1600" spc="-7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lo</a:t>
            </a:r>
            <a:r>
              <a:rPr sz="1600" spc="-14" dirty="0" smtClean="0">
                <a:latin typeface="Calibri"/>
                <a:cs typeface="Calibri"/>
              </a:rPr>
              <a:t>c</a:t>
            </a:r>
            <a:r>
              <a:rPr sz="1600" spc="0" dirty="0" smtClean="0">
                <a:latin typeface="Calibri"/>
                <a:cs typeface="Calibri"/>
              </a:rPr>
              <a:t>a</a:t>
            </a:r>
            <a:r>
              <a:rPr sz="1600" spc="4" dirty="0" smtClean="0">
                <a:latin typeface="Calibri"/>
                <a:cs typeface="Calibri"/>
              </a:rPr>
              <a:t>l</a:t>
            </a:r>
            <a:r>
              <a:rPr sz="1600" spc="0" dirty="0" smtClean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marL="12700" marR="98772">
              <a:lnSpc>
                <a:spcPts val="1730"/>
              </a:lnSpc>
              <a:spcBef>
                <a:spcPts val="1011"/>
              </a:spcBef>
            </a:pPr>
            <a:r>
              <a:rPr sz="1600" b="1" spc="0" dirty="0" smtClean="0">
                <a:latin typeface="Calibri"/>
                <a:cs typeface="Calibri"/>
              </a:rPr>
              <a:t>M</a:t>
            </a:r>
            <a:r>
              <a:rPr sz="1600" b="1" spc="-4" dirty="0" smtClean="0">
                <a:latin typeface="Calibri"/>
                <a:cs typeface="Calibri"/>
              </a:rPr>
              <a:t>ud</a:t>
            </a:r>
            <a:r>
              <a:rPr sz="1600" b="1" spc="0" dirty="0" smtClean="0">
                <a:latin typeface="Calibri"/>
                <a:cs typeface="Calibri"/>
              </a:rPr>
              <a:t>as:</a:t>
            </a:r>
            <a:r>
              <a:rPr sz="1600" b="1" spc="-19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mini</a:t>
            </a:r>
            <a:r>
              <a:rPr sz="1600" spc="-43" dirty="0" smtClean="0">
                <a:latin typeface="Calibri"/>
                <a:cs typeface="Calibri"/>
              </a:rPr>
              <a:t> </a:t>
            </a:r>
            <a:r>
              <a:rPr sz="1600" spc="-4" dirty="0" smtClean="0">
                <a:latin typeface="Calibri"/>
                <a:cs typeface="Calibri"/>
              </a:rPr>
              <a:t>t</a:t>
            </a:r>
            <a:r>
              <a:rPr sz="1600" spc="0" dirty="0" smtClean="0">
                <a:latin typeface="Calibri"/>
                <a:cs typeface="Calibri"/>
              </a:rPr>
              <a:t>ol</a:t>
            </a:r>
            <a:r>
              <a:rPr sz="1600" spc="-9" dirty="0" smtClean="0">
                <a:latin typeface="Calibri"/>
                <a:cs typeface="Calibri"/>
              </a:rPr>
              <a:t>e</a:t>
            </a:r>
            <a:r>
              <a:rPr sz="1600" spc="-4" dirty="0" smtClean="0">
                <a:latin typeface="Calibri"/>
                <a:cs typeface="Calibri"/>
              </a:rPr>
              <a:t>t</a:t>
            </a:r>
            <a:r>
              <a:rPr sz="1600" spc="0" dirty="0" smtClean="0">
                <a:latin typeface="Calibri"/>
                <a:cs typeface="Calibri"/>
              </a:rPr>
              <a:t>es,</a:t>
            </a:r>
            <a:r>
              <a:rPr sz="1600" spc="-23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4 </a:t>
            </a:r>
            <a:r>
              <a:rPr sz="1600" spc="-9" dirty="0" smtClean="0">
                <a:latin typeface="Calibri"/>
                <a:cs typeface="Calibri"/>
              </a:rPr>
              <a:t>g</a:t>
            </a:r>
            <a:r>
              <a:rPr sz="1600" spc="0" dirty="0" smtClean="0">
                <a:latin typeface="Calibri"/>
                <a:cs typeface="Calibri"/>
              </a:rPr>
              <a:t>e</a:t>
            </a:r>
            <a:r>
              <a:rPr sz="1600" spc="-4" dirty="0" smtClean="0">
                <a:latin typeface="Calibri"/>
                <a:cs typeface="Calibri"/>
              </a:rPr>
              <a:t>m</a:t>
            </a:r>
            <a:r>
              <a:rPr sz="1600" spc="0" dirty="0" smtClean="0">
                <a:latin typeface="Calibri"/>
                <a:cs typeface="Calibri"/>
              </a:rPr>
              <a:t>as</a:t>
            </a:r>
            <a:r>
              <a:rPr sz="1600" spc="-42" dirty="0" smtClean="0">
                <a:latin typeface="Calibri"/>
                <a:cs typeface="Calibri"/>
              </a:rPr>
              <a:t> </a:t>
            </a:r>
            <a:r>
              <a:rPr sz="1600" spc="4" dirty="0" smtClean="0">
                <a:latin typeface="Calibri"/>
                <a:cs typeface="Calibri"/>
              </a:rPr>
              <a:t>p</a:t>
            </a:r>
            <a:r>
              <a:rPr sz="1600" spc="0" dirty="0" smtClean="0">
                <a:latin typeface="Calibri"/>
                <a:cs typeface="Calibri"/>
              </a:rPr>
              <a:t>or</a:t>
            </a:r>
            <a:r>
              <a:rPr sz="1600" spc="-7" dirty="0" smtClean="0">
                <a:latin typeface="Calibri"/>
                <a:cs typeface="Calibri"/>
              </a:rPr>
              <a:t> </a:t>
            </a:r>
            <a:r>
              <a:rPr sz="1600" spc="-4" dirty="0" smtClean="0">
                <a:latin typeface="Calibri"/>
                <a:cs typeface="Calibri"/>
              </a:rPr>
              <a:t>r</a:t>
            </a:r>
            <a:r>
              <a:rPr sz="1600" spc="4" dirty="0" smtClean="0">
                <a:latin typeface="Calibri"/>
                <a:cs typeface="Calibri"/>
              </a:rPr>
              <a:t>i</a:t>
            </a:r>
            <a:r>
              <a:rPr sz="1600" spc="-29" dirty="0" smtClean="0">
                <a:latin typeface="Calibri"/>
                <a:cs typeface="Calibri"/>
              </a:rPr>
              <a:t>z</a:t>
            </a:r>
            <a:r>
              <a:rPr sz="1600" spc="0" dirty="0" smtClean="0">
                <a:latin typeface="Calibri"/>
                <a:cs typeface="Calibri"/>
              </a:rPr>
              <a:t>ot</a:t>
            </a:r>
            <a:r>
              <a:rPr sz="1600" spc="-25" dirty="0" smtClean="0">
                <a:latin typeface="Calibri"/>
                <a:cs typeface="Calibri"/>
              </a:rPr>
              <a:t>r</a:t>
            </a:r>
            <a:r>
              <a:rPr sz="1600" spc="0" dirty="0" smtClean="0">
                <a:latin typeface="Calibri"/>
                <a:cs typeface="Calibri"/>
              </a:rPr>
              <a:t>on;</a:t>
            </a:r>
            <a:endParaRPr sz="1600" dirty="0">
              <a:latin typeface="Calibri"/>
              <a:cs typeface="Calibri"/>
            </a:endParaRPr>
          </a:p>
          <a:p>
            <a:pPr marL="12700" marR="37207">
              <a:lnSpc>
                <a:spcPct val="101725"/>
              </a:lnSpc>
              <a:spcBef>
                <a:spcPts val="768"/>
              </a:spcBef>
            </a:pPr>
            <a:r>
              <a:rPr sz="1600" b="1" spc="4" dirty="0" smtClean="0">
                <a:latin typeface="Calibri"/>
                <a:cs typeface="Calibri"/>
              </a:rPr>
              <a:t>A</a:t>
            </a:r>
            <a:r>
              <a:rPr sz="1600" b="1" spc="-4" dirty="0" smtClean="0">
                <a:latin typeface="Calibri"/>
                <a:cs typeface="Calibri"/>
              </a:rPr>
              <a:t>p</a:t>
            </a:r>
            <a:r>
              <a:rPr sz="1600" b="1" spc="0" dirty="0" smtClean="0">
                <a:latin typeface="Calibri"/>
                <a:cs typeface="Calibri"/>
              </a:rPr>
              <a:t>l</a:t>
            </a:r>
            <a:r>
              <a:rPr sz="1600" b="1" spc="4" dirty="0" smtClean="0">
                <a:latin typeface="Calibri"/>
                <a:cs typeface="Calibri"/>
              </a:rPr>
              <a:t>i</a:t>
            </a:r>
            <a:r>
              <a:rPr sz="1600" b="1" spc="-4" dirty="0" smtClean="0">
                <a:latin typeface="Calibri"/>
                <a:cs typeface="Calibri"/>
              </a:rPr>
              <a:t>c</a:t>
            </a:r>
            <a:r>
              <a:rPr sz="1600" b="1" spc="0" dirty="0" smtClean="0">
                <a:latin typeface="Calibri"/>
                <a:cs typeface="Calibri"/>
              </a:rPr>
              <a:t>açã</a:t>
            </a:r>
            <a:r>
              <a:rPr sz="1600" b="1" spc="4" dirty="0" smtClean="0">
                <a:latin typeface="Calibri"/>
                <a:cs typeface="Calibri"/>
              </a:rPr>
              <a:t>o</a:t>
            </a:r>
            <a:r>
              <a:rPr sz="1600" b="1" spc="0" dirty="0" smtClean="0">
                <a:latin typeface="Calibri"/>
                <a:cs typeface="Calibri"/>
              </a:rPr>
              <a:t>:</a:t>
            </a:r>
            <a:r>
              <a:rPr sz="1600" b="1" spc="-63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aspe</a:t>
            </a:r>
            <a:r>
              <a:rPr sz="1600" spc="-29" dirty="0" smtClean="0">
                <a:latin typeface="Calibri"/>
                <a:cs typeface="Calibri"/>
              </a:rPr>
              <a:t>r</a:t>
            </a:r>
            <a:r>
              <a:rPr sz="1600" spc="0" dirty="0" smtClean="0">
                <a:latin typeface="Calibri"/>
                <a:cs typeface="Calibri"/>
              </a:rPr>
              <a:t>são;</a:t>
            </a:r>
            <a:endParaRPr sz="1600" dirty="0">
              <a:latin typeface="Calibri"/>
              <a:cs typeface="Calibri"/>
            </a:endParaRPr>
          </a:p>
          <a:p>
            <a:pPr marL="12700" marR="37207">
              <a:lnSpc>
                <a:spcPct val="101725"/>
              </a:lnSpc>
              <a:spcBef>
                <a:spcPts val="770"/>
              </a:spcBef>
            </a:pPr>
            <a:r>
              <a:rPr sz="1600" b="1" spc="0" dirty="0" smtClean="0">
                <a:latin typeface="Calibri"/>
                <a:cs typeface="Calibri"/>
              </a:rPr>
              <a:t>D</a:t>
            </a:r>
            <a:r>
              <a:rPr sz="1600" b="1" spc="4" dirty="0" smtClean="0">
                <a:latin typeface="Calibri"/>
                <a:cs typeface="Calibri"/>
              </a:rPr>
              <a:t>o</a:t>
            </a:r>
            <a:r>
              <a:rPr sz="1600" b="1" spc="0" dirty="0" smtClean="0">
                <a:latin typeface="Calibri"/>
                <a:cs typeface="Calibri"/>
              </a:rPr>
              <a:t>se</a:t>
            </a:r>
            <a:r>
              <a:rPr sz="1600" b="1" spc="-18" dirty="0" smtClean="0">
                <a:latin typeface="Calibri"/>
                <a:cs typeface="Calibri"/>
              </a:rPr>
              <a:t> </a:t>
            </a:r>
            <a:r>
              <a:rPr sz="1600" b="1" spc="0" dirty="0" smtClean="0">
                <a:latin typeface="Calibri"/>
                <a:cs typeface="Calibri"/>
              </a:rPr>
              <a:t>Bi</a:t>
            </a:r>
            <a:r>
              <a:rPr sz="1600" b="1" spc="-4" dirty="0" smtClean="0">
                <a:latin typeface="Calibri"/>
                <a:cs typeface="Calibri"/>
              </a:rPr>
              <a:t>o</a:t>
            </a:r>
            <a:r>
              <a:rPr sz="1600" b="1" spc="-9" dirty="0" smtClean="0">
                <a:latin typeface="Calibri"/>
                <a:cs typeface="Calibri"/>
              </a:rPr>
              <a:t>z</a:t>
            </a:r>
            <a:r>
              <a:rPr sz="1600" b="1" spc="0" dirty="0" smtClean="0">
                <a:latin typeface="Calibri"/>
                <a:cs typeface="Calibri"/>
              </a:rPr>
              <a:t>y</a:t>
            </a:r>
            <a:r>
              <a:rPr sz="1600" b="1" spc="-4" dirty="0" smtClean="0">
                <a:latin typeface="Calibri"/>
                <a:cs typeface="Calibri"/>
              </a:rPr>
              <a:t>m</a:t>
            </a:r>
            <a:r>
              <a:rPr sz="1600" b="1" spc="0" dirty="0" smtClean="0">
                <a:latin typeface="Calibri"/>
                <a:cs typeface="Calibri"/>
              </a:rPr>
              <a:t>e:</a:t>
            </a:r>
            <a:r>
              <a:rPr sz="1600" b="1" spc="-25" dirty="0" smtClean="0">
                <a:latin typeface="Calibri"/>
                <a:cs typeface="Calibri"/>
              </a:rPr>
              <a:t> </a:t>
            </a:r>
            <a:r>
              <a:rPr sz="1600" spc="-4" dirty="0" smtClean="0">
                <a:latin typeface="Calibri"/>
                <a:cs typeface="Calibri"/>
              </a:rPr>
              <a:t>0</a:t>
            </a:r>
            <a:r>
              <a:rPr sz="1600" spc="0" dirty="0" smtClean="0">
                <a:latin typeface="Calibri"/>
                <a:cs typeface="Calibri"/>
              </a:rPr>
              <a:t>,</a:t>
            </a:r>
            <a:r>
              <a:rPr sz="1600" spc="-9" dirty="0" smtClean="0">
                <a:latin typeface="Calibri"/>
                <a:cs typeface="Calibri"/>
              </a:rPr>
              <a:t>5</a:t>
            </a:r>
            <a:r>
              <a:rPr sz="1600" spc="0" dirty="0" smtClean="0">
                <a:latin typeface="Calibri"/>
                <a:cs typeface="Calibri"/>
              </a:rPr>
              <a:t>L/ha</a:t>
            </a:r>
            <a:endParaRPr sz="1600" dirty="0">
              <a:latin typeface="Calibri"/>
              <a:cs typeface="Calibri"/>
            </a:endParaRPr>
          </a:p>
          <a:p>
            <a:pPr marL="12700" marR="37207">
              <a:lnSpc>
                <a:spcPct val="101725"/>
              </a:lnSpc>
              <a:spcBef>
                <a:spcPts val="784"/>
              </a:spcBef>
            </a:pPr>
            <a:r>
              <a:rPr sz="1600" b="1" spc="-29" dirty="0" smtClean="0">
                <a:latin typeface="Calibri"/>
                <a:cs typeface="Calibri"/>
              </a:rPr>
              <a:t>A</a:t>
            </a:r>
            <a:r>
              <a:rPr sz="1600" b="1" spc="-25" dirty="0" smtClean="0">
                <a:latin typeface="Calibri"/>
                <a:cs typeface="Calibri"/>
              </a:rPr>
              <a:t>v</a:t>
            </a:r>
            <a:r>
              <a:rPr sz="1600" b="1" spc="0" dirty="0" smtClean="0">
                <a:latin typeface="Calibri"/>
                <a:cs typeface="Calibri"/>
              </a:rPr>
              <a:t>a</a:t>
            </a:r>
            <a:r>
              <a:rPr sz="1600" b="1" spc="4" dirty="0" smtClean="0">
                <a:latin typeface="Calibri"/>
                <a:cs typeface="Calibri"/>
              </a:rPr>
              <a:t>l</a:t>
            </a:r>
            <a:r>
              <a:rPr sz="1600" b="1" spc="0" dirty="0" smtClean="0">
                <a:latin typeface="Calibri"/>
                <a:cs typeface="Calibri"/>
              </a:rPr>
              <a:t>i</a:t>
            </a:r>
            <a:r>
              <a:rPr sz="1600" b="1" spc="4" dirty="0" smtClean="0">
                <a:latin typeface="Calibri"/>
                <a:cs typeface="Calibri"/>
              </a:rPr>
              <a:t>a</a:t>
            </a:r>
            <a:r>
              <a:rPr sz="1600" b="1" spc="-4" dirty="0" smtClean="0">
                <a:latin typeface="Calibri"/>
                <a:cs typeface="Calibri"/>
              </a:rPr>
              <a:t>ç</a:t>
            </a:r>
            <a:r>
              <a:rPr sz="1600" b="1" spc="0" dirty="0" smtClean="0">
                <a:latin typeface="Calibri"/>
                <a:cs typeface="Calibri"/>
              </a:rPr>
              <a:t>ã</a:t>
            </a:r>
            <a:r>
              <a:rPr sz="1600" b="1" spc="9" dirty="0" smtClean="0">
                <a:latin typeface="Calibri"/>
                <a:cs typeface="Calibri"/>
              </a:rPr>
              <a:t>o</a:t>
            </a:r>
            <a:r>
              <a:rPr sz="1600" b="1" spc="0" dirty="0" smtClean="0">
                <a:latin typeface="Calibri"/>
                <a:cs typeface="Calibri"/>
              </a:rPr>
              <a:t>:</a:t>
            </a:r>
            <a:r>
              <a:rPr sz="1600" b="1" spc="-78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Bi</a:t>
            </a:r>
            <a:r>
              <a:rPr sz="1600" spc="-25" dirty="0" smtClean="0">
                <a:latin typeface="Calibri"/>
                <a:cs typeface="Calibri"/>
              </a:rPr>
              <a:t>o</a:t>
            </a:r>
            <a:r>
              <a:rPr sz="1600" spc="-4" dirty="0" smtClean="0">
                <a:latin typeface="Calibri"/>
                <a:cs typeface="Calibri"/>
              </a:rPr>
              <a:t>z</a:t>
            </a:r>
            <a:r>
              <a:rPr sz="1600" spc="0" dirty="0" smtClean="0">
                <a:latin typeface="Calibri"/>
                <a:cs typeface="Calibri"/>
              </a:rPr>
              <a:t>y</a:t>
            </a:r>
            <a:r>
              <a:rPr sz="1600" spc="-4" dirty="0" smtClean="0">
                <a:latin typeface="Calibri"/>
                <a:cs typeface="Calibri"/>
              </a:rPr>
              <a:t>m</a:t>
            </a:r>
            <a:r>
              <a:rPr sz="1600" spc="0" dirty="0" smtClean="0">
                <a:latin typeface="Calibri"/>
                <a:cs typeface="Calibri"/>
              </a:rPr>
              <a:t>e</a:t>
            </a:r>
            <a:r>
              <a:rPr sz="1600" spc="-25" dirty="0" smtClean="0">
                <a:latin typeface="Calibri"/>
                <a:cs typeface="Calibri"/>
              </a:rPr>
              <a:t> </a:t>
            </a:r>
            <a:r>
              <a:rPr sz="1600" spc="0" dirty="0" smtClean="0">
                <a:latin typeface="Calibri"/>
                <a:cs typeface="Calibri"/>
              </a:rPr>
              <a:t>x</a:t>
            </a:r>
            <a:endParaRPr sz="1600" dirty="0">
              <a:latin typeface="Calibri"/>
              <a:cs typeface="Calibri"/>
            </a:endParaRPr>
          </a:p>
          <a:p>
            <a:pPr marL="12700" marR="37207">
              <a:lnSpc>
                <a:spcPts val="1730"/>
              </a:lnSpc>
              <a:spcBef>
                <a:spcPts val="86"/>
              </a:spcBef>
            </a:pPr>
            <a:r>
              <a:rPr sz="2400" spc="-139" baseline="3413" dirty="0" smtClean="0">
                <a:latin typeface="Calibri"/>
                <a:cs typeface="Calibri"/>
              </a:rPr>
              <a:t>T</a:t>
            </a:r>
            <a:r>
              <a:rPr sz="2400" spc="0" baseline="3413" dirty="0" smtClean="0">
                <a:latin typeface="Calibri"/>
                <a:cs typeface="Calibri"/>
              </a:rPr>
              <a:t>e</a:t>
            </a:r>
            <a:r>
              <a:rPr sz="2400" spc="-14" baseline="3413" dirty="0" smtClean="0">
                <a:latin typeface="Calibri"/>
                <a:cs typeface="Calibri"/>
              </a:rPr>
              <a:t>s</a:t>
            </a:r>
            <a:r>
              <a:rPr sz="2400" spc="-4" baseline="3413" dirty="0" smtClean="0">
                <a:latin typeface="Calibri"/>
                <a:cs typeface="Calibri"/>
              </a:rPr>
              <a:t>t</a:t>
            </a:r>
            <a:r>
              <a:rPr sz="2400" spc="0" baseline="3413" dirty="0" smtClean="0">
                <a:latin typeface="Calibri"/>
                <a:cs typeface="Calibri"/>
              </a:rPr>
              <a:t>e</a:t>
            </a:r>
            <a:r>
              <a:rPr sz="2400" spc="-4" baseline="3413" dirty="0" smtClean="0">
                <a:latin typeface="Calibri"/>
                <a:cs typeface="Calibri"/>
              </a:rPr>
              <a:t>m</a:t>
            </a:r>
            <a:r>
              <a:rPr sz="2400" spc="0" baseline="3413" dirty="0" smtClean="0">
                <a:latin typeface="Calibri"/>
                <a:cs typeface="Calibri"/>
              </a:rPr>
              <a:t>un</a:t>
            </a:r>
            <a:r>
              <a:rPr sz="2400" spc="4" baseline="3413" dirty="0" smtClean="0">
                <a:latin typeface="Calibri"/>
                <a:cs typeface="Calibri"/>
              </a:rPr>
              <a:t>h</a:t>
            </a:r>
            <a:r>
              <a:rPr sz="2400" spc="0" baseline="3413" dirty="0" smtClean="0">
                <a:latin typeface="Calibri"/>
                <a:cs typeface="Calibri"/>
              </a:rPr>
              <a:t>a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9285" y="4531618"/>
            <a:ext cx="64376" cy="5331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190"/>
              </a:lnSpc>
              <a:spcBef>
                <a:spcPts val="209"/>
              </a:spcBef>
            </a:pPr>
            <a:r>
              <a:rPr sz="4000" b="1" spc="-4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17589" y="6473901"/>
            <a:ext cx="460010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5"/>
              </a:lnSpc>
              <a:spcBef>
                <a:spcPts val="96"/>
              </a:spcBef>
            </a:pPr>
            <a:r>
              <a:rPr sz="2700" b="1" spc="-29" baseline="3034" dirty="0" smtClean="0">
                <a:latin typeface="Calibri"/>
                <a:cs typeface="Calibri"/>
              </a:rPr>
              <a:t>D</a:t>
            </a:r>
            <a:r>
              <a:rPr sz="2700" b="1" spc="0" baseline="3034" dirty="0" smtClean="0">
                <a:latin typeface="Calibri"/>
                <a:cs typeface="Calibri"/>
              </a:rPr>
              <a:t>AP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20612" y="6123432"/>
            <a:ext cx="818388" cy="647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1863" marR="261074" algn="ctr">
              <a:lnSpc>
                <a:spcPct val="101725"/>
              </a:lnSpc>
              <a:spcBef>
                <a:spcPts val="335"/>
              </a:spcBef>
            </a:pPr>
            <a:r>
              <a:rPr sz="1800" b="1" spc="0" dirty="0" smtClean="0">
                <a:latin typeface="Calibri"/>
                <a:cs typeface="Calibri"/>
              </a:rPr>
              <a:t>80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7200" y="6108192"/>
            <a:ext cx="2071116" cy="5227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25196" marR="352842" indent="-36575">
              <a:lnSpc>
                <a:spcPts val="1680"/>
              </a:lnSpc>
              <a:spcBef>
                <a:spcPts val="424"/>
              </a:spcBef>
            </a:pPr>
            <a:r>
              <a:rPr sz="1400" b="1" spc="-119" dirty="0" smtClean="0">
                <a:latin typeface="Calibri"/>
                <a:cs typeface="Calibri"/>
              </a:rPr>
              <a:t>T</a:t>
            </a:r>
            <a:r>
              <a:rPr sz="1400" b="1" spc="0" dirty="0" smtClean="0">
                <a:latin typeface="Calibri"/>
                <a:cs typeface="Calibri"/>
              </a:rPr>
              <a:t>e</a:t>
            </a:r>
            <a:r>
              <a:rPr sz="1400" b="1" spc="-9" dirty="0" smtClean="0">
                <a:latin typeface="Calibri"/>
                <a:cs typeface="Calibri"/>
              </a:rPr>
              <a:t>s</a:t>
            </a:r>
            <a:r>
              <a:rPr sz="1400" b="1" spc="-4" dirty="0" smtClean="0">
                <a:latin typeface="Calibri"/>
                <a:cs typeface="Calibri"/>
              </a:rPr>
              <a:t>t</a:t>
            </a:r>
            <a:r>
              <a:rPr sz="1400" b="1" spc="0" dirty="0" smtClean="0">
                <a:latin typeface="Calibri"/>
                <a:cs typeface="Calibri"/>
              </a:rPr>
              <a:t>e</a:t>
            </a:r>
            <a:r>
              <a:rPr sz="1400" b="1" spc="-9" dirty="0" smtClean="0">
                <a:latin typeface="Calibri"/>
                <a:cs typeface="Calibri"/>
              </a:rPr>
              <a:t>m</a:t>
            </a:r>
            <a:r>
              <a:rPr sz="1400" b="1" spc="0" dirty="0" smtClean="0">
                <a:latin typeface="Calibri"/>
                <a:cs typeface="Calibri"/>
              </a:rPr>
              <a:t>u</a:t>
            </a:r>
            <a:r>
              <a:rPr sz="1400" b="1" spc="-4" dirty="0" smtClean="0">
                <a:latin typeface="Calibri"/>
                <a:cs typeface="Calibri"/>
              </a:rPr>
              <a:t>n</a:t>
            </a:r>
            <a:r>
              <a:rPr sz="1400" b="1" spc="0" dirty="0" smtClean="0">
                <a:latin typeface="Calibri"/>
                <a:cs typeface="Calibri"/>
              </a:rPr>
              <a:t>ha</a:t>
            </a:r>
            <a:r>
              <a:rPr sz="1400" b="1" spc="-44" dirty="0" smtClean="0">
                <a:latin typeface="Calibri"/>
                <a:cs typeface="Calibri"/>
              </a:rPr>
              <a:t> </a:t>
            </a:r>
            <a:r>
              <a:rPr sz="1400" b="1" spc="-4" dirty="0" smtClean="0">
                <a:latin typeface="Calibri"/>
                <a:cs typeface="Calibri"/>
              </a:rPr>
              <a:t>(</a:t>
            </a:r>
            <a:r>
              <a:rPr sz="1400" b="1" spc="0" dirty="0" smtClean="0">
                <a:latin typeface="Calibri"/>
                <a:cs typeface="Calibri"/>
              </a:rPr>
              <a:t>s</a:t>
            </a:r>
            <a:r>
              <a:rPr sz="1400" b="1" spc="4" dirty="0" smtClean="0">
                <a:latin typeface="Calibri"/>
                <a:cs typeface="Calibri"/>
              </a:rPr>
              <a:t>e</a:t>
            </a:r>
            <a:r>
              <a:rPr sz="1400" b="1" spc="0" dirty="0" smtClean="0">
                <a:latin typeface="Calibri"/>
                <a:cs typeface="Calibri"/>
              </a:rPr>
              <a:t>m b</a:t>
            </a:r>
            <a:r>
              <a:rPr sz="1400" b="1" spc="4" dirty="0" smtClean="0">
                <a:latin typeface="Calibri"/>
                <a:cs typeface="Calibri"/>
              </a:rPr>
              <a:t>i</a:t>
            </a:r>
            <a:r>
              <a:rPr sz="1400" b="1" spc="0" dirty="0" smtClean="0">
                <a:latin typeface="Calibri"/>
                <a:cs typeface="Calibri"/>
              </a:rPr>
              <a:t>oe</a:t>
            </a:r>
            <a:r>
              <a:rPr sz="1400" b="1" spc="-4" dirty="0" smtClean="0">
                <a:latin typeface="Calibri"/>
                <a:cs typeface="Calibri"/>
              </a:rPr>
              <a:t>s</a:t>
            </a:r>
            <a:r>
              <a:rPr sz="1400" b="1" spc="4" dirty="0" smtClean="0">
                <a:latin typeface="Calibri"/>
                <a:cs typeface="Calibri"/>
              </a:rPr>
              <a:t>t</a:t>
            </a:r>
            <a:r>
              <a:rPr sz="1400" b="1" spc="0" dirty="0" smtClean="0">
                <a:latin typeface="Calibri"/>
                <a:cs typeface="Calibri"/>
              </a:rPr>
              <a:t>um</a:t>
            </a:r>
            <a:r>
              <a:rPr sz="1400" b="1" spc="-9" dirty="0" smtClean="0">
                <a:latin typeface="Calibri"/>
                <a:cs typeface="Calibri"/>
              </a:rPr>
              <a:t>u</a:t>
            </a:r>
            <a:r>
              <a:rPr sz="1400" b="1" spc="0" dirty="0" smtClean="0">
                <a:latin typeface="Calibri"/>
                <a:cs typeface="Calibri"/>
              </a:rPr>
              <a:t>l</a:t>
            </a:r>
            <a:r>
              <a:rPr sz="1400" b="1" spc="4" dirty="0" smtClean="0">
                <a:latin typeface="Calibri"/>
                <a:cs typeface="Calibri"/>
              </a:rPr>
              <a:t>a</a:t>
            </a:r>
            <a:r>
              <a:rPr sz="1400" b="1" spc="-19" dirty="0" smtClean="0">
                <a:latin typeface="Calibri"/>
                <a:cs typeface="Calibri"/>
              </a:rPr>
              <a:t>n</a:t>
            </a:r>
            <a:r>
              <a:rPr sz="1400" b="1" spc="-4" dirty="0" smtClean="0">
                <a:latin typeface="Calibri"/>
                <a:cs typeface="Calibri"/>
              </a:rPr>
              <a:t>te</a:t>
            </a:r>
            <a:r>
              <a:rPr sz="1400" b="1" spc="0" dirty="0" smtClean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6604" y="6108192"/>
            <a:ext cx="1594104" cy="3078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1952">
              <a:lnSpc>
                <a:spcPct val="101725"/>
              </a:lnSpc>
              <a:spcBef>
                <a:spcPts val="350"/>
              </a:spcBef>
            </a:pPr>
            <a:r>
              <a:rPr sz="1400" b="1" spc="4" dirty="0" smtClean="0">
                <a:latin typeface="Calibri"/>
                <a:cs typeface="Calibri"/>
              </a:rPr>
              <a:t>B</a:t>
            </a:r>
            <a:r>
              <a:rPr sz="1400" b="1" spc="0" dirty="0" smtClean="0">
                <a:latin typeface="Calibri"/>
                <a:cs typeface="Calibri"/>
              </a:rPr>
              <a:t>i</a:t>
            </a:r>
            <a:r>
              <a:rPr sz="1400" b="1" spc="-4" dirty="0" smtClean="0">
                <a:latin typeface="Calibri"/>
                <a:cs typeface="Calibri"/>
              </a:rPr>
              <a:t>ozy</a:t>
            </a:r>
            <a:r>
              <a:rPr sz="1400" b="1" spc="0" dirty="0" smtClean="0">
                <a:latin typeface="Calibri"/>
                <a:cs typeface="Calibri"/>
              </a:rPr>
              <a:t>me</a:t>
            </a:r>
            <a:r>
              <a:rPr sz="1400" b="1" spc="-29" dirty="0" smtClean="0">
                <a:latin typeface="Calibri"/>
                <a:cs typeface="Calibri"/>
              </a:rPr>
              <a:t> </a:t>
            </a:r>
            <a:r>
              <a:rPr sz="1400" b="1" spc="0" dirty="0" smtClean="0">
                <a:latin typeface="Calibri"/>
                <a:cs typeface="Calibri"/>
              </a:rPr>
              <a:t>- 0</a:t>
            </a:r>
            <a:r>
              <a:rPr sz="1400" b="1" spc="-4" dirty="0" smtClean="0">
                <a:latin typeface="Calibri"/>
                <a:cs typeface="Calibri"/>
              </a:rPr>
              <a:t>,</a:t>
            </a:r>
            <a:r>
              <a:rPr sz="1400" b="1" spc="0" dirty="0" smtClean="0">
                <a:latin typeface="Calibri"/>
                <a:cs typeface="Calibri"/>
              </a:rPr>
              <a:t>5 </a:t>
            </a:r>
            <a:r>
              <a:rPr sz="1400" b="1" spc="4" dirty="0" smtClean="0">
                <a:latin typeface="Calibri"/>
                <a:cs typeface="Calibri"/>
              </a:rPr>
              <a:t>l</a:t>
            </a:r>
            <a:r>
              <a:rPr sz="1400" b="1" spc="0" dirty="0" smtClean="0">
                <a:latin typeface="Calibri"/>
                <a:cs typeface="Calibri"/>
              </a:rPr>
              <a:t>/ha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0" y="2133600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 smtClean="0"/>
              <a:t>Maior</a:t>
            </a:r>
            <a:r>
              <a:rPr lang="es-MX" sz="2800" b="1" dirty="0" smtClean="0"/>
              <a:t> volumen de raíces con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483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550164" y="2595372"/>
            <a:ext cx="2805684" cy="18364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1"/>
              </a:spcBef>
            </a:pPr>
            <a:endParaRPr sz="750"/>
          </a:p>
          <a:p>
            <a:pPr marL="21945">
              <a:lnSpc>
                <a:spcPct val="95825"/>
              </a:lnSpc>
              <a:spcBef>
                <a:spcPts val="4000"/>
              </a:spcBef>
            </a:pPr>
            <a:r>
              <a:rPr sz="4000" b="1" spc="-4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72667"/>
            <a:ext cx="9144000" cy="6085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0" y="1348739"/>
            <a:ext cx="2926080" cy="2543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40" y="232963"/>
            <a:ext cx="4880572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Região</a:t>
            </a:r>
            <a:r>
              <a:rPr sz="2800" b="1" spc="-68" dirty="0" smtClean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de</a:t>
            </a:r>
            <a:r>
              <a:rPr sz="2800" b="1" spc="-32" dirty="0" smtClean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Ribei</a:t>
            </a:r>
            <a:r>
              <a:rPr sz="2800" b="1" spc="9" dirty="0" smtClean="0">
                <a:solidFill>
                  <a:srgbClr val="336600"/>
                </a:solidFill>
                <a:latin typeface="Arial"/>
                <a:cs typeface="Arial"/>
              </a:rPr>
              <a:t>r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ão</a:t>
            </a:r>
            <a:r>
              <a:rPr sz="2800" b="1" spc="-96" dirty="0" smtClean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Pre</a:t>
            </a:r>
            <a:r>
              <a:rPr sz="2800" b="1" spc="4" dirty="0" smtClean="0">
                <a:solidFill>
                  <a:srgbClr val="336600"/>
                </a:solidFill>
                <a:latin typeface="Arial"/>
                <a:cs typeface="Arial"/>
              </a:rPr>
              <a:t>t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o/SP</a:t>
            </a:r>
            <a:endParaRPr sz="2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8872" y="1368552"/>
            <a:ext cx="2840736" cy="24582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9125">
              <a:lnSpc>
                <a:spcPts val="6370"/>
              </a:lnSpc>
              <a:spcBef>
                <a:spcPts val="318"/>
              </a:spcBef>
            </a:pPr>
            <a:endParaRPr sz="5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7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1447"/>
            <a:ext cx="9144000" cy="785818"/>
          </a:xfrm>
        </p:spPr>
        <p:txBody>
          <a:bodyPr>
            <a:noAutofit/>
          </a:bodyPr>
          <a:lstStyle/>
          <a:p>
            <a:r>
              <a:rPr lang="es-MX" sz="2400" b="1" dirty="0">
                <a:solidFill>
                  <a:schemeClr val="tx1"/>
                </a:solidFill>
                <a:latin typeface="Verdana" pitchFamily="34" charset="0"/>
              </a:rPr>
              <a:t>Algunos factores del sistema suelo-planta-clima que afectan el crecimiento de las plantas</a:t>
            </a:r>
            <a:endParaRPr lang="es-ES" sz="2400" b="1" dirty="0">
              <a:solidFill>
                <a:schemeClr val="tx1"/>
              </a:solidFill>
              <a:latin typeface="Verdana" pitchFamily="34" charset="0"/>
            </a:endParaRPr>
          </a:p>
        </p:txBody>
      </p:sp>
      <p:graphicFrame>
        <p:nvGraphicFramePr>
          <p:cNvPr id="199848" name="Group 168"/>
          <p:cNvGraphicFramePr>
            <a:graphicFrameLocks noGrp="1"/>
          </p:cNvGraphicFramePr>
          <p:nvPr>
            <p:ph idx="1"/>
            <p:extLst/>
          </p:nvPr>
        </p:nvGraphicFramePr>
        <p:xfrm>
          <a:off x="1" y="1505941"/>
          <a:ext cx="9144000" cy="3338513"/>
        </p:xfrm>
        <a:graphic>
          <a:graphicData uri="http://schemas.openxmlformats.org/drawingml/2006/table">
            <a:tbl>
              <a:tblPr/>
              <a:tblGrid>
                <a:gridCol w="3047457"/>
                <a:gridCol w="3049088"/>
                <a:gridCol w="3047455"/>
              </a:tblGrid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SUELO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PLANTA 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CLIMA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 de Materia Orgánica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Variedades - híbridos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Exceso y déficit de humedad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Prof. del Horizonte A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Época de siembra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Temperaturas </a:t>
                      </a:r>
                      <a:r>
                        <a:rPr kumimoji="0" lang="es-E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máx</a:t>
                      </a: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y </a:t>
                      </a:r>
                      <a:r>
                        <a:rPr kumimoji="0" lang="es-E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mín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Drenaje, porosidad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Densidad de siembra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Heladas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Textura y estructura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Plagas y enfermedades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Viento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Salinidad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Malezas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Radiación ultravioleta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pH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Preparación del suelo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Agua aprovechable del suelo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C.I.C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Formas de siembra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Energía radiante (luz visible)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Contenido de nutrientes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Manejo del agua de riego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Evapotranspiración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Fertilizantes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Fases fenológicas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6427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CaixaDeTexto 5"/>
          <p:cNvSpPr txBox="1"/>
          <p:nvPr/>
        </p:nvSpPr>
        <p:spPr>
          <a:xfrm>
            <a:off x="0" y="591438"/>
            <a:ext cx="9143999" cy="581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Produtividade em toneladas de cana/ ha e relação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custo:benefício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4" name="Tabela 7"/>
          <p:cNvGraphicFramePr>
            <a:graphicFrameLocks noGrp="1"/>
          </p:cNvGraphicFramePr>
          <p:nvPr/>
        </p:nvGraphicFramePr>
        <p:xfrm>
          <a:off x="752958" y="1856678"/>
          <a:ext cx="7638084" cy="2899658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24862"/>
                <a:gridCol w="1296607"/>
                <a:gridCol w="1076061"/>
                <a:gridCol w="1213518"/>
                <a:gridCol w="1213518"/>
                <a:gridCol w="1213518"/>
              </a:tblGrid>
              <a:tr h="7628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Tratamentos</a:t>
                      </a:r>
                      <a:endParaRPr lang="pt-BR" sz="1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Tons. Cana hectare</a:t>
                      </a:r>
                      <a:endParaRPr lang="pt-BR" sz="12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Aumento TCH</a:t>
                      </a:r>
                      <a:endParaRPr lang="pt-BR" sz="12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Receita Abril 15</a:t>
                      </a:r>
                      <a:endParaRPr lang="pt-BR" sz="12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(R$) </a:t>
                      </a:r>
                      <a:endParaRPr lang="pt-BR" sz="12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Custo Trat. </a:t>
                      </a:r>
                      <a:br>
                        <a:rPr lang="pt-BR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pt-BR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Abril 15</a:t>
                      </a:r>
                      <a:br>
                        <a:rPr lang="pt-BR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pt-BR" sz="1200" b="1" dirty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(R$)</a:t>
                      </a:r>
                      <a:endParaRPr lang="pt-BR" sz="1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Relação </a:t>
                      </a:r>
                      <a:br>
                        <a:rPr lang="pt-BR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pt-BR" sz="1200" b="1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C/B</a:t>
                      </a:r>
                      <a:endParaRPr lang="pt-BR" sz="12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12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TESTEMUNHA</a:t>
                      </a:r>
                    </a:p>
                  </a:txBody>
                  <a:tcPr marL="36195" marR="36195" marT="36195" marB="36195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106,00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2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2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2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Padrão</a:t>
                      </a:r>
                    </a:p>
                  </a:txBody>
                  <a:tcPr marL="36195" marR="36195" marT="36195" marB="36195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116,02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10,2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551,10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83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: 6,6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BIOZYME</a:t>
                      </a:r>
                    </a:p>
                  </a:txBody>
                  <a:tcPr marL="36195" marR="36195" marT="36195" marB="36195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118,06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12,06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663,30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: 15,8</a:t>
                      </a: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0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/>
          <p:nvPr/>
        </p:nvSpPr>
        <p:spPr>
          <a:xfrm>
            <a:off x="0" y="2377947"/>
            <a:ext cx="9144000" cy="4460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 marL="614476">
              <a:lnSpc>
                <a:spcPct val="101725"/>
              </a:lnSpc>
              <a:spcBef>
                <a:spcPts val="32000"/>
              </a:spcBef>
            </a:pPr>
            <a:r>
              <a:rPr sz="1400" b="1" spc="-25" dirty="0" smtClean="0">
                <a:latin typeface="Calibri"/>
                <a:cs typeface="Calibri"/>
              </a:rPr>
              <a:t>P</a:t>
            </a:r>
            <a:r>
              <a:rPr sz="1400" b="1" spc="0" dirty="0" smtClean="0">
                <a:latin typeface="Calibri"/>
                <a:cs typeface="Calibri"/>
              </a:rPr>
              <a:t>a</a:t>
            </a:r>
            <a:r>
              <a:rPr sz="1400" b="1" spc="4" dirty="0" smtClean="0">
                <a:latin typeface="Calibri"/>
                <a:cs typeface="Calibri"/>
              </a:rPr>
              <a:t>d</a:t>
            </a:r>
            <a:r>
              <a:rPr sz="1400" b="1" spc="-29" dirty="0" smtClean="0">
                <a:latin typeface="Calibri"/>
                <a:cs typeface="Calibri"/>
              </a:rPr>
              <a:t>r</a:t>
            </a:r>
            <a:r>
              <a:rPr sz="1400" b="1" spc="0" dirty="0" smtClean="0">
                <a:latin typeface="Calibri"/>
                <a:cs typeface="Calibri"/>
              </a:rPr>
              <a:t>ão                                                                                                                                   </a:t>
            </a:r>
            <a:r>
              <a:rPr sz="1400" b="1" spc="231" dirty="0" smtClean="0">
                <a:latin typeface="Calibri"/>
                <a:cs typeface="Calibri"/>
              </a:rPr>
              <a:t> </a:t>
            </a:r>
            <a:r>
              <a:rPr sz="1400" b="1" spc="0" dirty="0" smtClean="0">
                <a:latin typeface="Calibri"/>
                <a:cs typeface="Calibri"/>
              </a:rPr>
              <a:t>0</a:t>
            </a:r>
            <a:r>
              <a:rPr sz="1400" b="1" spc="-4" dirty="0" smtClean="0">
                <a:latin typeface="Calibri"/>
                <a:cs typeface="Calibri"/>
              </a:rPr>
              <a:t>,</a:t>
            </a:r>
            <a:r>
              <a:rPr sz="1400" b="1" spc="0" dirty="0" smtClean="0">
                <a:latin typeface="Calibri"/>
                <a:cs typeface="Calibri"/>
              </a:rPr>
              <a:t>5 </a:t>
            </a:r>
            <a:r>
              <a:rPr sz="1400" b="1" spc="4" dirty="0" smtClean="0">
                <a:latin typeface="Calibri"/>
                <a:cs typeface="Calibri"/>
              </a:rPr>
              <a:t>l</a:t>
            </a:r>
            <a:r>
              <a:rPr sz="1400" b="1" spc="0" dirty="0" smtClean="0">
                <a:latin typeface="Calibri"/>
                <a:cs typeface="Calibri"/>
              </a:rPr>
              <a:t>/ha                </a:t>
            </a:r>
            <a:r>
              <a:rPr sz="1400" b="1" spc="266" dirty="0" smtClean="0">
                <a:latin typeface="Calibri"/>
                <a:cs typeface="Calibri"/>
              </a:rPr>
              <a:t> </a:t>
            </a:r>
            <a:r>
              <a:rPr sz="1400" b="1" spc="-34" dirty="0" smtClean="0">
                <a:latin typeface="Calibri"/>
                <a:cs typeface="Calibri"/>
              </a:rPr>
              <a:t>A</a:t>
            </a:r>
            <a:r>
              <a:rPr sz="1400" b="1" spc="-29" dirty="0" smtClean="0">
                <a:latin typeface="Calibri"/>
                <a:cs typeface="Calibri"/>
              </a:rPr>
              <a:t>v</a:t>
            </a:r>
            <a:r>
              <a:rPr sz="1400" b="1" spc="0" dirty="0" smtClean="0">
                <a:latin typeface="Calibri"/>
                <a:cs typeface="Calibri"/>
              </a:rPr>
              <a:t>a</a:t>
            </a:r>
            <a:r>
              <a:rPr sz="1400" b="1" spc="4" dirty="0" smtClean="0">
                <a:latin typeface="Calibri"/>
                <a:cs typeface="Calibri"/>
              </a:rPr>
              <a:t>l</a:t>
            </a:r>
            <a:r>
              <a:rPr sz="1400" b="1" spc="0" dirty="0" smtClean="0">
                <a:latin typeface="Calibri"/>
                <a:cs typeface="Calibri"/>
              </a:rPr>
              <a:t>i</a:t>
            </a:r>
            <a:r>
              <a:rPr sz="1400" b="1" spc="4" dirty="0" smtClean="0">
                <a:latin typeface="Calibri"/>
                <a:cs typeface="Calibri"/>
              </a:rPr>
              <a:t>a</a:t>
            </a:r>
            <a:r>
              <a:rPr sz="1400" b="1" spc="-9" dirty="0" smtClean="0">
                <a:latin typeface="Calibri"/>
                <a:cs typeface="Calibri"/>
              </a:rPr>
              <a:t>ç</a:t>
            </a:r>
            <a:r>
              <a:rPr sz="1400" b="1" spc="0" dirty="0" smtClean="0">
                <a:latin typeface="Calibri"/>
                <a:cs typeface="Calibri"/>
              </a:rPr>
              <a:t>ão</a:t>
            </a:r>
            <a:r>
              <a:rPr sz="1400" b="1" spc="-4" dirty="0" smtClean="0">
                <a:latin typeface="Calibri"/>
                <a:cs typeface="Calibri"/>
              </a:rPr>
              <a:t> </a:t>
            </a:r>
            <a:r>
              <a:rPr sz="1400" b="1" spc="0" dirty="0" smtClean="0">
                <a:latin typeface="Calibri"/>
                <a:cs typeface="Calibri"/>
              </a:rPr>
              <a:t>-</a:t>
            </a:r>
            <a:r>
              <a:rPr sz="1400" b="1" spc="-14" dirty="0" smtClean="0">
                <a:latin typeface="Calibri"/>
                <a:cs typeface="Calibri"/>
              </a:rPr>
              <a:t> </a:t>
            </a:r>
            <a:r>
              <a:rPr sz="1400" b="1" spc="-4" dirty="0" smtClean="0">
                <a:latin typeface="Calibri"/>
                <a:cs typeface="Calibri"/>
              </a:rPr>
              <a:t>45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19416" y="6490716"/>
            <a:ext cx="1487424" cy="524256"/>
          </a:xfrm>
          <a:custGeom>
            <a:avLst/>
            <a:gdLst/>
            <a:ahLst/>
            <a:cxnLst/>
            <a:rect l="l" t="t" r="r" b="b"/>
            <a:pathLst>
              <a:path w="1487424" h="524256">
                <a:moveTo>
                  <a:pt x="1487424" y="0"/>
                </a:moveTo>
                <a:lnTo>
                  <a:pt x="0" y="0"/>
                </a:lnTo>
                <a:lnTo>
                  <a:pt x="0" y="367281"/>
                </a:lnTo>
              </a:path>
              <a:path w="1487424" h="524256">
                <a:moveTo>
                  <a:pt x="1487424" y="367281"/>
                </a:moveTo>
                <a:lnTo>
                  <a:pt x="148742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3912" y="6490716"/>
            <a:ext cx="1196339" cy="524256"/>
          </a:xfrm>
          <a:custGeom>
            <a:avLst/>
            <a:gdLst/>
            <a:ahLst/>
            <a:cxnLst/>
            <a:rect l="l" t="t" r="r" b="b"/>
            <a:pathLst>
              <a:path w="1196339" h="524256">
                <a:moveTo>
                  <a:pt x="1196339" y="0"/>
                </a:moveTo>
                <a:lnTo>
                  <a:pt x="0" y="0"/>
                </a:lnTo>
                <a:lnTo>
                  <a:pt x="0" y="367281"/>
                </a:lnTo>
              </a:path>
              <a:path w="1196339" h="524256">
                <a:moveTo>
                  <a:pt x="1196339" y="367281"/>
                </a:moveTo>
                <a:lnTo>
                  <a:pt x="119633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7932" y="6492240"/>
            <a:ext cx="1312164" cy="306324"/>
          </a:xfrm>
          <a:custGeom>
            <a:avLst/>
            <a:gdLst/>
            <a:ahLst/>
            <a:cxnLst/>
            <a:rect l="l" t="t" r="r" b="b"/>
            <a:pathLst>
              <a:path w="1312164" h="306323">
                <a:moveTo>
                  <a:pt x="0" y="306324"/>
                </a:moveTo>
                <a:lnTo>
                  <a:pt x="1312164" y="306324"/>
                </a:lnTo>
                <a:lnTo>
                  <a:pt x="1312164" y="0"/>
                </a:lnTo>
                <a:lnTo>
                  <a:pt x="0" y="0"/>
                </a:lnTo>
                <a:lnTo>
                  <a:pt x="0" y="30632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2377947"/>
            <a:ext cx="9163939" cy="4460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72199" y="6832599"/>
            <a:ext cx="1447799" cy="0"/>
          </a:xfrm>
          <a:custGeom>
            <a:avLst/>
            <a:gdLst/>
            <a:ahLst/>
            <a:cxnLst/>
            <a:rect l="l" t="t" r="r" b="b"/>
            <a:pathLst>
              <a:path w="1447799">
                <a:moveTo>
                  <a:pt x="0" y="0"/>
                </a:moveTo>
                <a:lnTo>
                  <a:pt x="1447799" y="0"/>
                </a:lnTo>
              </a:path>
            </a:pathLst>
          </a:custGeom>
          <a:ln w="12700">
            <a:solidFill>
              <a:srgbClr val="A5643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08520" y="-24001"/>
            <a:ext cx="1943735" cy="1182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399" y="-25400"/>
            <a:ext cx="0" cy="787400"/>
          </a:xfrm>
          <a:custGeom>
            <a:avLst/>
            <a:gdLst/>
            <a:ahLst/>
            <a:cxnLst/>
            <a:rect l="l" t="t" r="r" b="b"/>
            <a:pathLst>
              <a:path h="787400">
                <a:moveTo>
                  <a:pt x="0" y="25400"/>
                </a:moveTo>
                <a:lnTo>
                  <a:pt x="0" y="787400"/>
                </a:lnTo>
              </a:path>
            </a:pathLst>
          </a:custGeom>
          <a:ln w="12699">
            <a:solidFill>
              <a:srgbClr val="C3D3C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40" y="232963"/>
            <a:ext cx="4167903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Região</a:t>
            </a:r>
            <a:r>
              <a:rPr sz="2800" b="1" spc="-68" dirty="0" smtClean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de</a:t>
            </a:r>
            <a:r>
              <a:rPr sz="2800" b="1" spc="-32" dirty="0" smtClean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Rio</a:t>
            </a:r>
            <a:r>
              <a:rPr sz="2800" b="1" spc="-30" dirty="0" smtClean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800" b="1" spc="-159" dirty="0" smtClean="0">
                <a:solidFill>
                  <a:srgbClr val="336600"/>
                </a:solidFill>
                <a:latin typeface="Arial"/>
                <a:cs typeface="Arial"/>
              </a:rPr>
              <a:t>V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e</a:t>
            </a:r>
            <a:r>
              <a:rPr sz="2800" b="1" spc="4" dirty="0" smtClean="0">
                <a:solidFill>
                  <a:srgbClr val="336600"/>
                </a:solidFill>
                <a:latin typeface="Arial"/>
                <a:cs typeface="Arial"/>
              </a:rPr>
              <a:t>r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de/GO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05652" y="1577340"/>
            <a:ext cx="4283028" cy="7806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7000"/>
              </a:lnSpc>
              <a:spcBef>
                <a:spcPts val="350"/>
              </a:spcBef>
            </a:pPr>
            <a:r>
              <a:rPr sz="2800" b="1" spc="259" dirty="0" smtClean="0">
                <a:solidFill>
                  <a:srgbClr val="528234"/>
                </a:solidFill>
                <a:latin typeface="+mj-lt"/>
                <a:cs typeface="Times New Roman"/>
              </a:rPr>
              <a:t>+</a:t>
            </a:r>
            <a:r>
              <a:rPr lang="es-MX" sz="2800" b="1" spc="259" dirty="0" smtClean="0">
                <a:solidFill>
                  <a:srgbClr val="528234"/>
                </a:solidFill>
                <a:latin typeface="+mj-lt"/>
                <a:cs typeface="Times New Roman"/>
              </a:rPr>
              <a:t> Brotes/ yema/ m</a:t>
            </a:r>
            <a:endParaRPr sz="2800" b="1" dirty="0">
              <a:latin typeface="+mj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53912" y="6490716"/>
            <a:ext cx="1196339" cy="3418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7350252" y="6490716"/>
            <a:ext cx="169164" cy="3418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7519416" y="6490716"/>
            <a:ext cx="100583" cy="3418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7619999" y="6490716"/>
            <a:ext cx="1386840" cy="3672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217932" y="6492240"/>
            <a:ext cx="1312164" cy="306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304799" y="609599"/>
            <a:ext cx="403859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4889499" y="622299"/>
            <a:ext cx="213359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22222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1683258" y="1483867"/>
            <a:ext cx="467741" cy="467233"/>
          </a:xfrm>
          <a:custGeom>
            <a:avLst/>
            <a:gdLst/>
            <a:ahLst/>
            <a:cxnLst/>
            <a:rect l="l" t="t" r="r" b="b"/>
            <a:pathLst>
              <a:path w="467741" h="467233">
                <a:moveTo>
                  <a:pt x="284099" y="298196"/>
                </a:moveTo>
                <a:lnTo>
                  <a:pt x="455041" y="316738"/>
                </a:lnTo>
                <a:lnTo>
                  <a:pt x="467741" y="200025"/>
                </a:lnTo>
                <a:lnTo>
                  <a:pt x="296799" y="181356"/>
                </a:lnTo>
                <a:lnTo>
                  <a:pt x="315214" y="12319"/>
                </a:lnTo>
                <a:lnTo>
                  <a:pt x="201549" y="0"/>
                </a:lnTo>
                <a:lnTo>
                  <a:pt x="183261" y="169037"/>
                </a:lnTo>
                <a:lnTo>
                  <a:pt x="12700" y="150495"/>
                </a:lnTo>
                <a:lnTo>
                  <a:pt x="0" y="267208"/>
                </a:lnTo>
                <a:lnTo>
                  <a:pt x="170561" y="285750"/>
                </a:lnTo>
                <a:lnTo>
                  <a:pt x="152146" y="454914"/>
                </a:lnTo>
                <a:lnTo>
                  <a:pt x="265684" y="467233"/>
                </a:lnTo>
                <a:lnTo>
                  <a:pt x="284099" y="298196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83258" y="1483867"/>
            <a:ext cx="467741" cy="467233"/>
          </a:xfrm>
          <a:custGeom>
            <a:avLst/>
            <a:gdLst/>
            <a:ahLst/>
            <a:cxnLst/>
            <a:rect l="l" t="t" r="r" b="b"/>
            <a:pathLst>
              <a:path w="467741" h="467233">
                <a:moveTo>
                  <a:pt x="284099" y="298196"/>
                </a:moveTo>
                <a:lnTo>
                  <a:pt x="455041" y="316738"/>
                </a:lnTo>
                <a:lnTo>
                  <a:pt x="467741" y="200025"/>
                </a:lnTo>
                <a:lnTo>
                  <a:pt x="296799" y="181356"/>
                </a:lnTo>
                <a:lnTo>
                  <a:pt x="315214" y="12319"/>
                </a:lnTo>
                <a:lnTo>
                  <a:pt x="201549" y="0"/>
                </a:lnTo>
                <a:lnTo>
                  <a:pt x="183261" y="169037"/>
                </a:lnTo>
                <a:lnTo>
                  <a:pt x="12700" y="150495"/>
                </a:lnTo>
                <a:lnTo>
                  <a:pt x="0" y="267208"/>
                </a:lnTo>
                <a:lnTo>
                  <a:pt x="170561" y="285750"/>
                </a:lnTo>
                <a:lnTo>
                  <a:pt x="152146" y="454914"/>
                </a:lnTo>
                <a:lnTo>
                  <a:pt x="265684" y="467233"/>
                </a:lnTo>
                <a:lnTo>
                  <a:pt x="284099" y="298196"/>
                </a:lnTo>
              </a:path>
            </a:pathLst>
          </a:custGeom>
          <a:ln w="12192">
            <a:solidFill>
              <a:srgbClr val="5382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83258" y="2521966"/>
            <a:ext cx="467741" cy="467360"/>
          </a:xfrm>
          <a:custGeom>
            <a:avLst/>
            <a:gdLst/>
            <a:ahLst/>
            <a:cxnLst/>
            <a:rect l="l" t="t" r="r" b="b"/>
            <a:pathLst>
              <a:path w="467741" h="467360">
                <a:moveTo>
                  <a:pt x="12700" y="150622"/>
                </a:moveTo>
                <a:lnTo>
                  <a:pt x="0" y="267335"/>
                </a:lnTo>
                <a:lnTo>
                  <a:pt x="170561" y="285876"/>
                </a:lnTo>
                <a:lnTo>
                  <a:pt x="152146" y="455041"/>
                </a:lnTo>
                <a:lnTo>
                  <a:pt x="265684" y="467360"/>
                </a:lnTo>
                <a:lnTo>
                  <a:pt x="284099" y="298196"/>
                </a:lnTo>
                <a:lnTo>
                  <a:pt x="455041" y="316864"/>
                </a:lnTo>
                <a:lnTo>
                  <a:pt x="467741" y="200151"/>
                </a:lnTo>
                <a:lnTo>
                  <a:pt x="296799" y="181483"/>
                </a:lnTo>
                <a:lnTo>
                  <a:pt x="315214" y="12446"/>
                </a:lnTo>
                <a:lnTo>
                  <a:pt x="201549" y="0"/>
                </a:lnTo>
                <a:lnTo>
                  <a:pt x="183261" y="169163"/>
                </a:lnTo>
                <a:lnTo>
                  <a:pt x="12700" y="150622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83258" y="2521966"/>
            <a:ext cx="467741" cy="467360"/>
          </a:xfrm>
          <a:custGeom>
            <a:avLst/>
            <a:gdLst/>
            <a:ahLst/>
            <a:cxnLst/>
            <a:rect l="l" t="t" r="r" b="b"/>
            <a:pathLst>
              <a:path w="467741" h="467360">
                <a:moveTo>
                  <a:pt x="201549" y="0"/>
                </a:moveTo>
                <a:lnTo>
                  <a:pt x="315214" y="12446"/>
                </a:lnTo>
                <a:lnTo>
                  <a:pt x="296799" y="181483"/>
                </a:lnTo>
                <a:lnTo>
                  <a:pt x="467741" y="200151"/>
                </a:lnTo>
                <a:lnTo>
                  <a:pt x="455041" y="316864"/>
                </a:lnTo>
                <a:lnTo>
                  <a:pt x="284099" y="298196"/>
                </a:lnTo>
                <a:lnTo>
                  <a:pt x="265684" y="467360"/>
                </a:lnTo>
                <a:lnTo>
                  <a:pt x="152146" y="455041"/>
                </a:lnTo>
                <a:lnTo>
                  <a:pt x="170561" y="285876"/>
                </a:lnTo>
                <a:lnTo>
                  <a:pt x="0" y="267335"/>
                </a:lnTo>
                <a:lnTo>
                  <a:pt x="12700" y="150622"/>
                </a:lnTo>
                <a:lnTo>
                  <a:pt x="183261" y="169163"/>
                </a:lnTo>
                <a:lnTo>
                  <a:pt x="201549" y="0"/>
                </a:lnTo>
                <a:close/>
              </a:path>
            </a:pathLst>
          </a:custGeom>
          <a:ln w="12192">
            <a:solidFill>
              <a:srgbClr val="5382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73987" y="3493516"/>
            <a:ext cx="467740" cy="467233"/>
          </a:xfrm>
          <a:custGeom>
            <a:avLst/>
            <a:gdLst/>
            <a:ahLst/>
            <a:cxnLst/>
            <a:rect l="l" t="t" r="r" b="b"/>
            <a:pathLst>
              <a:path w="467740" h="467233">
                <a:moveTo>
                  <a:pt x="12700" y="150495"/>
                </a:moveTo>
                <a:lnTo>
                  <a:pt x="0" y="267208"/>
                </a:lnTo>
                <a:lnTo>
                  <a:pt x="170433" y="285750"/>
                </a:lnTo>
                <a:lnTo>
                  <a:pt x="152019" y="454914"/>
                </a:lnTo>
                <a:lnTo>
                  <a:pt x="265683" y="467233"/>
                </a:lnTo>
                <a:lnTo>
                  <a:pt x="284099" y="298196"/>
                </a:lnTo>
                <a:lnTo>
                  <a:pt x="455040" y="316738"/>
                </a:lnTo>
                <a:lnTo>
                  <a:pt x="467740" y="200025"/>
                </a:lnTo>
                <a:lnTo>
                  <a:pt x="296799" y="181356"/>
                </a:lnTo>
                <a:lnTo>
                  <a:pt x="315213" y="12319"/>
                </a:lnTo>
                <a:lnTo>
                  <a:pt x="201549" y="0"/>
                </a:lnTo>
                <a:lnTo>
                  <a:pt x="183133" y="169037"/>
                </a:lnTo>
                <a:lnTo>
                  <a:pt x="12700" y="150495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73987" y="3493516"/>
            <a:ext cx="467740" cy="467233"/>
          </a:xfrm>
          <a:custGeom>
            <a:avLst/>
            <a:gdLst/>
            <a:ahLst/>
            <a:cxnLst/>
            <a:rect l="l" t="t" r="r" b="b"/>
            <a:pathLst>
              <a:path w="467740" h="467233">
                <a:moveTo>
                  <a:pt x="201549" y="0"/>
                </a:moveTo>
                <a:lnTo>
                  <a:pt x="315213" y="12319"/>
                </a:lnTo>
                <a:lnTo>
                  <a:pt x="296799" y="181356"/>
                </a:lnTo>
                <a:lnTo>
                  <a:pt x="467740" y="200025"/>
                </a:lnTo>
                <a:lnTo>
                  <a:pt x="455040" y="316738"/>
                </a:lnTo>
                <a:lnTo>
                  <a:pt x="284099" y="298196"/>
                </a:lnTo>
                <a:lnTo>
                  <a:pt x="265683" y="467233"/>
                </a:lnTo>
                <a:lnTo>
                  <a:pt x="152019" y="454914"/>
                </a:lnTo>
                <a:lnTo>
                  <a:pt x="170433" y="285750"/>
                </a:lnTo>
                <a:lnTo>
                  <a:pt x="0" y="267208"/>
                </a:lnTo>
                <a:lnTo>
                  <a:pt x="12700" y="150495"/>
                </a:lnTo>
                <a:lnTo>
                  <a:pt x="183133" y="169037"/>
                </a:lnTo>
                <a:lnTo>
                  <a:pt x="201549" y="0"/>
                </a:lnTo>
                <a:close/>
              </a:path>
            </a:pathLst>
          </a:custGeom>
          <a:ln w="12191">
            <a:solidFill>
              <a:srgbClr val="5382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73987" y="4531614"/>
            <a:ext cx="467740" cy="467360"/>
          </a:xfrm>
          <a:custGeom>
            <a:avLst/>
            <a:gdLst/>
            <a:ahLst/>
            <a:cxnLst/>
            <a:rect l="l" t="t" r="r" b="b"/>
            <a:pathLst>
              <a:path w="467740" h="467360">
                <a:moveTo>
                  <a:pt x="12700" y="150622"/>
                </a:moveTo>
                <a:lnTo>
                  <a:pt x="0" y="267335"/>
                </a:lnTo>
                <a:lnTo>
                  <a:pt x="170433" y="285877"/>
                </a:lnTo>
                <a:lnTo>
                  <a:pt x="152019" y="455041"/>
                </a:lnTo>
                <a:lnTo>
                  <a:pt x="265683" y="467360"/>
                </a:lnTo>
                <a:lnTo>
                  <a:pt x="284099" y="298196"/>
                </a:lnTo>
                <a:lnTo>
                  <a:pt x="455040" y="316865"/>
                </a:lnTo>
                <a:lnTo>
                  <a:pt x="467740" y="200152"/>
                </a:lnTo>
                <a:lnTo>
                  <a:pt x="296799" y="181483"/>
                </a:lnTo>
                <a:lnTo>
                  <a:pt x="315213" y="12446"/>
                </a:lnTo>
                <a:lnTo>
                  <a:pt x="201549" y="0"/>
                </a:lnTo>
                <a:lnTo>
                  <a:pt x="183133" y="169163"/>
                </a:lnTo>
                <a:lnTo>
                  <a:pt x="12700" y="150622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73987" y="4531614"/>
            <a:ext cx="467740" cy="467360"/>
          </a:xfrm>
          <a:custGeom>
            <a:avLst/>
            <a:gdLst/>
            <a:ahLst/>
            <a:cxnLst/>
            <a:rect l="l" t="t" r="r" b="b"/>
            <a:pathLst>
              <a:path w="467740" h="467360">
                <a:moveTo>
                  <a:pt x="201549" y="0"/>
                </a:moveTo>
                <a:lnTo>
                  <a:pt x="315213" y="12446"/>
                </a:lnTo>
                <a:lnTo>
                  <a:pt x="296799" y="181483"/>
                </a:lnTo>
                <a:lnTo>
                  <a:pt x="467740" y="200152"/>
                </a:lnTo>
                <a:lnTo>
                  <a:pt x="455040" y="316865"/>
                </a:lnTo>
                <a:lnTo>
                  <a:pt x="284099" y="298196"/>
                </a:lnTo>
                <a:lnTo>
                  <a:pt x="265683" y="467360"/>
                </a:lnTo>
                <a:lnTo>
                  <a:pt x="152019" y="455041"/>
                </a:lnTo>
                <a:lnTo>
                  <a:pt x="170433" y="285877"/>
                </a:lnTo>
                <a:lnTo>
                  <a:pt x="0" y="267335"/>
                </a:lnTo>
                <a:lnTo>
                  <a:pt x="12700" y="150622"/>
                </a:lnTo>
                <a:lnTo>
                  <a:pt x="183133" y="169163"/>
                </a:lnTo>
                <a:lnTo>
                  <a:pt x="201549" y="0"/>
                </a:lnTo>
                <a:close/>
              </a:path>
            </a:pathLst>
          </a:custGeom>
          <a:ln w="12192">
            <a:solidFill>
              <a:srgbClr val="5382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5206" y="1998185"/>
            <a:ext cx="2808794" cy="2338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61543" y="147176"/>
            <a:ext cx="1084732" cy="4825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9"/>
              </a:lnSpc>
              <a:spcBef>
                <a:spcPts val="189"/>
              </a:spcBef>
            </a:pPr>
            <a:r>
              <a:rPr sz="3600" b="1" spc="0" dirty="0" smtClean="0">
                <a:solidFill>
                  <a:srgbClr val="538235"/>
                </a:solidFill>
                <a:latin typeface="Arial"/>
                <a:cs typeface="Arial"/>
              </a:rPr>
              <a:t>QUE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4172" y="170215"/>
            <a:ext cx="4416603" cy="4825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79"/>
              </a:lnSpc>
              <a:spcBef>
                <a:spcPts val="189"/>
              </a:spcBef>
            </a:pPr>
            <a:r>
              <a:rPr lang="es-MX" sz="3600" b="1" spc="0" dirty="0" smtClean="0">
                <a:solidFill>
                  <a:srgbClr val="538235"/>
                </a:solidFill>
                <a:latin typeface="Arial"/>
                <a:cs typeface="Arial"/>
              </a:rPr>
              <a:t>HACE </a:t>
            </a:r>
            <a:r>
              <a:rPr sz="3600" b="1" spc="0" dirty="0" smtClean="0">
                <a:solidFill>
                  <a:srgbClr val="538235"/>
                </a:solidFill>
                <a:latin typeface="Arial"/>
                <a:cs typeface="Arial"/>
              </a:rPr>
              <a:t>BIO</a:t>
            </a:r>
            <a:r>
              <a:rPr sz="3600" b="1" spc="-9" dirty="0" smtClean="0">
                <a:solidFill>
                  <a:srgbClr val="538235"/>
                </a:solidFill>
                <a:latin typeface="Arial"/>
                <a:cs typeface="Arial"/>
              </a:rPr>
              <a:t>Z</a:t>
            </a:r>
            <a:r>
              <a:rPr sz="3600" b="1" spc="0" dirty="0" smtClean="0">
                <a:solidFill>
                  <a:srgbClr val="538235"/>
                </a:solidFill>
                <a:latin typeface="Arial"/>
                <a:cs typeface="Arial"/>
              </a:rPr>
              <a:t>YME</a:t>
            </a:r>
            <a:r>
              <a:rPr lang="es-MX" sz="3600" b="1" spc="0" dirty="0" smtClean="0">
                <a:solidFill>
                  <a:srgbClr val="538235"/>
                </a:solidFill>
                <a:latin typeface="Arial"/>
                <a:cs typeface="Arial"/>
              </a:rPr>
              <a:t>?</a:t>
            </a:r>
            <a:r>
              <a:rPr sz="3600" b="1" spc="0" dirty="0" smtClean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4172" y="1328739"/>
            <a:ext cx="650245" cy="39370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9098">
              <a:lnSpc>
                <a:spcPts val="7045"/>
              </a:lnSpc>
              <a:spcBef>
                <a:spcPts val="352"/>
              </a:spcBef>
            </a:pPr>
            <a:r>
              <a:rPr sz="6800" spc="0" dirty="0" smtClean="0">
                <a:solidFill>
                  <a:srgbClr val="528234"/>
                </a:solidFill>
                <a:latin typeface="Times New Roman"/>
                <a:cs typeface="Times New Roman"/>
              </a:rPr>
              <a:t>+</a:t>
            </a:r>
            <a:endParaRPr sz="6800">
              <a:latin typeface="Times New Roman"/>
              <a:cs typeface="Times New Roman"/>
            </a:endParaRPr>
          </a:p>
          <a:p>
            <a:pPr marL="21798">
              <a:lnSpc>
                <a:spcPct val="95825"/>
              </a:lnSpc>
              <a:spcBef>
                <a:spcPts val="27"/>
              </a:spcBef>
            </a:pPr>
            <a:r>
              <a:rPr sz="6800" spc="0" dirty="0" smtClean="0">
                <a:solidFill>
                  <a:srgbClr val="528234"/>
                </a:solidFill>
                <a:latin typeface="Times New Roman"/>
                <a:cs typeface="Times New Roman"/>
              </a:rPr>
              <a:t>+</a:t>
            </a:r>
            <a:endParaRPr sz="6800">
              <a:latin typeface="Times New Roman"/>
              <a:cs typeface="Times New Roman"/>
            </a:endParaRPr>
          </a:p>
          <a:p>
            <a:pPr marL="12700" marR="9098">
              <a:lnSpc>
                <a:spcPts val="7595"/>
              </a:lnSpc>
              <a:spcBef>
                <a:spcPts val="379"/>
              </a:spcBef>
            </a:pPr>
            <a:r>
              <a:rPr sz="6800" spc="0" dirty="0" smtClean="0">
                <a:solidFill>
                  <a:srgbClr val="528234"/>
                </a:solidFill>
                <a:latin typeface="Times New Roman"/>
                <a:cs typeface="Times New Roman"/>
              </a:rPr>
              <a:t>+</a:t>
            </a:r>
            <a:endParaRPr sz="6800">
              <a:latin typeface="Times New Roman"/>
              <a:cs typeface="Times New Roman"/>
            </a:endParaRPr>
          </a:p>
          <a:p>
            <a:pPr marL="21798">
              <a:lnSpc>
                <a:spcPts val="7775"/>
              </a:lnSpc>
              <a:spcBef>
                <a:spcPts val="388"/>
              </a:spcBef>
            </a:pPr>
            <a:r>
              <a:rPr sz="10200" spc="0" baseline="-1278" dirty="0" smtClean="0">
                <a:solidFill>
                  <a:srgbClr val="528234"/>
                </a:solidFill>
                <a:latin typeface="Times New Roman"/>
                <a:cs typeface="Times New Roman"/>
              </a:rPr>
              <a:t>+</a:t>
            </a:r>
            <a:endParaRPr sz="6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41245" y="1565878"/>
            <a:ext cx="1964182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err="1" smtClean="0">
                <a:latin typeface="Arial"/>
                <a:cs typeface="Arial"/>
              </a:rPr>
              <a:t>Brot</a:t>
            </a:r>
            <a:r>
              <a:rPr sz="3200" spc="-14" dirty="0" err="1" smtClean="0">
                <a:latin typeface="Arial"/>
                <a:cs typeface="Arial"/>
              </a:rPr>
              <a:t>a</a:t>
            </a:r>
            <a:r>
              <a:rPr lang="es-MX" sz="3200" spc="-14" dirty="0" err="1" smtClean="0">
                <a:latin typeface="Arial"/>
                <a:cs typeface="Arial"/>
              </a:rPr>
              <a:t>ción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41244" y="2571471"/>
            <a:ext cx="3987135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lang="es-MX" sz="3200" spc="0" dirty="0" err="1" smtClean="0">
                <a:latin typeface="Arial"/>
                <a:cs typeface="Arial"/>
              </a:rPr>
              <a:t>Ahijamiento</a:t>
            </a:r>
            <a:r>
              <a:rPr lang="es-MX" sz="3200" spc="0" dirty="0" smtClean="0">
                <a:latin typeface="Arial"/>
                <a:cs typeface="Arial"/>
              </a:rPr>
              <a:t>, tallos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41245" y="3576415"/>
            <a:ext cx="3787671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Des</a:t>
            </a:r>
            <a:r>
              <a:rPr lang="es-MX" sz="3200" spc="0" dirty="0" smtClean="0">
                <a:latin typeface="Arial"/>
                <a:cs typeface="Arial"/>
              </a:rPr>
              <a:t>arrollo radicular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341245" y="4580985"/>
            <a:ext cx="3787671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err="1" smtClean="0">
                <a:latin typeface="Arial"/>
                <a:cs typeface="Arial"/>
              </a:rPr>
              <a:t>Pro</a:t>
            </a:r>
            <a:r>
              <a:rPr sz="3200" spc="-9" dirty="0" err="1" smtClean="0">
                <a:latin typeface="Arial"/>
                <a:cs typeface="Arial"/>
              </a:rPr>
              <a:t>d</a:t>
            </a:r>
            <a:r>
              <a:rPr sz="3200" spc="0" dirty="0" err="1" smtClean="0">
                <a:latin typeface="Arial"/>
                <a:cs typeface="Arial"/>
              </a:rPr>
              <a:t>u</a:t>
            </a:r>
            <a:r>
              <a:rPr lang="es-MX" sz="3200" spc="0" dirty="0" smtClean="0">
                <a:latin typeface="Arial"/>
                <a:cs typeface="Arial"/>
              </a:rPr>
              <a:t>c</a:t>
            </a:r>
            <a:r>
              <a:rPr sz="3200" spc="0" dirty="0" err="1" smtClean="0">
                <a:latin typeface="Arial"/>
                <a:cs typeface="Arial"/>
              </a:rPr>
              <a:t>t</a:t>
            </a:r>
            <a:r>
              <a:rPr sz="3200" spc="-14" dirty="0" err="1" smtClean="0">
                <a:latin typeface="Arial"/>
                <a:cs typeface="Arial"/>
              </a:rPr>
              <a:t>i</a:t>
            </a:r>
            <a:r>
              <a:rPr sz="3200" spc="0" dirty="0" err="1" smtClean="0">
                <a:latin typeface="Arial"/>
                <a:cs typeface="Arial"/>
              </a:rPr>
              <a:t>vida</a:t>
            </a:r>
            <a:r>
              <a:rPr sz="3200" spc="-14" dirty="0" err="1" smtClean="0">
                <a:latin typeface="Arial"/>
                <a:cs typeface="Arial"/>
              </a:rPr>
              <a:t>d</a:t>
            </a:r>
            <a:r>
              <a:rPr sz="3200" spc="-14" dirty="0" smtClean="0">
                <a:latin typeface="Arial"/>
                <a:cs typeface="Arial"/>
              </a:rPr>
              <a:t> </a:t>
            </a:r>
            <a:r>
              <a:rPr sz="3200" spc="0" dirty="0" smtClean="0">
                <a:latin typeface="Arial"/>
                <a:cs typeface="Arial"/>
              </a:rPr>
              <a:t>(TCH)</a:t>
            </a:r>
            <a:endParaRPr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0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831"/>
            <a:ext cx="9135979" cy="432227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" y="117904"/>
            <a:ext cx="9135979" cy="1200329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err="1" smtClean="0"/>
              <a:t>Bioestimulando</a:t>
            </a:r>
            <a:r>
              <a:rPr lang="es-MX" sz="3600" b="1" dirty="0" smtClean="0"/>
              <a:t> el crecimiento para asegurar tallos.</a:t>
            </a:r>
            <a:endParaRPr lang="en-US" sz="3600" b="1" dirty="0"/>
          </a:p>
        </p:txBody>
      </p:sp>
      <p:sp>
        <p:nvSpPr>
          <p:cNvPr id="5" name="Flecha derecha 4"/>
          <p:cNvSpPr/>
          <p:nvPr/>
        </p:nvSpPr>
        <p:spPr>
          <a:xfrm>
            <a:off x="220979" y="4917490"/>
            <a:ext cx="8382001" cy="1295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901294" y="5047031"/>
            <a:ext cx="17671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60 a 70 días                   </a:t>
            </a:r>
          </a:p>
          <a:p>
            <a:r>
              <a:rPr lang="es-MX" sz="2400" b="1" dirty="0" smtClean="0"/>
              <a:t> vs estrés                                </a:t>
            </a:r>
            <a:endParaRPr lang="en-US" sz="2400" b="1" dirty="0"/>
          </a:p>
        </p:txBody>
      </p:sp>
      <p:sp>
        <p:nvSpPr>
          <p:cNvPr id="9" name="object 13"/>
          <p:cNvSpPr/>
          <p:nvPr/>
        </p:nvSpPr>
        <p:spPr>
          <a:xfrm>
            <a:off x="2773831" y="5113839"/>
            <a:ext cx="2028167" cy="809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CuadroTexto 3"/>
          <p:cNvSpPr txBox="1"/>
          <p:nvPr/>
        </p:nvSpPr>
        <p:spPr>
          <a:xfrm>
            <a:off x="5115601" y="5214907"/>
            <a:ext cx="16017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0.7 l/ha +</a:t>
            </a:r>
          </a:p>
          <a:p>
            <a:endParaRPr lang="es-MX" sz="2800" b="1" dirty="0"/>
          </a:p>
          <a:p>
            <a:r>
              <a:rPr lang="es-MX" sz="2800" b="1" dirty="0" smtClean="0"/>
              <a:t>2 L/ha.</a:t>
            </a:r>
            <a:endParaRPr lang="en-US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373380" y="2781300"/>
            <a:ext cx="2164080" cy="2136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7162800" y="1501140"/>
            <a:ext cx="1691640" cy="341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830" y="6023295"/>
            <a:ext cx="2028167" cy="59170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73380" y="2366010"/>
            <a:ext cx="2270493" cy="92333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C00000"/>
                </a:solidFill>
              </a:rPr>
              <a:t>Por las condiciones </a:t>
            </a:r>
          </a:p>
          <a:p>
            <a:r>
              <a:rPr lang="es-MX" b="1" dirty="0" smtClean="0">
                <a:solidFill>
                  <a:srgbClr val="C00000"/>
                </a:solidFill>
              </a:rPr>
              <a:t>Ambientales adversas</a:t>
            </a:r>
          </a:p>
          <a:p>
            <a:r>
              <a:rPr lang="es-MX" b="1" dirty="0" smtClean="0">
                <a:solidFill>
                  <a:srgbClr val="C00000"/>
                </a:solidFill>
              </a:rPr>
              <a:t>Se presenta </a:t>
            </a:r>
            <a:r>
              <a:rPr lang="es-MX" b="1" dirty="0" err="1" smtClean="0">
                <a:solidFill>
                  <a:srgbClr val="C00000"/>
                </a:solidFill>
              </a:rPr>
              <a:t>estres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19"/>
            <a:ext cx="9144000" cy="42773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5760" y="5175021"/>
            <a:ext cx="2749407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/>
              <a:t>Radiación que causa estrés</a:t>
            </a:r>
          </a:p>
          <a:p>
            <a:r>
              <a:rPr lang="es-MX" b="1" dirty="0" smtClean="0"/>
              <a:t>Menor fotosíntesis</a:t>
            </a:r>
          </a:p>
          <a:p>
            <a:r>
              <a:rPr lang="es-MX" b="1" dirty="0" smtClean="0"/>
              <a:t>Pérdida de rendimiento</a:t>
            </a:r>
          </a:p>
          <a:p>
            <a:r>
              <a:rPr lang="es-MX" b="1" dirty="0" smtClean="0"/>
              <a:t>Pérdida de calidad</a:t>
            </a:r>
            <a:endParaRPr lang="en-U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398520" y="5191302"/>
            <a:ext cx="4733475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/>
              <a:t>Cuántas horas al día tenemos esta R UV?</a:t>
            </a:r>
          </a:p>
          <a:p>
            <a:endParaRPr lang="es-MX" b="1" dirty="0" smtClean="0"/>
          </a:p>
          <a:p>
            <a:r>
              <a:rPr lang="es-MX" b="1" dirty="0" smtClean="0"/>
              <a:t>Qué estoy haciendo para ayudar a las plantas?</a:t>
            </a:r>
            <a:endParaRPr lang="en-US" b="1" dirty="0"/>
          </a:p>
        </p:txBody>
      </p:sp>
      <p:sp>
        <p:nvSpPr>
          <p:cNvPr id="8" name="Flecha arriba 7"/>
          <p:cNvSpPr/>
          <p:nvPr/>
        </p:nvSpPr>
        <p:spPr>
          <a:xfrm>
            <a:off x="2243015" y="4454769"/>
            <a:ext cx="140677" cy="72025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echa arriba 8"/>
          <p:cNvSpPr/>
          <p:nvPr/>
        </p:nvSpPr>
        <p:spPr>
          <a:xfrm>
            <a:off x="1441201" y="4454769"/>
            <a:ext cx="140677" cy="72025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138"/>
            <a:ext cx="4382219" cy="31699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07" y="2061138"/>
            <a:ext cx="4592394" cy="31699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811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Proceso Normal de la Fotosíntesis</a:t>
            </a:r>
            <a:endParaRPr lang="en-US" sz="32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60385" y="1583749"/>
            <a:ext cx="432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Fase lumínica (producción de energía ATP) </a:t>
            </a:r>
            <a:endParaRPr lang="en-U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572000" y="1583749"/>
            <a:ext cx="432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Fase oscura (producción de glucosa)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1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ntioxidantsgroup.files.wordpress.com/2013/05/mecanismos-antiooxidantes-citosol_cloroplast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3464"/>
            <a:ext cx="9144000" cy="6349460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0" y="9489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Fotosíntesis alterada por el estrés, producción de ROS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36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redagricola.com/sites/default/files/grafico_agrosupport_ra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5381"/>
            <a:ext cx="9144001" cy="659262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" y="120576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PERDIDAS POR ESTRES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4009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2880" y="1752600"/>
            <a:ext cx="901118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/>
              <a:t>Qué es?.- Es un complejo orgánico a base de extractos vegetales, que</a:t>
            </a:r>
          </a:p>
          <a:p>
            <a:r>
              <a:rPr lang="es-MX" sz="2000" b="1" dirty="0"/>
              <a:t>	     </a:t>
            </a:r>
            <a:r>
              <a:rPr lang="es-MX" sz="2000" b="1" dirty="0" smtClean="0"/>
              <a:t>activa genes que sintetizan fitohormonas</a:t>
            </a:r>
            <a:r>
              <a:rPr lang="es-MX" sz="2000" b="1" dirty="0"/>
              <a:t>.</a:t>
            </a:r>
          </a:p>
          <a:p>
            <a:endParaRPr lang="es-MX" sz="2000" b="1" dirty="0"/>
          </a:p>
          <a:p>
            <a:r>
              <a:rPr lang="es-MX" sz="2000" b="1" dirty="0"/>
              <a:t>Qué hace?.- Estimula  la síntesis de enzimas que activan el metabolismo</a:t>
            </a:r>
          </a:p>
          <a:p>
            <a:r>
              <a:rPr lang="es-MX" sz="2000" b="1" dirty="0"/>
              <a:t>	     repercutiendo en reacciones que promueven </a:t>
            </a:r>
            <a:r>
              <a:rPr lang="es-MX" sz="2000" b="1" dirty="0" smtClean="0"/>
              <a:t>el crecimiento y el desarrollo</a:t>
            </a:r>
          </a:p>
          <a:p>
            <a:r>
              <a:rPr lang="es-MX" sz="2000" b="1" dirty="0"/>
              <a:t>	</a:t>
            </a:r>
            <a:r>
              <a:rPr lang="es-MX" sz="2000" b="1" dirty="0" smtClean="0"/>
              <a:t>     integral de las plantas, lo que asegura mayor rendimiento en cosecha.</a:t>
            </a:r>
            <a:endParaRPr lang="es-MX" sz="2000" b="1" dirty="0"/>
          </a:p>
          <a:p>
            <a:endParaRPr lang="es-MX" sz="2000" b="1" dirty="0"/>
          </a:p>
          <a:p>
            <a:r>
              <a:rPr lang="es-MX" sz="2000" b="1" dirty="0"/>
              <a:t>Cómo se aplica?.- Disuelto en agua </a:t>
            </a:r>
            <a:r>
              <a:rPr lang="es-MX" sz="2000" b="1" dirty="0" err="1"/>
              <a:t>foliarmente</a:t>
            </a:r>
            <a:r>
              <a:rPr lang="es-MX" sz="2000" b="1" dirty="0"/>
              <a:t>, puede mezclarse con </a:t>
            </a:r>
          </a:p>
          <a:p>
            <a:r>
              <a:rPr lang="es-MX" sz="2000" b="1" dirty="0"/>
              <a:t>	    los plaguicidas.</a:t>
            </a:r>
          </a:p>
          <a:p>
            <a:r>
              <a:rPr lang="es-MX" sz="2000" b="1" dirty="0"/>
              <a:t> </a:t>
            </a:r>
          </a:p>
          <a:p>
            <a:r>
              <a:rPr lang="es-MX" sz="2000" b="1" dirty="0"/>
              <a:t>Dosis?.- </a:t>
            </a:r>
            <a:r>
              <a:rPr lang="es-MX" sz="2000" b="1" dirty="0" smtClean="0"/>
              <a:t>1 l /ha</a:t>
            </a:r>
            <a:endParaRPr lang="es-MX" sz="2000" b="1" dirty="0"/>
          </a:p>
          <a:p>
            <a:endParaRPr lang="es-MX" sz="2000" b="1" dirty="0"/>
          </a:p>
          <a:p>
            <a:r>
              <a:rPr lang="es-MX" sz="2000" b="1" dirty="0"/>
              <a:t>Qué se espera?.- Incremento en cantidad y calidad de fruta.</a:t>
            </a:r>
          </a:p>
          <a:p>
            <a:endParaRPr lang="es-ES" sz="2000" b="1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/>
          </p:nvPr>
        </p:nvGraphicFramePr>
        <p:xfrm>
          <a:off x="3176796" y="314100"/>
          <a:ext cx="2637264" cy="11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Fotografía de Photo Editor" r:id="rId4" imgW="7020905" imgH="4648849" progId="">
                  <p:embed/>
                </p:oleObj>
              </mc:Choice>
              <mc:Fallback>
                <p:oleObj name="Fotografía de Photo Editor" r:id="rId4" imgW="7020905" imgH="46488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796" y="314100"/>
                        <a:ext cx="2637264" cy="11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5819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1600200"/>
            <a:ext cx="893558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MX" sz="2000" b="1" dirty="0"/>
              <a:t>Qué es?.- </a:t>
            </a:r>
            <a:r>
              <a:rPr lang="es-MX" sz="2000" dirty="0">
                <a:latin typeface="Arial" charset="0"/>
              </a:rPr>
              <a:t>Es un fertilizante líquido completo enriquecido con </a:t>
            </a:r>
            <a:r>
              <a:rPr lang="es-MX" sz="2000" dirty="0" err="1" smtClean="0">
                <a:latin typeface="Arial" charset="0"/>
              </a:rPr>
              <a:t>folcisteína</a:t>
            </a:r>
            <a:endParaRPr lang="es-MX" sz="2000" dirty="0" smtClean="0">
              <a:latin typeface="Arial" charset="0"/>
            </a:endParaRPr>
          </a:p>
          <a:p>
            <a:pPr lvl="0"/>
            <a:r>
              <a:rPr lang="es-MX" sz="2000" dirty="0">
                <a:latin typeface="Arial" charset="0"/>
              </a:rPr>
              <a:t> </a:t>
            </a:r>
            <a:r>
              <a:rPr lang="es-MX" sz="2000" dirty="0" smtClean="0">
                <a:latin typeface="Arial" charset="0"/>
              </a:rPr>
              <a:t>              </a:t>
            </a:r>
            <a:r>
              <a:rPr lang="es-MX" sz="2000" dirty="0">
                <a:latin typeface="Arial" charset="0"/>
              </a:rPr>
              <a:t>y sustancias húmicas</a:t>
            </a:r>
            <a:endParaRPr lang="en-US" sz="2000" dirty="0"/>
          </a:p>
          <a:p>
            <a:endParaRPr lang="es-MX" sz="2000" b="1" dirty="0" smtClean="0"/>
          </a:p>
          <a:p>
            <a:endParaRPr lang="es-MX" sz="2000" b="1" dirty="0"/>
          </a:p>
          <a:p>
            <a:pPr lvl="0"/>
            <a:r>
              <a:rPr lang="es-MX" sz="2000" b="1" dirty="0" smtClean="0"/>
              <a:t>Qué hace?.-</a:t>
            </a:r>
            <a:r>
              <a:rPr lang="es-MX" sz="2000" dirty="0">
                <a:latin typeface="Arial" charset="0"/>
              </a:rPr>
              <a:t>Previene deficiencias nutricionales ayuda a balancear las </a:t>
            </a:r>
            <a:endParaRPr lang="es-MX" sz="2000" dirty="0" smtClean="0">
              <a:latin typeface="Arial" charset="0"/>
            </a:endParaRPr>
          </a:p>
          <a:p>
            <a:pPr lvl="0"/>
            <a:r>
              <a:rPr lang="es-MX" sz="2000" dirty="0">
                <a:latin typeface="Arial" charset="0"/>
              </a:rPr>
              <a:t> </a:t>
            </a:r>
            <a:r>
              <a:rPr lang="es-MX" sz="2000" dirty="0" smtClean="0">
                <a:latin typeface="Arial" charset="0"/>
              </a:rPr>
              <a:t>              necesidades </a:t>
            </a:r>
            <a:r>
              <a:rPr lang="es-MX" sz="2000" dirty="0">
                <a:latin typeface="Arial" charset="0"/>
              </a:rPr>
              <a:t>de las plantas y </a:t>
            </a:r>
            <a:r>
              <a:rPr lang="es-MX" sz="2000" dirty="0">
                <a:solidFill>
                  <a:srgbClr val="C00000"/>
                </a:solidFill>
                <a:latin typeface="Arial" charset="0"/>
              </a:rPr>
              <a:t>disminuye el efecto del estrés</a:t>
            </a:r>
            <a:endParaRPr lang="en-US" sz="2000" dirty="0">
              <a:solidFill>
                <a:srgbClr val="C00000"/>
              </a:solidFill>
            </a:endParaRPr>
          </a:p>
          <a:p>
            <a:endParaRPr lang="es-MX" sz="2000" b="1" dirty="0" smtClean="0"/>
          </a:p>
          <a:p>
            <a:endParaRPr lang="es-MX" sz="2000" b="1" dirty="0"/>
          </a:p>
          <a:p>
            <a:r>
              <a:rPr lang="es-MX" sz="2000" b="1" dirty="0"/>
              <a:t>Cómo se aplica?.-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Disuelto en agua, vía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foliar asegurando suficiente cobertura.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000" b="1" dirty="0"/>
          </a:p>
          <a:p>
            <a:r>
              <a:rPr lang="es-MX" sz="2000" b="1" dirty="0"/>
              <a:t>Dosis?.- </a:t>
            </a:r>
            <a:r>
              <a:rPr lang="es-MX" sz="2000" b="1" dirty="0" smtClean="0"/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1.0 a 2.0 l/ha,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se sugiere hacer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aplicaciones periódicas </a:t>
            </a:r>
          </a:p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según el grado de estrés de las plantas. 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000" b="1" dirty="0"/>
          </a:p>
          <a:p>
            <a:pPr lvl="0"/>
            <a:r>
              <a:rPr lang="es-MX" sz="2000" b="1" dirty="0"/>
              <a:t>Qué se espera?.- </a:t>
            </a:r>
            <a:r>
              <a:rPr lang="es-MX" sz="2000" dirty="0">
                <a:latin typeface="Arial" charset="0"/>
              </a:rPr>
              <a:t>Prevenir las deficiencias. balancea la nutrición, </a:t>
            </a:r>
            <a:endParaRPr lang="es-MX" sz="2000" dirty="0" smtClean="0">
              <a:latin typeface="Arial" charset="0"/>
            </a:endParaRPr>
          </a:p>
          <a:p>
            <a:pPr lvl="0"/>
            <a:r>
              <a:rPr lang="es-MX" sz="2000" dirty="0">
                <a:latin typeface="Arial" charset="0"/>
              </a:rPr>
              <a:t> </a:t>
            </a:r>
            <a:r>
              <a:rPr lang="es-MX" sz="2000" dirty="0" smtClean="0">
                <a:latin typeface="Arial" charset="0"/>
              </a:rPr>
              <a:t>            disminuir </a:t>
            </a:r>
            <a:r>
              <a:rPr lang="es-MX" sz="2000" dirty="0">
                <a:latin typeface="Arial" charset="0"/>
              </a:rPr>
              <a:t>efectos de estrés y  mejora rendimientos.</a:t>
            </a:r>
          </a:p>
          <a:p>
            <a:endParaRPr lang="es-MX" sz="2000" b="1" dirty="0"/>
          </a:p>
          <a:p>
            <a:endParaRPr lang="es-ES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2792" y="349550"/>
            <a:ext cx="2786082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4463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167007"/>
            <a:ext cx="9144000" cy="5340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smtClean="0">
                <a:latin typeface="+mn-lt"/>
              </a:rPr>
              <a:t>Cambio Climático: Temperatura máxima</a:t>
            </a:r>
            <a:endParaRPr lang="en-US" sz="28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701040"/>
            <a:ext cx="8081010" cy="55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599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786383"/>
            <a:ext cx="9144000" cy="6071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10983" y="65531"/>
            <a:ext cx="1895855" cy="1415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41948" y="5472523"/>
            <a:ext cx="2203704" cy="954024"/>
          </a:xfrm>
          <a:custGeom>
            <a:avLst/>
            <a:gdLst/>
            <a:ahLst/>
            <a:cxnLst/>
            <a:rect l="l" t="t" r="r" b="b"/>
            <a:pathLst>
              <a:path w="2203704" h="954024">
                <a:moveTo>
                  <a:pt x="2203704" y="0"/>
                </a:moveTo>
                <a:lnTo>
                  <a:pt x="0" y="0"/>
                </a:lnTo>
                <a:lnTo>
                  <a:pt x="0" y="854962"/>
                </a:lnTo>
              </a:path>
              <a:path w="2203704" h="954024">
                <a:moveTo>
                  <a:pt x="2203704" y="854962"/>
                </a:moveTo>
                <a:lnTo>
                  <a:pt x="2203704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3756" y="5849112"/>
            <a:ext cx="1543358" cy="1075944"/>
          </a:xfrm>
          <a:custGeom>
            <a:avLst/>
            <a:gdLst/>
            <a:ahLst/>
            <a:cxnLst/>
            <a:rect l="l" t="t" r="r" b="b"/>
            <a:pathLst>
              <a:path w="1312164" h="1075943">
                <a:moveTo>
                  <a:pt x="1312164" y="0"/>
                </a:moveTo>
                <a:lnTo>
                  <a:pt x="0" y="0"/>
                </a:lnTo>
                <a:lnTo>
                  <a:pt x="0" y="1008885"/>
                </a:lnTo>
              </a:path>
              <a:path w="1312164" h="1075943">
                <a:moveTo>
                  <a:pt x="1312164" y="1008885"/>
                </a:moveTo>
                <a:lnTo>
                  <a:pt x="1312164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740" y="232963"/>
            <a:ext cx="1262540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Região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4528" y="232963"/>
            <a:ext cx="512586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do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7521" y="232963"/>
            <a:ext cx="1676222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-159" dirty="0" smtClean="0">
                <a:solidFill>
                  <a:srgbClr val="336600"/>
                </a:solidFill>
                <a:latin typeface="Arial"/>
                <a:cs typeface="Arial"/>
              </a:rPr>
              <a:t>T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ri</a:t>
            </a:r>
            <a:r>
              <a:rPr sz="2800" b="1" spc="9" dirty="0" smtClean="0">
                <a:solidFill>
                  <a:srgbClr val="336600"/>
                </a:solidFill>
                <a:latin typeface="Arial"/>
                <a:cs typeface="Arial"/>
              </a:rPr>
              <a:t>a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n</a:t>
            </a:r>
            <a:r>
              <a:rPr sz="2800" b="1" spc="-9" dirty="0" smtClean="0">
                <a:solidFill>
                  <a:srgbClr val="336600"/>
                </a:solidFill>
                <a:latin typeface="Arial"/>
                <a:cs typeface="Arial"/>
              </a:rPr>
              <a:t>g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ulo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5926" y="232963"/>
            <a:ext cx="2012849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Minei</a:t>
            </a:r>
            <a:r>
              <a:rPr sz="2800" b="1" spc="4" dirty="0" smtClean="0">
                <a:solidFill>
                  <a:srgbClr val="336600"/>
                </a:solidFill>
                <a:latin typeface="Arial"/>
                <a:cs typeface="Arial"/>
              </a:rPr>
              <a:t>r</a:t>
            </a:r>
            <a:r>
              <a:rPr sz="2800" b="1" spc="0" dirty="0" smtClean="0">
                <a:solidFill>
                  <a:srgbClr val="336600"/>
                </a:solidFill>
                <a:latin typeface="Arial"/>
                <a:cs typeface="Arial"/>
              </a:rPr>
              <a:t>o/MG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08419" y="5999092"/>
            <a:ext cx="1327354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b="1" spc="0" baseline="2925" dirty="0" smtClean="0">
                <a:solidFill>
                  <a:srgbClr val="FFFFFF"/>
                </a:solidFill>
                <a:latin typeface="Calibri"/>
                <a:cs typeface="Calibri"/>
              </a:rPr>
              <a:t>Bi</a:t>
            </a:r>
            <a:r>
              <a:rPr sz="4200" b="1" spc="-25" baseline="2925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200" b="1" spc="-19" baseline="2925" dirty="0" smtClean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4200" b="1" spc="0" baseline="2925" dirty="0" smtClean="0">
                <a:solidFill>
                  <a:srgbClr val="FFFFFF"/>
                </a:solidFill>
                <a:latin typeface="Calibri"/>
                <a:cs typeface="Calibri"/>
              </a:rPr>
              <a:t>yme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41948" y="5558830"/>
            <a:ext cx="2203704" cy="8549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2510">
              <a:lnSpc>
                <a:spcPct val="101725"/>
              </a:lnSpc>
              <a:spcBef>
                <a:spcPts val="315"/>
              </a:spcBef>
            </a:pPr>
            <a:r>
              <a:rPr sz="2800" b="1" spc="0" dirty="0" smtClean="0">
                <a:solidFill>
                  <a:srgbClr val="FFFFFF"/>
                </a:solidFill>
                <a:latin typeface="Calibri"/>
                <a:cs typeface="Calibri"/>
              </a:rPr>
              <a:t>0,5</a:t>
            </a:r>
            <a:r>
              <a:rPr sz="2800" b="1" spc="19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alibri"/>
                <a:cs typeface="Calibri"/>
              </a:rPr>
              <a:t>l/ha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33756" y="5849112"/>
            <a:ext cx="1543358" cy="10088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45896" marR="99478" indent="-371855">
              <a:lnSpc>
                <a:spcPts val="3840"/>
              </a:lnSpc>
              <a:spcBef>
                <a:spcPts val="487"/>
              </a:spcBef>
            </a:pPr>
            <a:r>
              <a:rPr sz="3200" b="1" spc="-59" dirty="0" err="1" smtClean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200" b="1" spc="0" dirty="0" err="1" smtClean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3200" b="1" spc="-75" dirty="0" err="1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00" b="1" spc="0" dirty="0" err="1" smtClean="0">
                <a:solidFill>
                  <a:srgbClr val="FFFFFF"/>
                </a:solidFill>
                <a:latin typeface="Calibri"/>
                <a:cs typeface="Calibri"/>
              </a:rPr>
              <a:t>ã</a:t>
            </a:r>
            <a:r>
              <a:rPr lang="es-MX" sz="3200" b="1" spc="0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00" b="1" spc="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1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8693" y="220686"/>
            <a:ext cx="7186613" cy="825500"/>
          </a:xfrm>
        </p:spPr>
        <p:txBody>
          <a:bodyPr/>
          <a:lstStyle/>
          <a:p>
            <a:r>
              <a:rPr lang="es-MX" sz="2400" b="1" dirty="0" smtClean="0"/>
              <a:t>METODOLOGIA</a:t>
            </a:r>
            <a:endParaRPr lang="en-US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1046185"/>
            <a:ext cx="7772400" cy="4805111"/>
          </a:xfrm>
        </p:spPr>
        <p:txBody>
          <a:bodyPr/>
          <a:lstStyle/>
          <a:p>
            <a:r>
              <a:rPr lang="es-ES" sz="1600" dirty="0" smtClean="0"/>
              <a:t>Hacienda San Isidro siembra 1200 Ha de Caña de Azúcar. La totalidad se utiliza para la obtención de mieles para producir Alcohol para rones (Ron Abuelo).</a:t>
            </a:r>
          </a:p>
          <a:p>
            <a:r>
              <a:rPr lang="es-ES" sz="1600" dirty="0" smtClean="0"/>
              <a:t>La totalidad del área es en secano.</a:t>
            </a:r>
          </a:p>
          <a:p>
            <a:r>
              <a:rPr lang="es-ES" sz="1600" dirty="0" smtClean="0"/>
              <a:t>Se programaron realizar aplicaciones en parcelas apareadas con tres repeticiones.</a:t>
            </a:r>
          </a:p>
          <a:p>
            <a:r>
              <a:rPr lang="es-ES" sz="1600" dirty="0" smtClean="0"/>
              <a:t>Las aplicaciones se realizaron entre 90 a 120 DDB.</a:t>
            </a:r>
          </a:p>
          <a:p>
            <a:r>
              <a:rPr lang="es-ES" sz="1600" dirty="0" smtClean="0"/>
              <a:t>La variedad que se escogió fue </a:t>
            </a:r>
            <a:r>
              <a:rPr lang="es-ES" sz="1600" b="1" dirty="0"/>
              <a:t>NA-5642 – 01R </a:t>
            </a:r>
            <a:r>
              <a:rPr lang="es-ES" sz="1600" dirty="0" smtClean="0"/>
              <a:t>la cual predomina en la Hacienda.</a:t>
            </a:r>
          </a:p>
          <a:p>
            <a:r>
              <a:rPr lang="es-ES" sz="1600" dirty="0" smtClean="0"/>
              <a:t>Los </a:t>
            </a:r>
            <a:r>
              <a:rPr lang="es-ES" sz="1600" dirty="0"/>
              <a:t>indicadores de rendimiento que se midieron </a:t>
            </a:r>
            <a:r>
              <a:rPr lang="es-ES" sz="1600" dirty="0" smtClean="0"/>
              <a:t>en los tratamientos con </a:t>
            </a:r>
            <a:r>
              <a:rPr lang="es-ES" sz="1600" dirty="0" err="1" smtClean="0"/>
              <a:t>Foltron</a:t>
            </a:r>
            <a:r>
              <a:rPr lang="es-ES" sz="1600" dirty="0" smtClean="0"/>
              <a:t>  y el </a:t>
            </a:r>
            <a:r>
              <a:rPr lang="es-ES" sz="1600" dirty="0"/>
              <a:t>testigo absoluto </a:t>
            </a:r>
            <a:r>
              <a:rPr lang="es-ES" sz="1600" dirty="0" smtClean="0"/>
              <a:t>son </a:t>
            </a:r>
            <a:r>
              <a:rPr lang="es-ES" sz="1600" dirty="0"/>
              <a:t>los siguientes: </a:t>
            </a:r>
            <a:endParaRPr lang="es-ES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sz="1600" b="1" dirty="0" smtClean="0"/>
              <a:t>Tallos </a:t>
            </a:r>
            <a:r>
              <a:rPr lang="es-ES" sz="1600" b="1" dirty="0"/>
              <a:t>por metro lineal (TML</a:t>
            </a:r>
            <a:r>
              <a:rPr lang="es-ES" sz="1600" b="1" dirty="0" smtClean="0"/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600" b="1" dirty="0" smtClean="0"/>
              <a:t> Longitud </a:t>
            </a:r>
            <a:r>
              <a:rPr lang="es-ES" sz="1600" b="1" dirty="0"/>
              <a:t>del tallo (LT</a:t>
            </a:r>
            <a:r>
              <a:rPr lang="es-ES" sz="1600" b="1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600" b="1" dirty="0" smtClean="0"/>
              <a:t> Diámetro </a:t>
            </a:r>
            <a:r>
              <a:rPr lang="es-ES" sz="1600" b="1" dirty="0"/>
              <a:t>del tallo (DT). </a:t>
            </a:r>
            <a:endParaRPr lang="es-ES" sz="1600" b="1" dirty="0" smtClean="0"/>
          </a:p>
          <a:p>
            <a:r>
              <a:rPr lang="es-ES" sz="1600" dirty="0" smtClean="0"/>
              <a:t>Los datos fueron muestreados a </a:t>
            </a:r>
            <a:r>
              <a:rPr lang="es-ES" sz="1600" dirty="0"/>
              <a:t>los 0; 30 y 90 días después de </a:t>
            </a:r>
            <a:r>
              <a:rPr lang="es-ES" sz="1600" dirty="0" smtClean="0"/>
              <a:t>aplicados.</a:t>
            </a:r>
          </a:p>
          <a:p>
            <a:r>
              <a:rPr lang="es-ES" sz="1600" dirty="0"/>
              <a:t>Los datos obtenidos de las mediciones se sometieron a un </a:t>
            </a:r>
            <a:r>
              <a:rPr lang="es-ES" sz="1600" b="1" i="1" dirty="0"/>
              <a:t>análisis de varianza </a:t>
            </a:r>
            <a:r>
              <a:rPr lang="es-ES" sz="1600" b="1" i="1" dirty="0" smtClean="0"/>
              <a:t>one-way </a:t>
            </a:r>
            <a:r>
              <a:rPr lang="es-ES" sz="1600" b="1" i="1" dirty="0"/>
              <a:t>ANOVA</a:t>
            </a:r>
            <a:r>
              <a:rPr lang="es-ES" sz="1600" dirty="0"/>
              <a:t>, y para determinar las diferencias estadísticas se aplico la prueba de </a:t>
            </a:r>
            <a:r>
              <a:rPr lang="es-ES" sz="1600" b="1" i="1" dirty="0"/>
              <a:t>Rango Múltiple de Duncan al 5%.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45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187"/>
          </a:xfrm>
        </p:spPr>
        <p:txBody>
          <a:bodyPr/>
          <a:lstStyle/>
          <a:p>
            <a:r>
              <a:rPr lang="es-MX" sz="2400" b="1" dirty="0" smtClean="0"/>
              <a:t>RESULTADOS</a:t>
            </a:r>
            <a:endParaRPr lang="en-US" sz="24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67" t="20835" r="30122" b="14135"/>
          <a:stretch/>
        </p:blipFill>
        <p:spPr>
          <a:xfrm>
            <a:off x="1128713" y="1100138"/>
            <a:ext cx="7129462" cy="435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187"/>
          </a:xfrm>
        </p:spPr>
        <p:txBody>
          <a:bodyPr/>
          <a:lstStyle/>
          <a:p>
            <a:r>
              <a:rPr lang="es-MX" sz="2400" b="1" dirty="0" smtClean="0"/>
              <a:t>RESULTADOS</a:t>
            </a:r>
            <a:endParaRPr lang="en-US" sz="24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66" t="21782" r="30477" b="9716"/>
          <a:stretch/>
        </p:blipFill>
        <p:spPr>
          <a:xfrm>
            <a:off x="914400" y="971550"/>
            <a:ext cx="7172325" cy="46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187"/>
          </a:xfrm>
        </p:spPr>
        <p:txBody>
          <a:bodyPr/>
          <a:lstStyle/>
          <a:p>
            <a:r>
              <a:rPr lang="es-MX" sz="2400" b="1" dirty="0" smtClean="0"/>
              <a:t>RESULTADOS</a:t>
            </a:r>
            <a:endParaRPr lang="en-US" sz="2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24" t="23739" r="18930" b="13542"/>
          <a:stretch/>
        </p:blipFill>
        <p:spPr>
          <a:xfrm>
            <a:off x="906378" y="1010651"/>
            <a:ext cx="7331243" cy="45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0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187"/>
          </a:xfrm>
        </p:spPr>
        <p:txBody>
          <a:bodyPr/>
          <a:lstStyle/>
          <a:p>
            <a:r>
              <a:rPr lang="es-MX" sz="2400" b="1" dirty="0" smtClean="0"/>
              <a:t>RESULTADOS</a:t>
            </a:r>
            <a:endParaRPr lang="en-US" sz="2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219" t="19792" r="21764" b="16173"/>
          <a:stretch/>
        </p:blipFill>
        <p:spPr>
          <a:xfrm>
            <a:off x="994611" y="885825"/>
            <a:ext cx="7176421" cy="48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7525"/>
          </a:xfrm>
        </p:spPr>
        <p:txBody>
          <a:bodyPr/>
          <a:lstStyle/>
          <a:p>
            <a:r>
              <a:rPr lang="es-PA" sz="1600" dirty="0" smtClean="0"/>
              <a:t>Los resultados tabulados en las zafras 2015-2016 y 2016-2017 nos permiten resumir que el uso de Foltron XL  permiten en el Ingenio Hacienda San Isidro aumento en los rendimientos en el orden de 6 Ton de caña x Ha.</a:t>
            </a:r>
          </a:p>
          <a:p>
            <a:r>
              <a:rPr lang="es-PA" sz="1600" dirty="0" smtClean="0"/>
              <a:t>Hacienda San Isidro aplico en el año 2015 60 Ha (180 Lts), 2016 250 (750 Lts) Ha y ya se negocio la entrega de producto para 600 Ha (1800 Lts).</a:t>
            </a:r>
          </a:p>
          <a:p>
            <a:r>
              <a:rPr lang="es-PA" sz="1600" dirty="0" smtClean="0"/>
              <a:t>En estos momentos la Gerencia de campo se encuentra evaluando aplicaciones de Foltron XL antes y posterior a la aplicación de herbicidas.</a:t>
            </a:r>
          </a:p>
          <a:p>
            <a:pPr marL="0" indent="0">
              <a:buNone/>
            </a:pPr>
            <a:endParaRPr lang="es-PA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31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"/>
            <a:ext cx="9144000" cy="56197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692474" y="102870"/>
            <a:ext cx="19035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300  días                   </a:t>
            </a:r>
          </a:p>
          <a:p>
            <a:r>
              <a:rPr lang="es-MX" sz="2400" b="1" dirty="0" smtClean="0"/>
              <a:t>Maduración                               </a:t>
            </a:r>
            <a:endParaRPr lang="en-US" sz="2400" b="1" dirty="0"/>
          </a:p>
        </p:txBody>
      </p:sp>
      <p:sp>
        <p:nvSpPr>
          <p:cNvPr id="7" name="Triángulo rectángulo 6"/>
          <p:cNvSpPr/>
          <p:nvPr/>
        </p:nvSpPr>
        <p:spPr>
          <a:xfrm rot="5400000">
            <a:off x="498162" y="656872"/>
            <a:ext cx="4044308" cy="43319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489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object 174"/>
          <p:cNvSpPr/>
          <p:nvPr/>
        </p:nvSpPr>
        <p:spPr>
          <a:xfrm>
            <a:off x="0" y="1156715"/>
            <a:ext cx="5410962" cy="38862"/>
          </a:xfrm>
          <a:custGeom>
            <a:avLst/>
            <a:gdLst/>
            <a:ahLst/>
            <a:cxnLst/>
            <a:rect l="l" t="t" r="r" b="b"/>
            <a:pathLst>
              <a:path w="7214616" h="51816">
                <a:moveTo>
                  <a:pt x="0" y="51816"/>
                </a:moveTo>
                <a:lnTo>
                  <a:pt x="7214616" y="51816"/>
                </a:lnTo>
                <a:lnTo>
                  <a:pt x="7214616" y="0"/>
                </a:lnTo>
                <a:lnTo>
                  <a:pt x="0" y="0"/>
                </a:lnTo>
                <a:lnTo>
                  <a:pt x="0" y="51816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0" y="857250"/>
            <a:ext cx="8915400" cy="233172"/>
          </a:xfrm>
          <a:custGeom>
            <a:avLst/>
            <a:gdLst/>
            <a:ahLst/>
            <a:cxnLst/>
            <a:rect l="l" t="t" r="r" b="b"/>
            <a:pathLst>
              <a:path w="11887200" h="310896">
                <a:moveTo>
                  <a:pt x="0" y="310896"/>
                </a:moveTo>
                <a:lnTo>
                  <a:pt x="11887200" y="310896"/>
                </a:lnTo>
                <a:lnTo>
                  <a:pt x="11887200" y="0"/>
                </a:lnTo>
                <a:lnTo>
                  <a:pt x="0" y="0"/>
                </a:lnTo>
                <a:lnTo>
                  <a:pt x="0" y="310896"/>
                </a:lnTo>
                <a:close/>
              </a:path>
            </a:pathLst>
          </a:custGeom>
          <a:solidFill>
            <a:srgbClr val="42445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0" y="1088136"/>
            <a:ext cx="8915400" cy="68580"/>
          </a:xfrm>
          <a:custGeom>
            <a:avLst/>
            <a:gdLst/>
            <a:ahLst/>
            <a:cxnLst/>
            <a:rect l="l" t="t" r="r" b="b"/>
            <a:pathLst>
              <a:path w="11887200" h="91440">
                <a:moveTo>
                  <a:pt x="0" y="91440"/>
                </a:moveTo>
                <a:lnTo>
                  <a:pt x="11887200" y="91440"/>
                </a:lnTo>
                <a:lnTo>
                  <a:pt x="11887200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410963" y="1126997"/>
            <a:ext cx="3504437" cy="68580"/>
          </a:xfrm>
          <a:custGeom>
            <a:avLst/>
            <a:gdLst/>
            <a:ahLst/>
            <a:cxnLst/>
            <a:rect l="l" t="t" r="r" b="b"/>
            <a:pathLst>
              <a:path w="4672583" h="91440">
                <a:moveTo>
                  <a:pt x="0" y="91440"/>
                </a:moveTo>
                <a:lnTo>
                  <a:pt x="4672583" y="91440"/>
                </a:lnTo>
                <a:lnTo>
                  <a:pt x="4672583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406390" y="1229869"/>
            <a:ext cx="3063240" cy="20573"/>
          </a:xfrm>
          <a:custGeom>
            <a:avLst/>
            <a:gdLst/>
            <a:ahLst/>
            <a:cxnLst/>
            <a:rect l="l" t="t" r="r" b="b"/>
            <a:pathLst>
              <a:path w="4084320" h="27431">
                <a:moveTo>
                  <a:pt x="0" y="4572"/>
                </a:moveTo>
                <a:lnTo>
                  <a:pt x="0" y="22860"/>
                </a:lnTo>
                <a:lnTo>
                  <a:pt x="2031" y="27431"/>
                </a:lnTo>
                <a:lnTo>
                  <a:pt x="4082287" y="27431"/>
                </a:lnTo>
                <a:lnTo>
                  <a:pt x="4084320" y="22860"/>
                </a:lnTo>
                <a:lnTo>
                  <a:pt x="4084320" y="2031"/>
                </a:lnTo>
                <a:lnTo>
                  <a:pt x="4079748" y="0"/>
                </a:lnTo>
                <a:lnTo>
                  <a:pt x="2031" y="0"/>
                </a:lnTo>
                <a:lnTo>
                  <a:pt x="0" y="2031"/>
                </a:lnTo>
                <a:lnTo>
                  <a:pt x="0" y="45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374636" y="1298448"/>
            <a:ext cx="1600200" cy="27431"/>
          </a:xfrm>
          <a:custGeom>
            <a:avLst/>
            <a:gdLst/>
            <a:ahLst/>
            <a:cxnLst/>
            <a:rect l="l" t="t" r="r" b="b"/>
            <a:pathLst>
              <a:path w="2133600" h="36575">
                <a:moveTo>
                  <a:pt x="0" y="6096"/>
                </a:moveTo>
                <a:lnTo>
                  <a:pt x="0" y="33909"/>
                </a:lnTo>
                <a:lnTo>
                  <a:pt x="2667" y="36575"/>
                </a:lnTo>
                <a:lnTo>
                  <a:pt x="2130805" y="36575"/>
                </a:lnTo>
                <a:lnTo>
                  <a:pt x="2133600" y="33909"/>
                </a:lnTo>
                <a:lnTo>
                  <a:pt x="2133600" y="2666"/>
                </a:lnTo>
                <a:lnTo>
                  <a:pt x="2130805" y="0"/>
                </a:lnTo>
                <a:lnTo>
                  <a:pt x="2667" y="0"/>
                </a:lnTo>
                <a:lnTo>
                  <a:pt x="0" y="2666"/>
                </a:lnTo>
                <a:lnTo>
                  <a:pt x="0" y="6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029700" y="854964"/>
            <a:ext cx="0" cy="466344"/>
          </a:xfrm>
          <a:custGeom>
            <a:avLst/>
            <a:gdLst/>
            <a:ahLst/>
            <a:cxnLst/>
            <a:rect l="l" t="t" r="r" b="b"/>
            <a:pathLst>
              <a:path h="621792">
                <a:moveTo>
                  <a:pt x="0" y="3048"/>
                </a:moveTo>
                <a:lnTo>
                  <a:pt x="0" y="621792"/>
                </a:lnTo>
              </a:path>
            </a:pathLst>
          </a:custGeom>
          <a:ln w="1346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988552" y="854964"/>
            <a:ext cx="0" cy="466344"/>
          </a:xfrm>
          <a:custGeom>
            <a:avLst/>
            <a:gdLst/>
            <a:ahLst/>
            <a:cxnLst/>
            <a:rect l="l" t="t" r="r" b="b"/>
            <a:pathLst>
              <a:path h="621792">
                <a:moveTo>
                  <a:pt x="0" y="3048"/>
                </a:moveTo>
                <a:lnTo>
                  <a:pt x="0" y="621792"/>
                </a:lnTo>
              </a:path>
            </a:pathLst>
          </a:custGeom>
          <a:ln w="3784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878824" y="857251"/>
            <a:ext cx="0" cy="438911"/>
          </a:xfrm>
          <a:custGeom>
            <a:avLst/>
            <a:gdLst/>
            <a:ahLst/>
            <a:cxnLst/>
            <a:rect l="l" t="t" r="r" b="b"/>
            <a:pathLst>
              <a:path h="585215">
                <a:moveTo>
                  <a:pt x="0" y="0"/>
                </a:moveTo>
                <a:lnTo>
                  <a:pt x="0" y="585215"/>
                </a:lnTo>
              </a:path>
            </a:pathLst>
          </a:custGeom>
          <a:ln w="1346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141714" y="857250"/>
            <a:ext cx="2286" cy="233172"/>
          </a:xfrm>
          <a:custGeom>
            <a:avLst/>
            <a:gdLst/>
            <a:ahLst/>
            <a:cxnLst/>
            <a:rect l="l" t="t" r="r" b="b"/>
            <a:pathLst>
              <a:path w="3048" h="310896">
                <a:moveTo>
                  <a:pt x="0" y="310896"/>
                </a:moveTo>
                <a:lnTo>
                  <a:pt x="3048" y="310896"/>
                </a:lnTo>
                <a:lnTo>
                  <a:pt x="3048" y="0"/>
                </a:lnTo>
                <a:lnTo>
                  <a:pt x="0" y="0"/>
                </a:lnTo>
                <a:lnTo>
                  <a:pt x="0" y="310896"/>
                </a:lnTo>
                <a:close/>
              </a:path>
            </a:pathLst>
          </a:custGeom>
          <a:solidFill>
            <a:srgbClr val="42445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141714" y="1088136"/>
            <a:ext cx="2286" cy="68580"/>
          </a:xfrm>
          <a:custGeom>
            <a:avLst/>
            <a:gdLst/>
            <a:ahLst/>
            <a:cxnLst/>
            <a:rect l="l" t="t" r="r" b="b"/>
            <a:pathLst>
              <a:path w="3048" h="91440">
                <a:moveTo>
                  <a:pt x="0" y="91440"/>
                </a:moveTo>
                <a:lnTo>
                  <a:pt x="3048" y="91440"/>
                </a:lnTo>
                <a:lnTo>
                  <a:pt x="3048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141715" y="1126997"/>
            <a:ext cx="2285" cy="68580"/>
          </a:xfrm>
          <a:custGeom>
            <a:avLst/>
            <a:gdLst/>
            <a:ahLst/>
            <a:cxnLst/>
            <a:rect l="l" t="t" r="r" b="b"/>
            <a:pathLst>
              <a:path w="3047" h="91440">
                <a:moveTo>
                  <a:pt x="0" y="91440"/>
                </a:moveTo>
                <a:lnTo>
                  <a:pt x="3047" y="91440"/>
                </a:lnTo>
                <a:lnTo>
                  <a:pt x="3047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141715" y="1186433"/>
            <a:ext cx="2285" cy="134874"/>
          </a:xfrm>
          <a:custGeom>
            <a:avLst/>
            <a:gdLst/>
            <a:ahLst/>
            <a:cxnLst/>
            <a:rect l="l" t="t" r="r" b="b"/>
            <a:pathLst>
              <a:path w="3047" h="179832">
                <a:moveTo>
                  <a:pt x="0" y="179832"/>
                </a:moveTo>
                <a:lnTo>
                  <a:pt x="3047" y="179832"/>
                </a:lnTo>
                <a:lnTo>
                  <a:pt x="3047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4380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41732" y="1698499"/>
            <a:ext cx="3712464" cy="3544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16660" y="4501135"/>
            <a:ext cx="4505706" cy="6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6660" y="4139946"/>
            <a:ext cx="4505706" cy="6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16660" y="3662173"/>
            <a:ext cx="4505706" cy="6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789521" y="2003679"/>
            <a:ext cx="2585115" cy="26460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03038" y="3089615"/>
            <a:ext cx="820674" cy="8983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06604" y="2299717"/>
            <a:ext cx="105155" cy="1074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06604" y="2516885"/>
            <a:ext cx="105155" cy="1051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606604" y="2734055"/>
            <a:ext cx="105155" cy="1051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06604" y="2951225"/>
            <a:ext cx="105155" cy="1051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06604" y="3166111"/>
            <a:ext cx="105155" cy="1074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258623" y="1138621"/>
            <a:ext cx="2865686" cy="5907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4650"/>
              </a:lnSpc>
              <a:spcBef>
                <a:spcPts val="233"/>
              </a:spcBef>
            </a:pPr>
            <a:r>
              <a:rPr sz="4500" dirty="0">
                <a:solidFill>
                  <a:srgbClr val="001F5F"/>
                </a:solidFill>
                <a:latin typeface="Times New Roman"/>
                <a:cs typeface="Times New Roman"/>
              </a:rPr>
              <a:t>Madu</a:t>
            </a:r>
            <a:r>
              <a:rPr sz="4500" spc="-14" dirty="0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4500" dirty="0">
                <a:solidFill>
                  <a:srgbClr val="001F5F"/>
                </a:solidFill>
                <a:latin typeface="Times New Roman"/>
                <a:cs typeface="Times New Roman"/>
              </a:rPr>
              <a:t>ación</a:t>
            </a:r>
            <a:endParaRPr sz="45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162433" y="1138621"/>
            <a:ext cx="1942916" cy="5907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4650"/>
              </a:lnSpc>
              <a:spcBef>
                <a:spcPts val="233"/>
              </a:spcBef>
            </a:pPr>
            <a:r>
              <a:rPr sz="4500" dirty="0">
                <a:solidFill>
                  <a:srgbClr val="001F5F"/>
                </a:solidFill>
                <a:latin typeface="Times New Roman"/>
                <a:cs typeface="Times New Roman"/>
              </a:rPr>
              <a:t>qu</a:t>
            </a:r>
            <a:r>
              <a:rPr sz="4500" spc="-14" dirty="0">
                <a:solidFill>
                  <a:srgbClr val="001F5F"/>
                </a:solidFill>
                <a:latin typeface="Times New Roman"/>
                <a:cs typeface="Times New Roman"/>
              </a:rPr>
              <a:t>í</a:t>
            </a:r>
            <a:r>
              <a:rPr sz="4500" dirty="0">
                <a:solidFill>
                  <a:srgbClr val="001F5F"/>
                </a:solidFill>
                <a:latin typeface="Times New Roman"/>
                <a:cs typeface="Times New Roman"/>
              </a:rPr>
              <a:t>m</a:t>
            </a:r>
            <a:r>
              <a:rPr sz="4500" spc="-19" dirty="0">
                <a:solidFill>
                  <a:srgbClr val="001F5F"/>
                </a:solidFill>
                <a:latin typeface="Times New Roman"/>
                <a:cs typeface="Times New Roman"/>
              </a:rPr>
              <a:t>i</a:t>
            </a:r>
            <a:r>
              <a:rPr sz="4500" dirty="0">
                <a:solidFill>
                  <a:srgbClr val="001F5F"/>
                </a:solidFill>
                <a:latin typeface="Times New Roman"/>
                <a:cs typeface="Times New Roman"/>
              </a:rPr>
              <a:t>ca</a:t>
            </a:r>
            <a:endParaRPr sz="45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313095" y="1700283"/>
            <a:ext cx="2370049" cy="4025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451"/>
              </a:lnSpc>
              <a:spcBef>
                <a:spcPts val="72"/>
              </a:spcBef>
            </a:pPr>
            <a:r>
              <a:rPr sz="2800" b="1" baseline="3034" dirty="0">
                <a:latin typeface="Calibri"/>
                <a:cs typeface="Calibri"/>
              </a:rPr>
              <a:t>Uso</a:t>
            </a:r>
            <a:r>
              <a:rPr sz="2800" b="1" spc="-3" baseline="3034" dirty="0">
                <a:latin typeface="Calibri"/>
                <a:cs typeface="Calibri"/>
              </a:rPr>
              <a:t> d</a:t>
            </a:r>
            <a:r>
              <a:rPr sz="2800" b="1" baseline="3034" dirty="0">
                <a:latin typeface="Calibri"/>
                <a:cs typeface="Calibri"/>
              </a:rPr>
              <a:t>e</a:t>
            </a:r>
            <a:r>
              <a:rPr sz="2800" b="1" spc="3" baseline="3034" dirty="0">
                <a:latin typeface="Calibri"/>
                <a:cs typeface="Calibri"/>
              </a:rPr>
              <a:t> </a:t>
            </a:r>
            <a:r>
              <a:rPr sz="2800" b="1" baseline="3034" dirty="0">
                <a:latin typeface="Calibri"/>
                <a:cs typeface="Calibri"/>
              </a:rPr>
              <a:t>ma</a:t>
            </a:r>
            <a:r>
              <a:rPr sz="2800" b="1" spc="-3" baseline="3034" dirty="0">
                <a:latin typeface="Calibri"/>
                <a:cs typeface="Calibri"/>
              </a:rPr>
              <a:t>du</a:t>
            </a:r>
            <a:r>
              <a:rPr sz="2800" b="1" spc="-29" baseline="3034" dirty="0">
                <a:latin typeface="Calibri"/>
                <a:cs typeface="Calibri"/>
              </a:rPr>
              <a:t>r</a:t>
            </a:r>
            <a:r>
              <a:rPr sz="2800" b="1" baseline="3034" dirty="0">
                <a:latin typeface="Calibri"/>
                <a:cs typeface="Calibri"/>
              </a:rPr>
              <a:t>a</a:t>
            </a:r>
            <a:r>
              <a:rPr sz="2800" b="1" spc="-22" baseline="3034" dirty="0">
                <a:latin typeface="Calibri"/>
                <a:cs typeface="Calibri"/>
              </a:rPr>
              <a:t>n</a:t>
            </a:r>
            <a:r>
              <a:rPr sz="2800" b="1" spc="-19" baseline="3034" dirty="0">
                <a:latin typeface="Calibri"/>
                <a:cs typeface="Calibri"/>
              </a:rPr>
              <a:t>t</a:t>
            </a:r>
            <a:r>
              <a:rPr sz="2800" b="1" baseline="3034" dirty="0">
                <a:latin typeface="Calibri"/>
                <a:cs typeface="Calibri"/>
              </a:rPr>
              <a:t>e</a:t>
            </a:r>
            <a:r>
              <a:rPr sz="2800" b="1" spc="22" baseline="3034" dirty="0">
                <a:latin typeface="Calibri"/>
                <a:cs typeface="Calibri"/>
              </a:rPr>
              <a:t> </a:t>
            </a:r>
            <a:r>
              <a:rPr sz="2800" b="1" baseline="3034" dirty="0">
                <a:latin typeface="Calibri"/>
                <a:cs typeface="Calibri"/>
              </a:rPr>
              <a:t>Za</a:t>
            </a:r>
            <a:r>
              <a:rPr sz="2800" b="1" spc="3" baseline="3034" dirty="0">
                <a:latin typeface="Calibri"/>
                <a:cs typeface="Calibri"/>
              </a:rPr>
              <a:t>f</a:t>
            </a:r>
            <a:r>
              <a:rPr sz="2800" b="1" spc="-29" baseline="3034" dirty="0">
                <a:latin typeface="Calibri"/>
                <a:cs typeface="Calibri"/>
              </a:rPr>
              <a:t>r</a:t>
            </a:r>
            <a:r>
              <a:rPr sz="2800" b="1" baseline="3034" dirty="0">
                <a:latin typeface="Calibri"/>
                <a:cs typeface="Calibri"/>
              </a:rPr>
              <a:t>a</a:t>
            </a:r>
            <a:r>
              <a:rPr sz="2800" b="1" spc="-18" baseline="3034" dirty="0">
                <a:latin typeface="Calibri"/>
                <a:cs typeface="Calibri"/>
              </a:rPr>
              <a:t> </a:t>
            </a:r>
            <a:r>
              <a:rPr sz="2800" b="1" baseline="3034" dirty="0">
                <a:latin typeface="Calibri"/>
                <a:cs typeface="Calibri"/>
              </a:rPr>
              <a:t>201</a:t>
            </a:r>
            <a:r>
              <a:rPr sz="2800" b="1" spc="7" baseline="3034" dirty="0">
                <a:latin typeface="Calibri"/>
                <a:cs typeface="Calibri"/>
              </a:rPr>
              <a:t>5</a:t>
            </a:r>
            <a:r>
              <a:rPr sz="2800" b="1" baseline="3034" dirty="0">
                <a:latin typeface="Calibri"/>
                <a:cs typeface="Calibri"/>
              </a:rPr>
              <a:t>-16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990931" y="1884902"/>
            <a:ext cx="302523" cy="151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140"/>
              </a:lnSpc>
              <a:spcBef>
                <a:spcPts val="57"/>
              </a:spcBef>
            </a:pPr>
            <a:r>
              <a:rPr sz="1575" b="1" spc="-7" baseline="1950" dirty="0">
                <a:latin typeface="Calibri"/>
                <a:cs typeface="Calibri"/>
              </a:rPr>
              <a:t>0.3</a:t>
            </a:r>
            <a:r>
              <a:rPr sz="1575" b="1" baseline="1950" dirty="0">
                <a:latin typeface="Calibri"/>
                <a:cs typeface="Calibri"/>
              </a:rPr>
              <a:t>%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688317" y="1845816"/>
            <a:ext cx="302614" cy="1518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140"/>
              </a:lnSpc>
              <a:spcBef>
                <a:spcPts val="57"/>
              </a:spcBef>
            </a:pPr>
            <a:r>
              <a:rPr sz="1575" b="1" spc="-7" baseline="1950" dirty="0">
                <a:latin typeface="Calibri"/>
                <a:cs typeface="Calibri"/>
              </a:rPr>
              <a:t>0</a:t>
            </a:r>
            <a:r>
              <a:rPr sz="1575" b="1" spc="-11" baseline="1950" dirty="0">
                <a:latin typeface="Calibri"/>
                <a:cs typeface="Calibri"/>
              </a:rPr>
              <a:t>.</a:t>
            </a:r>
            <a:r>
              <a:rPr sz="1575" b="1" spc="-7" baseline="1950" dirty="0">
                <a:latin typeface="Calibri"/>
                <a:cs typeface="Calibri"/>
              </a:rPr>
              <a:t>9</a:t>
            </a:r>
            <a:r>
              <a:rPr sz="1575" b="1" baseline="1950" dirty="0">
                <a:latin typeface="Calibri"/>
                <a:cs typeface="Calibri"/>
              </a:rPr>
              <a:t>%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816048" y="2249424"/>
            <a:ext cx="959691" cy="10577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 marR="25718">
              <a:lnSpc>
                <a:spcPts val="1451"/>
              </a:lnSpc>
              <a:spcBef>
                <a:spcPts val="72"/>
              </a:spcBef>
            </a:pPr>
            <a:r>
              <a:rPr sz="2025" spc="-7" baseline="3034" dirty="0">
                <a:latin typeface="Calibri"/>
                <a:cs typeface="Calibri"/>
              </a:rPr>
              <a:t>G</a:t>
            </a:r>
            <a:r>
              <a:rPr sz="2025" spc="11" baseline="3034" dirty="0">
                <a:latin typeface="Calibri"/>
                <a:cs typeface="Calibri"/>
              </a:rPr>
              <a:t>l</a:t>
            </a:r>
            <a:r>
              <a:rPr sz="2025" spc="-3" baseline="3034" dirty="0">
                <a:latin typeface="Calibri"/>
                <a:cs typeface="Calibri"/>
              </a:rPr>
              <a:t>i</a:t>
            </a:r>
            <a:r>
              <a:rPr sz="2025" baseline="3034" dirty="0">
                <a:latin typeface="Calibri"/>
                <a:cs typeface="Calibri"/>
              </a:rPr>
              <a:t>f</a:t>
            </a:r>
            <a:r>
              <a:rPr sz="2025" spc="-7" baseline="3034" dirty="0">
                <a:latin typeface="Calibri"/>
                <a:cs typeface="Calibri"/>
              </a:rPr>
              <a:t>o</a:t>
            </a:r>
            <a:r>
              <a:rPr sz="2025" spc="7" baseline="3034" dirty="0">
                <a:latin typeface="Calibri"/>
                <a:cs typeface="Calibri"/>
              </a:rPr>
              <a:t>s</a:t>
            </a:r>
            <a:r>
              <a:rPr sz="2025" spc="-19" baseline="3034" dirty="0">
                <a:latin typeface="Calibri"/>
                <a:cs typeface="Calibri"/>
              </a:rPr>
              <a:t>a</a:t>
            </a:r>
            <a:r>
              <a:rPr sz="2025" spc="14" baseline="3034" dirty="0">
                <a:latin typeface="Calibri"/>
                <a:cs typeface="Calibri"/>
              </a:rPr>
              <a:t>t</a:t>
            </a:r>
            <a:r>
              <a:rPr sz="2025" baseline="3034" dirty="0">
                <a:latin typeface="Calibri"/>
                <a:cs typeface="Calibri"/>
              </a:rPr>
              <a:t>o</a:t>
            </a:r>
            <a:endParaRPr sz="1350" dirty="0">
              <a:latin typeface="Calibri"/>
              <a:cs typeface="Calibri"/>
            </a:endParaRPr>
          </a:p>
          <a:p>
            <a:pPr marL="9525" marR="25718">
              <a:lnSpc>
                <a:spcPct val="101725"/>
              </a:lnSpc>
            </a:pPr>
            <a:r>
              <a:rPr sz="1350" spc="-3" dirty="0">
                <a:latin typeface="Calibri"/>
                <a:cs typeface="Calibri"/>
              </a:rPr>
              <a:t>G</a:t>
            </a:r>
            <a:r>
              <a:rPr sz="1350" dirty="0">
                <a:latin typeface="Calibri"/>
                <a:cs typeface="Calibri"/>
              </a:rPr>
              <a:t>ram</a:t>
            </a:r>
            <a:r>
              <a:rPr sz="1350" spc="14" dirty="0">
                <a:latin typeface="Calibri"/>
                <a:cs typeface="Calibri"/>
              </a:rPr>
              <a:t>i</a:t>
            </a:r>
            <a:r>
              <a:rPr sz="1350" spc="-7" dirty="0">
                <a:latin typeface="Calibri"/>
                <a:cs typeface="Calibri"/>
              </a:rPr>
              <a:t>n</a:t>
            </a:r>
            <a:r>
              <a:rPr sz="1350" spc="-3" dirty="0">
                <a:latin typeface="Calibri"/>
                <a:cs typeface="Calibri"/>
              </a:rPr>
              <a:t>i</a:t>
            </a:r>
            <a:r>
              <a:rPr sz="1350" spc="3" dirty="0">
                <a:latin typeface="Calibri"/>
                <a:cs typeface="Calibri"/>
              </a:rPr>
              <a:t>c</a:t>
            </a:r>
            <a:r>
              <a:rPr sz="1350" spc="-3" dirty="0">
                <a:latin typeface="Calibri"/>
                <a:cs typeface="Calibri"/>
              </a:rPr>
              <a:t>i</a:t>
            </a:r>
            <a:r>
              <a:rPr sz="1350" spc="-7" dirty="0">
                <a:latin typeface="Calibri"/>
                <a:cs typeface="Calibri"/>
              </a:rPr>
              <a:t>d</a:t>
            </a:r>
            <a:r>
              <a:rPr sz="1350" dirty="0">
                <a:latin typeface="Calibri"/>
                <a:cs typeface="Calibri"/>
              </a:rPr>
              <a:t>a</a:t>
            </a:r>
          </a:p>
          <a:p>
            <a:pPr marL="9525" marR="25718">
              <a:lnSpc>
                <a:spcPct val="101725"/>
              </a:lnSpc>
              <a:spcBef>
                <a:spcPts val="56"/>
              </a:spcBef>
            </a:pPr>
            <a:r>
              <a:rPr sz="1350" dirty="0">
                <a:latin typeface="Calibri"/>
                <a:cs typeface="Calibri"/>
              </a:rPr>
              <a:t>M</a:t>
            </a:r>
            <a:r>
              <a:rPr sz="1350" spc="3" dirty="0">
                <a:latin typeface="Calibri"/>
                <a:cs typeface="Calibri"/>
              </a:rPr>
              <a:t>o</a:t>
            </a:r>
            <a:r>
              <a:rPr sz="1350" spc="-7" dirty="0">
                <a:latin typeface="Calibri"/>
                <a:cs typeface="Calibri"/>
              </a:rPr>
              <a:t>dd</a:t>
            </a:r>
            <a:r>
              <a:rPr sz="1350" spc="7" dirty="0">
                <a:latin typeface="Calibri"/>
                <a:cs typeface="Calibri"/>
              </a:rPr>
              <a:t>u</a:t>
            </a:r>
            <a:r>
              <a:rPr sz="1350" dirty="0">
                <a:latin typeface="Calibri"/>
                <a:cs typeface="Calibri"/>
              </a:rPr>
              <a:t>s</a:t>
            </a:r>
          </a:p>
          <a:p>
            <a:pPr marL="9525" marR="5020">
              <a:lnSpc>
                <a:spcPct val="101725"/>
              </a:lnSpc>
              <a:spcBef>
                <a:spcPts val="56"/>
              </a:spcBef>
            </a:pPr>
            <a:r>
              <a:rPr sz="1350" spc="-7" dirty="0">
                <a:latin typeface="Calibri"/>
                <a:cs typeface="Calibri"/>
              </a:rPr>
              <a:t>N</a:t>
            </a:r>
            <a:r>
              <a:rPr sz="1350" dirty="0">
                <a:latin typeface="Calibri"/>
                <a:cs typeface="Calibri"/>
              </a:rPr>
              <a:t>o</a:t>
            </a:r>
            <a:r>
              <a:rPr sz="1350" spc="7" dirty="0">
                <a:latin typeface="Calibri"/>
                <a:cs typeface="Calibri"/>
              </a:rPr>
              <a:t> </a:t>
            </a:r>
            <a:r>
              <a:rPr sz="1350" spc="3" dirty="0">
                <a:latin typeface="Calibri"/>
                <a:cs typeface="Calibri"/>
              </a:rPr>
              <a:t>H</a:t>
            </a:r>
            <a:r>
              <a:rPr sz="1350" spc="-7" dirty="0">
                <a:latin typeface="Calibri"/>
                <a:cs typeface="Calibri"/>
              </a:rPr>
              <a:t>e</a:t>
            </a:r>
            <a:r>
              <a:rPr sz="1350" dirty="0">
                <a:latin typeface="Calibri"/>
                <a:cs typeface="Calibri"/>
              </a:rPr>
              <a:t>r</a:t>
            </a:r>
            <a:r>
              <a:rPr sz="1350" spc="7" dirty="0">
                <a:latin typeface="Calibri"/>
                <a:cs typeface="Calibri"/>
              </a:rPr>
              <a:t>b</a:t>
            </a:r>
            <a:r>
              <a:rPr sz="1350" spc="-3" dirty="0">
                <a:latin typeface="Calibri"/>
                <a:cs typeface="Calibri"/>
              </a:rPr>
              <a:t>i</a:t>
            </a:r>
            <a:r>
              <a:rPr sz="1350" spc="-14" dirty="0">
                <a:latin typeface="Calibri"/>
                <a:cs typeface="Calibri"/>
              </a:rPr>
              <a:t>c</a:t>
            </a:r>
            <a:r>
              <a:rPr sz="1350" spc="11" dirty="0">
                <a:latin typeface="Calibri"/>
                <a:cs typeface="Calibri"/>
              </a:rPr>
              <a:t>i</a:t>
            </a:r>
            <a:r>
              <a:rPr sz="1350" spc="-7" dirty="0">
                <a:latin typeface="Calibri"/>
                <a:cs typeface="Calibri"/>
              </a:rPr>
              <a:t>d</a:t>
            </a:r>
            <a:r>
              <a:rPr sz="1350" dirty="0">
                <a:latin typeface="Calibri"/>
                <a:cs typeface="Calibri"/>
              </a:rPr>
              <a:t>a</a:t>
            </a:r>
          </a:p>
          <a:p>
            <a:pPr marL="9525">
              <a:lnSpc>
                <a:spcPct val="101725"/>
              </a:lnSpc>
              <a:spcBef>
                <a:spcPts val="56"/>
              </a:spcBef>
            </a:pPr>
            <a:r>
              <a:rPr sz="1350" dirty="0">
                <a:latin typeface="Calibri"/>
                <a:cs typeface="Calibri"/>
              </a:rPr>
              <a:t>I</a:t>
            </a:r>
            <a:r>
              <a:rPr sz="1350" spc="-7" dirty="0">
                <a:latin typeface="Calibri"/>
                <a:cs typeface="Calibri"/>
              </a:rPr>
              <a:t>n</a:t>
            </a:r>
            <a:r>
              <a:rPr sz="1350" dirty="0">
                <a:latin typeface="Calibri"/>
                <a:cs typeface="Calibri"/>
              </a:rPr>
              <a:t>v</a:t>
            </a:r>
            <a:r>
              <a:rPr sz="1350" spc="-3" dirty="0">
                <a:latin typeface="Calibri"/>
                <a:cs typeface="Calibri"/>
              </a:rPr>
              <a:t>e</a:t>
            </a:r>
            <a:r>
              <a:rPr sz="1350" spc="11" dirty="0">
                <a:latin typeface="Calibri"/>
                <a:cs typeface="Calibri"/>
              </a:rPr>
              <a:t>s</a:t>
            </a:r>
            <a:r>
              <a:rPr sz="1350" dirty="0">
                <a:latin typeface="Calibri"/>
                <a:cs typeface="Calibri"/>
              </a:rPr>
              <a:t>t</a:t>
            </a:r>
            <a:r>
              <a:rPr sz="1350" spc="-7" dirty="0">
                <a:latin typeface="Calibri"/>
                <a:cs typeface="Calibri"/>
              </a:rPr>
              <a:t>i</a:t>
            </a:r>
            <a:r>
              <a:rPr sz="1350" spc="-3" dirty="0">
                <a:latin typeface="Calibri"/>
                <a:cs typeface="Calibri"/>
              </a:rPr>
              <a:t>g</a:t>
            </a:r>
            <a:r>
              <a:rPr sz="1350" dirty="0">
                <a:latin typeface="Calibri"/>
                <a:cs typeface="Calibri"/>
              </a:rPr>
              <a:t>a</a:t>
            </a:r>
            <a:r>
              <a:rPr sz="1350" spc="3" dirty="0">
                <a:latin typeface="Calibri"/>
                <a:cs typeface="Calibri"/>
              </a:rPr>
              <a:t>c</a:t>
            </a:r>
            <a:r>
              <a:rPr sz="1350" spc="-3" dirty="0">
                <a:latin typeface="Calibri"/>
                <a:cs typeface="Calibri"/>
              </a:rPr>
              <a:t>i</a:t>
            </a:r>
            <a:r>
              <a:rPr sz="1350" spc="7" dirty="0">
                <a:latin typeface="Calibri"/>
                <a:cs typeface="Calibri"/>
              </a:rPr>
              <a:t>ó</a:t>
            </a:r>
            <a:r>
              <a:rPr sz="1350" dirty="0">
                <a:latin typeface="Calibri"/>
                <a:cs typeface="Calibri"/>
              </a:rPr>
              <a:t>n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5340858" y="2335244"/>
            <a:ext cx="435111" cy="151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140"/>
              </a:lnSpc>
              <a:spcBef>
                <a:spcPts val="57"/>
              </a:spcBef>
            </a:pPr>
            <a:r>
              <a:rPr sz="1575" b="1" spc="-7" baseline="1950" dirty="0">
                <a:latin typeface="Calibri"/>
                <a:cs typeface="Calibri"/>
              </a:rPr>
              <a:t>12.53</a:t>
            </a:r>
            <a:r>
              <a:rPr sz="1575" b="1" baseline="1950" dirty="0">
                <a:latin typeface="Calibri"/>
                <a:cs typeface="Calibri"/>
              </a:rPr>
              <a:t>%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 rot="10800000" flipV="1">
            <a:off x="4363405" y="2487674"/>
            <a:ext cx="669591" cy="3878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140"/>
              </a:lnSpc>
              <a:spcBef>
                <a:spcPts val="57"/>
              </a:spcBef>
            </a:pPr>
            <a:r>
              <a:rPr sz="2400" b="1" spc="-7" baseline="1950" dirty="0">
                <a:latin typeface="Calibri"/>
                <a:cs typeface="Calibri"/>
              </a:rPr>
              <a:t>5.17</a:t>
            </a:r>
            <a:r>
              <a:rPr sz="2400" b="1" baseline="1950" dirty="0">
                <a:latin typeface="Calibri"/>
                <a:cs typeface="Calibri"/>
              </a:rPr>
              <a:t>%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293454" y="3849824"/>
            <a:ext cx="848125" cy="409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1140"/>
              </a:lnSpc>
              <a:spcBef>
                <a:spcPts val="57"/>
              </a:spcBef>
            </a:pPr>
            <a:r>
              <a:rPr sz="2400" b="1" spc="-7" baseline="1950" dirty="0">
                <a:solidFill>
                  <a:schemeClr val="bg1"/>
                </a:solidFill>
                <a:latin typeface="Calibri"/>
                <a:cs typeface="Calibri"/>
              </a:rPr>
              <a:t>81.27</a:t>
            </a:r>
            <a:r>
              <a:rPr sz="2400" b="1" baseline="1950" dirty="0">
                <a:solidFill>
                  <a:schemeClr val="bg1"/>
                </a:solidFill>
                <a:latin typeface="Calibri"/>
                <a:cs typeface="Calibri"/>
              </a:rPr>
              <a:t>%</a:t>
            </a:r>
            <a:endParaRPr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00911" y="3613595"/>
            <a:ext cx="132328" cy="1150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25">
              <a:lnSpc>
                <a:spcPts val="844"/>
              </a:lnSpc>
              <a:spcBef>
                <a:spcPts val="42"/>
              </a:spcBef>
            </a:pPr>
            <a:r>
              <a:rPr sz="1125" b="1" spc="11" baseline="2730" dirty="0">
                <a:latin typeface="Calibri"/>
                <a:cs typeface="Calibri"/>
              </a:rPr>
              <a:t>9</a:t>
            </a:r>
            <a:r>
              <a:rPr sz="1125" b="1" baseline="2730" dirty="0"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16660" y="3665601"/>
            <a:ext cx="4505706" cy="1076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16" name="object 16"/>
          <p:cNvSpPr txBox="1"/>
          <p:nvPr/>
        </p:nvSpPr>
        <p:spPr>
          <a:xfrm>
            <a:off x="0" y="857251"/>
            <a:ext cx="8878824" cy="2697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15" name="object 15"/>
          <p:cNvSpPr txBox="1"/>
          <p:nvPr/>
        </p:nvSpPr>
        <p:spPr>
          <a:xfrm>
            <a:off x="8878825" y="857251"/>
            <a:ext cx="109727" cy="2697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14" name="object 14"/>
          <p:cNvSpPr txBox="1"/>
          <p:nvPr/>
        </p:nvSpPr>
        <p:spPr>
          <a:xfrm>
            <a:off x="8988552" y="857250"/>
            <a:ext cx="59436" cy="2308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13" name="object 13"/>
          <p:cNvSpPr txBox="1"/>
          <p:nvPr/>
        </p:nvSpPr>
        <p:spPr>
          <a:xfrm>
            <a:off x="9047989" y="857250"/>
            <a:ext cx="36575" cy="2308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10" name="object 10"/>
          <p:cNvSpPr txBox="1"/>
          <p:nvPr/>
        </p:nvSpPr>
        <p:spPr>
          <a:xfrm>
            <a:off x="0" y="1126997"/>
            <a:ext cx="5410962" cy="491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375"/>
              </a:lnSpc>
              <a:spcBef>
                <a:spcPts val="12"/>
              </a:spcBef>
            </a:pPr>
            <a:endParaRPr sz="375"/>
          </a:p>
        </p:txBody>
      </p:sp>
      <p:sp>
        <p:nvSpPr>
          <p:cNvPr id="9" name="object 9"/>
          <p:cNvSpPr txBox="1"/>
          <p:nvPr/>
        </p:nvSpPr>
        <p:spPr>
          <a:xfrm>
            <a:off x="5410962" y="1126997"/>
            <a:ext cx="3467862" cy="491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375"/>
              </a:lnSpc>
              <a:spcBef>
                <a:spcPts val="12"/>
              </a:spcBef>
            </a:pPr>
            <a:endParaRPr sz="375"/>
          </a:p>
        </p:txBody>
      </p:sp>
      <p:sp>
        <p:nvSpPr>
          <p:cNvPr id="8" name="object 8"/>
          <p:cNvSpPr txBox="1"/>
          <p:nvPr/>
        </p:nvSpPr>
        <p:spPr>
          <a:xfrm>
            <a:off x="8878825" y="1126997"/>
            <a:ext cx="36575" cy="491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375"/>
              </a:lnSpc>
              <a:spcBef>
                <a:spcPts val="12"/>
              </a:spcBef>
            </a:pPr>
            <a:endParaRPr sz="375"/>
          </a:p>
        </p:txBody>
      </p:sp>
      <p:sp>
        <p:nvSpPr>
          <p:cNvPr id="7" name="object 7"/>
          <p:cNvSpPr txBox="1"/>
          <p:nvPr/>
        </p:nvSpPr>
        <p:spPr>
          <a:xfrm>
            <a:off x="8915400" y="1126997"/>
            <a:ext cx="73152" cy="491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375"/>
              </a:lnSpc>
              <a:spcBef>
                <a:spcPts val="12"/>
              </a:spcBef>
            </a:pPr>
            <a:endParaRPr sz="375"/>
          </a:p>
        </p:txBody>
      </p:sp>
      <p:sp>
        <p:nvSpPr>
          <p:cNvPr id="6" name="object 6"/>
          <p:cNvSpPr txBox="1"/>
          <p:nvPr/>
        </p:nvSpPr>
        <p:spPr>
          <a:xfrm>
            <a:off x="0" y="1176146"/>
            <a:ext cx="5410962" cy="1451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5" name="object 5"/>
          <p:cNvSpPr txBox="1"/>
          <p:nvPr/>
        </p:nvSpPr>
        <p:spPr>
          <a:xfrm>
            <a:off x="5410962" y="1176146"/>
            <a:ext cx="3467862" cy="1451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4" name="object 4"/>
          <p:cNvSpPr txBox="1"/>
          <p:nvPr/>
        </p:nvSpPr>
        <p:spPr>
          <a:xfrm>
            <a:off x="8878825" y="1176146"/>
            <a:ext cx="109727" cy="1451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3" name="object 3"/>
          <p:cNvSpPr txBox="1"/>
          <p:nvPr/>
        </p:nvSpPr>
        <p:spPr>
          <a:xfrm>
            <a:off x="8988552" y="1176146"/>
            <a:ext cx="59436" cy="1451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  <p:sp>
        <p:nvSpPr>
          <p:cNvPr id="2" name="object 2"/>
          <p:cNvSpPr txBox="1"/>
          <p:nvPr/>
        </p:nvSpPr>
        <p:spPr>
          <a:xfrm>
            <a:off x="9047989" y="1176146"/>
            <a:ext cx="36575" cy="1451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ts val="750"/>
              </a:lnSpc>
            </a:pPr>
            <a:endParaRPr sz="750"/>
          </a:p>
        </p:txBody>
      </p:sp>
    </p:spTree>
    <p:extLst>
      <p:ext uri="{BB962C8B-B14F-4D97-AF65-F5344CB8AC3E}">
        <p14:creationId xmlns:p14="http://schemas.microsoft.com/office/powerpoint/2010/main" val="2066166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0" y="137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MADURACION 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84860" y="1379220"/>
            <a:ext cx="237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Madurantes herbicidas</a:t>
            </a:r>
            <a:endParaRPr lang="en-U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82522" y="4443200"/>
            <a:ext cx="1784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Maduración con </a:t>
            </a:r>
          </a:p>
          <a:p>
            <a:r>
              <a:rPr lang="es-MX" b="1" dirty="0" err="1" smtClean="0"/>
              <a:t>bioestimulantes</a:t>
            </a:r>
            <a:endParaRPr lang="en-U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474218" y="862660"/>
            <a:ext cx="104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Glifosato</a:t>
            </a:r>
            <a:endParaRPr lang="en-U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3474218" y="184484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/>
              <a:t>Select</a:t>
            </a:r>
            <a:endParaRPr lang="en-US" b="1" dirty="0"/>
          </a:p>
        </p:txBody>
      </p:sp>
      <p:sp>
        <p:nvSpPr>
          <p:cNvPr id="5" name="Abrir llave 4"/>
          <p:cNvSpPr/>
          <p:nvPr/>
        </p:nvSpPr>
        <p:spPr>
          <a:xfrm>
            <a:off x="3215641" y="862660"/>
            <a:ext cx="258578" cy="145382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brir llave 9"/>
          <p:cNvSpPr/>
          <p:nvPr/>
        </p:nvSpPr>
        <p:spPr>
          <a:xfrm>
            <a:off x="3085716" y="3566274"/>
            <a:ext cx="388502" cy="24001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64" y="3684064"/>
            <a:ext cx="2031179" cy="57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3723691" y="4376684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Modus</a:t>
            </a:r>
            <a:endParaRPr lang="en-US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723690" y="4744772"/>
            <a:ext cx="19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Nitrato de potasio</a:t>
            </a:r>
            <a:endParaRPr lang="en-U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723689" y="5114104"/>
            <a:ext cx="17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Acido </a:t>
            </a:r>
            <a:r>
              <a:rPr lang="es-MX" b="1" dirty="0" err="1" smtClean="0"/>
              <a:t>giberélico</a:t>
            </a:r>
            <a:endParaRPr lang="en-U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723689" y="5541201"/>
            <a:ext cx="84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Etileno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00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167007"/>
            <a:ext cx="9144000" cy="5340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 smtClean="0">
                <a:latin typeface="+mn-lt"/>
              </a:rPr>
              <a:t>Cambio Climático: </a:t>
            </a:r>
            <a:r>
              <a:rPr lang="es-MX" sz="2800" b="1" dirty="0" err="1" smtClean="0">
                <a:latin typeface="+mn-lt"/>
              </a:rPr>
              <a:t>Indice</a:t>
            </a:r>
            <a:r>
              <a:rPr lang="es-MX" sz="2800" b="1" dirty="0" smtClean="0">
                <a:latin typeface="+mn-lt"/>
              </a:rPr>
              <a:t> Ultravioleta</a:t>
            </a:r>
            <a:endParaRPr lang="en-US" sz="2800" b="1" dirty="0">
              <a:latin typeface="+mn-lt"/>
            </a:endParaRPr>
          </a:p>
        </p:txBody>
      </p:sp>
      <p:pic>
        <p:nvPicPr>
          <p:cNvPr id="3" name="Marcador de contenid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047"/>
            <a:ext cx="9144000" cy="53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756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"/>
            <a:ext cx="9144000" cy="56197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692474" y="102870"/>
            <a:ext cx="19035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300  días                   </a:t>
            </a:r>
          </a:p>
          <a:p>
            <a:r>
              <a:rPr lang="es-MX" sz="2400" b="1" dirty="0" smtClean="0"/>
              <a:t>Maduración                               </a:t>
            </a:r>
            <a:endParaRPr lang="en-U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572000" y="5553788"/>
            <a:ext cx="3487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C00000"/>
                </a:solidFill>
              </a:rPr>
              <a:t>Dosis: 1.0 a 2.0 Kg/ha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55" y="5680146"/>
            <a:ext cx="1918942" cy="7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riángulo rectángulo 6"/>
          <p:cNvSpPr/>
          <p:nvPr/>
        </p:nvSpPr>
        <p:spPr>
          <a:xfrm rot="5400000">
            <a:off x="498162" y="656872"/>
            <a:ext cx="4044308" cy="43319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6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8630"/>
            <a:ext cx="9143999" cy="49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0" y="137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MADURACION 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6" y="889322"/>
            <a:ext cx="6970143" cy="479872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2406770"/>
            <a:ext cx="24695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0070C0"/>
                </a:solidFill>
              </a:rPr>
              <a:t>El K desempeña un </a:t>
            </a:r>
          </a:p>
          <a:p>
            <a:r>
              <a:rPr lang="es-MX" sz="2000" b="1" dirty="0" smtClean="0">
                <a:solidFill>
                  <a:srgbClr val="0070C0"/>
                </a:solidFill>
              </a:rPr>
              <a:t>papel crítico en el</a:t>
            </a:r>
          </a:p>
          <a:p>
            <a:r>
              <a:rPr lang="es-MX" sz="2000" b="1" dirty="0" smtClean="0">
                <a:solidFill>
                  <a:srgbClr val="0070C0"/>
                </a:solidFill>
              </a:rPr>
              <a:t>Transporte del azúcar</a:t>
            </a:r>
          </a:p>
          <a:p>
            <a:r>
              <a:rPr lang="es-MX" sz="2000" b="1" dirty="0" smtClean="0">
                <a:solidFill>
                  <a:srgbClr val="0070C0"/>
                </a:solidFill>
              </a:rPr>
              <a:t>Por el floema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" y="152400"/>
            <a:ext cx="9013887" cy="5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52537" y="165962"/>
            <a:ext cx="6854825" cy="1028357"/>
          </a:xfrm>
          <a:custGeom>
            <a:avLst/>
            <a:gdLst>
              <a:gd name="connsiteX0" fmla="*/ 6350 w 6854825"/>
              <a:gd name="connsiteY0" fmla="*/ 1022007 h 1028357"/>
              <a:gd name="connsiteX1" fmla="*/ 6848475 w 6854825"/>
              <a:gd name="connsiteY1" fmla="*/ 1022007 h 1028357"/>
              <a:gd name="connsiteX2" fmla="*/ 6848475 w 6854825"/>
              <a:gd name="connsiteY2" fmla="*/ 6350 h 1028357"/>
              <a:gd name="connsiteX3" fmla="*/ 6350 w 6854825"/>
              <a:gd name="connsiteY3" fmla="*/ 6350 h 1028357"/>
              <a:gd name="connsiteX4" fmla="*/ 6350 w 6854825"/>
              <a:gd name="connsiteY4" fmla="*/ 1022007 h 10283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4825" h="1028357">
                <a:moveTo>
                  <a:pt x="6350" y="1022007"/>
                </a:moveTo>
                <a:lnTo>
                  <a:pt x="6848475" y="1022007"/>
                </a:lnTo>
                <a:lnTo>
                  <a:pt x="6848475" y="6350"/>
                </a:lnTo>
                <a:lnTo>
                  <a:pt x="6350" y="6350"/>
                </a:lnTo>
                <a:lnTo>
                  <a:pt x="6350" y="102200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8900"/>
            <a:ext cx="4521200" cy="39497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1700" y="1358900"/>
            <a:ext cx="4432300" cy="3937000"/>
          </a:xfrm>
          <a:prstGeom prst="rect">
            <a:avLst/>
          </a:prstGeom>
          <a:noFill/>
        </p:spPr>
      </p:pic>
      <p:sp>
        <p:nvSpPr>
          <p:cNvPr id="7" name="TextBox 1"/>
          <p:cNvSpPr txBox="1"/>
          <p:nvPr/>
        </p:nvSpPr>
        <p:spPr>
          <a:xfrm>
            <a:off x="0" y="338975"/>
            <a:ext cx="9144000" cy="85408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2700"/>
              </a:lnSpc>
              <a:tabLst>
                <a:tab pos="584200" algn="l"/>
              </a:tabLst>
            </a:pPr>
            <a:r>
              <a:rPr lang="en-US" altLang="zh-CN" sz="3000" b="1" dirty="0" smtClean="0">
                <a:latin typeface="Times New Roman" pitchFamily="18" charset="0"/>
                <a:cs typeface="Times New Roman" pitchFamily="18" charset="0"/>
              </a:rPr>
              <a:t>Exportación de </a:t>
            </a:r>
            <a:r>
              <a:rPr lang="en-US" altLang="zh-CN" sz="3000" b="1" dirty="0" err="1" smtClean="0">
                <a:latin typeface="Times New Roman" pitchFamily="18" charset="0"/>
                <a:cs typeface="Times New Roman" pitchFamily="18" charset="0"/>
              </a:rPr>
              <a:t>Sucrosa</a:t>
            </a:r>
            <a:r>
              <a:rPr lang="en-US" altLang="zh-CN" sz="3000" b="1" dirty="0" smtClean="0">
                <a:latin typeface="Times New Roman" pitchFamily="18" charset="0"/>
                <a:cs typeface="Times New Roman" pitchFamily="18" charset="0"/>
              </a:rPr>
              <a:t> del Floema</a:t>
            </a:r>
          </a:p>
          <a:p>
            <a:pPr algn="ctr">
              <a:lnSpc>
                <a:spcPts val="3600"/>
              </a:lnSpc>
              <a:tabLst>
                <a:tab pos="584200" algn="l"/>
              </a:tabLst>
            </a:pPr>
            <a:r>
              <a:rPr lang="en-US" altLang="zh-CN" b="1" dirty="0" smtClean="0"/>
              <a:t>	</a:t>
            </a:r>
            <a:r>
              <a:rPr lang="en-US" altLang="zh-CN" sz="3002" b="1" dirty="0" smtClean="0">
                <a:latin typeface="Times New Roman" pitchFamily="18" charset="0"/>
                <a:cs typeface="Times New Roman" pitchFamily="18" charset="0"/>
              </a:rPr>
              <a:t>de Hojas con Deficiencia de K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523314" y="5406963"/>
            <a:ext cx="2707472" cy="2096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/>
            </a:pPr>
            <a:r>
              <a:rPr lang="en-US" altLang="zh-CN" sz="1600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Cakmak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al.,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1994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J.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Exp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Bot</a:t>
            </a:r>
          </a:p>
        </p:txBody>
      </p:sp>
    </p:spTree>
    <p:extLst>
      <p:ext uri="{BB962C8B-B14F-4D97-AF65-F5344CB8AC3E}">
        <p14:creationId xmlns:p14="http://schemas.microsoft.com/office/powerpoint/2010/main" val="427840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22020" y="1829924"/>
            <a:ext cx="80178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/>
              <a:t>Qué es?.- Es un fertilizante rico en contenido de potasio, </a:t>
            </a:r>
            <a:r>
              <a:rPr lang="es-MX" sz="2000" b="1" dirty="0" smtClean="0"/>
              <a:t>balanceado </a:t>
            </a:r>
            <a:endParaRPr lang="es-MX" sz="2000" b="1" dirty="0"/>
          </a:p>
          <a:p>
            <a:r>
              <a:rPr lang="es-MX" sz="2000" b="1" dirty="0"/>
              <a:t>	     con fósforo, boro, magnesio y azufre.</a:t>
            </a:r>
          </a:p>
          <a:p>
            <a:endParaRPr lang="es-MX" sz="2000" b="1" dirty="0"/>
          </a:p>
          <a:p>
            <a:r>
              <a:rPr lang="es-MX" sz="2000" b="1" dirty="0"/>
              <a:t>Qué hace?.- Estimula la síntesis de algunas enzimas y promueve la </a:t>
            </a:r>
          </a:p>
          <a:p>
            <a:r>
              <a:rPr lang="es-MX" sz="2000" b="1" dirty="0"/>
              <a:t>	     formación de azúcares y la </a:t>
            </a:r>
            <a:r>
              <a:rPr lang="es-MX" sz="2000" b="1" dirty="0" err="1"/>
              <a:t>traslocación</a:t>
            </a:r>
            <a:r>
              <a:rPr lang="es-MX" sz="2000" b="1" dirty="0"/>
              <a:t> a los frutos.</a:t>
            </a:r>
          </a:p>
          <a:p>
            <a:endParaRPr lang="es-MX" sz="2000" b="1" dirty="0"/>
          </a:p>
          <a:p>
            <a:r>
              <a:rPr lang="es-MX" sz="2000" b="1" dirty="0"/>
              <a:t>Cómo se aplica?.- Disuelto en agua, vía foliar.</a:t>
            </a:r>
          </a:p>
          <a:p>
            <a:endParaRPr lang="es-MX" sz="2000" b="1" dirty="0"/>
          </a:p>
          <a:p>
            <a:r>
              <a:rPr lang="es-MX" sz="2000" b="1" dirty="0"/>
              <a:t>Dosis?.- </a:t>
            </a:r>
            <a:r>
              <a:rPr lang="es-MX" sz="2000" b="1" dirty="0" smtClean="0"/>
              <a:t>1 a 2 </a:t>
            </a:r>
            <a:r>
              <a:rPr lang="es-MX" sz="2000" b="1" dirty="0"/>
              <a:t>Kg /ha en dilución en agua, se sugiere hacer aplicaciones</a:t>
            </a:r>
          </a:p>
          <a:p>
            <a:r>
              <a:rPr lang="es-MX" sz="2000" b="1" dirty="0"/>
              <a:t>	    mensuales de apoyo constante a la planta. </a:t>
            </a:r>
          </a:p>
          <a:p>
            <a:endParaRPr lang="es-MX" sz="2000" b="1" dirty="0"/>
          </a:p>
          <a:p>
            <a:r>
              <a:rPr lang="es-MX" sz="2000" b="1" dirty="0"/>
              <a:t>Qué se espera?.- Incrementar el peso, los grados </a:t>
            </a:r>
            <a:r>
              <a:rPr lang="es-MX" sz="2000" b="1" dirty="0" err="1"/>
              <a:t>brix</a:t>
            </a:r>
            <a:r>
              <a:rPr lang="es-MX" sz="2000" b="1" dirty="0"/>
              <a:t>, </a:t>
            </a:r>
            <a:r>
              <a:rPr lang="es-MX" sz="2000" b="1" dirty="0" smtClean="0"/>
              <a:t>contenido de aceite</a:t>
            </a:r>
          </a:p>
          <a:p>
            <a:r>
              <a:rPr lang="es-MX" sz="2000" b="1" dirty="0"/>
              <a:t> </a:t>
            </a:r>
            <a:r>
              <a:rPr lang="es-MX" sz="2000" b="1" dirty="0" smtClean="0"/>
              <a:t>                  el </a:t>
            </a:r>
            <a:r>
              <a:rPr lang="es-MX" sz="2000" b="1" dirty="0"/>
              <a:t>brillo </a:t>
            </a:r>
            <a:r>
              <a:rPr lang="es-MX" sz="2000" b="1" dirty="0" smtClean="0"/>
              <a:t>de la fruta y la vida </a:t>
            </a:r>
            <a:r>
              <a:rPr lang="es-MX" sz="2000" b="1" dirty="0"/>
              <a:t>de anaquel de </a:t>
            </a:r>
            <a:r>
              <a:rPr lang="es-MX" sz="2000" b="1" dirty="0" smtClean="0"/>
              <a:t>los frutos.</a:t>
            </a:r>
            <a:endParaRPr lang="es-MX" sz="2000" b="1" dirty="0"/>
          </a:p>
          <a:p>
            <a:endParaRPr lang="es-ES" sz="2000" b="1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/>
          </p:nvPr>
        </p:nvGraphicFramePr>
        <p:xfrm>
          <a:off x="2620645" y="287700"/>
          <a:ext cx="3581400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Fotografía de Photo Editor" r:id="rId4" imgW="4495238" imgH="2247619" progId="">
                  <p:embed/>
                </p:oleObj>
              </mc:Choice>
              <mc:Fallback>
                <p:oleObj name="Fotografía de Photo Editor" r:id="rId4" imgW="4495238" imgH="22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645" y="287700"/>
                        <a:ext cx="3581400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5331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03835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GRACIAS </a:t>
            </a:r>
            <a:endParaRPr lang="es-MX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0674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9FE7B0-248A-D540-841A-D0BB1C7A9D7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1252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INDICE ULTRAVIOLETA Y TEMPERATURA </a:t>
            </a:r>
            <a:endParaRPr lang="en-US" sz="2400" b="1" dirty="0"/>
          </a:p>
        </p:txBody>
      </p:sp>
      <p:pic>
        <p:nvPicPr>
          <p:cNvPr id="7" name="Picture 2" descr="http://1.bp.blogspot.com/-L1uPy6pc_j4/UZa3SQtRWtI/AAAAAAAAAIw/XuwxTQgUxmI/s1600/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0000"/>
            <a:ext cx="9144000" cy="5212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96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22" y="536696"/>
            <a:ext cx="7707269" cy="35324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22" y="4069195"/>
            <a:ext cx="5898566" cy="23160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INDICE DE RADIACIÓN UV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748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655"/>
            <a:ext cx="5106110" cy="44997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70" y="2029767"/>
            <a:ext cx="4044468" cy="426864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45419"/>
            <a:ext cx="9144000" cy="1150818"/>
          </a:xfrm>
        </p:spPr>
        <p:txBody>
          <a:bodyPr>
            <a:normAutofit fontScale="90000"/>
          </a:bodyPr>
          <a:lstStyle/>
          <a:p>
            <a:r>
              <a:rPr lang="es-EC" sz="3600" b="1" dirty="0">
                <a:latin typeface="+mn-lt"/>
              </a:rPr>
              <a:t>EFECTOS DE LA RADIACIÓN UV EN LA PRODUCCIÓN </a:t>
            </a:r>
            <a:r>
              <a:rPr lang="es-EC" sz="3600" b="1" dirty="0" smtClean="0">
                <a:latin typeface="+mn-lt"/>
              </a:rPr>
              <a:t>AGRICOLA.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9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051"/>
            <a:ext cx="6531429" cy="493939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45419"/>
            <a:ext cx="9144000" cy="115081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2663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663"/>
                </a:solidFill>
                <a:latin typeface="FC-Arial-Bld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663"/>
                </a:solidFill>
                <a:latin typeface="FC-Arial-Bld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663"/>
                </a:solidFill>
                <a:latin typeface="FC-Arial-Bld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663"/>
                </a:solidFill>
                <a:latin typeface="FC-Arial-Bld" charset="0"/>
                <a:ea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663"/>
                </a:solidFill>
                <a:latin typeface="FC-Arial-Bld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663"/>
                </a:solidFill>
                <a:latin typeface="FC-Arial-Bld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663"/>
                </a:solidFill>
                <a:latin typeface="FC-Arial-Bld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663"/>
                </a:solidFill>
                <a:latin typeface="FC-Arial-Bld" charset="0"/>
                <a:ea typeface="ＭＳ Ｐゴシック" charset="0"/>
              </a:defRPr>
            </a:lvl9pPr>
          </a:lstStyle>
          <a:p>
            <a:r>
              <a:rPr lang="es-EC" sz="3600" b="1" smtClean="0">
                <a:latin typeface="+mn-lt"/>
              </a:rPr>
              <a:t>EFECTOS DE LA RADIACIÓN UV EN LA PRODUCCIÓN AGRICOLA.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58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vazone_template_01 2">
    <a:dk1>
      <a:srgbClr val="000000"/>
    </a:dk1>
    <a:lt1>
      <a:srgbClr val="FFFFFF"/>
    </a:lt1>
    <a:dk2>
      <a:srgbClr val="FFFFFF"/>
    </a:dk2>
    <a:lt2>
      <a:srgbClr val="808080"/>
    </a:lt2>
    <a:accent1>
      <a:srgbClr val="FFFFFF"/>
    </a:accent1>
    <a:accent2>
      <a:srgbClr val="00418C"/>
    </a:accent2>
    <a:accent3>
      <a:srgbClr val="FFFFFF"/>
    </a:accent3>
    <a:accent4>
      <a:srgbClr val="000000"/>
    </a:accent4>
    <a:accent5>
      <a:srgbClr val="FFFFFF"/>
    </a:accent5>
    <a:accent6>
      <a:srgbClr val="003A7E"/>
    </a:accent6>
    <a:hlink>
      <a:srgbClr val="0000CC"/>
    </a:hlink>
    <a:folHlink>
      <a:srgbClr val="3300CC"/>
    </a:folHlink>
  </a:clrScheme>
  <a:fontScheme name="Novazone_template_01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86D3F4C243A46B0467802C1C05D04" ma:contentTypeVersion="4" ma:contentTypeDescription="Create a new document." ma:contentTypeScope="" ma:versionID="68c30ca2b69eb703bdddf0db935c4f01">
  <xsd:schema xmlns:xsd="http://www.w3.org/2001/XMLSchema" xmlns:xs="http://www.w3.org/2001/XMLSchema" xmlns:p="http://schemas.microsoft.com/office/2006/metadata/properties" xmlns:ns2="6c2d2732-f9da-44f6-b8c9-82aaeb4dab32" targetNamespace="http://schemas.microsoft.com/office/2006/metadata/properties" ma:root="true" ma:fieldsID="b7f82f06d3ff6fb735ade3e2bf7b3c55" ns2:_="">
    <xsd:import namespace="6c2d2732-f9da-44f6-b8c9-82aaeb4dab3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d2732-f9da-44f6-b8c9-82aaeb4dab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c2d2732-f9da-44f6-b8c9-82aaeb4dab32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D2F81D-F0FB-4B0C-9142-DEBDCB09FF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d2732-f9da-44f6-b8c9-82aaeb4dab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4B3F28-A345-4569-A0BC-CAA20BC41A6C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6c2d2732-f9da-44f6-b8c9-82aaeb4dab3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DDDF8E4-B6E9-46B0-931F-EF7752DA2B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4068</TotalTime>
  <Words>1734</Words>
  <Application>Microsoft Office PowerPoint</Application>
  <PresentationFormat>Presentación en pantalla (4:3)</PresentationFormat>
  <Paragraphs>388</Paragraphs>
  <Slides>56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7" baseType="lpstr">
      <vt:lpstr>ＭＳ Ｐゴシック</vt:lpstr>
      <vt:lpstr>宋体</vt:lpstr>
      <vt:lpstr>Arial</vt:lpstr>
      <vt:lpstr>Arial Narrow</vt:lpstr>
      <vt:lpstr>Calibri</vt:lpstr>
      <vt:lpstr>FC-Arial-Bld</vt:lpstr>
      <vt:lpstr>Times New Roman</vt:lpstr>
      <vt:lpstr>Verdana</vt:lpstr>
      <vt:lpstr>Wingdings</vt:lpstr>
      <vt:lpstr>Custom Design</vt:lpstr>
      <vt:lpstr>Fotografía de Photo Editor</vt:lpstr>
      <vt:lpstr>Presentación de PowerPoint</vt:lpstr>
      <vt:lpstr>Presentación de PowerPoint</vt:lpstr>
      <vt:lpstr>Algunos factores del sistema suelo-planta-clima que afectan el crecimiento de las plantas</vt:lpstr>
      <vt:lpstr>Presentación de PowerPoint</vt:lpstr>
      <vt:lpstr>Presentación de PowerPoint</vt:lpstr>
      <vt:lpstr>Presentación de PowerPoint</vt:lpstr>
      <vt:lpstr>Presentación de PowerPoint</vt:lpstr>
      <vt:lpstr>EFECTOS DE LA RADIACIÓN UV EN LA PRODUCCIÓN AGRICOLA.</vt:lpstr>
      <vt:lpstr>Presentación de PowerPoint</vt:lpstr>
      <vt:lpstr>Presentación de PowerPoint</vt:lpstr>
      <vt:lpstr>Fotosíntesis y la eficiencia en el uso del agua.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METODOLOGIA</vt:lpstr>
      <vt:lpstr>RESULTADOS</vt:lpstr>
      <vt:lpstr>RESULTADOS</vt:lpstr>
      <vt:lpstr>RESULTADOS</vt:lpstr>
      <vt:lpstr>RESULTADOS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Head</dc:creator>
  <cp:lastModifiedBy>Samaniego, Marco</cp:lastModifiedBy>
  <cp:revision>214</cp:revision>
  <dcterms:created xsi:type="dcterms:W3CDTF">2012-12-05T22:41:49Z</dcterms:created>
  <dcterms:modified xsi:type="dcterms:W3CDTF">2017-08-23T13:54:49Z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0x0101002D386D3F4C243A46B0467802C1C05D04</vt:lpwstr>
  </property>
</Properties>
</file>