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8" r:id="rId4"/>
    <p:sldId id="299" r:id="rId5"/>
    <p:sldId id="259" r:id="rId6"/>
    <p:sldId id="260" r:id="rId7"/>
    <p:sldId id="261" r:id="rId8"/>
    <p:sldId id="278" r:id="rId9"/>
    <p:sldId id="263" r:id="rId10"/>
    <p:sldId id="264" r:id="rId11"/>
    <p:sldId id="265" r:id="rId12"/>
    <p:sldId id="266" r:id="rId13"/>
    <p:sldId id="276" r:id="rId14"/>
    <p:sldId id="267" r:id="rId15"/>
    <p:sldId id="268" r:id="rId16"/>
    <p:sldId id="269" r:id="rId17"/>
    <p:sldId id="270" r:id="rId18"/>
    <p:sldId id="279" r:id="rId19"/>
    <p:sldId id="308" r:id="rId20"/>
    <p:sldId id="305" r:id="rId21"/>
    <p:sldId id="303" r:id="rId22"/>
    <p:sldId id="296" r:id="rId23"/>
    <p:sldId id="294" r:id="rId24"/>
    <p:sldId id="306" r:id="rId25"/>
    <p:sldId id="297" r:id="rId26"/>
    <p:sldId id="300" r:id="rId27"/>
    <p:sldId id="301" r:id="rId28"/>
    <p:sldId id="307" r:id="rId29"/>
    <p:sldId id="286" r:id="rId30"/>
    <p:sldId id="289" r:id="rId31"/>
    <p:sldId id="277" r:id="rId32"/>
    <p:sldId id="291" r:id="rId33"/>
  </p:sldIdLst>
  <p:sldSz cx="9144000" cy="6858000" type="screen4x3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nrrique\Documents\PRESENTACIONES%20EN%20POWER\CONGRESO%20CICA%202015\GUARUMA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zucar%20Guarum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F:\Azucar%20Guarum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TM/Ha</a:t>
            </a:r>
            <a:r>
              <a:rPr lang="en-US" sz="2400" baseline="0" dirty="0" smtClean="0"/>
              <a:t> </a:t>
            </a:r>
            <a:r>
              <a:rPr lang="en-US" sz="2400" baseline="0" dirty="0" err="1" smtClean="0"/>
              <a:t>Fca</a:t>
            </a:r>
            <a:r>
              <a:rPr lang="en-US" sz="2400" baseline="0" dirty="0" smtClean="0"/>
              <a:t>. GUARUMAS</a:t>
            </a:r>
            <a:endParaRPr lang="es-HN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Lbls>
            <c:dLbl>
              <c:idx val="7"/>
              <c:tx>
                <c:rich>
                  <a:bodyPr/>
                  <a:lstStyle/>
                  <a:p>
                    <a:fld id="{D8BD88A1-1C62-497A-AF02-CC014B91C5B9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s-HN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PRODUCCIONES!$B$27:$I$27</c:f>
              <c:strCach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216</c:v>
                </c:pt>
                <c:pt idx="7">
                  <c:v>PROM</c:v>
                </c:pt>
              </c:strCache>
            </c:strRef>
          </c:cat>
          <c:val>
            <c:numRef>
              <c:f>PRODUCCIONES!$B$28:$I$28</c:f>
              <c:numCache>
                <c:formatCode>General</c:formatCode>
                <c:ptCount val="8"/>
                <c:pt idx="0">
                  <c:v>99</c:v>
                </c:pt>
                <c:pt idx="1">
                  <c:v>108</c:v>
                </c:pt>
                <c:pt idx="2">
                  <c:v>114</c:v>
                </c:pt>
                <c:pt idx="3">
                  <c:v>112</c:v>
                </c:pt>
                <c:pt idx="4">
                  <c:v>107</c:v>
                </c:pt>
                <c:pt idx="5">
                  <c:v>113</c:v>
                </c:pt>
                <c:pt idx="6" formatCode="0">
                  <c:v>108</c:v>
                </c:pt>
                <c:pt idx="7">
                  <c:v>109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75471648"/>
        <c:axId val="675472736"/>
      </c:barChart>
      <c:catAx>
        <c:axId val="67547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675472736"/>
        <c:crosses val="autoZero"/>
        <c:auto val="1"/>
        <c:lblAlgn val="ctr"/>
        <c:lblOffset val="100"/>
        <c:noMultiLvlLbl val="0"/>
      </c:catAx>
      <c:valAx>
        <c:axId val="67547273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7547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0190391564676E-2"/>
          <c:y val="0.10623529411764705"/>
          <c:w val="0.94530415419260394"/>
          <c:h val="0.693550100355102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3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6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1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32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Sheet10!$E$4:$AK$4</c:f>
              <c:strCache>
                <c:ptCount val="33"/>
                <c:pt idx="0">
                  <c:v>M.F.C. 48</c:v>
                </c:pt>
                <c:pt idx="1">
                  <c:v>M.F.C. 73</c:v>
                </c:pt>
                <c:pt idx="2">
                  <c:v>M.F.C. 2</c:v>
                </c:pt>
                <c:pt idx="3">
                  <c:v>M.F.C. 39</c:v>
                </c:pt>
                <c:pt idx="4">
                  <c:v>M.F.C. 19</c:v>
                </c:pt>
                <c:pt idx="5">
                  <c:v>M.F.C. 57</c:v>
                </c:pt>
                <c:pt idx="6">
                  <c:v>M.F.C. 42</c:v>
                </c:pt>
                <c:pt idx="7">
                  <c:v>M.F.C. 80</c:v>
                </c:pt>
                <c:pt idx="8">
                  <c:v>M.F.C. 53</c:v>
                </c:pt>
                <c:pt idx="9">
                  <c:v>M.F.C. 36</c:v>
                </c:pt>
                <c:pt idx="10">
                  <c:v>M.F.C. 7</c:v>
                </c:pt>
                <c:pt idx="11">
                  <c:v>M.F.C. 8</c:v>
                </c:pt>
                <c:pt idx="12">
                  <c:v>M.F.C. 32</c:v>
                </c:pt>
                <c:pt idx="13">
                  <c:v>M.F.C. 58</c:v>
                </c:pt>
                <c:pt idx="14">
                  <c:v>M.F.C. 68</c:v>
                </c:pt>
                <c:pt idx="15">
                  <c:v>M.F.C. 73</c:v>
                </c:pt>
                <c:pt idx="16">
                  <c:v>FQQ 42</c:v>
                </c:pt>
                <c:pt idx="17">
                  <c:v>M.F.C. 42</c:v>
                </c:pt>
                <c:pt idx="18">
                  <c:v>FQQ 71</c:v>
                </c:pt>
                <c:pt idx="19">
                  <c:v>M.F.C. 71</c:v>
                </c:pt>
                <c:pt idx="20">
                  <c:v>FQQ 57</c:v>
                </c:pt>
                <c:pt idx="21">
                  <c:v>M.F.C. 57</c:v>
                </c:pt>
                <c:pt idx="22">
                  <c:v>M.F.M. 45</c:v>
                </c:pt>
                <c:pt idx="23">
                  <c:v>FQQ 45</c:v>
                </c:pt>
                <c:pt idx="24">
                  <c:v>M.F.C. 48-1</c:v>
                </c:pt>
                <c:pt idx="25">
                  <c:v>M.F.C. 48-2</c:v>
                </c:pt>
                <c:pt idx="26">
                  <c:v>M.F.C. 59-1</c:v>
                </c:pt>
                <c:pt idx="27">
                  <c:v>M.F.C. 59-2</c:v>
                </c:pt>
                <c:pt idx="28">
                  <c:v>M.F.C. 42-1 </c:v>
                </c:pt>
                <c:pt idx="29">
                  <c:v>M.F.C. 42-2 </c:v>
                </c:pt>
                <c:pt idx="30">
                  <c:v>M.F.C. 64-1</c:v>
                </c:pt>
                <c:pt idx="31">
                  <c:v>M.F.C. 64-2</c:v>
                </c:pt>
                <c:pt idx="32">
                  <c:v>M.F.C.46</c:v>
                </c:pt>
              </c:strCache>
            </c:strRef>
          </c:cat>
          <c:val>
            <c:numRef>
              <c:f>Sheet10!$E$5:$AK$5</c:f>
              <c:numCache>
                <c:formatCode>0.00</c:formatCode>
                <c:ptCount val="33"/>
                <c:pt idx="0">
                  <c:v>0.2</c:v>
                </c:pt>
                <c:pt idx="1">
                  <c:v>0.19</c:v>
                </c:pt>
                <c:pt idx="2">
                  <c:v>0.20899999999999999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0.19</c:v>
                </c:pt>
                <c:pt idx="8">
                  <c:v>0.17199999999999999</c:v>
                </c:pt>
                <c:pt idx="9" formatCode="General">
                  <c:v>0.18099999999999999</c:v>
                </c:pt>
                <c:pt idx="10">
                  <c:v>0.20899999999999999</c:v>
                </c:pt>
                <c:pt idx="11">
                  <c:v>0.19500000000000001</c:v>
                </c:pt>
                <c:pt idx="12">
                  <c:v>0.20899999999999999</c:v>
                </c:pt>
                <c:pt idx="13">
                  <c:v>0.191</c:v>
                </c:pt>
                <c:pt idx="14">
                  <c:v>0.19500000000000001</c:v>
                </c:pt>
                <c:pt idx="15">
                  <c:v>0.19800000000000001</c:v>
                </c:pt>
                <c:pt idx="16">
                  <c:v>0.21099999999999999</c:v>
                </c:pt>
                <c:pt idx="17">
                  <c:v>0.19400000000000001</c:v>
                </c:pt>
                <c:pt idx="18">
                  <c:v>0.20499999999999999</c:v>
                </c:pt>
                <c:pt idx="19">
                  <c:v>0.19800000000000001</c:v>
                </c:pt>
                <c:pt idx="20">
                  <c:v>0.21299999999999999</c:v>
                </c:pt>
                <c:pt idx="21">
                  <c:v>0.20399999999999999</c:v>
                </c:pt>
                <c:pt idx="22">
                  <c:v>0.19</c:v>
                </c:pt>
                <c:pt idx="23">
                  <c:v>0.18</c:v>
                </c:pt>
                <c:pt idx="24">
                  <c:v>0.19</c:v>
                </c:pt>
                <c:pt idx="25">
                  <c:v>0.21</c:v>
                </c:pt>
                <c:pt idx="26">
                  <c:v>0.18</c:v>
                </c:pt>
                <c:pt idx="27">
                  <c:v>0.18</c:v>
                </c:pt>
                <c:pt idx="28">
                  <c:v>0.21</c:v>
                </c:pt>
                <c:pt idx="29">
                  <c:v>0.2</c:v>
                </c:pt>
                <c:pt idx="30">
                  <c:v>0.2</c:v>
                </c:pt>
                <c:pt idx="31">
                  <c:v>0.18</c:v>
                </c:pt>
                <c:pt idx="32">
                  <c:v>0.18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3"/>
        <c:axId val="669869600"/>
        <c:axId val="669860896"/>
      </c:barChart>
      <c:catAx>
        <c:axId val="66986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669860896"/>
        <c:crosses val="autoZero"/>
        <c:auto val="1"/>
        <c:lblAlgn val="ctr"/>
        <c:lblOffset val="100"/>
        <c:noMultiLvlLbl val="0"/>
      </c:catAx>
      <c:valAx>
        <c:axId val="669860896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66986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s-HN" sz="2400"/>
              <a:t>2015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Sheet4!$D$10:$D$20</c:f>
              <c:strCache>
                <c:ptCount val="11"/>
                <c:pt idx="0">
                  <c:v>2015</c:v>
                </c:pt>
                <c:pt idx="1">
                  <c:v>MFC 32</c:v>
                </c:pt>
                <c:pt idx="2">
                  <c:v>MFC 58</c:v>
                </c:pt>
                <c:pt idx="3">
                  <c:v>MFC 68</c:v>
                </c:pt>
                <c:pt idx="4">
                  <c:v>MFC 73</c:v>
                </c:pt>
                <c:pt idx="5">
                  <c:v>FQQ 42</c:v>
                </c:pt>
                <c:pt idx="6">
                  <c:v>MFC 42</c:v>
                </c:pt>
                <c:pt idx="7">
                  <c:v>FQQ 71</c:v>
                </c:pt>
                <c:pt idx="8">
                  <c:v>MFC 71</c:v>
                </c:pt>
                <c:pt idx="9">
                  <c:v>FQQ 57</c:v>
                </c:pt>
                <c:pt idx="10">
                  <c:v>MFC 57</c:v>
                </c:pt>
              </c:strCache>
            </c:strRef>
          </c:cat>
          <c:val>
            <c:numRef>
              <c:f>Sheet4!$E$10:$E$20</c:f>
              <c:numCache>
                <c:formatCode>0.00</c:formatCode>
                <c:ptCount val="11"/>
                <c:pt idx="1">
                  <c:v>0.20899999999999999</c:v>
                </c:pt>
                <c:pt idx="2">
                  <c:v>0.191</c:v>
                </c:pt>
                <c:pt idx="3">
                  <c:v>0.19500000000000001</c:v>
                </c:pt>
                <c:pt idx="4">
                  <c:v>0.19800000000000001</c:v>
                </c:pt>
                <c:pt idx="5">
                  <c:v>0.21099999999999999</c:v>
                </c:pt>
                <c:pt idx="6">
                  <c:v>0.19400000000000001</c:v>
                </c:pt>
                <c:pt idx="7">
                  <c:v>0.20499999999999999</c:v>
                </c:pt>
                <c:pt idx="8">
                  <c:v>0.19800000000000001</c:v>
                </c:pt>
                <c:pt idx="9">
                  <c:v>0.21299999999999999</c:v>
                </c:pt>
                <c:pt idx="10">
                  <c:v>0.20399999999999999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19732352"/>
        <c:axId val="719723104"/>
      </c:barChart>
      <c:catAx>
        <c:axId val="71973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HN"/>
          </a:p>
        </c:txPr>
        <c:crossAx val="719723104"/>
        <c:crosses val="autoZero"/>
        <c:auto val="1"/>
        <c:lblAlgn val="ctr"/>
        <c:lblOffset val="100"/>
        <c:noMultiLvlLbl val="0"/>
      </c:catAx>
      <c:valAx>
        <c:axId val="71972310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71973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2015 TAH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Sheet2!$B$24</c:f>
              <c:strCache>
                <c:ptCount val="1"/>
                <c:pt idx="0">
                  <c:v>TMAH</c:v>
                </c:pt>
              </c:strCache>
            </c:strRef>
          </c:tx>
          <c:spPr>
            <a:solidFill>
              <a:schemeClr val="accent3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Sheet2!$C$23:$L$23</c:f>
              <c:strCache>
                <c:ptCount val="10"/>
                <c:pt idx="0">
                  <c:v>32-M.F.C.</c:v>
                </c:pt>
                <c:pt idx="1">
                  <c:v>58-M.F.C.</c:v>
                </c:pt>
                <c:pt idx="2">
                  <c:v>68-M.F.C.</c:v>
                </c:pt>
                <c:pt idx="3">
                  <c:v>73-M.F.C.</c:v>
                </c:pt>
                <c:pt idx="4">
                  <c:v>42-FQQ</c:v>
                </c:pt>
                <c:pt idx="5">
                  <c:v>42-M.F.C.</c:v>
                </c:pt>
                <c:pt idx="6">
                  <c:v>71-FQQ</c:v>
                </c:pt>
                <c:pt idx="7">
                  <c:v>71-M.F.C.</c:v>
                </c:pt>
                <c:pt idx="8">
                  <c:v>57-FQQ</c:v>
                </c:pt>
                <c:pt idx="9">
                  <c:v>57-M.F.C.</c:v>
                </c:pt>
              </c:strCache>
            </c:strRef>
          </c:cat>
          <c:val>
            <c:numRef>
              <c:f>Sheet2!$C$24:$L$24</c:f>
              <c:numCache>
                <c:formatCode>General</c:formatCode>
                <c:ptCount val="10"/>
                <c:pt idx="0">
                  <c:v>9.81</c:v>
                </c:pt>
                <c:pt idx="1">
                  <c:v>10.82</c:v>
                </c:pt>
                <c:pt idx="2">
                  <c:v>12.09</c:v>
                </c:pt>
                <c:pt idx="3">
                  <c:v>11.25</c:v>
                </c:pt>
                <c:pt idx="4">
                  <c:v>13.69</c:v>
                </c:pt>
                <c:pt idx="5" formatCode="0.00">
                  <c:v>11.7</c:v>
                </c:pt>
                <c:pt idx="6">
                  <c:v>12.82</c:v>
                </c:pt>
                <c:pt idx="7">
                  <c:v>10.23</c:v>
                </c:pt>
                <c:pt idx="8">
                  <c:v>12.64</c:v>
                </c:pt>
                <c:pt idx="9">
                  <c:v>10.48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19723648"/>
        <c:axId val="719730720"/>
      </c:barChart>
      <c:catAx>
        <c:axId val="71972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19730720"/>
        <c:crosses val="autoZero"/>
        <c:auto val="1"/>
        <c:lblAlgn val="ctr"/>
        <c:lblOffset val="100"/>
        <c:noMultiLvlLbl val="0"/>
      </c:catAx>
      <c:valAx>
        <c:axId val="7197307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1972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[Azucar Guarumas.xlsx]Sheet2!PivotTable3</c:name>
    <c:fmtId val="3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2800" dirty="0" smtClean="0"/>
              <a:t>TM/Ha </a:t>
            </a:r>
            <a:r>
              <a:rPr lang="en-US" sz="2800" dirty="0" err="1" smtClean="0"/>
              <a:t>vrs</a:t>
            </a:r>
            <a:r>
              <a:rPr lang="en-US" sz="2800" dirty="0" smtClean="0"/>
              <a:t> </a:t>
            </a:r>
            <a:r>
              <a:rPr lang="en-US" sz="2800" dirty="0" err="1"/>
              <a:t>Aplicacion</a:t>
            </a:r>
            <a:r>
              <a:rPr lang="en-US" sz="2800" dirty="0"/>
              <a:t> de P*</a:t>
            </a:r>
            <a:endParaRPr lang="es-HN" sz="2800" dirty="0"/>
          </a:p>
        </c:rich>
      </c:tx>
      <c:layout>
        <c:manualLayout>
          <c:xMode val="edge"/>
          <c:yMode val="edge"/>
          <c:x val="0.20626345099161841"/>
          <c:y val="1.54446201361540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ivotFmts>
      <c:pivotFmt>
        <c:idx val="0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circle"/>
          <c:size val="6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HN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HN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HN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Sheet2!$W$10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Sheet2!$U$11:$V$16</c:f>
              <c:multiLvlStrCache>
                <c:ptCount val="6"/>
                <c:lvl>
                  <c:pt idx="0">
                    <c:v>42</c:v>
                  </c:pt>
                  <c:pt idx="1">
                    <c:v>57</c:v>
                  </c:pt>
                  <c:pt idx="2">
                    <c:v>71</c:v>
                  </c:pt>
                  <c:pt idx="3">
                    <c:v>42</c:v>
                  </c:pt>
                  <c:pt idx="4">
                    <c:v>57</c:v>
                  </c:pt>
                  <c:pt idx="5">
                    <c:v>71</c:v>
                  </c:pt>
                </c:lvl>
                <c:lvl>
                  <c:pt idx="0">
                    <c:v>+P</c:v>
                  </c:pt>
                  <c:pt idx="3">
                    <c:v>-P</c:v>
                  </c:pt>
                </c:lvl>
              </c:multiLvlStrCache>
            </c:multiLvlStrRef>
          </c:cat>
          <c:val>
            <c:numRef>
              <c:f>Sheet2!$W$11:$W$16</c:f>
              <c:numCache>
                <c:formatCode>0</c:formatCode>
                <c:ptCount val="6"/>
                <c:pt idx="0">
                  <c:v>125.03</c:v>
                </c:pt>
                <c:pt idx="1">
                  <c:v>115.15</c:v>
                </c:pt>
                <c:pt idx="2">
                  <c:v>127.89</c:v>
                </c:pt>
                <c:pt idx="3">
                  <c:v>107.21</c:v>
                </c:pt>
                <c:pt idx="4">
                  <c:v>98.96</c:v>
                </c:pt>
                <c:pt idx="5">
                  <c:v>93.42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69870144"/>
        <c:axId val="669870688"/>
      </c:barChart>
      <c:catAx>
        <c:axId val="669870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HN"/>
          </a:p>
        </c:txPr>
        <c:crossAx val="669870688"/>
        <c:crosses val="autoZero"/>
        <c:auto val="1"/>
        <c:lblAlgn val="ctr"/>
        <c:lblOffset val="100"/>
        <c:noMultiLvlLbl val="0"/>
      </c:catAx>
      <c:valAx>
        <c:axId val="669870688"/>
        <c:scaling>
          <c:orientation val="minMax"/>
          <c:max val="130"/>
          <c:min val="80"/>
        </c:scaling>
        <c:delete val="1"/>
        <c:axPos val="l"/>
        <c:numFmt formatCode="0" sourceLinked="1"/>
        <c:majorTickMark val="none"/>
        <c:minorTickMark val="none"/>
        <c:tickLblPos val="nextTo"/>
        <c:crossAx val="66987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[Azucar Guarumas.xlsx]Sheet2!Tabla dinámica1</c:name>
    <c:fmtId val="2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2400" dirty="0"/>
              <a:t>TAH </a:t>
            </a:r>
            <a:r>
              <a:rPr lang="en-US" sz="2400" dirty="0" err="1" smtClean="0"/>
              <a:t>vrs</a:t>
            </a:r>
            <a:r>
              <a:rPr lang="en-US" sz="2400" dirty="0" smtClean="0"/>
              <a:t> </a:t>
            </a:r>
            <a:r>
              <a:rPr lang="en-US" sz="2400" dirty="0" err="1"/>
              <a:t>Aplicacion</a:t>
            </a:r>
            <a:r>
              <a:rPr lang="en-US" sz="2400" dirty="0"/>
              <a:t> de P*</a:t>
            </a:r>
            <a:endParaRPr lang="es-HN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ivotFmts>
      <c:pivotFmt>
        <c:idx val="0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circle"/>
          <c:size val="6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HN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HN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>
            <a:gsLst>
              <a:gs pos="0">
                <a:schemeClr val="accent1"/>
              </a:gs>
              <a:gs pos="100000">
                <a:schemeClr val="accent1">
                  <a:lumMod val="84000"/>
                </a:schemeClr>
              </a:gs>
            </a:gsLst>
            <a:lin ang="5400000" scaled="1"/>
          </a:gra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s-HN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Sheet2!$W$18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5"/>
              <c:layout>
                <c:manualLayout>
                  <c:x val="-1.3087681753398787E-16"/>
                  <c:y val="4.3488380880746032E-2"/>
                </c:manualLayout>
              </c:layout>
              <c:tx>
                <c:rich>
                  <a:bodyPr/>
                  <a:lstStyle/>
                  <a:p>
                    <a:fld id="{0B959E96-EBD5-47B6-B1A4-389117510AF1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Sheet2!$U$19:$V$24</c:f>
              <c:multiLvlStrCache>
                <c:ptCount val="6"/>
                <c:lvl>
                  <c:pt idx="0">
                    <c:v>42</c:v>
                  </c:pt>
                  <c:pt idx="1">
                    <c:v>57</c:v>
                  </c:pt>
                  <c:pt idx="2">
                    <c:v>71</c:v>
                  </c:pt>
                  <c:pt idx="3">
                    <c:v>42</c:v>
                  </c:pt>
                  <c:pt idx="4">
                    <c:v>57</c:v>
                  </c:pt>
                  <c:pt idx="5">
                    <c:v>71</c:v>
                  </c:pt>
                </c:lvl>
                <c:lvl>
                  <c:pt idx="0">
                    <c:v>+P</c:v>
                  </c:pt>
                  <c:pt idx="3">
                    <c:v>-P</c:v>
                  </c:pt>
                </c:lvl>
              </c:multiLvlStrCache>
            </c:multiLvlStrRef>
          </c:cat>
          <c:val>
            <c:numRef>
              <c:f>Sheet2!$W$19:$W$24</c:f>
              <c:numCache>
                <c:formatCode>0.0</c:formatCode>
                <c:ptCount val="6"/>
                <c:pt idx="0">
                  <c:v>13.69</c:v>
                </c:pt>
                <c:pt idx="1">
                  <c:v>12.64</c:v>
                </c:pt>
                <c:pt idx="2">
                  <c:v>12.82</c:v>
                </c:pt>
                <c:pt idx="3">
                  <c:v>11.7</c:v>
                </c:pt>
                <c:pt idx="4">
                  <c:v>10.48</c:v>
                </c:pt>
                <c:pt idx="5">
                  <c:v>10.23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75483616"/>
        <c:axId val="675477088"/>
      </c:barChart>
      <c:catAx>
        <c:axId val="675483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s-HN"/>
          </a:p>
        </c:txPr>
        <c:crossAx val="675477088"/>
        <c:crosses val="autoZero"/>
        <c:auto val="1"/>
        <c:lblAlgn val="ctr"/>
        <c:lblOffset val="100"/>
        <c:noMultiLvlLbl val="0"/>
      </c:catAx>
      <c:valAx>
        <c:axId val="675477088"/>
        <c:scaling>
          <c:orientation val="minMax"/>
          <c:max val="14"/>
          <c:min val="10"/>
        </c:scaling>
        <c:delete val="1"/>
        <c:axPos val="l"/>
        <c:numFmt formatCode="0.0" sourceLinked="1"/>
        <c:majorTickMark val="none"/>
        <c:minorTickMark val="none"/>
        <c:tickLblPos val="nextTo"/>
        <c:crossAx val="67548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s-HN" sz="2400"/>
              <a:t>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s-H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Sheet4!$F$10:$F$21</c:f>
              <c:strCache>
                <c:ptCount val="12"/>
                <c:pt idx="0">
                  <c:v>2017</c:v>
                </c:pt>
                <c:pt idx="1">
                  <c:v>MFM45</c:v>
                </c:pt>
                <c:pt idx="2">
                  <c:v>FQQ 45</c:v>
                </c:pt>
                <c:pt idx="3">
                  <c:v>MFC48-1</c:v>
                </c:pt>
                <c:pt idx="4">
                  <c:v>MFC48-2</c:v>
                </c:pt>
                <c:pt idx="5">
                  <c:v>MFC59-1</c:v>
                </c:pt>
                <c:pt idx="6">
                  <c:v>MFC59-2</c:v>
                </c:pt>
                <c:pt idx="7">
                  <c:v>MFC42-1 </c:v>
                </c:pt>
                <c:pt idx="8">
                  <c:v>MFC42-2 </c:v>
                </c:pt>
                <c:pt idx="9">
                  <c:v>MFC64-1</c:v>
                </c:pt>
                <c:pt idx="10">
                  <c:v>MFC64-2</c:v>
                </c:pt>
                <c:pt idx="11">
                  <c:v>MFC46</c:v>
                </c:pt>
              </c:strCache>
            </c:strRef>
          </c:cat>
          <c:val>
            <c:numRef>
              <c:f>Sheet4!$G$10:$G$21</c:f>
              <c:numCache>
                <c:formatCode>0.00</c:formatCode>
                <c:ptCount val="12"/>
                <c:pt idx="1">
                  <c:v>0.19</c:v>
                </c:pt>
                <c:pt idx="2">
                  <c:v>0.18</c:v>
                </c:pt>
                <c:pt idx="3">
                  <c:v>0.19</c:v>
                </c:pt>
                <c:pt idx="4">
                  <c:v>0.21</c:v>
                </c:pt>
                <c:pt idx="5">
                  <c:v>0.18</c:v>
                </c:pt>
                <c:pt idx="6">
                  <c:v>0.18</c:v>
                </c:pt>
                <c:pt idx="7">
                  <c:v>0.21</c:v>
                </c:pt>
                <c:pt idx="8">
                  <c:v>0.2</c:v>
                </c:pt>
                <c:pt idx="9">
                  <c:v>0.2</c:v>
                </c:pt>
                <c:pt idx="10">
                  <c:v>0.18</c:v>
                </c:pt>
                <c:pt idx="11">
                  <c:v>0.18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719727456"/>
        <c:axId val="719730176"/>
      </c:barChart>
      <c:catAx>
        <c:axId val="71972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HN"/>
          </a:p>
        </c:txPr>
        <c:crossAx val="719730176"/>
        <c:crosses val="autoZero"/>
        <c:auto val="1"/>
        <c:lblAlgn val="ctr"/>
        <c:lblOffset val="100"/>
        <c:noMultiLvlLbl val="0"/>
      </c:catAx>
      <c:valAx>
        <c:axId val="71973017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71972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0.0333</cdr:x>
      <cdr:y>0.10932</cdr:y>
    </cdr:from>
    <cdr:to>
      <cdr:x>0.99193</cdr:x>
      <cdr:y>0.10932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298764" y="354028"/>
          <a:ext cx="8600792" cy="0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1300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975102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6408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58751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454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167868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925675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1928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73209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64851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1332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94291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79768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44939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778924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8821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1D75F-887D-42EC-9EFB-D95F4697E00A}" type="datetimeFigureOut">
              <a:rPr lang="es-HN" smtClean="0"/>
              <a:t>23/08/2017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BC3773-1BA2-4AA8-8D33-03CA05953E53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9809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2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3.xlsx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Brenda%20Morales\Music\brad%20paisley\Pictures\CATV\DSC07424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497" y="5187637"/>
            <a:ext cx="8120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DISPONIBILIDAD DE FOSFORO EN FINCA GUARUMAS</a:t>
            </a:r>
            <a:endParaRPr lang="es-H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3410" y="6228784"/>
            <a:ext cx="4744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CONGRESO</a:t>
            </a:r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ATACA 2017</a:t>
            </a:r>
            <a:endParaRPr lang="es-H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7628" y="6538338"/>
            <a:ext cx="16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Carlos Fasquelle</a:t>
            </a:r>
            <a:r>
              <a:rPr lang="es-HN" dirty="0" smtClean="0"/>
              <a:t>.</a:t>
            </a:r>
            <a:endParaRPr lang="es-H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9335" y="5649302"/>
            <a:ext cx="4418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dirty="0" smtClean="0"/>
              <a:t>CAHSA</a:t>
            </a:r>
            <a:r>
              <a:rPr lang="en-US" sz="2800" b="1" dirty="0" smtClean="0"/>
              <a:t>-ICA</a:t>
            </a:r>
            <a:endParaRPr lang="es-HN" sz="2800" b="1" dirty="0"/>
          </a:p>
        </p:txBody>
      </p:sp>
    </p:spTree>
    <p:extLst>
      <p:ext uri="{BB962C8B-B14F-4D97-AF65-F5344CB8AC3E}">
        <p14:creationId xmlns:p14="http://schemas.microsoft.com/office/powerpoint/2010/main" val="17062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44032"/>
            <a:ext cx="6649770" cy="107360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HN" b="1" dirty="0" smtClean="0"/>
              <a:t>Que le hace falta?</a:t>
            </a:r>
            <a:endParaRPr lang="es-HN" b="1" dirty="0"/>
          </a:p>
        </p:txBody>
      </p:sp>
      <p:pic>
        <p:nvPicPr>
          <p:cNvPr id="3" name="Picture 2" descr="Image1328.gif"/>
          <p:cNvPicPr>
            <a:picLocks noChangeAspect="1"/>
          </p:cNvPicPr>
          <p:nvPr/>
        </p:nvPicPr>
        <p:blipFill>
          <a:blip r:embed="rId2" cstate="print"/>
          <a:srcRect l="34959" t="8130"/>
          <a:stretch>
            <a:fillRect/>
          </a:stretch>
        </p:blipFill>
        <p:spPr>
          <a:xfrm>
            <a:off x="3428960" y="1530449"/>
            <a:ext cx="5715040" cy="40362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071678"/>
            <a:ext cx="3428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HN" b="1" dirty="0" smtClean="0"/>
              <a:t>La ley del mínimo de Liebig:</a:t>
            </a:r>
          </a:p>
          <a:p>
            <a:pPr algn="just"/>
            <a:endParaRPr lang="es-HN" dirty="0" smtClean="0"/>
          </a:p>
          <a:p>
            <a:pPr algn="just"/>
            <a:r>
              <a:rPr lang="es-HN" dirty="0" smtClean="0"/>
              <a:t>dice que el nutriente que se encuentra menos disponible es el que limita la producción, aun cuando los demás estén en cantidades adecuadas.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4230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16870"/>
            <a:ext cx="6486808" cy="7876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H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compararlos?</a:t>
            </a:r>
            <a:endParaRPr lang="es-H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1"/>
            <a:ext cx="7174871" cy="28178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HN" sz="2400" dirty="0" smtClean="0">
                <a:solidFill>
                  <a:schemeClr val="tx1"/>
                </a:solidFill>
              </a:rPr>
              <a:t>Utilizar los rangos o protocolos brindados para Análisis de los resultados por cada método químico, ya sea el caso necesario.</a:t>
            </a:r>
          </a:p>
          <a:p>
            <a:pPr algn="just"/>
            <a:endParaRPr lang="es-HN" sz="2400" dirty="0" smtClean="0">
              <a:solidFill>
                <a:schemeClr val="tx1"/>
              </a:solidFill>
            </a:endParaRPr>
          </a:p>
          <a:p>
            <a:pPr algn="just"/>
            <a:r>
              <a:rPr lang="es-HN" sz="2400" dirty="0" smtClean="0">
                <a:solidFill>
                  <a:schemeClr val="tx1"/>
                </a:solidFill>
              </a:rPr>
              <a:t>Bajo, Mediano, y Alto contenido. Por cada uno de los elementos que nos interese interpretar</a:t>
            </a:r>
            <a:r>
              <a:rPr lang="es-HN" sz="2400" dirty="0" smtClean="0">
                <a:solidFill>
                  <a:srgbClr val="FFFF00"/>
                </a:solidFill>
              </a:rPr>
              <a:t>.</a:t>
            </a:r>
          </a:p>
          <a:p>
            <a:endParaRPr lang="es-HN" sz="2400" dirty="0"/>
          </a:p>
        </p:txBody>
      </p:sp>
    </p:spTree>
    <p:extLst>
      <p:ext uri="{BB962C8B-B14F-4D97-AF65-F5344CB8AC3E}">
        <p14:creationId xmlns:p14="http://schemas.microsoft.com/office/powerpoint/2010/main" val="11938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7117" y="135802"/>
            <a:ext cx="589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FOSFORO COMO NUTRIENTE</a:t>
            </a:r>
            <a:endParaRPr lang="es-H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459" y="751438"/>
            <a:ext cx="669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000" dirty="0" smtClean="0"/>
              <a:t>Después del Nitrógeno, es el macronutriente que en mayor medida limita el rendimiento de los cultivos</a:t>
            </a:r>
            <a:endParaRPr lang="es-HN" dirty="0"/>
          </a:p>
        </p:txBody>
      </p:sp>
      <p:sp>
        <p:nvSpPr>
          <p:cNvPr id="4" name="TextBox 3"/>
          <p:cNvSpPr txBox="1"/>
          <p:nvPr/>
        </p:nvSpPr>
        <p:spPr>
          <a:xfrm>
            <a:off x="416458" y="1716872"/>
            <a:ext cx="6690512" cy="71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000" dirty="0" smtClean="0"/>
              <a:t>Interviene en numerosos procesos bioquímicos a nivel celular</a:t>
            </a:r>
            <a:endParaRPr lang="es-HN" dirty="0"/>
          </a:p>
        </p:txBody>
      </p:sp>
      <p:sp>
        <p:nvSpPr>
          <p:cNvPr id="5" name="TextBox 4"/>
          <p:cNvSpPr txBox="1"/>
          <p:nvPr/>
        </p:nvSpPr>
        <p:spPr>
          <a:xfrm>
            <a:off x="416458" y="2578729"/>
            <a:ext cx="669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000" dirty="0" smtClean="0"/>
              <a:t>Contribuye a las raíces y a las plántulas a desarrollarse rápidamente y mejora su resistencia a las temperaturas.</a:t>
            </a:r>
            <a:endParaRPr lang="es-HN" dirty="0"/>
          </a:p>
        </p:txBody>
      </p:sp>
      <p:sp>
        <p:nvSpPr>
          <p:cNvPr id="6" name="TextBox 5"/>
          <p:cNvSpPr txBox="1"/>
          <p:nvPr/>
        </p:nvSpPr>
        <p:spPr>
          <a:xfrm>
            <a:off x="416457" y="3737532"/>
            <a:ext cx="669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000" dirty="0" smtClean="0"/>
              <a:t>Contribuye a la resistencia de algunas plantas a enfermedades.</a:t>
            </a:r>
            <a:endParaRPr lang="es-HN" dirty="0"/>
          </a:p>
        </p:txBody>
      </p:sp>
      <p:sp>
        <p:nvSpPr>
          <p:cNvPr id="7" name="TextBox 6"/>
          <p:cNvSpPr txBox="1"/>
          <p:nvPr/>
        </p:nvSpPr>
        <p:spPr>
          <a:xfrm>
            <a:off x="416457" y="4721033"/>
            <a:ext cx="6690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000" dirty="0" smtClean="0"/>
              <a:t>Es móvil en la planta</a:t>
            </a:r>
            <a:endParaRPr lang="es-HN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16456" y="5302273"/>
            <a:ext cx="6690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000" dirty="0" smtClean="0"/>
              <a:t>Contribuye proceso de fijación energía ADP y ATP.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30204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282" y="2118511"/>
            <a:ext cx="8655113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HN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anose="02020609040205080304" pitchFamily="49" charset="-128"/>
                <a:cs typeface="Calibri" panose="020F0502020204030204" pitchFamily="34" charset="0"/>
              </a:rPr>
              <a:t>FOSFORO: P</a:t>
            </a:r>
            <a:r>
              <a:rPr lang="es-HN" sz="2800" b="1" u="sng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anose="02020609040205080304" pitchFamily="49" charset="-128"/>
                <a:cs typeface="Calibri" panose="020F0502020204030204" pitchFamily="34" charset="0"/>
              </a:rPr>
              <a:t>2</a:t>
            </a:r>
            <a:r>
              <a:rPr lang="es-HN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anose="02020609040205080304" pitchFamily="49" charset="-128"/>
                <a:cs typeface="Calibri" panose="020F0502020204030204" pitchFamily="34" charset="0"/>
              </a:rPr>
              <a:t>O</a:t>
            </a:r>
            <a:r>
              <a:rPr lang="es-HN" sz="2800" b="1" u="sng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anose="02020609040205080304" pitchFamily="49" charset="-128"/>
                <a:cs typeface="Calibri" panose="020F0502020204030204" pitchFamily="34" charset="0"/>
              </a:rPr>
              <a:t>5</a:t>
            </a:r>
            <a:endParaRPr lang="es-H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HN" sz="2800" b="1" dirty="0">
                <a:ea typeface="MS Mincho" panose="02020609040205080304" pitchFamily="49" charset="-128"/>
                <a:cs typeface="Calibri" panose="020F0502020204030204" pitchFamily="34" charset="0"/>
              </a:rPr>
              <a:t>&lt; 10.0 ppm            = 90 Kg/ha.  (3.0 QQ./</a:t>
            </a:r>
            <a:r>
              <a:rPr lang="es-HN" sz="2800" b="1" dirty="0" err="1">
                <a:ea typeface="MS Mincho" panose="02020609040205080304" pitchFamily="49" charset="-128"/>
                <a:cs typeface="Calibri" panose="020F0502020204030204" pitchFamily="34" charset="0"/>
              </a:rPr>
              <a:t>Mz</a:t>
            </a:r>
            <a:r>
              <a:rPr lang="es-HN" sz="2800" b="1" dirty="0">
                <a:ea typeface="MS Mincho" panose="02020609040205080304" pitchFamily="49" charset="-128"/>
                <a:cs typeface="Calibri" panose="020F0502020204030204" pitchFamily="34" charset="0"/>
              </a:rPr>
              <a:t>.)</a:t>
            </a:r>
            <a:endParaRPr lang="es-HN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HN" sz="2800" b="1" dirty="0">
                <a:ea typeface="MS Mincho" panose="02020609040205080304" pitchFamily="49" charset="-128"/>
                <a:cs typeface="Calibri" panose="020F0502020204030204" pitchFamily="34" charset="0"/>
              </a:rPr>
              <a:t> </a:t>
            </a:r>
            <a:r>
              <a:rPr lang="es-HN" sz="2800" b="1" dirty="0" smtClean="0">
                <a:ea typeface="MS Mincho" panose="02020609040205080304" pitchFamily="49" charset="-128"/>
                <a:cs typeface="Calibri" panose="020F0502020204030204" pitchFamily="34" charset="0"/>
              </a:rPr>
              <a:t> 10.0-20.0 </a:t>
            </a:r>
            <a:r>
              <a:rPr lang="es-HN" sz="2800" b="1" dirty="0">
                <a:ea typeface="MS Mincho" panose="02020609040205080304" pitchFamily="49" charset="-128"/>
                <a:cs typeface="Calibri" panose="020F0502020204030204" pitchFamily="34" charset="0"/>
              </a:rPr>
              <a:t>ppm   = 60  “    “     (2.0   “      “    )</a:t>
            </a:r>
            <a:endParaRPr lang="es-HN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HN" sz="2800" b="1" dirty="0">
                <a:ea typeface="MS Mincho" panose="02020609040205080304" pitchFamily="49" charset="-128"/>
                <a:cs typeface="Calibri" panose="020F0502020204030204" pitchFamily="34" charset="0"/>
              </a:rPr>
              <a:t>Aplicación en plantilla, ciclos posteriores aplicar 40 Kg./ha.</a:t>
            </a:r>
            <a:endParaRPr lang="es-HN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es-HN" sz="2800" b="1" dirty="0">
                <a:ea typeface="MS Mincho" panose="02020609040205080304" pitchFamily="49" charset="-128"/>
                <a:cs typeface="Calibri" panose="020F0502020204030204" pitchFamily="34" charset="0"/>
              </a:rPr>
              <a:t>     Fuente: DAP 18 - 46 -0</a:t>
            </a:r>
            <a:endParaRPr lang="es-HN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3370" y="763885"/>
            <a:ext cx="503825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H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anose="02020609040205080304" pitchFamily="49" charset="-128"/>
                <a:cs typeface="Times New Roman" panose="02020603050405020304" pitchFamily="18" charset="0"/>
              </a:rPr>
              <a:t>ESTRATEGIA DE FERTILIZACION</a:t>
            </a:r>
            <a:endParaRPr lang="es-H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H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Mincho" panose="02020609040205080304" pitchFamily="49" charset="-128"/>
                <a:cs typeface="Times New Roman" panose="02020603050405020304" pitchFamily="18" charset="0"/>
              </a:rPr>
              <a:t>CAHSA – CENGICAÑA – FHIA – CICA</a:t>
            </a:r>
            <a:endParaRPr lang="es-H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46869" y="262550"/>
            <a:ext cx="6569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Disponibilidad del Fosforo en el </a:t>
            </a:r>
            <a:r>
              <a:rPr lang="es-H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suelo influyen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H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546858" y="1622135"/>
            <a:ext cx="627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pH del suelo</a:t>
            </a:r>
            <a:endParaRPr lang="es-HN" sz="32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436392" y="2374142"/>
            <a:ext cx="7731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Presencia</a:t>
            </a:r>
            <a:r>
              <a:rPr lang="en-US" sz="3200" dirty="0" smtClean="0"/>
              <a:t> de </a:t>
            </a:r>
            <a:r>
              <a:rPr lang="en-US" sz="3200" dirty="0" err="1" smtClean="0"/>
              <a:t>Hierro</a:t>
            </a:r>
            <a:r>
              <a:rPr lang="en-US" sz="3200" dirty="0" smtClean="0"/>
              <a:t>, </a:t>
            </a:r>
            <a:r>
              <a:rPr lang="en-US" sz="3200" dirty="0" err="1" smtClean="0"/>
              <a:t>Aluminio</a:t>
            </a:r>
            <a:r>
              <a:rPr lang="en-US" sz="3200" dirty="0" smtClean="0"/>
              <a:t>, y </a:t>
            </a:r>
            <a:r>
              <a:rPr lang="en-US" sz="3200" dirty="0" err="1" smtClean="0"/>
              <a:t>Manganeso</a:t>
            </a:r>
            <a:r>
              <a:rPr lang="en-US" sz="3200" dirty="0" smtClean="0"/>
              <a:t> </a:t>
            </a:r>
            <a:r>
              <a:rPr lang="en-US" sz="3200" dirty="0" err="1" smtClean="0"/>
              <a:t>solubles</a:t>
            </a:r>
            <a:r>
              <a:rPr lang="en-US" sz="3200" dirty="0" smtClean="0"/>
              <a:t>.</a:t>
            </a:r>
            <a:endParaRPr lang="es-HN" sz="3200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546858" y="3572352"/>
            <a:ext cx="7510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Minerales</a:t>
            </a:r>
            <a:r>
              <a:rPr lang="en-US" sz="3200" dirty="0" smtClean="0"/>
              <a:t> de </a:t>
            </a:r>
            <a:r>
              <a:rPr lang="en-US" sz="3200" dirty="0" err="1" smtClean="0"/>
              <a:t>Calcio</a:t>
            </a:r>
            <a:r>
              <a:rPr lang="en-US" sz="3200" dirty="0" smtClean="0"/>
              <a:t> y </a:t>
            </a:r>
            <a:r>
              <a:rPr lang="en-US" sz="3200" dirty="0" err="1" smtClean="0"/>
              <a:t>Magnesio</a:t>
            </a:r>
            <a:r>
              <a:rPr lang="en-US" sz="3200" dirty="0" smtClean="0"/>
              <a:t> </a:t>
            </a:r>
            <a:r>
              <a:rPr lang="en-US" sz="3200" dirty="0" err="1" smtClean="0"/>
              <a:t>disponibles</a:t>
            </a:r>
            <a:r>
              <a:rPr lang="en-US" sz="2800" dirty="0" smtClean="0"/>
              <a:t>.</a:t>
            </a:r>
            <a:endParaRPr lang="es-HN" sz="28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546858" y="4770562"/>
            <a:ext cx="737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Cantidad</a:t>
            </a:r>
            <a:r>
              <a:rPr lang="en-US" sz="3200" dirty="0" smtClean="0"/>
              <a:t> y </a:t>
            </a:r>
            <a:r>
              <a:rPr lang="en-US" sz="3200" dirty="0" err="1" smtClean="0"/>
              <a:t>descomposicion</a:t>
            </a:r>
            <a:r>
              <a:rPr lang="en-US" sz="3200" dirty="0" smtClean="0"/>
              <a:t> de la </a:t>
            </a:r>
            <a:r>
              <a:rPr lang="en-US" sz="3200" dirty="0" err="1" smtClean="0"/>
              <a:t>Materia</a:t>
            </a:r>
            <a:r>
              <a:rPr lang="en-US" sz="3200" dirty="0" smtClean="0"/>
              <a:t> </a:t>
            </a:r>
            <a:r>
              <a:rPr lang="en-US" sz="3200" dirty="0" err="1" smtClean="0"/>
              <a:t>Organica</a:t>
            </a:r>
            <a:endParaRPr lang="es-HN" sz="32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845634" y="5847780"/>
            <a:ext cx="7076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Actividad</a:t>
            </a:r>
            <a:r>
              <a:rPr lang="en-US" sz="3200" dirty="0" smtClean="0"/>
              <a:t> de </a:t>
            </a:r>
            <a:r>
              <a:rPr lang="en-US" sz="4000" dirty="0" err="1" smtClean="0"/>
              <a:t>microorganismos</a:t>
            </a:r>
            <a:r>
              <a:rPr lang="en-US" sz="2800" dirty="0" smtClean="0"/>
              <a:t>.</a:t>
            </a:r>
            <a:endParaRPr lang="es-HN" sz="2800" dirty="0"/>
          </a:p>
        </p:txBody>
      </p:sp>
    </p:spTree>
    <p:extLst>
      <p:ext uri="{BB962C8B-B14F-4D97-AF65-F5344CB8AC3E}">
        <p14:creationId xmlns:p14="http://schemas.microsoft.com/office/powerpoint/2010/main" val="1762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192" y="90535"/>
            <a:ext cx="6781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relacion a la variacion de la disponibilidad de Fosforo con el pH del suelo :</a:t>
            </a:r>
            <a:endParaRPr lang="es-H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191" y="1353928"/>
            <a:ext cx="645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pH= 3-4   Minima </a:t>
            </a:r>
            <a:r>
              <a:rPr lang="en-US" sz="2800" dirty="0" err="1" smtClean="0"/>
              <a:t>solubilidad</a:t>
            </a:r>
            <a:endParaRPr lang="es-HN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71191" y="1915271"/>
            <a:ext cx="7451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pH= 5.5    El Fosforo se </a:t>
            </a:r>
            <a:r>
              <a:rPr lang="en-US" sz="2800" dirty="0" err="1" smtClean="0"/>
              <a:t>encuentra</a:t>
            </a:r>
            <a:r>
              <a:rPr lang="en-US" sz="2800" dirty="0" smtClean="0"/>
              <a:t> </a:t>
            </a:r>
            <a:r>
              <a:rPr lang="en-US" sz="2800" dirty="0" err="1" smtClean="0"/>
              <a:t>quimicamente</a:t>
            </a:r>
            <a:r>
              <a:rPr lang="en-US" sz="2800" dirty="0" smtClean="0"/>
              <a:t> </a:t>
            </a:r>
            <a:r>
              <a:rPr lang="en-US" sz="2800" dirty="0" err="1" smtClean="0"/>
              <a:t>combinado</a:t>
            </a:r>
            <a:r>
              <a:rPr lang="en-US" sz="2800" dirty="0" smtClean="0"/>
              <a:t> con </a:t>
            </a:r>
            <a:r>
              <a:rPr lang="en-US" sz="2800" dirty="0" err="1" smtClean="0"/>
              <a:t>Hierro</a:t>
            </a:r>
            <a:r>
              <a:rPr lang="en-US" sz="2800" dirty="0" smtClean="0"/>
              <a:t> y </a:t>
            </a:r>
            <a:r>
              <a:rPr lang="en-US" sz="2800" dirty="0" err="1" smtClean="0"/>
              <a:t>Aluminio</a:t>
            </a:r>
            <a:r>
              <a:rPr lang="en-US" sz="2800" dirty="0" smtClean="0"/>
              <a:t>.</a:t>
            </a:r>
            <a:endParaRPr lang="es-H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71191" y="3261614"/>
            <a:ext cx="7451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pH= 6.0   Comienza la precipitacion como fosfato calcico.</a:t>
            </a:r>
            <a:endParaRPr lang="es-H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93823" y="4280492"/>
            <a:ext cx="7451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pH= 6.5    El fosfato se </a:t>
            </a:r>
            <a:r>
              <a:rPr lang="en-US" sz="2800" dirty="0" err="1" smtClean="0"/>
              <a:t>mantiene</a:t>
            </a:r>
            <a:r>
              <a:rPr lang="en-US" sz="2800" dirty="0" smtClean="0"/>
              <a:t> soluble , </a:t>
            </a:r>
            <a:r>
              <a:rPr lang="en-US" sz="2800" dirty="0" err="1" smtClean="0"/>
              <a:t>pero</a:t>
            </a:r>
            <a:r>
              <a:rPr lang="en-US" sz="2800" dirty="0" smtClean="0"/>
              <a:t> </a:t>
            </a:r>
            <a:r>
              <a:rPr lang="en-US" sz="2800" dirty="0" err="1" smtClean="0"/>
              <a:t>puede</a:t>
            </a:r>
            <a:r>
              <a:rPr lang="en-US" sz="2800" dirty="0" smtClean="0"/>
              <a:t> </a:t>
            </a:r>
            <a:r>
              <a:rPr lang="en-US" sz="2800" dirty="0" err="1" smtClean="0"/>
              <a:t>mostrar</a:t>
            </a:r>
            <a:r>
              <a:rPr lang="en-US" sz="2800" dirty="0" smtClean="0"/>
              <a:t> </a:t>
            </a:r>
            <a:r>
              <a:rPr lang="en-US" sz="2800" dirty="0" err="1" smtClean="0"/>
              <a:t>cierto</a:t>
            </a:r>
            <a:r>
              <a:rPr lang="en-US" sz="2800" dirty="0" smtClean="0"/>
              <a:t> </a:t>
            </a:r>
            <a:r>
              <a:rPr lang="en-US" sz="2800" dirty="0" err="1" smtClean="0"/>
              <a:t>riesgo</a:t>
            </a:r>
            <a:r>
              <a:rPr lang="en-US" sz="2800" dirty="0" smtClean="0"/>
              <a:t> de lixiviacion.</a:t>
            </a:r>
            <a:endParaRPr lang="es-HN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1191" y="5730259"/>
            <a:ext cx="7451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 </a:t>
            </a:r>
            <a:r>
              <a:rPr lang="en-US" sz="2800" dirty="0" smtClean="0">
                <a:latin typeface="Calibri" panose="020F0502020204030204" pitchFamily="34" charset="0"/>
              </a:rPr>
              <a:t>&gt; </a:t>
            </a:r>
            <a:r>
              <a:rPr lang="en-US" sz="2800" dirty="0" smtClean="0"/>
              <a:t>7     </a:t>
            </a:r>
            <a:r>
              <a:rPr lang="en-US" sz="2800" dirty="0" err="1" smtClean="0"/>
              <a:t>Puede</a:t>
            </a:r>
            <a:r>
              <a:rPr lang="en-US" sz="2800" dirty="0" smtClean="0"/>
              <a:t> </a:t>
            </a:r>
            <a:r>
              <a:rPr lang="en-US" sz="2800" dirty="0" err="1" smtClean="0"/>
              <a:t>formarse</a:t>
            </a:r>
            <a:r>
              <a:rPr lang="en-US" sz="2800" dirty="0" smtClean="0"/>
              <a:t> </a:t>
            </a:r>
            <a:r>
              <a:rPr lang="en-US" sz="2800" dirty="0" err="1" smtClean="0"/>
              <a:t>apatita</a:t>
            </a:r>
            <a:r>
              <a:rPr lang="en-US" sz="2800" dirty="0" smtClean="0"/>
              <a:t> como </a:t>
            </a:r>
            <a:r>
              <a:rPr lang="en-US" sz="2800" dirty="0" err="1" smtClean="0"/>
              <a:t>compuesto</a:t>
            </a:r>
            <a:r>
              <a:rPr lang="en-US" sz="2800" dirty="0" smtClean="0"/>
              <a:t> </a:t>
            </a:r>
            <a:r>
              <a:rPr lang="en-US" sz="2800" dirty="0" err="1" smtClean="0"/>
              <a:t>muy</a:t>
            </a:r>
            <a:r>
              <a:rPr lang="en-US" sz="2800" dirty="0" smtClean="0"/>
              <a:t> insoluble</a:t>
            </a:r>
            <a:r>
              <a:rPr lang="en-US" sz="2800" dirty="0" smtClean="0">
                <a:latin typeface="Calibri" panose="020F0502020204030204" pitchFamily="34" charset="0"/>
              </a:rPr>
              <a:t>.</a:t>
            </a:r>
            <a:endParaRPr lang="es-HN" sz="2800" dirty="0"/>
          </a:p>
        </p:txBody>
      </p:sp>
    </p:spTree>
    <p:extLst>
      <p:ext uri="{BB962C8B-B14F-4D97-AF65-F5344CB8AC3E}">
        <p14:creationId xmlns:p14="http://schemas.microsoft.com/office/powerpoint/2010/main" val="11331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816307"/>
              </p:ext>
            </p:extLst>
          </p:nvPr>
        </p:nvGraphicFramePr>
        <p:xfrm>
          <a:off x="633742" y="3186820"/>
          <a:ext cx="6446067" cy="3304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911235"/>
              </p:ext>
            </p:extLst>
          </p:nvPr>
        </p:nvGraphicFramePr>
        <p:xfrm>
          <a:off x="0" y="0"/>
          <a:ext cx="6916196" cy="2560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4" name="Worksheet" r:id="rId4" imgW="4381465" imgH="1623013" progId="Excel.Sheet.12">
                  <p:embed/>
                </p:oleObj>
              </mc:Choice>
              <mc:Fallback>
                <p:oleObj name="Worksheet" r:id="rId4" imgW="4381465" imgH="162301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6916196" cy="25609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50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21" y="-11405"/>
            <a:ext cx="4517679" cy="6869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05"/>
            <a:ext cx="4626322" cy="68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6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213163"/>
            <a:ext cx="7994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dirty="0" smtClean="0"/>
              <a:t>En el mapa de contenido de </a:t>
            </a:r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FOSFORO en el suelo</a:t>
            </a:r>
            <a:r>
              <a:rPr lang="es-HN" sz="2400" dirty="0" smtClean="0"/>
              <a:t> en Finca Guarumas de los 82 lotes, se </a:t>
            </a:r>
            <a:r>
              <a:rPr lang="es-HN" sz="2400" dirty="0" smtClean="0"/>
              <a:t>muestrearon el 95% (78 lotes), (71.7%)56 </a:t>
            </a:r>
            <a:r>
              <a:rPr lang="es-HN" sz="2400" dirty="0" smtClean="0"/>
              <a:t>lotes reportan contenidos Altos de Fosforo con ≥ 21 ppm, 18 </a:t>
            </a:r>
            <a:r>
              <a:rPr lang="es-HN" sz="2400" dirty="0" smtClean="0"/>
              <a:t>lotes (23%) </a:t>
            </a:r>
            <a:r>
              <a:rPr lang="es-HN" sz="2400" dirty="0" smtClean="0"/>
              <a:t>reportan contenidos comprendidos entre 11-20 ppm, y </a:t>
            </a:r>
            <a:r>
              <a:rPr lang="es-HN" sz="2400" dirty="0" smtClean="0"/>
              <a:t>el 5%(4 lotes) </a:t>
            </a:r>
            <a:r>
              <a:rPr lang="es-HN" sz="2400" dirty="0" smtClean="0"/>
              <a:t>presentan contenidos ≤ de 10 ppm.</a:t>
            </a:r>
            <a:endParaRPr lang="es-HN" sz="2400" dirty="0"/>
          </a:p>
        </p:txBody>
      </p:sp>
    </p:spTree>
    <p:extLst>
      <p:ext uri="{BB962C8B-B14F-4D97-AF65-F5344CB8AC3E}">
        <p14:creationId xmlns:p14="http://schemas.microsoft.com/office/powerpoint/2010/main" val="31211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871"/>
            <a:ext cx="9144000" cy="649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02875"/>
            <a:ext cx="9144000" cy="26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208857" y="287842"/>
            <a:ext cx="3384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INTRODUCCION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5380" y="1412484"/>
            <a:ext cx="84978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HN" sz="2400" dirty="0">
                <a:solidFill>
                  <a:schemeClr val="tx1"/>
                </a:solidFill>
                <a:latin typeface="+mn-lt"/>
              </a:rPr>
              <a:t>El </a:t>
            </a:r>
            <a:r>
              <a:rPr lang="es-HN" sz="2400" dirty="0" smtClean="0">
                <a:solidFill>
                  <a:schemeClr val="tx1"/>
                </a:solidFill>
                <a:latin typeface="+mn-lt"/>
              </a:rPr>
              <a:t>Grupo </a:t>
            </a:r>
            <a:r>
              <a:rPr lang="es-HN" sz="2400" dirty="0">
                <a:solidFill>
                  <a:schemeClr val="tx1"/>
                </a:solidFill>
                <a:latin typeface="+mn-lt"/>
              </a:rPr>
              <a:t>Compañía Azucarera Hondureña, S.A. (CAHSA), después de que en los años 2006 y 2009 se realizara el Estudio detallado de Suelos en las Fincas con mayor potencial productivo San José, Guarumas, Guacamaya, Villanueva y AYSA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  <a:endParaRPr lang="es-HN" sz="2400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HN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" name="1 CuadroTexto"/>
          <p:cNvSpPr txBox="1">
            <a:spLocks noChangeArrowheads="1"/>
          </p:cNvSpPr>
          <p:nvPr/>
        </p:nvSpPr>
        <p:spPr bwMode="auto">
          <a:xfrm>
            <a:off x="3363" y="3720709"/>
            <a:ext cx="84978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HN" sz="2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s-HN" sz="2400" dirty="0">
                <a:solidFill>
                  <a:schemeClr val="tx1"/>
                </a:solidFill>
                <a:latin typeface="+mn-lt"/>
              </a:rPr>
              <a:t>A </a:t>
            </a:r>
            <a:r>
              <a:rPr lang="es-HN" sz="2400" dirty="0" smtClean="0">
                <a:solidFill>
                  <a:schemeClr val="tx1"/>
                </a:solidFill>
                <a:latin typeface="+mn-lt"/>
              </a:rPr>
              <a:t>la fecha </a:t>
            </a:r>
            <a:r>
              <a:rPr lang="es-HN" sz="2400" dirty="0">
                <a:solidFill>
                  <a:schemeClr val="tx1"/>
                </a:solidFill>
                <a:latin typeface="+mn-lt"/>
              </a:rPr>
              <a:t>las recomendaciones de no incluir Fosforo en el programa de fertilización en áreas, que reportaron contenidos superiores a 20.1 </a:t>
            </a:r>
            <a:r>
              <a:rPr lang="es-HN" sz="2400" dirty="0" smtClean="0">
                <a:solidFill>
                  <a:schemeClr val="tx1"/>
                </a:solidFill>
                <a:latin typeface="+mn-lt"/>
              </a:rPr>
              <a:t>ppm de </a:t>
            </a:r>
            <a:r>
              <a:rPr lang="es-HN" sz="2400" dirty="0">
                <a:solidFill>
                  <a:schemeClr val="tx1"/>
                </a:solidFill>
                <a:latin typeface="+mn-lt"/>
              </a:rPr>
              <a:t>este elemento, sigue vigente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;</a:t>
            </a:r>
            <a:r>
              <a:rPr lang="es-HN" sz="2400" dirty="0">
                <a:solidFill>
                  <a:schemeClr val="tx1"/>
                </a:solidFill>
                <a:latin typeface="+mn-lt"/>
              </a:rPr>
              <a:t> esta decisión, ha sido motivo de cuestionamiento considerando la importancia que cumple este elemento en la nutrición de la planta.</a:t>
            </a:r>
          </a:p>
        </p:txBody>
      </p:sp>
    </p:spTree>
    <p:extLst>
      <p:ext uri="{BB962C8B-B14F-4D97-AF65-F5344CB8AC3E}">
        <p14:creationId xmlns:p14="http://schemas.microsoft.com/office/powerpoint/2010/main" val="337766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0281" y="2616451"/>
            <a:ext cx="5504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6000" dirty="0" smtClean="0"/>
              <a:t>RESULTADOS</a:t>
            </a:r>
            <a:endParaRPr lang="es-HN" sz="6000" dirty="0"/>
          </a:p>
        </p:txBody>
      </p:sp>
    </p:spTree>
    <p:extLst>
      <p:ext uri="{BB962C8B-B14F-4D97-AF65-F5344CB8AC3E}">
        <p14:creationId xmlns:p14="http://schemas.microsoft.com/office/powerpoint/2010/main" val="15585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05"/>
            <a:ext cx="4517679" cy="686940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920028"/>
              </p:ext>
            </p:extLst>
          </p:nvPr>
        </p:nvGraphicFramePr>
        <p:xfrm>
          <a:off x="4454305" y="2707945"/>
          <a:ext cx="4622926" cy="200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Worksheet" r:id="rId4" imgW="5715213" imgH="2003950" progId="Excel.Sheet.12">
                  <p:embed/>
                </p:oleObj>
              </mc:Choice>
              <mc:Fallback>
                <p:oleObj name="Worksheet" r:id="rId4" imgW="5715213" imgH="20039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54305" y="2707945"/>
                        <a:ext cx="4622926" cy="200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05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8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153314"/>
              </p:ext>
            </p:extLst>
          </p:nvPr>
        </p:nvGraphicFramePr>
        <p:xfrm>
          <a:off x="244444" y="1159597"/>
          <a:ext cx="8971984" cy="3888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5018" y="82233"/>
            <a:ext cx="1285593" cy="307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1400" dirty="0" smtClean="0"/>
              <a:t>Máximo 0.30</a:t>
            </a:r>
            <a:endParaRPr lang="es-HN" sz="1400" dirty="0"/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-61113" y="666182"/>
            <a:ext cx="814813" cy="262551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194648" y="4988068"/>
            <a:ext cx="1797114" cy="307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1400" dirty="0" smtClean="0"/>
              <a:t>Mínimo 0.19</a:t>
            </a:r>
            <a:endParaRPr lang="es-HN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8640" y="2534969"/>
            <a:ext cx="26255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16200000" flipV="1">
            <a:off x="-1124140" y="3767750"/>
            <a:ext cx="2596837" cy="131276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480648" y="32815"/>
            <a:ext cx="4544839" cy="714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 de Fosforo en la Hoja</a:t>
            </a:r>
            <a:endParaRPr lang="es-H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7814" y="5288340"/>
            <a:ext cx="774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dirty="0" smtClean="0"/>
              <a:t>Niveles de Fosforo reportados  por el </a:t>
            </a:r>
            <a:r>
              <a:rPr lang="es-HN" sz="2400" dirty="0" err="1" smtClean="0"/>
              <a:t>Analisis</a:t>
            </a:r>
            <a:r>
              <a:rPr lang="es-HN" sz="2400" dirty="0" smtClean="0"/>
              <a:t> Foliar en suelos con contenidos altos de este elemento, en el cual se aplico M.F.C. con 0 Kg P</a:t>
            </a:r>
            <a:r>
              <a:rPr lang="es-HN" sz="2400" baseline="-25000" dirty="0" smtClean="0"/>
              <a:t>2</a:t>
            </a:r>
            <a:r>
              <a:rPr lang="es-HN" sz="2400" dirty="0" smtClean="0"/>
              <a:t>O</a:t>
            </a:r>
            <a:r>
              <a:rPr lang="es-HN" sz="2400" baseline="-25000" dirty="0" smtClean="0"/>
              <a:t>5</a:t>
            </a:r>
            <a:r>
              <a:rPr lang="en-US" sz="2400" dirty="0" smtClean="0"/>
              <a:t>/Ha, M.F.M.44 Kg P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/Ha y FQQ 21Kg P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/Ha.</a:t>
            </a:r>
            <a:r>
              <a:rPr lang="es-HN" sz="2400" dirty="0" smtClean="0"/>
              <a:t>  </a:t>
            </a:r>
            <a:endParaRPr lang="es-HN" sz="2400" dirty="0"/>
          </a:p>
        </p:txBody>
      </p:sp>
    </p:spTree>
    <p:extLst>
      <p:ext uri="{BB962C8B-B14F-4D97-AF65-F5344CB8AC3E}">
        <p14:creationId xmlns:p14="http://schemas.microsoft.com/office/powerpoint/2010/main" val="22363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631655"/>
              </p:ext>
            </p:extLst>
          </p:nvPr>
        </p:nvGraphicFramePr>
        <p:xfrm>
          <a:off x="0" y="0"/>
          <a:ext cx="9144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6992" y="4943192"/>
            <a:ext cx="774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dirty="0" smtClean="0"/>
              <a:t>Niveles normales </a:t>
            </a:r>
            <a:r>
              <a:rPr lang="en-US" sz="2400" dirty="0" smtClean="0"/>
              <a:t>(</a:t>
            </a:r>
            <a:r>
              <a:rPr lang="en-US" sz="2400" dirty="0" err="1" smtClean="0"/>
              <a:t>optimos</a:t>
            </a:r>
            <a:r>
              <a:rPr lang="en-US" sz="2400" dirty="0" smtClean="0"/>
              <a:t>) </a:t>
            </a:r>
            <a:r>
              <a:rPr lang="es-HN" sz="2400" dirty="0" smtClean="0"/>
              <a:t>de Fosforo reportados  por el </a:t>
            </a:r>
            <a:r>
              <a:rPr lang="es-HN" sz="2400" dirty="0" err="1" smtClean="0"/>
              <a:t>Analisis</a:t>
            </a:r>
            <a:r>
              <a:rPr lang="es-HN" sz="2400" dirty="0" smtClean="0"/>
              <a:t> Foliar en suelos con contenidos altos de este elemento, en el cual se aplico MFC con 0 Kg P</a:t>
            </a:r>
            <a:r>
              <a:rPr lang="es-HN" sz="2400" baseline="-25000" dirty="0" smtClean="0"/>
              <a:t>2</a:t>
            </a:r>
            <a:r>
              <a:rPr lang="es-HN" sz="2400" dirty="0" smtClean="0"/>
              <a:t>O</a:t>
            </a:r>
            <a:r>
              <a:rPr lang="es-HN" sz="2400" baseline="-25000" dirty="0" smtClean="0"/>
              <a:t>5</a:t>
            </a:r>
            <a:r>
              <a:rPr lang="en-US" sz="2400" dirty="0" smtClean="0"/>
              <a:t>/Ha, y FQQ 21Kg P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/Ha.</a:t>
            </a:r>
            <a:r>
              <a:rPr lang="es-HN" sz="2400" dirty="0" smtClean="0"/>
              <a:t>  </a:t>
            </a:r>
            <a:endParaRPr lang="es-HN" sz="2400" dirty="0"/>
          </a:p>
        </p:txBody>
      </p:sp>
    </p:spTree>
    <p:extLst>
      <p:ext uri="{BB962C8B-B14F-4D97-AF65-F5344CB8AC3E}">
        <p14:creationId xmlns:p14="http://schemas.microsoft.com/office/powerpoint/2010/main" val="27760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80836"/>
              </p:ext>
            </p:extLst>
          </p:nvPr>
        </p:nvGraphicFramePr>
        <p:xfrm>
          <a:off x="0" y="0"/>
          <a:ext cx="9144000" cy="4037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-316871" y="4011182"/>
            <a:ext cx="9922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99.29</a:t>
            </a:r>
            <a:r>
              <a:rPr lang="es-HN" sz="2400" dirty="0" smtClean="0"/>
              <a:t>  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102.20</a:t>
            </a:r>
            <a:r>
              <a:rPr lang="es-HN" sz="2400" dirty="0" smtClean="0"/>
              <a:t>  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126.59</a:t>
            </a:r>
            <a:r>
              <a:rPr lang="es-HN" sz="2400" dirty="0" smtClean="0"/>
              <a:t> 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114.16</a:t>
            </a:r>
            <a:r>
              <a:rPr lang="es-HN" sz="2400" dirty="0" smtClean="0"/>
              <a:t>   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125.03</a:t>
            </a:r>
            <a:r>
              <a:rPr lang="es-HN" sz="2400" dirty="0" smtClean="0"/>
              <a:t> 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107.21</a:t>
            </a:r>
            <a:r>
              <a:rPr lang="es-HN" sz="2400" dirty="0" smtClean="0"/>
              <a:t>  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127.89</a:t>
            </a:r>
            <a:r>
              <a:rPr lang="es-HN" sz="2400" dirty="0" smtClean="0"/>
              <a:t> 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93.42</a:t>
            </a:r>
            <a:r>
              <a:rPr lang="es-HN" sz="2400" dirty="0" smtClean="0"/>
              <a:t>    </a:t>
            </a:r>
            <a:r>
              <a:rPr lang="es-HN" dirty="0" smtClean="0">
                <a:solidFill>
                  <a:srgbClr val="000000"/>
                </a:solidFill>
                <a:latin typeface="Calibri" panose="020F0502020204030204" pitchFamily="34" charset="0"/>
              </a:rPr>
              <a:t>115.15</a:t>
            </a:r>
            <a:r>
              <a:rPr lang="es-HN" sz="2400" dirty="0" smtClean="0"/>
              <a:t>   </a:t>
            </a:r>
            <a:r>
              <a:rPr lang="es-HN" b="1" dirty="0" smtClean="0">
                <a:latin typeface="Calibri" panose="020F0502020204030204" pitchFamily="34" charset="0"/>
              </a:rPr>
              <a:t>98.96</a:t>
            </a:r>
            <a:r>
              <a:rPr lang="es-HN" sz="2400" b="1" dirty="0" smtClean="0"/>
              <a:t> </a:t>
            </a:r>
            <a:endParaRPr lang="es-H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66250" y="4472847"/>
            <a:ext cx="539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TM/Ha</a:t>
            </a:r>
            <a:endParaRPr lang="es-HN" dirty="0"/>
          </a:p>
        </p:txBody>
      </p:sp>
      <p:sp>
        <p:nvSpPr>
          <p:cNvPr id="8" name="TextBox 7"/>
          <p:cNvSpPr txBox="1"/>
          <p:nvPr/>
        </p:nvSpPr>
        <p:spPr>
          <a:xfrm>
            <a:off x="307818" y="5069940"/>
            <a:ext cx="7659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r>
              <a:rPr lang="en-US" dirty="0" err="1" smtClean="0"/>
              <a:t>produccion</a:t>
            </a:r>
            <a:r>
              <a:rPr lang="en-US" dirty="0" smtClean="0"/>
              <a:t> 2015 </a:t>
            </a:r>
            <a:r>
              <a:rPr lang="en-US" dirty="0" err="1" smtClean="0"/>
              <a:t>indican</a:t>
            </a:r>
            <a:r>
              <a:rPr lang="en-US" dirty="0" smtClean="0"/>
              <a:t> </a:t>
            </a:r>
            <a:r>
              <a:rPr lang="en-US" dirty="0" err="1" smtClean="0"/>
              <a:t>respuesta</a:t>
            </a:r>
            <a:r>
              <a:rPr lang="en-US" dirty="0" smtClean="0"/>
              <a:t> del </a:t>
            </a:r>
            <a:r>
              <a:rPr lang="en-US" dirty="0" err="1" smtClean="0"/>
              <a:t>cultivo</a:t>
            </a:r>
            <a:r>
              <a:rPr lang="en-US" dirty="0" smtClean="0"/>
              <a:t> en TAH a la </a:t>
            </a:r>
            <a:r>
              <a:rPr lang="en-US" dirty="0" err="1" smtClean="0"/>
              <a:t>aplicacion</a:t>
            </a:r>
            <a:r>
              <a:rPr lang="en-US" dirty="0" smtClean="0"/>
              <a:t> de 21Kg P2O5/Ha </a:t>
            </a:r>
            <a:r>
              <a:rPr lang="en-US" dirty="0" err="1" smtClean="0"/>
              <a:t>utilizando</a:t>
            </a:r>
            <a:r>
              <a:rPr lang="en-US" dirty="0" smtClean="0"/>
              <a:t> </a:t>
            </a:r>
            <a:r>
              <a:rPr lang="en-US" dirty="0" err="1" smtClean="0"/>
              <a:t>Fosforo</a:t>
            </a:r>
            <a:r>
              <a:rPr lang="en-US" dirty="0" smtClean="0"/>
              <a:t> de la Formula </a:t>
            </a:r>
            <a:r>
              <a:rPr lang="en-US" dirty="0" err="1" smtClean="0"/>
              <a:t>Quimica</a:t>
            </a:r>
            <a:r>
              <a:rPr lang="en-US" dirty="0" smtClean="0"/>
              <a:t>, los </a:t>
            </a:r>
            <a:r>
              <a:rPr lang="en-US" dirty="0" err="1" smtClean="0"/>
              <a:t>valores</a:t>
            </a:r>
            <a:r>
              <a:rPr lang="en-US" dirty="0" smtClean="0"/>
              <a:t> </a:t>
            </a:r>
            <a:r>
              <a:rPr lang="en-US" dirty="0" err="1" smtClean="0"/>
              <a:t>obtenidos</a:t>
            </a:r>
            <a:r>
              <a:rPr lang="en-US" dirty="0" smtClean="0"/>
              <a:t> en TAH con la </a:t>
            </a:r>
            <a:r>
              <a:rPr lang="en-US" dirty="0" err="1" smtClean="0"/>
              <a:t>aplicacion</a:t>
            </a:r>
            <a:r>
              <a:rPr lang="en-US" dirty="0" smtClean="0"/>
              <a:t> de la Formula </a:t>
            </a:r>
            <a:r>
              <a:rPr lang="en-US" dirty="0" err="1"/>
              <a:t>Q</a:t>
            </a:r>
            <a:r>
              <a:rPr lang="en-US" dirty="0" err="1" smtClean="0"/>
              <a:t>uimica</a:t>
            </a:r>
            <a:r>
              <a:rPr lang="en-US" dirty="0" smtClean="0"/>
              <a:t> </a:t>
            </a:r>
            <a:r>
              <a:rPr lang="en-US" dirty="0" err="1" smtClean="0"/>
              <a:t>superan</a:t>
            </a:r>
            <a:r>
              <a:rPr lang="en-US" dirty="0" smtClean="0"/>
              <a:t> a la M.F.C. </a:t>
            </a:r>
            <a:r>
              <a:rPr lang="en-US" dirty="0" err="1" smtClean="0"/>
              <a:t>que</a:t>
            </a:r>
            <a:r>
              <a:rPr lang="en-US" dirty="0" smtClean="0"/>
              <a:t> no </a:t>
            </a:r>
            <a:r>
              <a:rPr lang="en-US" dirty="0" err="1" smtClean="0"/>
              <a:t>incluia</a:t>
            </a:r>
            <a:r>
              <a:rPr lang="en-US" dirty="0" smtClean="0"/>
              <a:t> </a:t>
            </a:r>
            <a:r>
              <a:rPr lang="en-US" dirty="0" err="1" smtClean="0"/>
              <a:t>Fosforo</a:t>
            </a:r>
            <a:r>
              <a:rPr lang="en-US" dirty="0" smtClean="0"/>
              <a:t> en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/>
              <a:t>r</a:t>
            </a:r>
            <a:r>
              <a:rPr lang="en-US" dirty="0" err="1" smtClean="0"/>
              <a:t>ecomendacion</a:t>
            </a:r>
            <a:r>
              <a:rPr lang="en-US" dirty="0" smtClean="0"/>
              <a:t>.    </a:t>
            </a: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41665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138" y="4363770"/>
            <a:ext cx="773165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/>
              <a:t>*= la </a:t>
            </a:r>
            <a:r>
              <a:rPr lang="en-US" sz="2100" dirty="0" err="1" smtClean="0"/>
              <a:t>informacion</a:t>
            </a:r>
            <a:r>
              <a:rPr lang="en-US" sz="2100" dirty="0" smtClean="0"/>
              <a:t> </a:t>
            </a:r>
            <a:r>
              <a:rPr lang="en-US" sz="2100" dirty="0" err="1" smtClean="0"/>
              <a:t>generada</a:t>
            </a:r>
            <a:r>
              <a:rPr lang="en-US" sz="2100" dirty="0" smtClean="0"/>
              <a:t> entre </a:t>
            </a:r>
            <a:r>
              <a:rPr lang="en-US" sz="2100" dirty="0" err="1" smtClean="0"/>
              <a:t>mezcla</a:t>
            </a:r>
            <a:r>
              <a:rPr lang="en-US" sz="2100" dirty="0" smtClean="0"/>
              <a:t> </a:t>
            </a:r>
            <a:r>
              <a:rPr lang="en-US" sz="2100" dirty="0" err="1" smtClean="0"/>
              <a:t>fisica</a:t>
            </a:r>
            <a:r>
              <a:rPr lang="en-US" sz="2100" dirty="0" smtClean="0"/>
              <a:t> </a:t>
            </a:r>
            <a:r>
              <a:rPr lang="en-US" sz="2100" dirty="0" err="1" smtClean="0"/>
              <a:t>convencional</a:t>
            </a:r>
            <a:r>
              <a:rPr lang="en-US" sz="2100" dirty="0" smtClean="0"/>
              <a:t> (MFC) y formula </a:t>
            </a:r>
            <a:r>
              <a:rPr lang="en-US" sz="2100" dirty="0" err="1" smtClean="0"/>
              <a:t>quimica</a:t>
            </a:r>
            <a:r>
              <a:rPr lang="en-US" sz="2100" dirty="0" smtClean="0"/>
              <a:t> (FQQ) en </a:t>
            </a:r>
            <a:r>
              <a:rPr lang="en-US" sz="2100" dirty="0" err="1" smtClean="0"/>
              <a:t>toneladas</a:t>
            </a:r>
            <a:r>
              <a:rPr lang="en-US" sz="2100" dirty="0" smtClean="0"/>
              <a:t> </a:t>
            </a:r>
            <a:r>
              <a:rPr lang="en-US" sz="2100" dirty="0" err="1" smtClean="0"/>
              <a:t>por</a:t>
            </a:r>
            <a:r>
              <a:rPr lang="en-US" sz="2100" dirty="0" smtClean="0"/>
              <a:t> </a:t>
            </a:r>
            <a:r>
              <a:rPr lang="en-US" sz="2100" dirty="0" err="1" smtClean="0"/>
              <a:t>unidad</a:t>
            </a:r>
            <a:r>
              <a:rPr lang="en-US" sz="2100" dirty="0" smtClean="0"/>
              <a:t> de area. Las </a:t>
            </a:r>
            <a:r>
              <a:rPr lang="en-US" sz="2100" dirty="0" err="1" smtClean="0"/>
              <a:t>cuales</a:t>
            </a:r>
            <a:r>
              <a:rPr lang="en-US" sz="2100" dirty="0" smtClean="0"/>
              <a:t> </a:t>
            </a:r>
            <a:r>
              <a:rPr lang="en-US" sz="2100" dirty="0" err="1" smtClean="0"/>
              <a:t>difieren</a:t>
            </a:r>
            <a:r>
              <a:rPr lang="en-US" sz="2100" dirty="0" smtClean="0"/>
              <a:t> en forma de N  y </a:t>
            </a:r>
            <a:r>
              <a:rPr lang="en-US" sz="2100" dirty="0" err="1" smtClean="0"/>
              <a:t>contenido</a:t>
            </a:r>
            <a:r>
              <a:rPr lang="en-US" sz="2100" dirty="0" smtClean="0"/>
              <a:t> de P. </a:t>
            </a:r>
            <a:r>
              <a:rPr lang="en-US" sz="2100" dirty="0" err="1" smtClean="0"/>
              <a:t>muestran</a:t>
            </a:r>
            <a:r>
              <a:rPr lang="en-US" sz="2100" dirty="0" smtClean="0"/>
              <a:t> </a:t>
            </a:r>
            <a:r>
              <a:rPr lang="en-US" sz="2100" dirty="0" err="1" smtClean="0"/>
              <a:t>una</a:t>
            </a:r>
            <a:r>
              <a:rPr lang="en-US" sz="2100" dirty="0" smtClean="0"/>
              <a:t> </a:t>
            </a:r>
            <a:r>
              <a:rPr lang="en-US" sz="2100" dirty="0" err="1" smtClean="0"/>
              <a:t>tendencia</a:t>
            </a:r>
            <a:r>
              <a:rPr lang="en-US" sz="2100" dirty="0" smtClean="0"/>
              <a:t> </a:t>
            </a:r>
            <a:r>
              <a:rPr lang="en-US" sz="2100" dirty="0" err="1" smtClean="0"/>
              <a:t>marcada</a:t>
            </a:r>
            <a:r>
              <a:rPr lang="en-US" sz="2100" dirty="0" smtClean="0"/>
              <a:t> en el </a:t>
            </a:r>
            <a:r>
              <a:rPr lang="en-US" sz="2100" dirty="0" err="1" smtClean="0"/>
              <a:t>grafico</a:t>
            </a:r>
            <a:r>
              <a:rPr lang="en-US" sz="2100" dirty="0" smtClean="0"/>
              <a:t> superior</a:t>
            </a:r>
          </a:p>
          <a:p>
            <a:endParaRPr lang="en-US" sz="2100" dirty="0"/>
          </a:p>
          <a:p>
            <a:r>
              <a:rPr lang="en-US" sz="2100" dirty="0" smtClean="0"/>
              <a:t>FFQ = N (</a:t>
            </a:r>
            <a:r>
              <a:rPr lang="en-US" sz="2100" dirty="0" err="1" smtClean="0"/>
              <a:t>liberacion</a:t>
            </a:r>
            <a:r>
              <a:rPr lang="en-US" sz="2100" dirty="0" smtClean="0"/>
              <a:t> </a:t>
            </a:r>
            <a:r>
              <a:rPr lang="en-US" sz="2100" dirty="0" err="1" smtClean="0"/>
              <a:t>Controlada</a:t>
            </a:r>
            <a:r>
              <a:rPr lang="en-US" sz="2100" dirty="0" smtClean="0"/>
              <a:t>), +P</a:t>
            </a:r>
          </a:p>
          <a:p>
            <a:r>
              <a:rPr lang="en-US" sz="2100" dirty="0" smtClean="0"/>
              <a:t>MFC = N, -P</a:t>
            </a:r>
            <a:endParaRPr lang="es-HN" sz="2100" dirty="0"/>
          </a:p>
        </p:txBody>
      </p:sp>
      <p:graphicFrame>
        <p:nvGraphicFramePr>
          <p:cNvPr id="4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2405942"/>
              </p:ext>
            </p:extLst>
          </p:nvPr>
        </p:nvGraphicFramePr>
        <p:xfrm>
          <a:off x="0" y="0"/>
          <a:ext cx="7306147" cy="432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78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405" y="4834550"/>
            <a:ext cx="7432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*= la </a:t>
            </a:r>
            <a:r>
              <a:rPr lang="en-US" sz="2400" dirty="0" err="1" smtClean="0"/>
              <a:t>informacion</a:t>
            </a:r>
            <a:r>
              <a:rPr lang="en-US" sz="2400" dirty="0" smtClean="0"/>
              <a:t> </a:t>
            </a:r>
            <a:r>
              <a:rPr lang="en-US" sz="2400" dirty="0" err="1" smtClean="0"/>
              <a:t>generada</a:t>
            </a:r>
            <a:r>
              <a:rPr lang="en-US" sz="2400" dirty="0" smtClean="0"/>
              <a:t> entre </a:t>
            </a:r>
            <a:r>
              <a:rPr lang="en-US" sz="2400" dirty="0" err="1" smtClean="0"/>
              <a:t>mezcla</a:t>
            </a:r>
            <a:r>
              <a:rPr lang="en-US" sz="2400" dirty="0" smtClean="0"/>
              <a:t> </a:t>
            </a:r>
            <a:r>
              <a:rPr lang="en-US" sz="2400" dirty="0" err="1" smtClean="0"/>
              <a:t>fisica</a:t>
            </a:r>
            <a:r>
              <a:rPr lang="en-US" sz="2400" dirty="0" smtClean="0"/>
              <a:t> </a:t>
            </a:r>
            <a:r>
              <a:rPr lang="en-US" sz="2400" dirty="0" err="1" smtClean="0"/>
              <a:t>convencional</a:t>
            </a:r>
            <a:r>
              <a:rPr lang="en-US" sz="2400" dirty="0" smtClean="0"/>
              <a:t> (MFC) y formula </a:t>
            </a:r>
            <a:r>
              <a:rPr lang="en-US" sz="2400" dirty="0" err="1" smtClean="0"/>
              <a:t>quimica</a:t>
            </a:r>
            <a:r>
              <a:rPr lang="en-US" sz="2400" dirty="0" smtClean="0"/>
              <a:t> (FQQ) en </a:t>
            </a:r>
            <a:r>
              <a:rPr lang="en-US" sz="2400" dirty="0" err="1" smtClean="0"/>
              <a:t>Azucar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unidad</a:t>
            </a:r>
            <a:r>
              <a:rPr lang="en-US" sz="2400" dirty="0" smtClean="0"/>
              <a:t> de area, </a:t>
            </a:r>
            <a:r>
              <a:rPr lang="en-US" sz="2400" dirty="0" err="1" smtClean="0"/>
              <a:t>muestran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tendencia</a:t>
            </a:r>
            <a:r>
              <a:rPr lang="en-US" sz="2400" dirty="0" smtClean="0"/>
              <a:t> </a:t>
            </a:r>
            <a:r>
              <a:rPr lang="en-US" sz="2400" dirty="0" err="1" smtClean="0"/>
              <a:t>marcada</a:t>
            </a:r>
            <a:r>
              <a:rPr lang="en-US" sz="2400" dirty="0" smtClean="0"/>
              <a:t> en el </a:t>
            </a:r>
            <a:r>
              <a:rPr lang="en-US" sz="2400" dirty="0" err="1" smtClean="0"/>
              <a:t>grafico</a:t>
            </a:r>
            <a:r>
              <a:rPr lang="en-US" sz="2400" dirty="0" smtClean="0"/>
              <a:t> superior</a:t>
            </a:r>
          </a:p>
        </p:txBody>
      </p:sp>
      <p:graphicFrame>
        <p:nvGraphicFramePr>
          <p:cNvPr id="4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619943"/>
              </p:ext>
            </p:extLst>
          </p:nvPr>
        </p:nvGraphicFramePr>
        <p:xfrm>
          <a:off x="0" y="0"/>
          <a:ext cx="7116024" cy="447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662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088217"/>
              </p:ext>
            </p:extLst>
          </p:nvPr>
        </p:nvGraphicFramePr>
        <p:xfrm>
          <a:off x="0" y="1"/>
          <a:ext cx="9144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2137" y="4825496"/>
            <a:ext cx="774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400" dirty="0" smtClean="0"/>
              <a:t>Niveles de Fosforo reportados  por el </a:t>
            </a:r>
            <a:r>
              <a:rPr lang="es-HN" sz="2400" dirty="0" err="1" smtClean="0"/>
              <a:t>Analisis</a:t>
            </a:r>
            <a:r>
              <a:rPr lang="es-HN" sz="2400" dirty="0" smtClean="0"/>
              <a:t> Foliar en suelos con contenidos altos de este elemento, en el cual se aplico M.F.C. con 0 Kg P</a:t>
            </a:r>
            <a:r>
              <a:rPr lang="es-HN" sz="2400" baseline="-25000" dirty="0" smtClean="0"/>
              <a:t>2</a:t>
            </a:r>
            <a:r>
              <a:rPr lang="es-HN" sz="2400" dirty="0" smtClean="0"/>
              <a:t>O</a:t>
            </a:r>
            <a:r>
              <a:rPr lang="es-HN" sz="2400" baseline="-25000" dirty="0" smtClean="0"/>
              <a:t>5</a:t>
            </a:r>
            <a:r>
              <a:rPr lang="en-US" sz="2400" dirty="0" smtClean="0"/>
              <a:t>/Ha, M.F.M.44 Kg P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/Ha y FQQ 21Kg P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/Ha.</a:t>
            </a:r>
            <a:r>
              <a:rPr lang="es-HN" sz="2400" dirty="0" smtClean="0"/>
              <a:t>  </a:t>
            </a:r>
            <a:endParaRPr lang="es-HN" sz="2400" dirty="0"/>
          </a:p>
        </p:txBody>
      </p:sp>
    </p:spTree>
    <p:extLst>
      <p:ext uri="{BB962C8B-B14F-4D97-AF65-F5344CB8AC3E}">
        <p14:creationId xmlns:p14="http://schemas.microsoft.com/office/powerpoint/2010/main" val="11260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806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013196"/>
            <a:ext cx="9144000" cy="164028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154786"/>
              </p:ext>
            </p:extLst>
          </p:nvPr>
        </p:nvGraphicFramePr>
        <p:xfrm>
          <a:off x="0" y="4897924"/>
          <a:ext cx="9144000" cy="1204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" name="Worksheet" r:id="rId5" imgW="8785895" imgH="876410" progId="Excel.Sheet.12">
                  <p:embed/>
                </p:oleObj>
              </mc:Choice>
              <mc:Fallback>
                <p:oleObj name="Worksheet" r:id="rId5" imgW="8785895" imgH="8764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4897924"/>
                        <a:ext cx="9144000" cy="1204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05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231" y="235390"/>
            <a:ext cx="84016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/>
              <a:t>Relacionado con lo </a:t>
            </a:r>
            <a:r>
              <a:rPr lang="es-ES" sz="3600" dirty="0" err="1" smtClean="0"/>
              <a:t>anterior,se</a:t>
            </a:r>
            <a:r>
              <a:rPr lang="es-ES" sz="3600" dirty="0" smtClean="0"/>
              <a:t> </a:t>
            </a:r>
            <a:r>
              <a:rPr lang="es-ES" sz="3600" dirty="0"/>
              <a:t>decidió  establecer un Ensayo de </a:t>
            </a:r>
            <a:r>
              <a:rPr lang="es-ES" sz="3600" dirty="0" smtClean="0"/>
              <a:t>Fertilización </a:t>
            </a:r>
            <a:r>
              <a:rPr lang="en-US" sz="3600" dirty="0" smtClean="0"/>
              <a:t>(</a:t>
            </a:r>
            <a:r>
              <a:rPr lang="en-US" sz="3600" dirty="0" err="1" smtClean="0"/>
              <a:t>Ciclo</a:t>
            </a:r>
            <a:r>
              <a:rPr lang="en-US" sz="3600" dirty="0" smtClean="0"/>
              <a:t> Agricola 2015-2016)</a:t>
            </a:r>
            <a:r>
              <a:rPr lang="es-ES" sz="3600" dirty="0" smtClean="0"/>
              <a:t> con Formula química </a:t>
            </a:r>
            <a:r>
              <a:rPr lang="es-ES" sz="3600" dirty="0" err="1" smtClean="0"/>
              <a:t>vrs</a:t>
            </a:r>
            <a:r>
              <a:rPr lang="es-ES" sz="3600" dirty="0" smtClean="0"/>
              <a:t>. Mezcla </a:t>
            </a:r>
            <a:r>
              <a:rPr lang="es-ES" sz="3600" dirty="0" err="1" smtClean="0"/>
              <a:t>Fisica</a:t>
            </a:r>
            <a:r>
              <a:rPr lang="es-ES" sz="3600" dirty="0" smtClean="0"/>
              <a:t> , </a:t>
            </a:r>
            <a:r>
              <a:rPr lang="es-ES" sz="3600" dirty="0"/>
              <a:t>en un suelo representativo de éstas Fincas y </a:t>
            </a:r>
            <a:r>
              <a:rPr lang="es-ES" sz="3600" dirty="0" smtClean="0"/>
              <a:t>contenidos de Fosforo en el suelo, Medios 11-20 ppm, y Altos  </a:t>
            </a:r>
            <a:r>
              <a:rPr lang="en-US" sz="3600" dirty="0" smtClean="0"/>
              <a:t>(≥ 21</a:t>
            </a:r>
            <a:r>
              <a:rPr lang="es-ES" sz="3600" dirty="0" smtClean="0"/>
              <a:t>ppm). </a:t>
            </a:r>
            <a:endParaRPr lang="es-HN" sz="3600" dirty="0"/>
          </a:p>
        </p:txBody>
      </p:sp>
      <p:sp>
        <p:nvSpPr>
          <p:cNvPr id="3" name="Rectangle 2"/>
          <p:cNvSpPr/>
          <p:nvPr/>
        </p:nvSpPr>
        <p:spPr>
          <a:xfrm>
            <a:off x="208231" y="4380637"/>
            <a:ext cx="80802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/>
              <a:t>El análisis de resultados registrados en </a:t>
            </a:r>
            <a:r>
              <a:rPr lang="es-ES" sz="3600" dirty="0" smtClean="0"/>
              <a:t>de </a:t>
            </a:r>
            <a:r>
              <a:rPr lang="es-ES" sz="3600" dirty="0"/>
              <a:t>esta Prueba, se realizó con la valiosa colaboración de </a:t>
            </a:r>
            <a:r>
              <a:rPr lang="es-ES" sz="3600" dirty="0" err="1"/>
              <a:t>Ing´s</a:t>
            </a:r>
            <a:r>
              <a:rPr lang="es-ES" sz="3600" dirty="0"/>
              <a:t>  Ovidio Pérez – Edafólogo </a:t>
            </a:r>
            <a:r>
              <a:rPr lang="es-ES" sz="3600" dirty="0" smtClean="0"/>
              <a:t>CENGICAÑA.</a:t>
            </a:r>
            <a:endParaRPr lang="es-HN" sz="3600" dirty="0"/>
          </a:p>
        </p:txBody>
      </p:sp>
    </p:spTree>
    <p:extLst>
      <p:ext uri="{BB962C8B-B14F-4D97-AF65-F5344CB8AC3E}">
        <p14:creationId xmlns:p14="http://schemas.microsoft.com/office/powerpoint/2010/main" val="41258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451" y="30891"/>
            <a:ext cx="593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H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748" y="2761684"/>
            <a:ext cx="8243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HN" sz="2400" dirty="0" smtClean="0"/>
              <a:t>En</a:t>
            </a:r>
            <a:r>
              <a:rPr lang="es-H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HN" sz="2400" dirty="0" smtClean="0"/>
              <a:t>el resultado del análisis foliar observamos la absorción del Fosforo del suelo por la planta en el rango establecido por CAHSA, debido al contenido de este elemento en el suelo. </a:t>
            </a:r>
            <a:endParaRPr lang="es-H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7692" y="753928"/>
            <a:ext cx="8252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cs typeface="Arial" panose="020B0604020202020204" pitchFamily="34" charset="0"/>
              </a:rPr>
              <a:t>El </a:t>
            </a:r>
            <a:r>
              <a:rPr lang="en-US" sz="2400" dirty="0" err="1" smtClean="0">
                <a:cs typeface="Arial" panose="020B0604020202020204" pitchFamily="34" charset="0"/>
              </a:rPr>
              <a:t>rango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Analisis</a:t>
            </a:r>
            <a:r>
              <a:rPr lang="en-US" sz="2400" dirty="0" smtClean="0">
                <a:cs typeface="Arial" panose="020B0604020202020204" pitchFamily="34" charset="0"/>
              </a:rPr>
              <a:t> foliar </a:t>
            </a:r>
            <a:r>
              <a:rPr lang="en-US" sz="2400" dirty="0" err="1" smtClean="0">
                <a:cs typeface="Arial" panose="020B0604020202020204" pitchFamily="34" charset="0"/>
              </a:rPr>
              <a:t>muestra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una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condicion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adecuada</a:t>
            </a:r>
            <a:r>
              <a:rPr lang="en-US" sz="2400" dirty="0" smtClean="0">
                <a:cs typeface="Arial" panose="020B0604020202020204" pitchFamily="34" charset="0"/>
              </a:rPr>
              <a:t> en P, lo </a:t>
            </a:r>
            <a:r>
              <a:rPr lang="en-US" sz="2400" dirty="0" err="1" smtClean="0">
                <a:cs typeface="Arial" panose="020B0604020202020204" pitchFamily="34" charset="0"/>
              </a:rPr>
              <a:t>cual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determinaria</a:t>
            </a:r>
            <a:r>
              <a:rPr lang="en-US" sz="2400" dirty="0" smtClean="0">
                <a:cs typeface="Arial" panose="020B0604020202020204" pitchFamily="34" charset="0"/>
              </a:rPr>
              <a:t> el </a:t>
            </a:r>
            <a:r>
              <a:rPr lang="en-US" sz="2400" dirty="0" err="1" smtClean="0">
                <a:cs typeface="Arial" panose="020B0604020202020204" pitchFamily="34" charset="0"/>
              </a:rPr>
              <a:t>mantener</a:t>
            </a:r>
            <a:r>
              <a:rPr lang="en-US" sz="2400" dirty="0" smtClean="0"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cs typeface="Arial" panose="020B0604020202020204" pitchFamily="34" charset="0"/>
              </a:rPr>
              <a:t>fertilizacion</a:t>
            </a:r>
            <a:r>
              <a:rPr lang="en-US" sz="2400" dirty="0" smtClean="0">
                <a:cs typeface="Arial" panose="020B0604020202020204" pitchFamily="34" charset="0"/>
              </a:rPr>
              <a:t> actual sin </a:t>
            </a:r>
            <a:r>
              <a:rPr lang="en-US" sz="2400" dirty="0" err="1" smtClean="0">
                <a:cs typeface="Arial" panose="020B0604020202020204" pitchFamily="34" charset="0"/>
              </a:rPr>
              <a:t>dicho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elemento</a:t>
            </a:r>
            <a:r>
              <a:rPr lang="en-US" sz="2400" dirty="0" smtClean="0">
                <a:cs typeface="Arial" panose="020B0604020202020204" pitchFamily="34" charset="0"/>
              </a:rPr>
              <a:t>, los </a:t>
            </a:r>
            <a:r>
              <a:rPr lang="en-US" sz="2400" dirty="0" err="1" smtClean="0">
                <a:cs typeface="Arial" panose="020B0604020202020204" pitchFamily="34" charset="0"/>
              </a:rPr>
              <a:t>datos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generados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por</a:t>
            </a:r>
            <a:r>
              <a:rPr lang="en-US" sz="2400" dirty="0" smtClean="0"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cs typeface="Arial" panose="020B0604020202020204" pitchFamily="34" charset="0"/>
              </a:rPr>
              <a:t>aplicacion</a:t>
            </a:r>
            <a:r>
              <a:rPr lang="en-US" sz="2400" dirty="0" smtClean="0">
                <a:cs typeface="Arial" panose="020B0604020202020204" pitchFamily="34" charset="0"/>
              </a:rPr>
              <a:t> de MFC </a:t>
            </a:r>
            <a:r>
              <a:rPr lang="en-US" sz="2400" dirty="0" err="1" smtClean="0">
                <a:cs typeface="Arial" panose="020B0604020202020204" pitchFamily="34" charset="0"/>
              </a:rPr>
              <a:t>vs</a:t>
            </a:r>
            <a:r>
              <a:rPr lang="en-US" sz="2400" dirty="0" smtClean="0">
                <a:cs typeface="Arial" panose="020B0604020202020204" pitchFamily="34" charset="0"/>
              </a:rPr>
              <a:t> FQQ </a:t>
            </a:r>
            <a:r>
              <a:rPr lang="en-US" sz="2400" dirty="0" err="1" smtClean="0">
                <a:cs typeface="Arial" panose="020B0604020202020204" pitchFamily="34" charset="0"/>
              </a:rPr>
              <a:t>muestran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una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tendencia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opuesta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  <a:endParaRPr lang="es-HN" sz="2400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748" y="4530532"/>
            <a:ext cx="8464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La </a:t>
            </a:r>
            <a:r>
              <a:rPr lang="en-US" sz="2400" dirty="0" err="1" smtClean="0"/>
              <a:t>produccion</a:t>
            </a:r>
            <a:r>
              <a:rPr lang="en-US" sz="2400" dirty="0" smtClean="0"/>
              <a:t> de la </a:t>
            </a:r>
            <a:r>
              <a:rPr lang="en-US" sz="2400" dirty="0" err="1" smtClean="0"/>
              <a:t>finca</a:t>
            </a:r>
            <a:r>
              <a:rPr lang="en-US" sz="2400" dirty="0" smtClean="0"/>
              <a:t> GUARUMAS de </a:t>
            </a:r>
            <a:r>
              <a:rPr lang="en-US" sz="2400" dirty="0" err="1" smtClean="0"/>
              <a:t>Lotes</a:t>
            </a:r>
            <a:r>
              <a:rPr lang="en-US" sz="2400" dirty="0" smtClean="0"/>
              <a:t> 01 al 82. </a:t>
            </a:r>
            <a:r>
              <a:rPr lang="en-US" sz="2400" dirty="0" err="1" smtClean="0"/>
              <a:t>muestran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tendencia</a:t>
            </a:r>
            <a:r>
              <a:rPr lang="en-US" sz="2400" dirty="0" smtClean="0"/>
              <a:t> de mayor </a:t>
            </a:r>
            <a:r>
              <a:rPr lang="en-US" sz="2400" dirty="0" err="1" smtClean="0"/>
              <a:t>productividad</a:t>
            </a:r>
            <a:r>
              <a:rPr lang="en-US" sz="2400" dirty="0" smtClean="0"/>
              <a:t> lineal </a:t>
            </a:r>
            <a:r>
              <a:rPr lang="en-US" sz="2400" dirty="0" err="1" smtClean="0"/>
              <a:t>positiva</a:t>
            </a:r>
            <a:r>
              <a:rPr lang="en-US" sz="2400" dirty="0" smtClean="0"/>
              <a:t> entre </a:t>
            </a:r>
            <a:r>
              <a:rPr lang="en-US" sz="2400" dirty="0" err="1" smtClean="0"/>
              <a:t>contenido</a:t>
            </a:r>
            <a:r>
              <a:rPr lang="en-US" sz="2400" dirty="0" smtClean="0"/>
              <a:t> </a:t>
            </a:r>
            <a:r>
              <a:rPr lang="en-US" sz="2400" dirty="0" err="1" smtClean="0"/>
              <a:t>Fosofro</a:t>
            </a:r>
            <a:r>
              <a:rPr lang="en-US" sz="2400" dirty="0" smtClean="0"/>
              <a:t> en </a:t>
            </a:r>
            <a:r>
              <a:rPr lang="en-US" sz="2400" dirty="0" err="1" smtClean="0"/>
              <a:t>suelo</a:t>
            </a:r>
            <a:r>
              <a:rPr lang="en-US" sz="2400" dirty="0" smtClean="0"/>
              <a:t> y </a:t>
            </a:r>
            <a:r>
              <a:rPr lang="en-US" sz="2400" dirty="0" err="1" smtClean="0"/>
              <a:t>produccion</a:t>
            </a:r>
            <a:r>
              <a:rPr lang="en-US" sz="2400" dirty="0" smtClean="0"/>
              <a:t> </a:t>
            </a:r>
            <a:r>
              <a:rPr lang="en-US" sz="2400" dirty="0" err="1" smtClean="0"/>
              <a:t>registrada</a:t>
            </a:r>
            <a:r>
              <a:rPr lang="en-US" sz="2400" dirty="0" smtClean="0"/>
              <a:t> en el 2014. la </a:t>
            </a:r>
            <a:r>
              <a:rPr lang="en-US" sz="2400" dirty="0" err="1" smtClean="0"/>
              <a:t>cual</a:t>
            </a:r>
            <a:r>
              <a:rPr lang="en-US" sz="2400" dirty="0" smtClean="0"/>
              <a:t> se </a:t>
            </a:r>
            <a:r>
              <a:rPr lang="en-US" sz="2400" dirty="0" err="1" smtClean="0"/>
              <a:t>presenta</a:t>
            </a:r>
            <a:r>
              <a:rPr lang="en-US" sz="2400" dirty="0" smtClean="0"/>
              <a:t> </a:t>
            </a:r>
            <a:r>
              <a:rPr lang="en-US" sz="2400" dirty="0" err="1" smtClean="0"/>
              <a:t>incosistentemente</a:t>
            </a:r>
            <a:r>
              <a:rPr lang="en-US" sz="2400" dirty="0" smtClean="0"/>
              <a:t> para el 2015.</a:t>
            </a:r>
            <a:endParaRPr lang="es-HN" sz="2000" dirty="0"/>
          </a:p>
        </p:txBody>
      </p:sp>
    </p:spTree>
    <p:extLst>
      <p:ext uri="{BB962C8B-B14F-4D97-AF65-F5344CB8AC3E}">
        <p14:creationId xmlns:p14="http://schemas.microsoft.com/office/powerpoint/2010/main" val="18821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453" y="117695"/>
            <a:ext cx="557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endParaRPr lang="es-H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866" y="4723646"/>
            <a:ext cx="8252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/>
              <a:t>Continuar </a:t>
            </a:r>
            <a:r>
              <a:rPr lang="en-US" sz="2400" dirty="0" err="1" smtClean="0"/>
              <a:t>monitoreando</a:t>
            </a:r>
            <a:r>
              <a:rPr lang="en-US" sz="2400" dirty="0" smtClean="0"/>
              <a:t> </a:t>
            </a:r>
            <a:r>
              <a:rPr lang="en-US" sz="2400" dirty="0" err="1" smtClean="0"/>
              <a:t>mediante</a:t>
            </a:r>
            <a:r>
              <a:rPr lang="en-US" sz="2400" dirty="0" smtClean="0"/>
              <a:t> </a:t>
            </a:r>
            <a:r>
              <a:rPr lang="en-US" sz="2400" dirty="0" err="1" smtClean="0"/>
              <a:t>analisis</a:t>
            </a:r>
            <a:r>
              <a:rPr lang="en-US" sz="2400" dirty="0" smtClean="0"/>
              <a:t> </a:t>
            </a:r>
            <a:r>
              <a:rPr lang="en-US" sz="2400" dirty="0" err="1" smtClean="0"/>
              <a:t>foliares</a:t>
            </a:r>
            <a:r>
              <a:rPr lang="en-US" sz="2400" dirty="0" smtClean="0"/>
              <a:t> el </a:t>
            </a:r>
            <a:r>
              <a:rPr lang="en-US" sz="2400" dirty="0" err="1" smtClean="0"/>
              <a:t>comportamiento</a:t>
            </a:r>
            <a:r>
              <a:rPr lang="en-US" sz="2400" dirty="0" smtClean="0"/>
              <a:t> del </a:t>
            </a:r>
            <a:r>
              <a:rPr lang="en-US" sz="2400" dirty="0" err="1" smtClean="0"/>
              <a:t>fosforo</a:t>
            </a:r>
            <a:r>
              <a:rPr lang="en-US" sz="2400" dirty="0" smtClean="0"/>
              <a:t> en </a:t>
            </a:r>
            <a:r>
              <a:rPr lang="en-US" sz="2400" dirty="0" err="1" smtClean="0"/>
              <a:t>aquellos</a:t>
            </a:r>
            <a:r>
              <a:rPr lang="en-US" sz="2400" dirty="0" smtClean="0"/>
              <a:t> lotes </a:t>
            </a:r>
            <a:r>
              <a:rPr lang="en-US" sz="2400" dirty="0" err="1" smtClean="0"/>
              <a:t>que</a:t>
            </a:r>
            <a:r>
              <a:rPr lang="en-US" sz="2400" dirty="0" smtClean="0"/>
              <a:t> se </a:t>
            </a:r>
            <a:r>
              <a:rPr lang="en-US" sz="2400" dirty="0" err="1" smtClean="0"/>
              <a:t>encuentran</a:t>
            </a:r>
            <a:r>
              <a:rPr lang="en-US" sz="2400" dirty="0" smtClean="0"/>
              <a:t> </a:t>
            </a:r>
            <a:r>
              <a:rPr lang="en-US" sz="2400" dirty="0" err="1" smtClean="0"/>
              <a:t>ligeramente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debajo</a:t>
            </a:r>
            <a:r>
              <a:rPr lang="en-US" sz="2400" dirty="0" smtClean="0"/>
              <a:t> y los </a:t>
            </a:r>
            <a:r>
              <a:rPr lang="en-US" sz="2400" dirty="0" err="1" smtClean="0"/>
              <a:t>que</a:t>
            </a:r>
            <a:r>
              <a:rPr lang="en-US" sz="2400" dirty="0" smtClean="0"/>
              <a:t> se </a:t>
            </a:r>
            <a:r>
              <a:rPr lang="en-US" sz="2400" dirty="0" err="1" smtClean="0"/>
              <a:t>encuentren</a:t>
            </a:r>
            <a:r>
              <a:rPr lang="en-US" sz="2400" dirty="0" smtClean="0"/>
              <a:t> </a:t>
            </a:r>
            <a:r>
              <a:rPr lang="en-US" sz="2400" dirty="0" err="1" smtClean="0"/>
              <a:t>encima</a:t>
            </a:r>
            <a:r>
              <a:rPr lang="en-US" sz="2400" dirty="0" smtClean="0"/>
              <a:t>  del </a:t>
            </a:r>
            <a:r>
              <a:rPr lang="en-US" sz="2400" dirty="0" err="1" smtClean="0"/>
              <a:t>rango</a:t>
            </a:r>
            <a:r>
              <a:rPr lang="en-US" sz="2400" dirty="0" smtClean="0"/>
              <a:t> </a:t>
            </a:r>
            <a:r>
              <a:rPr lang="en-US" sz="2400" dirty="0" err="1" smtClean="0"/>
              <a:t>minimo</a:t>
            </a:r>
            <a:r>
              <a:rPr lang="en-US" sz="2400" dirty="0" smtClean="0"/>
              <a:t> normal de la </a:t>
            </a:r>
            <a:r>
              <a:rPr lang="en-US" sz="2400" dirty="0" err="1" smtClean="0"/>
              <a:t>hoja</a:t>
            </a:r>
            <a:r>
              <a:rPr lang="en-US" sz="2400" dirty="0" smtClean="0"/>
              <a:t>  para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caer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deficiencias</a:t>
            </a:r>
            <a:r>
              <a:rPr lang="en-US" sz="2400" dirty="0" smtClean="0"/>
              <a:t>.</a:t>
            </a:r>
            <a:endParaRPr lang="es-H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5922" y="3528788"/>
            <a:ext cx="8252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/>
              <a:t>Determinar</a:t>
            </a:r>
            <a:r>
              <a:rPr lang="en-US" sz="2400" dirty="0" smtClean="0"/>
              <a:t> </a:t>
            </a:r>
            <a:r>
              <a:rPr lang="en-US" sz="2400" dirty="0" err="1" smtClean="0"/>
              <a:t>Tasa</a:t>
            </a:r>
            <a:r>
              <a:rPr lang="en-US" sz="2400" dirty="0" smtClean="0"/>
              <a:t> de </a:t>
            </a:r>
            <a:r>
              <a:rPr lang="en-US" sz="2400" dirty="0" err="1" smtClean="0"/>
              <a:t>liberacion</a:t>
            </a:r>
            <a:r>
              <a:rPr lang="en-US" sz="2400" dirty="0" smtClean="0"/>
              <a:t>/</a:t>
            </a:r>
            <a:r>
              <a:rPr lang="en-US" sz="2400" dirty="0" err="1" smtClean="0"/>
              <a:t>fijacion</a:t>
            </a:r>
            <a:r>
              <a:rPr lang="en-US" sz="2400" dirty="0" smtClean="0"/>
              <a:t> de P. </a:t>
            </a:r>
            <a:r>
              <a:rPr lang="en-US" sz="2400" dirty="0" err="1" smtClean="0"/>
              <a:t>segun</a:t>
            </a:r>
            <a:r>
              <a:rPr lang="en-US" sz="2400" dirty="0" smtClean="0"/>
              <a:t> </a:t>
            </a:r>
            <a:r>
              <a:rPr lang="en-US" sz="2400" dirty="0" err="1" smtClean="0"/>
              <a:t>arcillas</a:t>
            </a:r>
            <a:r>
              <a:rPr lang="en-US" sz="2400" dirty="0" smtClean="0"/>
              <a:t> de CAHSA.</a:t>
            </a:r>
            <a:endParaRPr lang="es-HN" sz="2400" dirty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25922" y="685572"/>
            <a:ext cx="8252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cs typeface="Arial" panose="020B0604020202020204" pitchFamily="34" charset="0"/>
              </a:rPr>
              <a:t>Establecer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Prueba</a:t>
            </a:r>
            <a:r>
              <a:rPr lang="en-US" sz="2400" dirty="0" smtClean="0">
                <a:cs typeface="Arial" panose="020B0604020202020204" pitchFamily="34" charset="0"/>
              </a:rPr>
              <a:t>  para </a:t>
            </a:r>
            <a:r>
              <a:rPr lang="en-US" sz="2400" dirty="0" err="1" smtClean="0">
                <a:cs typeface="Arial" panose="020B0604020202020204" pitchFamily="34" charset="0"/>
              </a:rPr>
              <a:t>determinar</a:t>
            </a:r>
            <a:r>
              <a:rPr lang="en-US" sz="2400" dirty="0" smtClean="0"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cs typeface="Arial" panose="020B0604020202020204" pitchFamily="34" charset="0"/>
              </a:rPr>
              <a:t>necesidad</a:t>
            </a:r>
            <a:r>
              <a:rPr lang="en-US" sz="2400" dirty="0" smtClean="0"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cs typeface="Arial" panose="020B0604020202020204" pitchFamily="34" charset="0"/>
              </a:rPr>
              <a:t>aplicar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Fosforo</a:t>
            </a:r>
            <a:r>
              <a:rPr lang="en-US" sz="2400" dirty="0" smtClean="0">
                <a:cs typeface="Arial" panose="020B0604020202020204" pitchFamily="34" charset="0"/>
              </a:rPr>
              <a:t> en el </a:t>
            </a:r>
            <a:r>
              <a:rPr lang="en-US" sz="2400" dirty="0" err="1" smtClean="0">
                <a:cs typeface="Arial" panose="020B0604020202020204" pitchFamily="34" charset="0"/>
              </a:rPr>
              <a:t>suelo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  <a:endParaRPr lang="es-HN" sz="24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441" y="1949375"/>
            <a:ext cx="824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HN" sz="2400" dirty="0" smtClean="0"/>
              <a:t>La revisión de un rango de contenido de Fosforo foliar para condiciones de CAHSA. </a:t>
            </a:r>
            <a:endParaRPr lang="es-HN" sz="2400" dirty="0"/>
          </a:p>
        </p:txBody>
      </p:sp>
    </p:spTree>
    <p:extLst>
      <p:ext uri="{BB962C8B-B14F-4D97-AF65-F5344CB8AC3E}">
        <p14:creationId xmlns:p14="http://schemas.microsoft.com/office/powerpoint/2010/main" val="1014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4800" y="228600"/>
            <a:ext cx="88392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HN" sz="3200" b="1" dirty="0" smtClean="0"/>
              <a:t>Ir juntos es comenzar, mantenerse juntos es progresar, Trabajar juntos es triunfar.</a:t>
            </a:r>
          </a:p>
          <a:p>
            <a:r>
              <a:rPr lang="es-HN" sz="2000" b="1" dirty="0" smtClean="0"/>
              <a:t>                                                                                           </a:t>
            </a:r>
            <a:r>
              <a:rPr lang="es-HN" sz="2200" b="1" dirty="0" smtClean="0"/>
              <a:t>Henry Ford</a:t>
            </a:r>
            <a:endParaRPr lang="es-HN" sz="22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4956042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792" y="2895600"/>
            <a:ext cx="4167208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2286000" y="1676400"/>
            <a:ext cx="406791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HN" sz="32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Arial" panose="020B0604020202020204" pitchFamily="34" charset="0"/>
              </a:rPr>
              <a:t>ESTE ES NUESTRO OBJETIVO</a:t>
            </a:r>
            <a:endParaRPr lang="es-HN" sz="32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91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802274" y="307818"/>
            <a:ext cx="2598344" cy="60810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u="sng" dirty="0" smtClean="0"/>
              <a:t>OBJETIVOS</a:t>
            </a:r>
            <a:endParaRPr lang="en-US" sz="3600" b="1" u="sng" dirty="0"/>
          </a:p>
        </p:txBody>
      </p:sp>
      <p:sp>
        <p:nvSpPr>
          <p:cNvPr id="3" name="Rectangle 2"/>
          <p:cNvSpPr/>
          <p:nvPr/>
        </p:nvSpPr>
        <p:spPr>
          <a:xfrm>
            <a:off x="543209" y="1051729"/>
            <a:ext cx="6790098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HN" sz="2400" dirty="0">
                <a:ea typeface="Calibri" panose="020F0502020204030204" pitchFamily="34" charset="0"/>
                <a:cs typeface="Times New Roman" panose="02020603050405020304" pitchFamily="18" charset="0"/>
              </a:rPr>
              <a:t>Evaluar respuesta en Rendimiento </a:t>
            </a:r>
            <a:r>
              <a:rPr lang="es-HN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Kg/Ha, </a:t>
            </a:r>
            <a:r>
              <a:rPr lang="es-HN" sz="2400" dirty="0">
                <a:ea typeface="Calibri" panose="020F0502020204030204" pitchFamily="34" charset="0"/>
                <a:cs typeface="Times New Roman" panose="02020603050405020304" pitchFamily="18" charset="0"/>
              </a:rPr>
              <a:t>Rendimiento </a:t>
            </a:r>
            <a:r>
              <a:rPr lang="es-HN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Industrial (</a:t>
            </a:r>
            <a:r>
              <a:rPr lang="es-HN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KgAz</a:t>
            </a:r>
            <a:r>
              <a:rPr lang="es-HN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/TM) </a:t>
            </a:r>
            <a:r>
              <a:rPr lang="es-HN" sz="2400" dirty="0">
                <a:ea typeface="Calibri" panose="020F0502020204030204" pitchFamily="34" charset="0"/>
                <a:cs typeface="Times New Roman" panose="02020603050405020304" pitchFamily="18" charset="0"/>
              </a:rPr>
              <a:t>y Rendimiento </a:t>
            </a:r>
            <a:r>
              <a:rPr lang="es-HN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Agroindustrial (TAH) </a:t>
            </a:r>
            <a:r>
              <a:rPr lang="es-HN" sz="2400" dirty="0">
                <a:ea typeface="Calibri" panose="020F0502020204030204" pitchFamily="34" charset="0"/>
                <a:cs typeface="Times New Roman" panose="02020603050405020304" pitchFamily="18" charset="0"/>
              </a:rPr>
              <a:t>a mezclas físicas convencionales modificadas </a:t>
            </a:r>
            <a:r>
              <a:rPr lang="es-HN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con Formulas </a:t>
            </a:r>
            <a:r>
              <a:rPr lang="es-HN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Quimicas</a:t>
            </a:r>
            <a:r>
              <a:rPr lang="es-HN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HN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273" y="3390963"/>
            <a:ext cx="7405509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HN" sz="2400" dirty="0">
                <a:ea typeface="Calibri" panose="020F0502020204030204" pitchFamily="34" charset="0"/>
                <a:cs typeface="Times New Roman" panose="02020603050405020304" pitchFamily="18" charset="0"/>
              </a:rPr>
              <a:t>Evaluar la respuesta del cultivo en diferentes fuentes de Nitrógeno y mezclas en diferentes proporciones.</a:t>
            </a:r>
            <a:endParaRPr lang="es-HN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273" y="5047746"/>
            <a:ext cx="748721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s-HN" sz="2400" dirty="0">
                <a:ea typeface="Calibri" panose="020F0502020204030204" pitchFamily="34" charset="0"/>
                <a:cs typeface="Times New Roman" panose="02020603050405020304" pitchFamily="18" charset="0"/>
              </a:rPr>
              <a:t>Evaluar la respuesta del cultivo al uso de fuentes de fosforo de reacción acida en suelos </a:t>
            </a:r>
            <a:r>
              <a:rPr lang="es-HN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alcalinos.</a:t>
            </a:r>
            <a:endParaRPr lang="es-HN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2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HN" b="1" dirty="0" smtClean="0"/>
              <a:t>¿Que comparamos?</a:t>
            </a:r>
            <a:endParaRPr lang="es-HN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51149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3" charset="2"/>
              <a:buNone/>
            </a:pPr>
            <a:r>
              <a:rPr lang="es-HN" dirty="0" smtClean="0"/>
              <a:t>                              Análisis de Suelos vs Análisis Foliar</a:t>
            </a:r>
          </a:p>
          <a:p>
            <a:pPr>
              <a:buFont typeface="Wingdings 3" charset="2"/>
              <a:buNone/>
            </a:pPr>
            <a:endParaRPr lang="es-HN" dirty="0" smtClean="0"/>
          </a:p>
          <a:p>
            <a:pPr>
              <a:buFont typeface="Wingdings 3" charset="2"/>
              <a:buNone/>
            </a:pPr>
            <a:endParaRPr lang="es-HN" dirty="0" smtClean="0"/>
          </a:p>
          <a:p>
            <a:pPr>
              <a:buFont typeface="Wingdings 3" charset="2"/>
              <a:buNone/>
            </a:pPr>
            <a:endParaRPr lang="es-HN" dirty="0" smtClean="0"/>
          </a:p>
          <a:p>
            <a:pPr>
              <a:buFont typeface="Wingdings 3" charset="2"/>
              <a:buNone/>
            </a:pPr>
            <a:endParaRPr lang="es-HN" dirty="0" smtClean="0"/>
          </a:p>
          <a:p>
            <a:pPr>
              <a:buFont typeface="Wingdings 3" charset="2"/>
              <a:buNone/>
            </a:pPr>
            <a:endParaRPr lang="es-HN" dirty="0" smtClean="0"/>
          </a:p>
          <a:p>
            <a:pPr>
              <a:buFont typeface="Wingdings 3" charset="2"/>
              <a:buNone/>
            </a:pPr>
            <a:endParaRPr lang="es-HN" dirty="0" smtClean="0"/>
          </a:p>
          <a:p>
            <a:pPr>
              <a:buFont typeface="Wingdings 3" charset="2"/>
              <a:buNone/>
            </a:pPr>
            <a:r>
              <a:rPr lang="es-HN" sz="2200" dirty="0" smtClean="0"/>
              <a:t>	El analizar que comemos </a:t>
            </a:r>
            <a:r>
              <a:rPr lang="es-HN" sz="2200" dirty="0" err="1" smtClean="0"/>
              <a:t>vrs</a:t>
            </a:r>
            <a:r>
              <a:rPr lang="es-HN" sz="2200" dirty="0" smtClean="0"/>
              <a:t>. lo que tenemos en la sangre, para determinar que tal esta nuestra dieta. </a:t>
            </a:r>
          </a:p>
          <a:p>
            <a:pPr>
              <a:buFont typeface="Wingdings 3" charset="2"/>
              <a:buNone/>
            </a:pPr>
            <a:endParaRPr lang="es-HN" dirty="0"/>
          </a:p>
        </p:txBody>
      </p:sp>
      <p:pic>
        <p:nvPicPr>
          <p:cNvPr id="4" name="Picture 2" descr="comida-sana-7931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985" y="2221774"/>
            <a:ext cx="32241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613658" y="2709945"/>
            <a:ext cx="2500330" cy="1166798"/>
          </a:xfrm>
          <a:prstGeom prst="leftRightArrow">
            <a:avLst>
              <a:gd name="adj1" fmla="val 50000"/>
              <a:gd name="adj2" fmla="val 6081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pic>
        <p:nvPicPr>
          <p:cNvPr id="6" name="Picture 3" descr="extraccion_de_sangre_cer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4203" y="1615016"/>
            <a:ext cx="2138359" cy="285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558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HN" b="1" dirty="0" smtClean="0">
                <a:solidFill>
                  <a:schemeClr val="tx1"/>
                </a:solidFill>
              </a:rPr>
              <a:t>Análisis de suelos</a:t>
            </a:r>
            <a:endParaRPr lang="es-HN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-158436" y="1417638"/>
            <a:ext cx="8229600" cy="22565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HN" sz="2800" dirty="0" smtClean="0"/>
              <a:t>El análisis de suelos indica lo que el suelo potencialmente tiene para suplir a la planta de nutrientes a corto, mediano y largo plazo; pero no diferencia  lo que es inmediatamente disponible a menos que se determinen los elementos solubles en agua</a:t>
            </a:r>
          </a:p>
          <a:p>
            <a:endParaRPr lang="es-HN" sz="2800" dirty="0"/>
          </a:p>
        </p:txBody>
      </p:sp>
    </p:spTree>
    <p:extLst>
      <p:ext uri="{BB962C8B-B14F-4D97-AF65-F5344CB8AC3E}">
        <p14:creationId xmlns:p14="http://schemas.microsoft.com/office/powerpoint/2010/main" val="56147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94233" y="0"/>
            <a:ext cx="5142369" cy="8932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HN" b="1" dirty="0" smtClean="0">
                <a:solidFill>
                  <a:schemeClr val="tx1"/>
                </a:solidFill>
              </a:rPr>
              <a:t>Análisis foliares</a:t>
            </a:r>
            <a:endParaRPr lang="es-HN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568105"/>
            <a:ext cx="8229600" cy="4003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HN" sz="32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Se analiza el contenido nutricional del tejido de las hojas fisiológicamente más activas de las plantas. Se observan los mismos principios y conceptos de la toma  de muestras de suelos con respecto a mantener la representatividad de la muestra. Por lo general se</a:t>
            </a:r>
            <a:r>
              <a:rPr kumimoji="0" lang="es-HN" sz="32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 selecciona </a:t>
            </a:r>
            <a:r>
              <a:rPr kumimoji="0" lang="es-HN" sz="32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 la </a:t>
            </a:r>
            <a:r>
              <a:rPr lang="es-HN" dirty="0" smtClean="0">
                <a:solidFill>
                  <a:sysClr val="windowText" lastClr="000000"/>
                </a:solidFill>
              </a:rPr>
              <a:t>primera</a:t>
            </a:r>
            <a:r>
              <a:rPr kumimoji="0" lang="es-HN" sz="32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 hoja </a:t>
            </a:r>
            <a:r>
              <a:rPr lang="es-HN" dirty="0" smtClean="0">
                <a:solidFill>
                  <a:sysClr val="windowText" lastClr="000000"/>
                </a:solidFill>
              </a:rPr>
              <a:t>con la lígula visible.</a:t>
            </a:r>
            <a:endParaRPr kumimoji="0" lang="es-HN" sz="32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0657" y="4651218"/>
            <a:ext cx="8605319" cy="20030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HN" sz="3200" dirty="0" smtClean="0">
                <a:latin typeface="+mj-lt"/>
              </a:rPr>
              <a:t>El análisis foliar indica los nutrientes que la planta ha podido absorber bajo condiciones edafoclimaticas especificas. </a:t>
            </a:r>
          </a:p>
          <a:p>
            <a:pPr>
              <a:buFont typeface="Wingdings 3" charset="2"/>
              <a:buNone/>
            </a:pPr>
            <a:endParaRPr lang="es-H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379614" cy="6925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3" y="-1"/>
            <a:ext cx="4764387" cy="3603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3" y="3594979"/>
            <a:ext cx="4764387" cy="33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6984749" cy="102906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HN" b="1" dirty="0" smtClean="0"/>
              <a:t>Es realmente Saludable?</a:t>
            </a:r>
            <a:endParaRPr lang="es-HN" b="1" dirty="0"/>
          </a:p>
        </p:txBody>
      </p:sp>
      <p:pic>
        <p:nvPicPr>
          <p:cNvPr id="3" name="DSC07424.JPG" descr="C:\Users\Brenda Morales\Music\brad paisley\Pictures\CATV\DSC07424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590515" y="1303699"/>
            <a:ext cx="6429420" cy="48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2325</TotalTime>
  <Words>1289</Words>
  <Application>Microsoft Office PowerPoint</Application>
  <PresentationFormat>On-screen Show (4:3)</PresentationFormat>
  <Paragraphs>98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MS Mincho</vt:lpstr>
      <vt:lpstr>Arial</vt:lpstr>
      <vt:lpstr>Calibri</vt:lpstr>
      <vt:lpstr>Symbol</vt:lpstr>
      <vt:lpstr>Times New Roman</vt:lpstr>
      <vt:lpstr>Trebuchet MS</vt:lpstr>
      <vt:lpstr>Wingdings</vt:lpstr>
      <vt:lpstr>Wingdings 3</vt:lpstr>
      <vt:lpstr>Facet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Enrrique Fasquelle</dc:creator>
  <cp:lastModifiedBy>Enrrique Fasquelle</cp:lastModifiedBy>
  <cp:revision>217</cp:revision>
  <dcterms:created xsi:type="dcterms:W3CDTF">2015-06-18T19:52:11Z</dcterms:created>
  <dcterms:modified xsi:type="dcterms:W3CDTF">2017-08-23T12:38:59Z</dcterms:modified>
</cp:coreProperties>
</file>