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78" r:id="rId5"/>
  </p:sldMasterIdLst>
  <p:notesMasterIdLst>
    <p:notesMasterId r:id="rId34"/>
  </p:notesMasterIdLst>
  <p:handoutMasterIdLst>
    <p:handoutMasterId r:id="rId35"/>
  </p:handoutMasterIdLst>
  <p:sldIdLst>
    <p:sldId id="288" r:id="rId6"/>
    <p:sldId id="291"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6" r:id="rId26"/>
    <p:sldId id="281" r:id="rId27"/>
    <p:sldId id="284" r:id="rId28"/>
    <p:sldId id="285" r:id="rId29"/>
    <p:sldId id="286" r:id="rId30"/>
    <p:sldId id="287" r:id="rId31"/>
    <p:sldId id="292" r:id="rId32"/>
    <p:sldId id="289" r:id="rId33"/>
  </p:sldIdLst>
  <p:sldSz cx="9144000" cy="5143500" type="screen16x9"/>
  <p:notesSz cx="7315200" cy="9601200"/>
  <p:defaultTextStyle>
    <a:defPPr>
      <a:defRPr lang="en-US"/>
    </a:defPPr>
    <a:lvl1pPr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08194"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816388"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224582"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632776"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040969" algn="l" defTabSz="408194" rtl="0" eaLnBrk="1" latinLnBrk="0" hangingPunct="1">
      <a:defRPr kern="1200">
        <a:solidFill>
          <a:schemeClr val="tx1"/>
        </a:solidFill>
        <a:latin typeface="Arial" charset="0"/>
        <a:ea typeface="ヒラギノ角ゴ Pro W3" charset="0"/>
        <a:cs typeface="ヒラギノ角ゴ Pro W3" charset="0"/>
      </a:defRPr>
    </a:lvl6pPr>
    <a:lvl7pPr marL="2449163" algn="l" defTabSz="408194" rtl="0" eaLnBrk="1" latinLnBrk="0" hangingPunct="1">
      <a:defRPr kern="1200">
        <a:solidFill>
          <a:schemeClr val="tx1"/>
        </a:solidFill>
        <a:latin typeface="Arial" charset="0"/>
        <a:ea typeface="ヒラギノ角ゴ Pro W3" charset="0"/>
        <a:cs typeface="ヒラギノ角ゴ Pro W3" charset="0"/>
      </a:defRPr>
    </a:lvl7pPr>
    <a:lvl8pPr marL="2857357" algn="l" defTabSz="408194" rtl="0" eaLnBrk="1" latinLnBrk="0" hangingPunct="1">
      <a:defRPr kern="1200">
        <a:solidFill>
          <a:schemeClr val="tx1"/>
        </a:solidFill>
        <a:latin typeface="Arial" charset="0"/>
        <a:ea typeface="ヒラギノ角ゴ Pro W3" charset="0"/>
        <a:cs typeface="ヒラギノ角ゴ Pro W3" charset="0"/>
      </a:defRPr>
    </a:lvl8pPr>
    <a:lvl9pPr marL="3265551" algn="l" defTabSz="408194" rtl="0" eaLnBrk="1" latinLnBrk="0" hangingPunct="1">
      <a:defRPr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422">
          <p15:clr>
            <a:srgbClr val="A4A3A4"/>
          </p15:clr>
        </p15:guide>
        <p15:guide id="2" orient="horz" pos="516" userDrawn="1">
          <p15:clr>
            <a:srgbClr val="A4A3A4"/>
          </p15:clr>
        </p15:guide>
        <p15:guide id="3" orient="horz" pos="890">
          <p15:clr>
            <a:srgbClr val="A4A3A4"/>
          </p15:clr>
        </p15:guide>
        <p15:guide id="4" pos="223">
          <p15:clr>
            <a:srgbClr val="A4A3A4"/>
          </p15:clr>
        </p15:guide>
        <p15:guide id="5" pos="5554" userDrawn="1">
          <p15:clr>
            <a:srgbClr val="A4A3A4"/>
          </p15:clr>
        </p15:guide>
        <p15:guide id="6" pos="3336" userDrawn="1">
          <p15:clr>
            <a:srgbClr val="A4A3A4"/>
          </p15:clr>
        </p15:guide>
        <p15:guide id="7" orient="horz" pos="2940" userDrawn="1">
          <p15:clr>
            <a:srgbClr val="A4A3A4"/>
          </p15:clr>
        </p15:guide>
        <p15:guide id="8" orient="horz" pos="1051" userDrawn="1">
          <p15:clr>
            <a:srgbClr val="A4A3A4"/>
          </p15:clr>
        </p15:guide>
        <p15:guide id="9" orient="horz" pos="25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mel, Katherine (SLC-MRM)" initials="KK(" lastIdx="300" clrIdx="0"/>
  <p:cmAuthor id="2" name="Jones , Darren (SLC-MRM)" initials="J," lastIdx="1" clrIdx="1"/>
  <p:cmAuthor id="3" name="Young, Christina M" initials="YCM" lastIdx="4" clrIdx="2">
    <p:extLst>
      <p:ext uri="{19B8F6BF-5375-455C-9EA6-DF929625EA0E}">
        <p15:presenceInfo xmlns:p15="http://schemas.microsoft.com/office/powerpoint/2012/main" userId="S-1-5-21-1417001333-343818398-1801674531-650657" providerId="AD"/>
      </p:ext>
    </p:extLst>
  </p:cmAuthor>
  <p:cmAuthor id="4" name="Taylor, Kelsey (SLC-MRM)" initials="TK(" lastIdx="74" clrIdx="3">
    <p:extLst>
      <p:ext uri="{19B8F6BF-5375-455C-9EA6-DF929625EA0E}">
        <p15:presenceInfo xmlns:p15="http://schemas.microsoft.com/office/powerpoint/2012/main" userId="S-1-5-21-1140292054-41296648-3127784425-553824" providerId="AD"/>
      </p:ext>
    </p:extLst>
  </p:cmAuthor>
  <p:cmAuthor id="5" name="Michael Adler" initials="MA" lastIdx="2" clrIdx="4">
    <p:extLst>
      <p:ext uri="{19B8F6BF-5375-455C-9EA6-DF929625EA0E}">
        <p15:presenceInfo xmlns:p15="http://schemas.microsoft.com/office/powerpoint/2012/main" userId="46440443518ded09" providerId="Windows Live"/>
      </p:ext>
    </p:extLst>
  </p:cmAuthor>
  <p:cmAuthor id="6" name="Collins, Samantha (SLC-MRM)" initials="CS(" lastIdx="19" clrIdx="5">
    <p:extLst>
      <p:ext uri="{19B8F6BF-5375-455C-9EA6-DF929625EA0E}">
        <p15:presenceInfo xmlns:p15="http://schemas.microsoft.com/office/powerpoint/2012/main" userId="S-1-5-21-1140292054-41296648-3127784425-5039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D405"/>
    <a:srgbClr val="00A74D"/>
    <a:srgbClr val="FFD700"/>
    <a:srgbClr val="F05822"/>
    <a:srgbClr val="00ACA8"/>
    <a:srgbClr val="007096"/>
    <a:srgbClr val="ED8B00"/>
    <a:srgbClr val="ED1C2E"/>
    <a:srgbClr val="0C479D"/>
    <a:srgbClr val="00A3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2340" autoAdjust="0"/>
  </p:normalViewPr>
  <p:slideViewPr>
    <p:cSldViewPr snapToGrid="0">
      <p:cViewPr>
        <p:scale>
          <a:sx n="100" d="100"/>
          <a:sy n="100" d="100"/>
        </p:scale>
        <p:origin x="408" y="-412"/>
      </p:cViewPr>
      <p:guideLst>
        <p:guide orient="horz" pos="2422"/>
        <p:guide orient="horz" pos="516"/>
        <p:guide orient="horz" pos="890"/>
        <p:guide pos="223"/>
        <p:guide pos="5554"/>
        <p:guide pos="3336"/>
        <p:guide orient="horz" pos="2940"/>
        <p:guide orient="horz" pos="1051"/>
        <p:guide orient="horz" pos="2595"/>
      </p:guideLst>
    </p:cSldViewPr>
  </p:slideViewPr>
  <p:notesTextViewPr>
    <p:cViewPr>
      <p:scale>
        <a:sx n="100" d="100"/>
        <a:sy n="100" d="100"/>
      </p:scale>
      <p:origin x="0" y="0"/>
    </p:cViewPr>
  </p:notesTextViewPr>
  <p:sorterViewPr>
    <p:cViewPr>
      <p:scale>
        <a:sx n="85" d="100"/>
        <a:sy n="85" d="100"/>
      </p:scale>
      <p:origin x="0" y="4936"/>
    </p:cViewPr>
  </p:sorterViewPr>
  <p:notesViewPr>
    <p:cSldViewPr snapToGrid="0" showGuides="1">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latin typeface="EMprint" panose="020B0503020204020204" pitchFamily="34" charset="0"/>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41422A02-7FE7-C24E-8052-186DCF53D136}" type="datetimeFigureOut">
              <a:rPr lang="en-US" smtClean="0">
                <a:latin typeface="EMprint" panose="020B0503020204020204" pitchFamily="34" charset="0"/>
              </a:rPr>
              <a:pPr/>
              <a:t>8/18/2017</a:t>
            </a:fld>
            <a:endParaRPr lang="en-US" dirty="0">
              <a:latin typeface="EMprint" panose="020B0503020204020204" pitchFamily="34" charset="0"/>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latin typeface="EMprint" panose="020B0503020204020204" pitchFamily="34" charset="0"/>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7368AF2-0544-CD49-839B-52BC8140B05B}" type="slidenum">
              <a:rPr lang="en-US" smtClean="0">
                <a:latin typeface="EMprint" panose="020B0503020204020204" pitchFamily="34" charset="0"/>
              </a:rPr>
              <a:pPr/>
              <a:t>‹Nº›</a:t>
            </a:fld>
            <a:endParaRPr lang="en-US" dirty="0">
              <a:latin typeface="EMprint" panose="020B0503020204020204" pitchFamily="34" charset="0"/>
            </a:endParaRPr>
          </a:p>
        </p:txBody>
      </p:sp>
    </p:spTree>
    <p:extLst>
      <p:ext uri="{BB962C8B-B14F-4D97-AF65-F5344CB8AC3E}">
        <p14:creationId xmlns:p14="http://schemas.microsoft.com/office/powerpoint/2010/main" val="30291102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EMprint" panose="020B0503020204020204" pitchFamily="34" charset="0"/>
                <a:ea typeface="EMprint" panose="020B0503020204020204" pitchFamily="34" charset="0"/>
                <a:cs typeface="EMprint"/>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EMprint" panose="020B0503020204020204" pitchFamily="34" charset="0"/>
                <a:ea typeface="EMprint" panose="020B0503020204020204" pitchFamily="34" charset="0"/>
                <a:cs typeface="EMprint"/>
              </a:defRPr>
            </a:lvl1pPr>
          </a:lstStyle>
          <a:p>
            <a:fld id="{2993A11A-F6A3-7043-ACF7-3661B650AFBB}" type="datetimeFigureOut">
              <a:rPr lang="en-US" smtClean="0"/>
              <a:pPr/>
              <a:t>8/18/2017</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EMprint" panose="020B0503020204020204" pitchFamily="34" charset="0"/>
                <a:ea typeface="EMprint" panose="020B0503020204020204" pitchFamily="34" charset="0"/>
                <a:cs typeface="EMprint"/>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atin typeface="EMprint" panose="020B0503020204020204" pitchFamily="34" charset="0"/>
                <a:ea typeface="EMprint" panose="020B0503020204020204" pitchFamily="34" charset="0"/>
                <a:cs typeface="EMprint"/>
              </a:defRPr>
            </a:lvl1pPr>
          </a:lstStyle>
          <a:p>
            <a:fld id="{F9EC3AE7-E7CD-3E40-8A99-1203D93D3F3D}" type="slidenum">
              <a:rPr lang="en-US" smtClean="0"/>
              <a:pPr/>
              <a:t>‹Nº›</a:t>
            </a:fld>
            <a:endParaRPr lang="en-US" dirty="0"/>
          </a:p>
        </p:txBody>
      </p:sp>
    </p:spTree>
    <p:extLst>
      <p:ext uri="{BB962C8B-B14F-4D97-AF65-F5344CB8AC3E}">
        <p14:creationId xmlns:p14="http://schemas.microsoft.com/office/powerpoint/2010/main" val="778668903"/>
      </p:ext>
    </p:extLst>
  </p:cSld>
  <p:clrMap bg1="lt1" tx1="dk1" bg2="lt2" tx2="dk2" accent1="accent1" accent2="accent2" accent3="accent3" accent4="accent4" accent5="accent5" accent6="accent6" hlink="hlink" folHlink="folHlink"/>
  <p:hf hdr="0" ftr="0" dt="0"/>
  <p:notesStyle>
    <a:lvl1pPr marL="0" algn="l" defTabSz="408194" rtl="0" eaLnBrk="1" latinLnBrk="0" hangingPunct="1">
      <a:defRPr sz="1100" kern="1200">
        <a:solidFill>
          <a:schemeClr val="tx1"/>
        </a:solidFill>
        <a:latin typeface="EMprint" panose="020B0503020204020204" pitchFamily="34" charset="0"/>
        <a:ea typeface="+mn-ea"/>
        <a:cs typeface="+mn-cs"/>
      </a:defRPr>
    </a:lvl1pPr>
    <a:lvl2pPr marL="408194" algn="l" defTabSz="408194" rtl="0" eaLnBrk="1" latinLnBrk="0" hangingPunct="1">
      <a:defRPr sz="1100" kern="1200">
        <a:solidFill>
          <a:schemeClr val="tx1"/>
        </a:solidFill>
        <a:latin typeface="EMprint" panose="020B0503020204020204" pitchFamily="34" charset="0"/>
        <a:ea typeface="+mn-ea"/>
        <a:cs typeface="+mn-cs"/>
      </a:defRPr>
    </a:lvl2pPr>
    <a:lvl3pPr marL="816388" algn="l" defTabSz="408194" rtl="0" eaLnBrk="1" latinLnBrk="0" hangingPunct="1">
      <a:defRPr sz="1100" kern="1200">
        <a:solidFill>
          <a:schemeClr val="tx1"/>
        </a:solidFill>
        <a:latin typeface="EMprint" panose="020B0503020204020204" pitchFamily="34" charset="0"/>
        <a:ea typeface="+mn-ea"/>
        <a:cs typeface="+mn-cs"/>
      </a:defRPr>
    </a:lvl3pPr>
    <a:lvl4pPr marL="1224582" algn="l" defTabSz="408194" rtl="0" eaLnBrk="1" latinLnBrk="0" hangingPunct="1">
      <a:defRPr sz="1100" kern="1200">
        <a:solidFill>
          <a:schemeClr val="tx1"/>
        </a:solidFill>
        <a:latin typeface="EMprint" panose="020B0503020204020204" pitchFamily="34" charset="0"/>
        <a:ea typeface="+mn-ea"/>
        <a:cs typeface="+mn-cs"/>
      </a:defRPr>
    </a:lvl4pPr>
    <a:lvl5pPr marL="1632776" algn="l" defTabSz="408194" rtl="0" eaLnBrk="1" latinLnBrk="0" hangingPunct="1">
      <a:defRPr sz="1100" kern="1200">
        <a:solidFill>
          <a:schemeClr val="tx1"/>
        </a:solidFill>
        <a:latin typeface="EMprint" panose="020B0503020204020204" pitchFamily="34" charset="0"/>
        <a:ea typeface="+mn-ea"/>
        <a:cs typeface="+mn-cs"/>
      </a:defRPr>
    </a:lvl5pPr>
    <a:lvl6pPr marL="2040969" algn="l" defTabSz="408194" rtl="0" eaLnBrk="1" latinLnBrk="0" hangingPunct="1">
      <a:defRPr sz="1100" kern="1200">
        <a:solidFill>
          <a:schemeClr val="tx1"/>
        </a:solidFill>
        <a:latin typeface="+mn-lt"/>
        <a:ea typeface="+mn-ea"/>
        <a:cs typeface="+mn-cs"/>
      </a:defRPr>
    </a:lvl6pPr>
    <a:lvl7pPr marL="2449163" algn="l" defTabSz="408194" rtl="0" eaLnBrk="1" latinLnBrk="0" hangingPunct="1">
      <a:defRPr sz="1100" kern="1200">
        <a:solidFill>
          <a:schemeClr val="tx1"/>
        </a:solidFill>
        <a:latin typeface="+mn-lt"/>
        <a:ea typeface="+mn-ea"/>
        <a:cs typeface="+mn-cs"/>
      </a:defRPr>
    </a:lvl7pPr>
    <a:lvl8pPr marL="2857357" algn="l" defTabSz="408194" rtl="0" eaLnBrk="1" latinLnBrk="0" hangingPunct="1">
      <a:defRPr sz="1100" kern="1200">
        <a:solidFill>
          <a:schemeClr val="tx1"/>
        </a:solidFill>
        <a:latin typeface="+mn-lt"/>
        <a:ea typeface="+mn-ea"/>
        <a:cs typeface="+mn-cs"/>
      </a:defRPr>
    </a:lvl8pPr>
    <a:lvl9pPr marL="3265551" algn="l" defTabSz="40819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1</a:t>
            </a:fld>
            <a:endParaRPr lang="en-US" dirty="0"/>
          </a:p>
        </p:txBody>
      </p:sp>
    </p:spTree>
    <p:extLst>
      <p:ext uri="{BB962C8B-B14F-4D97-AF65-F5344CB8AC3E}">
        <p14:creationId xmlns:p14="http://schemas.microsoft.com/office/powerpoint/2010/main" val="2611437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9875" cy="3724275"/>
          </a:xfrm>
        </p:spPr>
      </p:sp>
      <p:sp>
        <p:nvSpPr>
          <p:cNvPr id="3" name="Notes Placeholder 2"/>
          <p:cNvSpPr>
            <a:spLocks noGrp="1"/>
          </p:cNvSpPr>
          <p:nvPr>
            <p:ph type="body" idx="1"/>
          </p:nvPr>
        </p:nvSpPr>
        <p:spPr/>
        <p:txBody>
          <a:bodyPr/>
          <a:lstStyle/>
          <a:p>
            <a:r>
              <a:rPr lang="es-MX" sz="1200" dirty="0" smtClean="0">
                <a:solidFill>
                  <a:srgbClr val="FF0000"/>
                </a:solidFill>
                <a:latin typeface="Arial" panose="020B0604020202020204" pitchFamily="34" charset="0"/>
                <a:cs typeface="Arial" panose="020B0604020202020204" pitchFamily="34" charset="0"/>
              </a:rPr>
              <a:t>Volteen a su</a:t>
            </a:r>
            <a:r>
              <a:rPr lang="es-MX" sz="1200" baseline="0" dirty="0" smtClean="0">
                <a:solidFill>
                  <a:srgbClr val="FF0000"/>
                </a:solidFill>
                <a:latin typeface="Arial" panose="020B0604020202020204" pitchFamily="34" charset="0"/>
                <a:cs typeface="Arial" panose="020B0604020202020204" pitchFamily="34" charset="0"/>
              </a:rPr>
              <a:t> lado… esta es la imagen de un equipo ganador. No es fácil tomar y mantener el liderazgo de un mercado, más de 1 de cada 3 litros de lubricantes vendidos en Peru son marca Mobil….</a:t>
            </a:r>
            <a:endParaRPr lang="en-US" sz="1200" dirty="0" smtClean="0">
              <a:solidFill>
                <a:srgbClr val="FF0000"/>
              </a:solidFill>
              <a:latin typeface="Arial" panose="020B0604020202020204" pitchFamily="34" charset="0"/>
              <a:cs typeface="Arial" panose="020B0604020202020204" pitchFamily="34" charset="0"/>
            </a:endParaRPr>
          </a:p>
          <a:p>
            <a:endParaRPr lang="es-MX" sz="1200" dirty="0" smtClean="0">
              <a:solidFill>
                <a:srgbClr val="FF0000"/>
              </a:solidFill>
              <a:latin typeface="Arial" panose="020B0604020202020204" pitchFamily="34" charset="0"/>
              <a:cs typeface="Arial" panose="020B0604020202020204" pitchFamily="34" charset="0"/>
            </a:endParaRPr>
          </a:p>
          <a:p>
            <a:endParaRPr lang="en-US" sz="1200" dirty="0" smtClean="0">
              <a:solidFill>
                <a:srgbClr val="FF0000"/>
              </a:solidFill>
              <a:latin typeface="Arial" panose="020B0604020202020204" pitchFamily="34" charset="0"/>
              <a:cs typeface="Arial" panose="020B0604020202020204" pitchFamily="34" charset="0"/>
            </a:endParaRPr>
          </a:p>
          <a:p>
            <a:endParaRPr lang="en-US" sz="1200" dirty="0" smtClean="0">
              <a:solidFill>
                <a:srgbClr val="FF0000"/>
              </a:solidFill>
              <a:latin typeface="Arial" panose="020B0604020202020204" pitchFamily="34" charset="0"/>
              <a:cs typeface="Arial" panose="020B0604020202020204" pitchFamily="34" charset="0"/>
            </a:endParaRPr>
          </a:p>
          <a:p>
            <a:r>
              <a:rPr lang="en-US" sz="1200" dirty="0" smtClean="0">
                <a:solidFill>
                  <a:srgbClr val="FF0000"/>
                </a:solidFill>
                <a:latin typeface="Arial" panose="020B0604020202020204" pitchFamily="34" charset="0"/>
                <a:cs typeface="Arial" panose="020B0604020202020204" pitchFamily="34" charset="0"/>
              </a:rPr>
              <a:t>With the Distributor channel being our primary sales channel</a:t>
            </a:r>
            <a:r>
              <a:rPr lang="en-US" sz="1200" baseline="0" dirty="0" smtClean="0">
                <a:solidFill>
                  <a:srgbClr val="FF0000"/>
                </a:solidFill>
                <a:latin typeface="Arial" panose="020B0604020202020204" pitchFamily="34" charset="0"/>
                <a:cs typeface="Arial" panose="020B0604020202020204" pitchFamily="34" charset="0"/>
              </a:rPr>
              <a:t> globally, a</a:t>
            </a:r>
            <a:r>
              <a:rPr lang="en-US" sz="1200" dirty="0" smtClean="0">
                <a:solidFill>
                  <a:srgbClr val="FF0000"/>
                </a:solidFill>
                <a:latin typeface="Arial" panose="020B0604020202020204" pitchFamily="34" charset="0"/>
                <a:cs typeface="Arial" panose="020B0604020202020204" pitchFamily="34" charset="0"/>
              </a:rPr>
              <a:t>chieving</a:t>
            </a:r>
            <a:r>
              <a:rPr lang="en-US" sz="1200" baseline="0" dirty="0" smtClean="0">
                <a:solidFill>
                  <a:srgbClr val="FF0000"/>
                </a:solidFill>
                <a:latin typeface="Arial" panose="020B0604020202020204" pitchFamily="34" charset="0"/>
                <a:cs typeface="Arial" panose="020B0604020202020204" pitchFamily="34" charset="0"/>
              </a:rPr>
              <a:t> Distributor Excellence is a strategic priority that underpins everything we do</a:t>
            </a:r>
            <a:r>
              <a:rPr lang="en-US" sz="1200" dirty="0" smtClean="0">
                <a:solidFill>
                  <a:srgbClr val="FF0000"/>
                </a:solidFill>
                <a:latin typeface="Arial" panose="020B0604020202020204" pitchFamily="34" charset="0"/>
                <a:cs typeface="Arial" panose="020B0604020202020204" pitchFamily="34" charset="0"/>
              </a:rPr>
              <a:t>. </a:t>
            </a:r>
            <a:endParaRPr lang="en-US" sz="1200" baseline="0" dirty="0" smtClean="0">
              <a:solidFill>
                <a:srgbClr val="FF0000"/>
              </a:solidFill>
              <a:latin typeface="Arial" panose="020B0604020202020204" pitchFamily="34" charset="0"/>
              <a:cs typeface="Arial" panose="020B0604020202020204" pitchFamily="34" charset="0"/>
            </a:endParaRPr>
          </a:p>
          <a:p>
            <a:endParaRPr lang="en-US" sz="1200" dirty="0" smtClean="0">
              <a:solidFill>
                <a:schemeClr val="tx1"/>
              </a:solidFill>
              <a:latin typeface="Arial" panose="020B0604020202020204" pitchFamily="34" charset="0"/>
              <a:cs typeface="Arial" panose="020B0604020202020204" pitchFamily="34" charset="0"/>
            </a:endParaRPr>
          </a:p>
          <a:p>
            <a:r>
              <a:rPr lang="en-US" sz="1200" dirty="0" smtClean="0">
                <a:solidFill>
                  <a:schemeClr val="tx1"/>
                </a:solidFill>
                <a:latin typeface="Arial" panose="020B0604020202020204" pitchFamily="34" charset="0"/>
                <a:cs typeface="Arial" panose="020B0604020202020204" pitchFamily="34" charset="0"/>
              </a:rPr>
              <a:t>We are convinced that</a:t>
            </a:r>
            <a:r>
              <a:rPr lang="en-US" sz="1200" baseline="0" dirty="0" smtClean="0">
                <a:solidFill>
                  <a:schemeClr val="tx1"/>
                </a:solidFill>
                <a:latin typeface="Arial" panose="020B0604020202020204" pitchFamily="34" charset="0"/>
                <a:cs typeface="Arial" panose="020B0604020202020204" pitchFamily="34" charset="0"/>
              </a:rPr>
              <a:t> we will both </a:t>
            </a:r>
            <a:r>
              <a:rPr lang="en-US" sz="1200" b="1" baseline="0" dirty="0" smtClean="0">
                <a:solidFill>
                  <a:schemeClr val="tx1"/>
                </a:solidFill>
                <a:latin typeface="Arial" panose="020B0604020202020204" pitchFamily="34" charset="0"/>
                <a:cs typeface="Arial" panose="020B0604020202020204" pitchFamily="34" charset="0"/>
              </a:rPr>
              <a:t>outperform our competition </a:t>
            </a:r>
            <a:r>
              <a:rPr lang="en-US" sz="1200" baseline="0" dirty="0" smtClean="0">
                <a:solidFill>
                  <a:schemeClr val="tx1"/>
                </a:solidFill>
                <a:latin typeface="Arial" panose="020B0604020202020204" pitchFamily="34" charset="0"/>
                <a:cs typeface="Arial" panose="020B0604020202020204" pitchFamily="34" charset="0"/>
              </a:rPr>
              <a:t>by taking a </a:t>
            </a:r>
            <a:r>
              <a:rPr lang="en-US" sz="1200" b="1" baseline="0" dirty="0" smtClean="0">
                <a:solidFill>
                  <a:schemeClr val="tx1"/>
                </a:solidFill>
                <a:latin typeface="Arial" panose="020B0604020202020204" pitchFamily="34" charset="0"/>
                <a:cs typeface="Arial" panose="020B0604020202020204" pitchFamily="34" charset="0"/>
              </a:rPr>
              <a:t>long-term view of the business </a:t>
            </a:r>
            <a:r>
              <a:rPr lang="en-US" sz="1200" baseline="0" dirty="0" smtClean="0">
                <a:solidFill>
                  <a:schemeClr val="tx1"/>
                </a:solidFill>
                <a:latin typeface="Arial" panose="020B0604020202020204" pitchFamily="34" charset="0"/>
                <a:cs typeface="Arial" panose="020B0604020202020204" pitchFamily="34" charset="0"/>
              </a:rPr>
              <a:t>and leveraging our </a:t>
            </a:r>
            <a:r>
              <a:rPr lang="en-US" sz="1200" b="1" baseline="0" dirty="0" smtClean="0">
                <a:solidFill>
                  <a:schemeClr val="tx1"/>
                </a:solidFill>
                <a:latin typeface="Arial" panose="020B0604020202020204" pitchFamily="34" charset="0"/>
                <a:cs typeface="Arial" panose="020B0604020202020204" pitchFamily="34" charset="0"/>
              </a:rPr>
              <a:t>Winning Advantage</a:t>
            </a:r>
            <a:r>
              <a:rPr lang="en-US" sz="1200" baseline="0" dirty="0" smtClean="0">
                <a:solidFill>
                  <a:schemeClr val="tx1"/>
                </a:solidFill>
                <a:latin typeface="Arial" panose="020B0604020202020204" pitchFamily="34" charset="0"/>
                <a:cs typeface="Arial" panose="020B0604020202020204" pitchFamily="34" charset="0"/>
              </a:rPr>
              <a:t>:</a:t>
            </a:r>
          </a:p>
          <a:p>
            <a:endParaRPr lang="en-US" sz="1200" baseline="0"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aseline="0" dirty="0" smtClean="0">
                <a:solidFill>
                  <a:schemeClr val="tx1"/>
                </a:solidFill>
                <a:latin typeface="Arial" panose="020B0604020202020204" pitchFamily="34" charset="0"/>
                <a:cs typeface="Arial" panose="020B0604020202020204" pitchFamily="34" charset="0"/>
              </a:rPr>
              <a:t>That means both </a:t>
            </a:r>
            <a:r>
              <a:rPr lang="en-US" sz="1200" b="1" baseline="0" dirty="0" smtClean="0">
                <a:solidFill>
                  <a:schemeClr val="tx1"/>
                </a:solidFill>
                <a:latin typeface="Arial" panose="020B0604020202020204" pitchFamily="34" charset="0"/>
                <a:cs typeface="Arial" panose="020B0604020202020204" pitchFamily="34" charset="0"/>
              </a:rPr>
              <a:t>looking within </a:t>
            </a:r>
            <a:r>
              <a:rPr lang="en-US" sz="1200" baseline="0" dirty="0" smtClean="0">
                <a:solidFill>
                  <a:schemeClr val="tx1"/>
                </a:solidFill>
                <a:latin typeface="Arial" panose="020B0604020202020204" pitchFamily="34" charset="0"/>
                <a:cs typeface="Arial" panose="020B0604020202020204" pitchFamily="34" charset="0"/>
              </a:rPr>
              <a:t>– ExxonMobil making the organizational changes and financial investments necessary to position our business to succeed now and in the decades to come</a:t>
            </a:r>
          </a:p>
          <a:p>
            <a:pPr marL="0" indent="0">
              <a:buFont typeface="Arial" panose="020B0604020202020204" pitchFamily="34" charset="0"/>
              <a:buNone/>
            </a:pPr>
            <a:endParaRPr lang="en-US" sz="1200" baseline="0"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aseline="0" dirty="0" smtClean="0">
                <a:solidFill>
                  <a:schemeClr val="tx1"/>
                </a:solidFill>
                <a:latin typeface="Arial" panose="020B0604020202020204" pitchFamily="34" charset="0"/>
                <a:cs typeface="Arial" panose="020B0604020202020204" pitchFamily="34" charset="0"/>
              </a:rPr>
              <a:t>and </a:t>
            </a:r>
            <a:r>
              <a:rPr lang="en-US" sz="1200" b="1" baseline="0" dirty="0" smtClean="0">
                <a:solidFill>
                  <a:schemeClr val="tx1"/>
                </a:solidFill>
                <a:latin typeface="Arial" panose="020B0604020202020204" pitchFamily="34" charset="0"/>
                <a:cs typeface="Arial" panose="020B0604020202020204" pitchFamily="34" charset="0"/>
              </a:rPr>
              <a:t>looking to you</a:t>
            </a:r>
            <a:r>
              <a:rPr lang="en-US" sz="1200" baseline="0" dirty="0" smtClean="0">
                <a:solidFill>
                  <a:schemeClr val="tx1"/>
                </a:solidFill>
                <a:latin typeface="Arial" panose="020B0604020202020204" pitchFamily="34" charset="0"/>
                <a:cs typeface="Arial" panose="020B0604020202020204" pitchFamily="34" charset="0"/>
              </a:rPr>
              <a:t>, our Distributor network, to be the best you can be – because it will enable you to be more successful.</a:t>
            </a:r>
            <a:endParaRPr lang="en-US" sz="1200" dirty="0" smtClean="0">
              <a:solidFill>
                <a:schemeClr val="tx1"/>
              </a:solidFill>
              <a:latin typeface="Arial" panose="020B0604020202020204" pitchFamily="34" charset="0"/>
              <a:cs typeface="Arial" panose="020B0604020202020204" pitchFamily="34" charset="0"/>
            </a:endParaRPr>
          </a:p>
          <a:p>
            <a:endParaRPr lang="en-US" sz="1200" dirty="0" smtClean="0">
              <a:solidFill>
                <a:schemeClr val="tx1"/>
              </a:solidFill>
              <a:latin typeface="Arial" panose="020B0604020202020204" pitchFamily="34" charset="0"/>
              <a:cs typeface="Arial" panose="020B0604020202020204"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2000" b="1" baseline="0" dirty="0" smtClean="0">
                <a:solidFill>
                  <a:schemeClr val="tx1"/>
                </a:solidFill>
                <a:latin typeface="Arial" panose="020B0604020202020204" pitchFamily="34" charset="0"/>
                <a:cs typeface="Arial" panose="020B0604020202020204" pitchFamily="34" charset="0"/>
              </a:rPr>
              <a:t>We know that </a:t>
            </a:r>
            <a:r>
              <a:rPr lang="en-GB" sz="1200" b="1" baseline="0" dirty="0" smtClean="0">
                <a:solidFill>
                  <a:schemeClr val="tx1"/>
                </a:solidFill>
                <a:latin typeface="Arial" panose="020B0604020202020204" pitchFamily="34" charset="0"/>
                <a:cs typeface="Arial" panose="020B0604020202020204" pitchFamily="34" charset="0"/>
              </a:rPr>
              <a:t>Excellent Distributors are more profitable, and our overarching objective is to enable you to fulfil your potential</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b="1" baseline="0" dirty="0" smtClean="0">
              <a:solidFill>
                <a:schemeClr val="tx1"/>
              </a:solidFill>
              <a:latin typeface="Arial" panose="020B0604020202020204" pitchFamily="34" charset="0"/>
              <a:cs typeface="Arial" panose="020B0604020202020204"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solidFill>
                  <a:schemeClr val="tx1"/>
                </a:solidFill>
                <a:latin typeface="Arial" panose="020B0604020202020204" pitchFamily="34" charset="0"/>
                <a:cs typeface="Arial" panose="020B0604020202020204" pitchFamily="34" charset="0"/>
              </a:rPr>
              <a:t>We would like to now</a:t>
            </a:r>
            <a:r>
              <a:rPr lang="en-US" sz="1200" baseline="0" dirty="0" smtClean="0">
                <a:solidFill>
                  <a:schemeClr val="tx1"/>
                </a:solidFill>
                <a:latin typeface="Arial" panose="020B0604020202020204" pitchFamily="34" charset="0"/>
                <a:cs typeface="Arial" panose="020B0604020202020204" pitchFamily="34" charset="0"/>
              </a:rPr>
              <a:t> spend some time talking in more detail about our vision for Distributor Excellence.</a:t>
            </a:r>
          </a:p>
          <a:p>
            <a:endParaRPr lang="en-US" sz="1200" dirty="0" smtClean="0">
              <a:solidFill>
                <a:schemeClr val="tx1"/>
              </a:solidFill>
              <a:latin typeface="Arial" panose="020B0604020202020204" pitchFamily="34" charset="0"/>
              <a:cs typeface="Arial" panose="020B0604020202020204" pitchFamily="34" charset="0"/>
            </a:endParaRPr>
          </a:p>
          <a:p>
            <a:endParaRPr lang="en-US" sz="1200" dirty="0" smtClean="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E3EC164-460E-4E7E-9B09-388C330ED891}" type="slidenum">
              <a:rPr lang="en-US" smtClean="0"/>
              <a:pPr>
                <a:defRPr/>
              </a:pPr>
              <a:t>2</a:t>
            </a:fld>
            <a:endParaRPr lang="en-US"/>
          </a:p>
        </p:txBody>
      </p:sp>
    </p:spTree>
    <p:extLst>
      <p:ext uri="{BB962C8B-B14F-4D97-AF65-F5344CB8AC3E}">
        <p14:creationId xmlns:p14="http://schemas.microsoft.com/office/powerpoint/2010/main" val="1786324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3</a:t>
            </a:fld>
            <a:endParaRPr lang="en-US" dirty="0"/>
          </a:p>
        </p:txBody>
      </p:sp>
    </p:spTree>
    <p:extLst>
      <p:ext uri="{BB962C8B-B14F-4D97-AF65-F5344CB8AC3E}">
        <p14:creationId xmlns:p14="http://schemas.microsoft.com/office/powerpoint/2010/main" val="3569985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8</a:t>
            </a:fld>
            <a:endParaRPr lang="en-US" dirty="0"/>
          </a:p>
        </p:txBody>
      </p:sp>
    </p:spTree>
    <p:extLst>
      <p:ext uri="{BB962C8B-B14F-4D97-AF65-F5344CB8AC3E}">
        <p14:creationId xmlns:p14="http://schemas.microsoft.com/office/powerpoint/2010/main" val="3950678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11</a:t>
            </a:fld>
            <a:endParaRPr lang="en-US" dirty="0"/>
          </a:p>
        </p:txBody>
      </p:sp>
    </p:spTree>
    <p:extLst>
      <p:ext uri="{BB962C8B-B14F-4D97-AF65-F5344CB8AC3E}">
        <p14:creationId xmlns:p14="http://schemas.microsoft.com/office/powerpoint/2010/main" val="3496669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12</a:t>
            </a:fld>
            <a:endParaRPr lang="en-US" dirty="0"/>
          </a:p>
        </p:txBody>
      </p:sp>
    </p:spTree>
    <p:extLst>
      <p:ext uri="{BB962C8B-B14F-4D97-AF65-F5344CB8AC3E}">
        <p14:creationId xmlns:p14="http://schemas.microsoft.com/office/powerpoint/2010/main" val="1677470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16</a:t>
            </a:fld>
            <a:endParaRPr lang="en-US" dirty="0"/>
          </a:p>
        </p:txBody>
      </p:sp>
    </p:spTree>
    <p:extLst>
      <p:ext uri="{BB962C8B-B14F-4D97-AF65-F5344CB8AC3E}">
        <p14:creationId xmlns:p14="http://schemas.microsoft.com/office/powerpoint/2010/main" val="73497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EC3AE7-E7CD-3E40-8A99-1203D93D3F3D}" type="slidenum">
              <a:rPr lang="en-US" smtClean="0"/>
              <a:pPr/>
              <a:t>22</a:t>
            </a:fld>
            <a:endParaRPr lang="en-US" dirty="0"/>
          </a:p>
        </p:txBody>
      </p:sp>
    </p:spTree>
    <p:extLst>
      <p:ext uri="{BB962C8B-B14F-4D97-AF65-F5344CB8AC3E}">
        <p14:creationId xmlns:p14="http://schemas.microsoft.com/office/powerpoint/2010/main" val="145548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23</a:t>
            </a:fld>
            <a:endParaRPr lang="en-US" dirty="0"/>
          </a:p>
        </p:txBody>
      </p:sp>
    </p:spTree>
    <p:extLst>
      <p:ext uri="{BB962C8B-B14F-4D97-AF65-F5344CB8AC3E}">
        <p14:creationId xmlns:p14="http://schemas.microsoft.com/office/powerpoint/2010/main" val="281251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Tagline">
    <p:spTree>
      <p:nvGrpSpPr>
        <p:cNvPr id="1" name=""/>
        <p:cNvGrpSpPr/>
        <p:nvPr/>
      </p:nvGrpSpPr>
      <p:grpSpPr>
        <a:xfrm>
          <a:off x="0" y="0"/>
          <a:ext cx="0" cy="0"/>
          <a:chOff x="0" y="0"/>
          <a:chExt cx="0" cy="0"/>
        </a:xfrm>
      </p:grpSpPr>
      <p:pic>
        <p:nvPicPr>
          <p:cNvPr id="3" name="Picture 2" descr="WS_cover_powerpoint_viz_cover_blu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01806"/>
            <a:ext cx="9144000" cy="2312670"/>
          </a:xfrm>
          <a:prstGeom prst="rect">
            <a:avLst/>
          </a:prstGeom>
        </p:spPr>
      </p:pic>
      <p:sp>
        <p:nvSpPr>
          <p:cNvPr id="12" name="Content Placeholder 4"/>
          <p:cNvSpPr>
            <a:spLocks noGrp="1"/>
          </p:cNvSpPr>
          <p:nvPr>
            <p:ph sz="quarter" idx="11" hasCustomPrompt="1"/>
          </p:nvPr>
        </p:nvSpPr>
        <p:spPr>
          <a:xfrm>
            <a:off x="360045" y="1179576"/>
            <a:ext cx="5028478" cy="235744"/>
          </a:xfrm>
        </p:spPr>
        <p:txBody>
          <a:bodyPr/>
          <a:lstStyle>
            <a:lvl1pPr marL="0" indent="0">
              <a:buNone/>
              <a:defRPr lang="en-US" sz="1400" kern="1200" dirty="0" smtClean="0">
                <a:solidFill>
                  <a:srgbClr val="000000"/>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dirty="0"/>
              <a:t>Month Date, Year or sub-headline</a:t>
            </a:r>
          </a:p>
        </p:txBody>
      </p:sp>
      <p:sp>
        <p:nvSpPr>
          <p:cNvPr id="7" name="Content Placeholder 4"/>
          <p:cNvSpPr>
            <a:spLocks noGrp="1"/>
          </p:cNvSpPr>
          <p:nvPr>
            <p:ph sz="quarter" idx="12" hasCustomPrompt="1"/>
          </p:nvPr>
        </p:nvSpPr>
        <p:spPr bwMode="white">
          <a:xfrm>
            <a:off x="360045" y="303544"/>
            <a:ext cx="5026672" cy="235744"/>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ea typeface="+mn-ea"/>
                <a:cs typeface="+mn-cs"/>
              </a:defRPr>
            </a:lvl1pPr>
          </a:lstStyle>
          <a:p>
            <a:r>
              <a:rPr lang="en-US" sz="1100" dirty="0">
                <a:solidFill>
                  <a:schemeClr val="tx1">
                    <a:lumMod val="50000"/>
                    <a:lumOff val="50000"/>
                  </a:schemeClr>
                </a:solidFill>
              </a:rPr>
              <a:t>Extra copy line separated by two spaces, no comma </a:t>
            </a:r>
            <a:r>
              <a:rPr lang="en-US" sz="1100" dirty="0">
                <a:solidFill>
                  <a:srgbClr val="7F7F7F"/>
                </a:solidFill>
              </a:rPr>
              <a:t>(optional)</a:t>
            </a:r>
          </a:p>
        </p:txBody>
      </p:sp>
      <p:sp>
        <p:nvSpPr>
          <p:cNvPr id="8" name="Content Placeholder 4"/>
          <p:cNvSpPr>
            <a:spLocks noGrp="1"/>
          </p:cNvSpPr>
          <p:nvPr>
            <p:ph sz="quarter" idx="13" hasCustomPrompt="1"/>
          </p:nvPr>
        </p:nvSpPr>
        <p:spPr bwMode="white">
          <a:xfrm>
            <a:off x="360045" y="3575345"/>
            <a:ext cx="5026672" cy="559098"/>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ea typeface="+mn-ea"/>
                <a:cs typeface="+mn-cs"/>
              </a:defRPr>
            </a:lvl1pPr>
          </a:lstStyle>
          <a:p>
            <a:pPr>
              <a:lnSpc>
                <a:spcPct val="110000"/>
              </a:lnSpc>
            </a:pPr>
            <a:r>
              <a:rPr lang="en-US" sz="1100" dirty="0">
                <a:solidFill>
                  <a:srgbClr val="7F7F7F"/>
                </a:solidFill>
              </a:rPr>
              <a:t>Presenter name (optional)</a:t>
            </a:r>
          </a:p>
          <a:p>
            <a:r>
              <a:rPr lang="en-US" sz="1100" dirty="0">
                <a:solidFill>
                  <a:srgbClr val="7F7F7F"/>
                </a:solidFill>
              </a:rPr>
              <a:t>Title (optional)</a:t>
            </a:r>
          </a:p>
          <a:p>
            <a:r>
              <a:rPr lang="en-US" sz="1100" dirty="0">
                <a:solidFill>
                  <a:srgbClr val="7F7F7F"/>
                </a:solidFill>
              </a:rPr>
              <a:t>Location (optional)</a:t>
            </a:r>
          </a:p>
        </p:txBody>
      </p:sp>
      <p:pic>
        <p:nvPicPr>
          <p:cNvPr id="13" name="Picture 12" descr="exmo_elh_tm_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064" y="2927814"/>
            <a:ext cx="1527048" cy="276448"/>
          </a:xfrm>
          <a:prstGeom prst="rect">
            <a:avLst/>
          </a:prstGeom>
        </p:spPr>
      </p:pic>
      <p:sp>
        <p:nvSpPr>
          <p:cNvPr id="11" name="Title 1"/>
          <p:cNvSpPr>
            <a:spLocks noGrp="1"/>
          </p:cNvSpPr>
          <p:nvPr>
            <p:ph type="ctrTitle"/>
          </p:nvPr>
        </p:nvSpPr>
        <p:spPr>
          <a:xfrm>
            <a:off x="360046" y="1485900"/>
            <a:ext cx="8429625" cy="1737360"/>
          </a:xfrm>
        </p:spPr>
        <p:txBody>
          <a:bodyPr>
            <a:noAutofit/>
          </a:bodyPr>
          <a:lstStyle>
            <a:lvl1pPr>
              <a:lnSpc>
                <a:spcPct val="90000"/>
              </a:lnSpc>
              <a:defRPr sz="4000" b="0" i="0" baseline="0">
                <a:solidFill>
                  <a:srgbClr val="000000"/>
                </a:solidFill>
                <a:latin typeface="+mn-lt"/>
                <a:cs typeface="Arial"/>
              </a:defRPr>
            </a:lvl1pPr>
          </a:lstStyle>
          <a:p>
            <a:r>
              <a:rPr lang="en-US" dirty="0"/>
              <a:t>Click to edit Master title style</a:t>
            </a:r>
          </a:p>
        </p:txBody>
      </p:sp>
      <p:sp>
        <p:nvSpPr>
          <p:cNvPr id="10" name="Footer Placeholder 2"/>
          <p:cNvSpPr>
            <a:spLocks noGrp="1"/>
          </p:cNvSpPr>
          <p:nvPr>
            <p:ph type="ftr" sz="quarter" idx="3"/>
          </p:nvPr>
        </p:nvSpPr>
        <p:spPr>
          <a:xfrm>
            <a:off x="7477441" y="4768455"/>
            <a:ext cx="1312230" cy="228600"/>
          </a:xfrm>
          <a:prstGeom prst="rect">
            <a:avLst/>
          </a:prstGeom>
          <a:noFill/>
          <a:ln>
            <a:noFill/>
          </a:ln>
        </p:spPr>
        <p:txBody>
          <a:bodyPr lIns="0" tIns="0" rIns="0" bIns="0" anchor="b"/>
          <a:lstStyle>
            <a:lvl1pPr>
              <a:defRPr lang="en-US" sz="700">
                <a:latin typeface="+mn-lt"/>
                <a:ea typeface="EMprint" panose="020B0503020204020204" pitchFamily="34" charset="0"/>
                <a:cs typeface="Arial" charset="0"/>
              </a:defRPr>
            </a:lvl1pPr>
          </a:lstStyle>
          <a:p>
            <a:pPr algn="r"/>
            <a:r>
              <a:rPr lang="en-US" dirty="0"/>
              <a:t>Proprietary</a:t>
            </a:r>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40910" y="309053"/>
            <a:ext cx="2351797" cy="301814"/>
          </a:xfrm>
          <a:prstGeom prst="rect">
            <a:avLst/>
          </a:prstGeom>
        </p:spPr>
      </p:pic>
    </p:spTree>
    <p:extLst>
      <p:ext uri="{BB962C8B-B14F-4D97-AF65-F5344CB8AC3E}">
        <p14:creationId xmlns:p14="http://schemas.microsoft.com/office/powerpoint/2010/main" val="1866769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pic>
        <p:nvPicPr>
          <p:cNvPr id="3" name="Picture 2" descr="exmo_r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38700" y="2144168"/>
            <a:ext cx="4266600" cy="855166"/>
          </a:xfrm>
          <a:prstGeom prst="rect">
            <a:avLst/>
          </a:prstGeom>
        </p:spPr>
      </p:pic>
    </p:spTree>
    <p:extLst>
      <p:ext uri="{BB962C8B-B14F-4D97-AF65-F5344CB8AC3E}">
        <p14:creationId xmlns:p14="http://schemas.microsoft.com/office/powerpoint/2010/main" val="1440733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ack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438700" y="2297977"/>
            <a:ext cx="4266600" cy="547547"/>
          </a:xfrm>
          <a:prstGeom prst="rect">
            <a:avLst/>
          </a:prstGeom>
        </p:spPr>
      </p:pic>
    </p:spTree>
    <p:extLst>
      <p:ext uri="{BB962C8B-B14F-4D97-AF65-F5344CB8AC3E}">
        <p14:creationId xmlns:p14="http://schemas.microsoft.com/office/powerpoint/2010/main" val="39046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actoid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57189" y="1289305"/>
            <a:ext cx="8429625" cy="1642871"/>
          </a:xfrm>
        </p:spPr>
        <p:txBody>
          <a:bodyPr anchor="b">
            <a:noAutofit/>
          </a:bodyPr>
          <a:lstStyle>
            <a:lvl1pPr>
              <a:lnSpc>
                <a:spcPct val="90000"/>
              </a:lnSpc>
              <a:defRPr sz="11600" b="0" i="0" baseline="0">
                <a:solidFill>
                  <a:schemeClr val="bg1"/>
                </a:solidFill>
                <a:latin typeface="EMprint" panose="020B0503020204020204" pitchFamily="34" charset="0"/>
                <a:cs typeface="EMprint"/>
              </a:defRPr>
            </a:lvl1pPr>
          </a:lstStyle>
          <a:p>
            <a:r>
              <a:rPr lang="en-US" dirty="0"/>
              <a:t>Data</a:t>
            </a:r>
          </a:p>
        </p:txBody>
      </p:sp>
      <p:sp>
        <p:nvSpPr>
          <p:cNvPr id="12" name="Content Placeholder 4"/>
          <p:cNvSpPr>
            <a:spLocks noGrp="1"/>
          </p:cNvSpPr>
          <p:nvPr>
            <p:ph sz="quarter" idx="11"/>
          </p:nvPr>
        </p:nvSpPr>
        <p:spPr>
          <a:xfrm>
            <a:off x="357189" y="2817495"/>
            <a:ext cx="8429625" cy="1371600"/>
          </a:xfrm>
        </p:spPr>
        <p:txBody>
          <a:bodyPr/>
          <a:lstStyle>
            <a:lvl1pPr marL="0" indent="0">
              <a:lnSpc>
                <a:spcPct val="90000"/>
              </a:lnSpc>
              <a:buNone/>
              <a:defRPr lang="en-US" sz="3200" kern="1200" dirty="0" smtClean="0">
                <a:solidFill>
                  <a:schemeClr val="bg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76568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oid Whit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60046" y="1289305"/>
            <a:ext cx="8429625" cy="1642871"/>
          </a:xfrm>
        </p:spPr>
        <p:txBody>
          <a:bodyPr anchor="b">
            <a:noAutofit/>
          </a:bodyPr>
          <a:lstStyle>
            <a:lvl1pPr>
              <a:lnSpc>
                <a:spcPct val="90000"/>
              </a:lnSpc>
              <a:defRPr sz="11600" b="0" i="0" baseline="0">
                <a:solidFill>
                  <a:schemeClr val="accent2"/>
                </a:solidFill>
                <a:latin typeface="EMprint" panose="020B0503020204020204" pitchFamily="34" charset="0"/>
                <a:cs typeface="EMprint"/>
              </a:defRPr>
            </a:lvl1pPr>
          </a:lstStyle>
          <a:p>
            <a:r>
              <a:rPr lang="en-US" dirty="0"/>
              <a:t>Data</a:t>
            </a:r>
          </a:p>
        </p:txBody>
      </p:sp>
      <p:sp>
        <p:nvSpPr>
          <p:cNvPr id="12" name="Content Placeholder 4"/>
          <p:cNvSpPr>
            <a:spLocks noGrp="1"/>
          </p:cNvSpPr>
          <p:nvPr>
            <p:ph sz="quarter" idx="11"/>
          </p:nvPr>
        </p:nvSpPr>
        <p:spPr>
          <a:xfrm>
            <a:off x="360044" y="2817495"/>
            <a:ext cx="8429625" cy="1371600"/>
          </a:xfrm>
        </p:spPr>
        <p:txBody>
          <a:bodyPr/>
          <a:lstStyle>
            <a:lvl1pPr marL="0" indent="0">
              <a:lnSpc>
                <a:spcPct val="90000"/>
              </a:lnSpc>
              <a:buNone/>
              <a:defRPr lang="en-US" sz="3200" kern="1200" dirty="0" smtClean="0">
                <a:solidFill>
                  <a:schemeClr val="accent2"/>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Click to edit Master text styles</a:t>
            </a:r>
          </a:p>
        </p:txBody>
      </p:sp>
      <p:sp>
        <p:nvSpPr>
          <p:cNvPr id="2" name="Slide Number Placeholder 1"/>
          <p:cNvSpPr>
            <a:spLocks noGrp="1"/>
          </p:cNvSpPr>
          <p:nvPr>
            <p:ph type="sldNum" sz="quarter" idx="12"/>
          </p:nvPr>
        </p:nvSpPr>
        <p:spPr/>
        <p:txBody>
          <a:bodyPr/>
          <a:lstStyle>
            <a:lvl1pPr>
              <a:defRPr/>
            </a:lvl1pPr>
          </a:lstStyle>
          <a:p>
            <a:pPr algn="r"/>
            <a:fld id="{6BCEAF00-35EE-2349-AC37-D94588E1CC52}" type="slidenum">
              <a:rPr lang="en-US" smtClean="0"/>
              <a:pPr algn="r"/>
              <a:t>‹Nº›</a:t>
            </a:fld>
            <a:endParaRPr lang="en-US" dirty="0"/>
          </a:p>
        </p:txBody>
      </p:sp>
      <p:sp>
        <p:nvSpPr>
          <p:cNvPr id="3" name="Footer Placeholder 2"/>
          <p:cNvSpPr>
            <a:spLocks noGrp="1"/>
          </p:cNvSpPr>
          <p:nvPr>
            <p:ph type="ftr" sz="quarter" idx="13"/>
          </p:nvPr>
        </p:nvSpPr>
        <p:spPr/>
        <p:txBody>
          <a:bodyPr/>
          <a:lstStyle>
            <a:lvl1pPr>
              <a:defRPr/>
            </a:lvl1pPr>
          </a:lstStyle>
          <a:p>
            <a:pPr algn="r"/>
            <a:r>
              <a:rPr lang="en-US" dirty="0"/>
              <a:t>Proprietary</a:t>
            </a:r>
          </a:p>
        </p:txBody>
      </p:sp>
    </p:spTree>
    <p:extLst>
      <p:ext uri="{BB962C8B-B14F-4D97-AF65-F5344CB8AC3E}">
        <p14:creationId xmlns:p14="http://schemas.microsoft.com/office/powerpoint/2010/main" val="1195600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Factoids White">
    <p:spTree>
      <p:nvGrpSpPr>
        <p:cNvPr id="1" name=""/>
        <p:cNvGrpSpPr/>
        <p:nvPr/>
      </p:nvGrpSpPr>
      <p:grpSpPr>
        <a:xfrm>
          <a:off x="0" y="0"/>
          <a:ext cx="0" cy="0"/>
          <a:chOff x="0" y="0"/>
          <a:chExt cx="0" cy="0"/>
        </a:xfrm>
      </p:grpSpPr>
      <p:sp>
        <p:nvSpPr>
          <p:cNvPr id="6" name="Content Placeholder 4"/>
          <p:cNvSpPr>
            <a:spLocks noGrp="1"/>
          </p:cNvSpPr>
          <p:nvPr>
            <p:ph sz="quarter" idx="13" hasCustomPrompt="1"/>
          </p:nvPr>
        </p:nvSpPr>
        <p:spPr>
          <a:xfrm>
            <a:off x="5099050" y="1314576"/>
            <a:ext cx="3653684" cy="1371600"/>
          </a:xfrm>
          <a:noFill/>
          <a:ln>
            <a:noFill/>
          </a:ln>
        </p:spPr>
        <p:txBody>
          <a:bodyPr vert="horz" wrap="square" lIns="0" tIns="0" rIns="0" bIns="0" numCol="1" anchor="t" anchorCtr="0" compatLnSpc="1">
            <a:prstTxWarp prst="textNoShape">
              <a:avLst/>
            </a:prstTxWarp>
            <a:noAutofit/>
          </a:bodyPr>
          <a:lstStyle>
            <a:lvl1pPr marL="0" indent="0">
              <a:lnSpc>
                <a:spcPct val="90000"/>
              </a:lnSpc>
              <a:buNone/>
              <a:defRPr lang="en-US" sz="11600" b="0" i="0" baseline="0" dirty="0" smtClean="0">
                <a:solidFill>
                  <a:srgbClr val="00A3E0"/>
                </a:solidFill>
                <a:latin typeface="EMprint" panose="020B0503020204020204" pitchFamily="34" charset="0"/>
                <a:cs typeface="EMprint"/>
              </a:defRPr>
            </a:lvl1pPr>
          </a:lstStyle>
          <a:p>
            <a:pPr lvl="0">
              <a:lnSpc>
                <a:spcPct val="90000"/>
              </a:lnSpc>
            </a:pPr>
            <a:r>
              <a:rPr lang="en-US" dirty="0"/>
              <a:t>Data</a:t>
            </a:r>
          </a:p>
        </p:txBody>
      </p:sp>
      <p:sp>
        <p:nvSpPr>
          <p:cNvPr id="7" name="Content Placeholder 4"/>
          <p:cNvSpPr>
            <a:spLocks noGrp="1"/>
          </p:cNvSpPr>
          <p:nvPr>
            <p:ph sz="quarter" idx="14" hasCustomPrompt="1"/>
          </p:nvPr>
        </p:nvSpPr>
        <p:spPr>
          <a:xfrm>
            <a:off x="360045" y="1314576"/>
            <a:ext cx="3653684" cy="1371600"/>
          </a:xfrm>
          <a:noFill/>
          <a:ln>
            <a:noFill/>
          </a:ln>
        </p:spPr>
        <p:txBody>
          <a:bodyPr vert="horz" wrap="square" lIns="0" tIns="0" rIns="0" bIns="0" numCol="1" anchor="t" anchorCtr="0" compatLnSpc="1">
            <a:prstTxWarp prst="textNoShape">
              <a:avLst/>
            </a:prstTxWarp>
          </a:bodyPr>
          <a:lstStyle>
            <a:lvl1pPr marL="0" indent="0">
              <a:lnSpc>
                <a:spcPct val="90000"/>
              </a:lnSpc>
              <a:buNone/>
              <a:defRPr lang="en-US" sz="11600" dirty="0" smtClean="0">
                <a:solidFill>
                  <a:schemeClr val="accent1"/>
                </a:solidFill>
                <a:latin typeface="EMprint" panose="020B0503020204020204" pitchFamily="34" charset="0"/>
                <a:cs typeface="EMprint"/>
              </a:defRPr>
            </a:lvl1pPr>
          </a:lstStyle>
          <a:p>
            <a:pPr lvl="0"/>
            <a:r>
              <a:rPr lang="en-US" dirty="0"/>
              <a:t>Data</a:t>
            </a:r>
          </a:p>
        </p:txBody>
      </p:sp>
      <p:sp>
        <p:nvSpPr>
          <p:cNvPr id="12" name="Content Placeholder 4"/>
          <p:cNvSpPr>
            <a:spLocks noGrp="1"/>
          </p:cNvSpPr>
          <p:nvPr>
            <p:ph sz="quarter" idx="11"/>
          </p:nvPr>
        </p:nvSpPr>
        <p:spPr>
          <a:xfrm>
            <a:off x="360045" y="2798898"/>
            <a:ext cx="3653684" cy="1371600"/>
          </a:xfrm>
        </p:spPr>
        <p:txBody>
          <a:bodyPr/>
          <a:lstStyle>
            <a:lvl1pPr marL="0" indent="0">
              <a:lnSpc>
                <a:spcPct val="90000"/>
              </a:lnSpc>
              <a:buNone/>
              <a:defRPr lang="en-US" sz="2600" kern="1200" dirty="0" smtClean="0">
                <a:solidFill>
                  <a:schemeClr val="accent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Click to edit Master text styles</a:t>
            </a:r>
          </a:p>
        </p:txBody>
      </p:sp>
      <p:sp>
        <p:nvSpPr>
          <p:cNvPr id="5" name="Content Placeholder 4"/>
          <p:cNvSpPr>
            <a:spLocks noGrp="1"/>
          </p:cNvSpPr>
          <p:nvPr>
            <p:ph sz="quarter" idx="12"/>
          </p:nvPr>
        </p:nvSpPr>
        <p:spPr>
          <a:xfrm>
            <a:off x="5099050" y="2798898"/>
            <a:ext cx="3653684" cy="1371600"/>
          </a:xfrm>
        </p:spPr>
        <p:txBody>
          <a:bodyPr/>
          <a:lstStyle>
            <a:lvl1pPr marL="0" indent="0">
              <a:lnSpc>
                <a:spcPct val="90000"/>
              </a:lnSpc>
              <a:buNone/>
              <a:defRPr lang="en-US" sz="2600" kern="1200" dirty="0" smtClean="0">
                <a:solidFill>
                  <a:srgbClr val="00A3E0"/>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Click to edit Master text styles</a:t>
            </a:r>
          </a:p>
        </p:txBody>
      </p:sp>
      <p:sp>
        <p:nvSpPr>
          <p:cNvPr id="2" name="Slide Number Placeholder 1"/>
          <p:cNvSpPr>
            <a:spLocks noGrp="1"/>
          </p:cNvSpPr>
          <p:nvPr>
            <p:ph type="sldNum" sz="quarter" idx="15"/>
          </p:nvPr>
        </p:nvSpPr>
        <p:spPr/>
        <p:txBody>
          <a:bodyPr/>
          <a:lstStyle>
            <a:lvl1pPr>
              <a:defRPr/>
            </a:lvl1pPr>
          </a:lstStyle>
          <a:p>
            <a:pPr algn="r"/>
            <a:fld id="{6BCEAF00-35EE-2349-AC37-D94588E1CC52}" type="slidenum">
              <a:rPr lang="en-US" smtClean="0"/>
              <a:pPr algn="r"/>
              <a:t>‹Nº›</a:t>
            </a:fld>
            <a:endParaRPr lang="en-US" dirty="0"/>
          </a:p>
        </p:txBody>
      </p:sp>
      <p:sp>
        <p:nvSpPr>
          <p:cNvPr id="3" name="Footer Placeholder 2"/>
          <p:cNvSpPr>
            <a:spLocks noGrp="1"/>
          </p:cNvSpPr>
          <p:nvPr>
            <p:ph type="ftr" sz="quarter" idx="16"/>
          </p:nvPr>
        </p:nvSpPr>
        <p:spPr/>
        <p:txBody>
          <a:bodyPr/>
          <a:lstStyle>
            <a:lvl1pPr>
              <a:defRPr/>
            </a:lvl1pPr>
          </a:lstStyle>
          <a:p>
            <a:pPr algn="r"/>
            <a:r>
              <a:rPr lang="en-US" dirty="0"/>
              <a:t>Proprietary</a:t>
            </a:r>
          </a:p>
        </p:txBody>
      </p:sp>
    </p:spTree>
    <p:extLst>
      <p:ext uri="{BB962C8B-B14F-4D97-AF65-F5344CB8AC3E}">
        <p14:creationId xmlns:p14="http://schemas.microsoft.com/office/powerpoint/2010/main" val="118481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Text Black">
    <p:spTree>
      <p:nvGrpSpPr>
        <p:cNvPr id="1" name=""/>
        <p:cNvGrpSpPr/>
        <p:nvPr/>
      </p:nvGrpSpPr>
      <p:grpSpPr>
        <a:xfrm>
          <a:off x="0" y="0"/>
          <a:ext cx="0" cy="0"/>
          <a:chOff x="0" y="0"/>
          <a:chExt cx="0" cy="0"/>
        </a:xfrm>
      </p:grpSpPr>
      <p:sp>
        <p:nvSpPr>
          <p:cNvPr id="4" name="Title 3"/>
          <p:cNvSpPr>
            <a:spLocks noGrp="1"/>
          </p:cNvSpPr>
          <p:nvPr>
            <p:ph type="ctrTitle"/>
          </p:nvPr>
        </p:nvSpPr>
        <p:spPr>
          <a:xfrm>
            <a:off x="360046"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rgbClr val="000000"/>
                </a:solidFill>
              </a:defRPr>
            </a:lvl1pPr>
          </a:lstStyle>
          <a:p>
            <a:pPr lvl="0">
              <a:lnSpc>
                <a:spcPct val="90000"/>
              </a:lnSpc>
            </a:pPr>
            <a:r>
              <a:rPr lang="en-US"/>
              <a:t>Click to edit Master title style</a:t>
            </a:r>
            <a:endParaRPr lang="en-US" dirty="0"/>
          </a:p>
        </p:txBody>
      </p:sp>
      <p:sp>
        <p:nvSpPr>
          <p:cNvPr id="2" name="Slide Number Placeholder 1"/>
          <p:cNvSpPr>
            <a:spLocks noGrp="1"/>
          </p:cNvSpPr>
          <p:nvPr>
            <p:ph type="sldNum" sz="quarter" idx="10"/>
          </p:nvPr>
        </p:nvSpPr>
        <p:spPr/>
        <p:txBody>
          <a:bodyPr/>
          <a:lstStyle>
            <a:lvl1pPr>
              <a:defRPr/>
            </a:lvl1pPr>
          </a:lstStyle>
          <a:p>
            <a:pPr algn="r"/>
            <a:fld id="{6BCEAF00-35EE-2349-AC37-D94588E1CC52}" type="slidenum">
              <a:rPr lang="en-US" smtClean="0"/>
              <a:pPr algn="r"/>
              <a:t>‹Nº›</a:t>
            </a:fld>
            <a:endParaRPr lang="en-US" dirty="0"/>
          </a:p>
        </p:txBody>
      </p:sp>
      <p:sp>
        <p:nvSpPr>
          <p:cNvPr id="3" name="Footer Placeholder 2"/>
          <p:cNvSpPr>
            <a:spLocks noGrp="1"/>
          </p:cNvSpPr>
          <p:nvPr>
            <p:ph type="ftr" sz="quarter" idx="11"/>
          </p:nvPr>
        </p:nvSpPr>
        <p:spPr/>
        <p:txBody>
          <a:bodyPr/>
          <a:lstStyle>
            <a:lvl1pPr>
              <a:defRPr/>
            </a:lvl1pPr>
          </a:lstStyle>
          <a:p>
            <a:pPr algn="r"/>
            <a:r>
              <a:rPr lang="en-US" dirty="0"/>
              <a:t>Proprietary</a:t>
            </a:r>
          </a:p>
        </p:txBody>
      </p:sp>
    </p:spTree>
    <p:extLst>
      <p:ext uri="{BB962C8B-B14F-4D97-AF65-F5344CB8AC3E}">
        <p14:creationId xmlns:p14="http://schemas.microsoft.com/office/powerpoint/2010/main" val="273568912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Text Cyan">
    <p:spTree>
      <p:nvGrpSpPr>
        <p:cNvPr id="1" name=""/>
        <p:cNvGrpSpPr/>
        <p:nvPr/>
      </p:nvGrpSpPr>
      <p:grpSpPr>
        <a:xfrm>
          <a:off x="0" y="0"/>
          <a:ext cx="0" cy="0"/>
          <a:chOff x="0" y="0"/>
          <a:chExt cx="0" cy="0"/>
        </a:xfrm>
      </p:grpSpPr>
      <p:sp>
        <p:nvSpPr>
          <p:cNvPr id="7" name="Title 3"/>
          <p:cNvSpPr>
            <a:spLocks noGrp="1"/>
          </p:cNvSpPr>
          <p:nvPr>
            <p:ph type="ctrTitle"/>
          </p:nvPr>
        </p:nvSpPr>
        <p:spPr>
          <a:xfrm>
            <a:off x="360046"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accent2"/>
                </a:solidFill>
              </a:defRPr>
            </a:lvl1pPr>
          </a:lstStyle>
          <a:p>
            <a:pPr lvl="0">
              <a:lnSpc>
                <a:spcPct val="90000"/>
              </a:lnSpc>
            </a:pPr>
            <a:r>
              <a:rPr lang="en-US"/>
              <a:t>Click to edit Master title style</a:t>
            </a:r>
            <a:endParaRPr lang="en-US" dirty="0"/>
          </a:p>
        </p:txBody>
      </p:sp>
      <p:sp>
        <p:nvSpPr>
          <p:cNvPr id="2" name="Slide Number Placeholder 1"/>
          <p:cNvSpPr>
            <a:spLocks noGrp="1"/>
          </p:cNvSpPr>
          <p:nvPr>
            <p:ph type="sldNum" sz="quarter" idx="10"/>
          </p:nvPr>
        </p:nvSpPr>
        <p:spPr/>
        <p:txBody>
          <a:bodyPr/>
          <a:lstStyle>
            <a:lvl1pPr>
              <a:defRPr/>
            </a:lvl1pPr>
          </a:lstStyle>
          <a:p>
            <a:pPr algn="r"/>
            <a:fld id="{6BCEAF00-35EE-2349-AC37-D94588E1CC52}" type="slidenum">
              <a:rPr lang="en-US" smtClean="0"/>
              <a:pPr algn="r"/>
              <a:t>‹Nº›</a:t>
            </a:fld>
            <a:endParaRPr lang="en-US" dirty="0"/>
          </a:p>
        </p:txBody>
      </p:sp>
      <p:sp>
        <p:nvSpPr>
          <p:cNvPr id="3" name="Footer Placeholder 2"/>
          <p:cNvSpPr>
            <a:spLocks noGrp="1"/>
          </p:cNvSpPr>
          <p:nvPr>
            <p:ph type="ftr" sz="quarter" idx="11"/>
          </p:nvPr>
        </p:nvSpPr>
        <p:spPr/>
        <p:txBody>
          <a:bodyPr/>
          <a:lstStyle>
            <a:lvl1pPr>
              <a:defRPr/>
            </a:lvl1pPr>
          </a:lstStyle>
          <a:p>
            <a:pPr algn="r"/>
            <a:r>
              <a:rPr lang="en-US" dirty="0"/>
              <a:t>Proprietary</a:t>
            </a:r>
          </a:p>
        </p:txBody>
      </p:sp>
    </p:spTree>
    <p:extLst>
      <p:ext uri="{BB962C8B-B14F-4D97-AF65-F5344CB8AC3E}">
        <p14:creationId xmlns:p14="http://schemas.microsoft.com/office/powerpoint/2010/main" val="4148714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gradFill rotWithShape="1">
          <a:gsLst>
            <a:gs pos="0">
              <a:schemeClr val="accent1"/>
            </a:gs>
            <a:gs pos="100000">
              <a:schemeClr val="accent2"/>
            </a:gs>
          </a:gsLst>
          <a:lin ang="18900000"/>
        </a:grad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357189"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bg1"/>
                </a:solidFill>
              </a:defRPr>
            </a:lvl1pPr>
          </a:lstStyle>
          <a:p>
            <a:pPr lvl="0">
              <a:lnSpc>
                <a:spcPct val="90000"/>
              </a:lnSpc>
            </a:pPr>
            <a:r>
              <a:rPr lang="en-US"/>
              <a:t>Click to edit Master title style</a:t>
            </a:r>
            <a:endParaRPr lang="en-US" dirty="0"/>
          </a:p>
        </p:txBody>
      </p:sp>
    </p:spTree>
    <p:extLst>
      <p:ext uri="{BB962C8B-B14F-4D97-AF65-F5344CB8AC3E}">
        <p14:creationId xmlns:p14="http://schemas.microsoft.com/office/powerpoint/2010/main" val="119064134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ey Messaging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57189" y="857250"/>
            <a:ext cx="8429625" cy="3429000"/>
          </a:xfrm>
        </p:spPr>
        <p:txBody>
          <a:bodyPr anchor="ctr"/>
          <a:lstStyle>
            <a:lvl1pPr marL="0" indent="0">
              <a:buNone/>
              <a:defRPr sz="3800">
                <a:solidFill>
                  <a:schemeClr val="bg1"/>
                </a:solidFill>
              </a:defRPr>
            </a:lvl1pPr>
            <a:lvl2pPr marL="1418" indent="0">
              <a:buNone/>
              <a:defRPr sz="3400">
                <a:solidFill>
                  <a:schemeClr val="bg1"/>
                </a:solidFill>
              </a:defRPr>
            </a:lvl2pPr>
            <a:lvl3pPr>
              <a:defRPr sz="3900"/>
            </a:lvl3pPr>
            <a:lvl4pPr>
              <a:defRPr sz="3900"/>
            </a:lvl4pPr>
            <a:lvl5pPr>
              <a:defRPr sz="39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0467618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Messaging Whit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57189" y="857250"/>
            <a:ext cx="8429625" cy="3429000"/>
          </a:xfrm>
        </p:spPr>
        <p:txBody>
          <a:bodyPr anchor="ctr"/>
          <a:lstStyle>
            <a:lvl1pPr marL="0" indent="0">
              <a:buNone/>
              <a:defRPr sz="3800">
                <a:solidFill>
                  <a:srgbClr val="000000"/>
                </a:solidFill>
              </a:defRPr>
            </a:lvl1pPr>
            <a:lvl2pPr marL="1418" indent="0">
              <a:buNone/>
              <a:defRPr sz="3400">
                <a:solidFill>
                  <a:srgbClr val="000000"/>
                </a:solidFill>
              </a:defRPr>
            </a:lvl2pPr>
            <a:lvl3pPr>
              <a:defRPr sz="3900"/>
            </a:lvl3pPr>
            <a:lvl4pPr>
              <a:defRPr sz="3900"/>
            </a:lvl4pPr>
            <a:lvl5pPr>
              <a:defRPr sz="3900"/>
            </a:lvl5pPr>
          </a:lstStyle>
          <a:p>
            <a:pPr lvl="0"/>
            <a:r>
              <a:rPr lang="en-US"/>
              <a:t>Click to edit Master text styles</a:t>
            </a:r>
          </a:p>
          <a:p>
            <a:pPr lvl="1"/>
            <a:r>
              <a:rPr lang="en-US"/>
              <a:t>Second level</a:t>
            </a:r>
          </a:p>
        </p:txBody>
      </p:sp>
      <p:sp>
        <p:nvSpPr>
          <p:cNvPr id="2" name="Slide Number Placeholder 1"/>
          <p:cNvSpPr>
            <a:spLocks noGrp="1"/>
          </p:cNvSpPr>
          <p:nvPr>
            <p:ph type="sldNum" sz="quarter" idx="11"/>
          </p:nvPr>
        </p:nvSpPr>
        <p:spPr/>
        <p:txBody>
          <a:bodyPr/>
          <a:lstStyle>
            <a:lvl1pPr>
              <a:defRPr/>
            </a:lvl1pPr>
          </a:lstStyle>
          <a:p>
            <a:pPr algn="r"/>
            <a:fld id="{6BCEAF00-35EE-2349-AC37-D94588E1CC52}" type="slidenum">
              <a:rPr lang="en-US" smtClean="0"/>
              <a:pPr algn="r"/>
              <a:t>‹Nº›</a:t>
            </a:fld>
            <a:endParaRPr lang="en-US" dirty="0"/>
          </a:p>
        </p:txBody>
      </p:sp>
      <p:sp>
        <p:nvSpPr>
          <p:cNvPr id="3" name="Footer Placeholder 2"/>
          <p:cNvSpPr>
            <a:spLocks noGrp="1"/>
          </p:cNvSpPr>
          <p:nvPr>
            <p:ph type="ftr" sz="quarter" idx="12"/>
          </p:nvPr>
        </p:nvSpPr>
        <p:spPr/>
        <p:txBody>
          <a:bodyPr/>
          <a:lstStyle>
            <a:lvl1pPr>
              <a:defRPr/>
            </a:lvl1pPr>
          </a:lstStyle>
          <a:p>
            <a:pPr algn="r"/>
            <a:r>
              <a:rPr lang="en-US" dirty="0"/>
              <a:t>Proprietary</a:t>
            </a:r>
          </a:p>
        </p:txBody>
      </p:sp>
    </p:spTree>
    <p:extLst>
      <p:ext uri="{BB962C8B-B14F-4D97-AF65-F5344CB8AC3E}">
        <p14:creationId xmlns:p14="http://schemas.microsoft.com/office/powerpoint/2010/main" val="298882622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Graphic Taglin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24149" t="12632" r="24" b="22909"/>
          <a:stretch/>
        </p:blipFill>
        <p:spPr>
          <a:xfrm flipH="1">
            <a:off x="2858" y="-38100"/>
            <a:ext cx="9144000" cy="5181600"/>
          </a:xfrm>
          <a:prstGeom prst="rect">
            <a:avLst/>
          </a:prstGeom>
        </p:spPr>
      </p:pic>
      <p:pic>
        <p:nvPicPr>
          <p:cNvPr id="13" name="Picture 12"/>
          <p:cNvPicPr>
            <a:picLocks noChangeAspect="1"/>
          </p:cNvPicPr>
          <p:nvPr userDrawn="1"/>
        </p:nvPicPr>
        <p:blipFill>
          <a:blip r:embed="rId3"/>
          <a:stretch>
            <a:fillRect/>
          </a:stretch>
        </p:blipFill>
        <p:spPr>
          <a:xfrm>
            <a:off x="6754904" y="344264"/>
            <a:ext cx="2139327" cy="586787"/>
          </a:xfrm>
          <a:prstGeom prst="rect">
            <a:avLst/>
          </a:prstGeom>
        </p:spPr>
      </p:pic>
      <p:sp>
        <p:nvSpPr>
          <p:cNvPr id="12" name="Content Placeholder 4"/>
          <p:cNvSpPr>
            <a:spLocks noGrp="1"/>
          </p:cNvSpPr>
          <p:nvPr>
            <p:ph sz="quarter" idx="11" hasCustomPrompt="1"/>
          </p:nvPr>
        </p:nvSpPr>
        <p:spPr>
          <a:xfrm>
            <a:off x="360045" y="1179576"/>
            <a:ext cx="5028478" cy="235744"/>
          </a:xfrm>
        </p:spPr>
        <p:txBody>
          <a:bodyPr/>
          <a:lstStyle>
            <a:lvl1pPr marL="0" indent="0">
              <a:buNone/>
              <a:defRPr lang="en-US" sz="1400" kern="1200" dirty="0" smtClean="0">
                <a:solidFill>
                  <a:srgbClr val="000000"/>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dirty="0"/>
              <a:t>Month Date, Year or sub-headline</a:t>
            </a:r>
          </a:p>
        </p:txBody>
      </p:sp>
      <p:sp>
        <p:nvSpPr>
          <p:cNvPr id="7" name="Content Placeholder 4"/>
          <p:cNvSpPr>
            <a:spLocks noGrp="1"/>
          </p:cNvSpPr>
          <p:nvPr>
            <p:ph sz="quarter" idx="12" hasCustomPrompt="1"/>
          </p:nvPr>
        </p:nvSpPr>
        <p:spPr bwMode="white">
          <a:xfrm>
            <a:off x="360045" y="303544"/>
            <a:ext cx="5026672" cy="235744"/>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ea typeface="+mn-ea"/>
                <a:cs typeface="+mn-cs"/>
              </a:defRPr>
            </a:lvl1pPr>
          </a:lstStyle>
          <a:p>
            <a:r>
              <a:rPr lang="en-US" sz="1100" dirty="0">
                <a:solidFill>
                  <a:schemeClr val="tx1">
                    <a:lumMod val="50000"/>
                    <a:lumOff val="50000"/>
                  </a:schemeClr>
                </a:solidFill>
              </a:rPr>
              <a:t>Extra copy line separated by two spaces, no comma </a:t>
            </a:r>
            <a:r>
              <a:rPr lang="en-US" sz="1100" dirty="0">
                <a:solidFill>
                  <a:srgbClr val="7F7F7F"/>
                </a:solidFill>
              </a:rPr>
              <a:t>(optional)</a:t>
            </a:r>
          </a:p>
        </p:txBody>
      </p:sp>
      <p:sp>
        <p:nvSpPr>
          <p:cNvPr id="8" name="Content Placeholder 4"/>
          <p:cNvSpPr>
            <a:spLocks noGrp="1"/>
          </p:cNvSpPr>
          <p:nvPr>
            <p:ph sz="quarter" idx="13" hasCustomPrompt="1"/>
          </p:nvPr>
        </p:nvSpPr>
        <p:spPr bwMode="white">
          <a:xfrm>
            <a:off x="360045" y="3575345"/>
            <a:ext cx="5026672" cy="559098"/>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ea typeface="+mn-ea"/>
                <a:cs typeface="+mn-cs"/>
              </a:defRPr>
            </a:lvl1pPr>
          </a:lstStyle>
          <a:p>
            <a:pPr>
              <a:lnSpc>
                <a:spcPct val="110000"/>
              </a:lnSpc>
            </a:pPr>
            <a:r>
              <a:rPr lang="en-US" sz="1100" dirty="0">
                <a:solidFill>
                  <a:srgbClr val="7F7F7F"/>
                </a:solidFill>
              </a:rPr>
              <a:t>Presenter name (optional)</a:t>
            </a:r>
          </a:p>
          <a:p>
            <a:r>
              <a:rPr lang="en-US" sz="1100" dirty="0">
                <a:solidFill>
                  <a:srgbClr val="7F7F7F"/>
                </a:solidFill>
              </a:rPr>
              <a:t>Title (optional)</a:t>
            </a:r>
          </a:p>
          <a:p>
            <a:r>
              <a:rPr lang="en-US" sz="1100" dirty="0">
                <a:solidFill>
                  <a:srgbClr val="7F7F7F"/>
                </a:solidFill>
              </a:rPr>
              <a:t>Location (optional)</a:t>
            </a:r>
          </a:p>
        </p:txBody>
      </p:sp>
      <p:sp>
        <p:nvSpPr>
          <p:cNvPr id="11" name="Title 1"/>
          <p:cNvSpPr>
            <a:spLocks noGrp="1"/>
          </p:cNvSpPr>
          <p:nvPr>
            <p:ph type="ctrTitle"/>
          </p:nvPr>
        </p:nvSpPr>
        <p:spPr>
          <a:xfrm>
            <a:off x="360046" y="1485900"/>
            <a:ext cx="8429625" cy="1737360"/>
          </a:xfrm>
        </p:spPr>
        <p:txBody>
          <a:bodyPr>
            <a:noAutofit/>
          </a:bodyPr>
          <a:lstStyle>
            <a:lvl1pPr>
              <a:lnSpc>
                <a:spcPct val="90000"/>
              </a:lnSpc>
              <a:defRPr sz="4000" b="0" i="0" baseline="0">
                <a:solidFill>
                  <a:schemeClr val="bg1"/>
                </a:solidFill>
                <a:latin typeface="+mn-lt"/>
                <a:cs typeface="Arial"/>
              </a:defRPr>
            </a:lvl1pPr>
          </a:lstStyle>
          <a:p>
            <a:r>
              <a:rPr lang="en-US" dirty="0"/>
              <a:t>Click to edit Master title style</a:t>
            </a:r>
          </a:p>
        </p:txBody>
      </p:sp>
      <p:sp>
        <p:nvSpPr>
          <p:cNvPr id="10" name="Footer Placeholder 2"/>
          <p:cNvSpPr>
            <a:spLocks noGrp="1"/>
          </p:cNvSpPr>
          <p:nvPr>
            <p:ph type="ftr" sz="quarter" idx="3"/>
          </p:nvPr>
        </p:nvSpPr>
        <p:spPr>
          <a:xfrm>
            <a:off x="7477441" y="4768455"/>
            <a:ext cx="1312230" cy="228600"/>
          </a:xfrm>
          <a:prstGeom prst="rect">
            <a:avLst/>
          </a:prstGeom>
          <a:noFill/>
          <a:ln>
            <a:noFill/>
          </a:ln>
        </p:spPr>
        <p:txBody>
          <a:bodyPr lIns="0" tIns="0" rIns="0" bIns="0" anchor="b"/>
          <a:lstStyle>
            <a:lvl1pPr>
              <a:defRPr lang="en-US" sz="700">
                <a:latin typeface="+mn-lt"/>
                <a:ea typeface="EMprint" panose="020B0503020204020204" pitchFamily="34" charset="0"/>
                <a:cs typeface="Arial" charset="0"/>
              </a:defRPr>
            </a:lvl1pPr>
          </a:lstStyle>
          <a:p>
            <a:pPr algn="r"/>
            <a:r>
              <a:rPr lang="en-US" dirty="0"/>
              <a:t>Proprietary</a:t>
            </a:r>
          </a:p>
        </p:txBody>
      </p:sp>
    </p:spTree>
    <p:extLst>
      <p:ext uri="{BB962C8B-B14F-4D97-AF65-F5344CB8AC3E}">
        <p14:creationId xmlns:p14="http://schemas.microsoft.com/office/powerpoint/2010/main" val="2243427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1_Divider Blu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8270" y="0"/>
            <a:ext cx="3851910" cy="5143500"/>
          </a:xfrm>
          <a:prstGeom prst="rect">
            <a:avLst/>
          </a:prstGeom>
        </p:spPr>
      </p:pic>
      <p:sp>
        <p:nvSpPr>
          <p:cNvPr id="5" name="Title 3"/>
          <p:cNvSpPr>
            <a:spLocks noGrp="1"/>
          </p:cNvSpPr>
          <p:nvPr>
            <p:ph type="ctrTitle"/>
          </p:nvPr>
        </p:nvSpPr>
        <p:spPr>
          <a:xfrm>
            <a:off x="357190" y="1985435"/>
            <a:ext cx="5000623" cy="1172629"/>
          </a:xfrm>
          <a:prstGeom prst="rect">
            <a:avLst/>
          </a:prstGeom>
          <a:noFill/>
          <a:ln>
            <a:noFill/>
          </a:ln>
        </p:spPr>
        <p:txBody>
          <a:bodyPr vert="horz" wrap="square" lIns="182880" tIns="18288" rIns="182880" bIns="18288" numCol="1" anchor="ctr" anchorCtr="0" compatLnSpc="1">
            <a:prstTxWarp prst="textNoShape">
              <a:avLst/>
            </a:prstTxWarp>
            <a:spAutoFit/>
          </a:bodyPr>
          <a:lstStyle>
            <a:lvl1pPr>
              <a:lnSpc>
                <a:spcPct val="90000"/>
              </a:lnSpc>
              <a:defRPr lang="en-US" sz="4100" b="1" baseline="0" dirty="0">
                <a:solidFill>
                  <a:schemeClr val="tx1"/>
                </a:solidFill>
                <a:latin typeface="+mj-lt"/>
              </a:defRPr>
            </a:lvl1pPr>
          </a:lstStyle>
          <a:p>
            <a:pPr lvl="0">
              <a:lnSpc>
                <a:spcPct val="90000"/>
              </a:lnSpc>
            </a:pPr>
            <a:r>
              <a:rPr lang="en-US" dirty="0"/>
              <a:t>Click to edit Master title style</a:t>
            </a:r>
          </a:p>
        </p:txBody>
      </p:sp>
    </p:spTree>
    <p:extLst>
      <p:ext uri="{BB962C8B-B14F-4D97-AF65-F5344CB8AC3E}">
        <p14:creationId xmlns:p14="http://schemas.microsoft.com/office/powerpoint/2010/main" val="386012683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Divider Blue">
    <p:bg>
      <p:bgPr>
        <a:solidFill>
          <a:schemeClr val="bg1"/>
        </a:solid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357190" y="1985435"/>
            <a:ext cx="5000623" cy="1172629"/>
          </a:xfrm>
          <a:prstGeom prst="rect">
            <a:avLst/>
          </a:prstGeom>
          <a:noFill/>
          <a:ln>
            <a:noFill/>
          </a:ln>
        </p:spPr>
        <p:txBody>
          <a:bodyPr vert="horz" wrap="square" lIns="182880" tIns="18288" rIns="182880" bIns="18288" numCol="1" anchor="ctr" anchorCtr="0" compatLnSpc="1">
            <a:prstTxWarp prst="textNoShape">
              <a:avLst/>
            </a:prstTxWarp>
            <a:spAutoFit/>
          </a:bodyPr>
          <a:lstStyle>
            <a:lvl1pPr>
              <a:lnSpc>
                <a:spcPct val="90000"/>
              </a:lnSpc>
              <a:defRPr lang="en-US" sz="4100" b="1" baseline="0" dirty="0">
                <a:solidFill>
                  <a:srgbClr val="FF0000"/>
                </a:solidFill>
                <a:latin typeface="+mj-lt"/>
              </a:defRPr>
            </a:lvl1pPr>
          </a:lstStyle>
          <a:p>
            <a:pPr lvl="0">
              <a:lnSpc>
                <a:spcPct val="90000"/>
              </a:lnSpc>
            </a:pPr>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6BCEAF00-35EE-2349-AC37-D94588E1CC52}" type="slidenum">
              <a:rPr lang="en-US" smtClean="0"/>
              <a:pPr/>
              <a:t>‹Nº›</a:t>
            </a:fld>
            <a:endParaRPr lang="en-US" dirty="0"/>
          </a:p>
        </p:txBody>
      </p:sp>
    </p:spTree>
    <p:extLst>
      <p:ext uri="{BB962C8B-B14F-4D97-AF65-F5344CB8AC3E}">
        <p14:creationId xmlns:p14="http://schemas.microsoft.com/office/powerpoint/2010/main" val="397373540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6BCEAF00-35EE-2349-AC37-D94588E1CC52}" type="slidenum">
              <a:rPr lang="en-US" smtClean="0"/>
              <a:pPr/>
              <a:t>‹Nº›</a:t>
            </a:fld>
            <a:endParaRPr lang="en-US" dirty="0"/>
          </a:p>
        </p:txBody>
      </p:sp>
    </p:spTree>
    <p:extLst>
      <p:ext uri="{BB962C8B-B14F-4D97-AF65-F5344CB8AC3E}">
        <p14:creationId xmlns:p14="http://schemas.microsoft.com/office/powerpoint/2010/main" val="347359652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Blue">
    <p:spTree>
      <p:nvGrpSpPr>
        <p:cNvPr id="1" name=""/>
        <p:cNvGrpSpPr/>
        <p:nvPr/>
      </p:nvGrpSpPr>
      <p:grpSpPr>
        <a:xfrm>
          <a:off x="0" y="0"/>
          <a:ext cx="0" cy="0"/>
          <a:chOff x="0" y="0"/>
          <a:chExt cx="0" cy="0"/>
        </a:xfrm>
      </p:grpSpPr>
      <p:sp>
        <p:nvSpPr>
          <p:cNvPr id="15" name="Rectangle 14"/>
          <p:cNvSpPr/>
          <p:nvPr userDrawn="1"/>
        </p:nvSpPr>
        <p:spPr>
          <a:xfrm>
            <a:off x="0" y="999487"/>
            <a:ext cx="9144000" cy="2313432"/>
          </a:xfrm>
          <a:prstGeom prst="rect">
            <a:avLst/>
          </a:prstGeom>
          <a:gradFill flip="none" rotWithShape="1">
            <a:gsLst>
              <a:gs pos="30000">
                <a:schemeClr val="accent1"/>
              </a:gs>
              <a:gs pos="100000">
                <a:schemeClr val="accent2"/>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p>
        </p:txBody>
      </p:sp>
      <p:pic>
        <p:nvPicPr>
          <p:cNvPr id="13" name="Picture 12" descr="WS_cover_powerpoint_viz_cover_white.png"/>
          <p:cNvPicPr>
            <a:picLocks noChangeAspect="1"/>
          </p:cNvPicPr>
          <p:nvPr userDrawn="1"/>
        </p:nvPicPr>
        <p:blipFill>
          <a:blip r:embed="rId2" cstate="screen">
            <a:alphaModFix amt="64000"/>
            <a:extLst>
              <a:ext uri="{28A0092B-C50C-407E-A947-70E740481C1C}">
                <a14:useLocalDpi xmlns:a14="http://schemas.microsoft.com/office/drawing/2010/main"/>
              </a:ext>
            </a:extLst>
          </a:blip>
          <a:stretch>
            <a:fillRect/>
          </a:stretch>
        </p:blipFill>
        <p:spPr>
          <a:xfrm>
            <a:off x="0" y="1000249"/>
            <a:ext cx="9144000" cy="2312670"/>
          </a:xfrm>
          <a:prstGeom prst="rect">
            <a:avLst/>
          </a:prstGeom>
        </p:spPr>
      </p:pic>
      <p:sp>
        <p:nvSpPr>
          <p:cNvPr id="11" name="Title 1"/>
          <p:cNvSpPr>
            <a:spLocks noGrp="1"/>
          </p:cNvSpPr>
          <p:nvPr>
            <p:ph type="ctrTitle"/>
          </p:nvPr>
        </p:nvSpPr>
        <p:spPr bwMode="white">
          <a:xfrm>
            <a:off x="360046" y="1485900"/>
            <a:ext cx="8429625" cy="1460500"/>
          </a:xfrm>
        </p:spPr>
        <p:txBody>
          <a:bodyPr>
            <a:noAutofit/>
          </a:bodyPr>
          <a:lstStyle>
            <a:lvl1pPr>
              <a:lnSpc>
                <a:spcPct val="90000"/>
              </a:lnSpc>
              <a:defRPr sz="4000" b="0" i="0" baseline="0">
                <a:solidFill>
                  <a:schemeClr val="bg1"/>
                </a:solidFill>
                <a:latin typeface="EMprint" panose="020B0503020204020204" pitchFamily="34" charset="0"/>
                <a:cs typeface="EMprint"/>
              </a:defRPr>
            </a:lvl1pPr>
          </a:lstStyle>
          <a:p>
            <a:r>
              <a:rPr lang="en-US"/>
              <a:t>Click to edit Master title style</a:t>
            </a:r>
            <a:endParaRPr lang="en-US" dirty="0"/>
          </a:p>
        </p:txBody>
      </p:sp>
      <p:sp>
        <p:nvSpPr>
          <p:cNvPr id="12" name="Content Placeholder 4"/>
          <p:cNvSpPr>
            <a:spLocks noGrp="1"/>
          </p:cNvSpPr>
          <p:nvPr>
            <p:ph sz="quarter" idx="11"/>
          </p:nvPr>
        </p:nvSpPr>
        <p:spPr bwMode="white">
          <a:xfrm>
            <a:off x="360044" y="1182634"/>
            <a:ext cx="5029835" cy="235744"/>
          </a:xfrm>
        </p:spPr>
        <p:txBody>
          <a:bodyPr/>
          <a:lstStyle>
            <a:lvl1pPr marL="0" indent="0">
              <a:buNone/>
              <a:defRPr lang="en-US" sz="1400" kern="1200" dirty="0" smtClean="0">
                <a:solidFill>
                  <a:schemeClr val="bg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Click to edit Master text styles</a:t>
            </a:r>
          </a:p>
        </p:txBody>
      </p:sp>
      <p:sp>
        <p:nvSpPr>
          <p:cNvPr id="14" name="Content Placeholder 4"/>
          <p:cNvSpPr>
            <a:spLocks noGrp="1"/>
          </p:cNvSpPr>
          <p:nvPr>
            <p:ph sz="quarter" idx="13" hasCustomPrompt="1"/>
          </p:nvPr>
        </p:nvSpPr>
        <p:spPr bwMode="white">
          <a:xfrm>
            <a:off x="360045" y="303544"/>
            <a:ext cx="5026672" cy="235744"/>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ea typeface="+mn-ea"/>
                <a:cs typeface="+mn-cs"/>
              </a:defRPr>
            </a:lvl1pPr>
          </a:lstStyle>
          <a:p>
            <a:r>
              <a:rPr lang="en-US" sz="1100" dirty="0">
                <a:solidFill>
                  <a:schemeClr val="tx1">
                    <a:lumMod val="50000"/>
                    <a:lumOff val="50000"/>
                  </a:schemeClr>
                </a:solidFill>
              </a:rPr>
              <a:t>Extra copy line separated by two spaces, no comma </a:t>
            </a:r>
            <a:r>
              <a:rPr lang="en-US" sz="1100" dirty="0">
                <a:solidFill>
                  <a:srgbClr val="7F7F7F"/>
                </a:solidFill>
              </a:rPr>
              <a:t>(optional)</a:t>
            </a:r>
          </a:p>
        </p:txBody>
      </p:sp>
      <p:sp>
        <p:nvSpPr>
          <p:cNvPr id="16" name="Content Placeholder 4"/>
          <p:cNvSpPr>
            <a:spLocks noGrp="1"/>
          </p:cNvSpPr>
          <p:nvPr>
            <p:ph sz="quarter" idx="14" hasCustomPrompt="1"/>
          </p:nvPr>
        </p:nvSpPr>
        <p:spPr bwMode="white">
          <a:xfrm>
            <a:off x="360045" y="3575345"/>
            <a:ext cx="5026672" cy="559098"/>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ea typeface="+mn-ea"/>
                <a:cs typeface="+mn-cs"/>
              </a:defRPr>
            </a:lvl1pPr>
          </a:lstStyle>
          <a:p>
            <a:pPr>
              <a:lnSpc>
                <a:spcPct val="110000"/>
              </a:lnSpc>
            </a:pPr>
            <a:r>
              <a:rPr lang="en-US" sz="1100" dirty="0">
                <a:solidFill>
                  <a:srgbClr val="7F7F7F"/>
                </a:solidFill>
              </a:rPr>
              <a:t>Presenter name (optional)</a:t>
            </a:r>
          </a:p>
          <a:p>
            <a:r>
              <a:rPr lang="en-US" sz="1100" dirty="0">
                <a:solidFill>
                  <a:srgbClr val="7F7F7F"/>
                </a:solidFill>
              </a:rPr>
              <a:t>Title (optional)</a:t>
            </a:r>
          </a:p>
          <a:p>
            <a:r>
              <a:rPr lang="en-US" sz="1100" dirty="0">
                <a:solidFill>
                  <a:srgbClr val="7F7F7F"/>
                </a:solidFill>
              </a:rPr>
              <a:t>Location (optional)</a:t>
            </a:r>
          </a:p>
        </p:txBody>
      </p:sp>
      <p:pic>
        <p:nvPicPr>
          <p:cNvPr id="17" name="Picture 16" descr="exmo_elh_tm_w.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064" y="2927814"/>
            <a:ext cx="1527048" cy="276448"/>
          </a:xfrm>
          <a:prstGeom prst="rect">
            <a:avLst/>
          </a:prstGeom>
        </p:spPr>
      </p:pic>
      <p:sp>
        <p:nvSpPr>
          <p:cNvPr id="18" name="Footer Placeholder 2"/>
          <p:cNvSpPr>
            <a:spLocks noGrp="1"/>
          </p:cNvSpPr>
          <p:nvPr>
            <p:ph type="ftr" sz="quarter" idx="3"/>
          </p:nvPr>
        </p:nvSpPr>
        <p:spPr>
          <a:xfrm>
            <a:off x="7477441" y="4768455"/>
            <a:ext cx="1312230" cy="228600"/>
          </a:xfrm>
          <a:prstGeom prst="rect">
            <a:avLst/>
          </a:prstGeom>
          <a:noFill/>
          <a:ln>
            <a:noFill/>
          </a:ln>
        </p:spPr>
        <p:txBody>
          <a:bodyPr lIns="0" tIns="0" rIns="0" bIns="0" anchor="b"/>
          <a:lstStyle>
            <a:lvl1pPr>
              <a:defRPr lang="en-US" sz="700">
                <a:latin typeface="+mn-lt"/>
                <a:ea typeface="EMprint" panose="020B0503020204020204" pitchFamily="34" charset="0"/>
                <a:cs typeface="Arial" charset="0"/>
              </a:defRPr>
            </a:lvl1pPr>
          </a:lstStyle>
          <a:p>
            <a:pPr algn="r"/>
            <a:r>
              <a:rPr lang="en-US" dirty="0"/>
              <a:t>Proprietary</a:t>
            </a:r>
          </a:p>
        </p:txBody>
      </p:sp>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40910" y="309053"/>
            <a:ext cx="2351797" cy="301814"/>
          </a:xfrm>
          <a:prstGeom prst="rect">
            <a:avLst/>
          </a:prstGeom>
        </p:spPr>
      </p:pic>
    </p:spTree>
    <p:extLst>
      <p:ext uri="{BB962C8B-B14F-4D97-AF65-F5344CB8AC3E}">
        <p14:creationId xmlns:p14="http://schemas.microsoft.com/office/powerpoint/2010/main" val="3462641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357189" y="982266"/>
            <a:ext cx="8429625" cy="3609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57189" y="220266"/>
            <a:ext cx="8429625" cy="571500"/>
          </a:xfrm>
        </p:spPr>
        <p:txBody>
          <a:bodyPr/>
          <a:lstStyle>
            <a:lvl1pPr>
              <a:defRPr/>
            </a:lvl1pPr>
          </a:lstStyle>
          <a:p>
            <a:r>
              <a:rPr lang="en-US"/>
              <a:t>Click to edit Master title style</a:t>
            </a:r>
            <a:endParaRPr lang="en-US" dirty="0"/>
          </a:p>
        </p:txBody>
      </p:sp>
      <p:sp>
        <p:nvSpPr>
          <p:cNvPr id="3" name="Slide Number Placeholder 2"/>
          <p:cNvSpPr>
            <a:spLocks noGrp="1"/>
          </p:cNvSpPr>
          <p:nvPr>
            <p:ph type="sldNum" sz="quarter" idx="11"/>
          </p:nvPr>
        </p:nvSpPr>
        <p:spPr/>
        <p:txBody>
          <a:bodyPr/>
          <a:lstStyle>
            <a:lvl1pPr>
              <a:defRPr/>
            </a:lvl1pPr>
          </a:lstStyle>
          <a:p>
            <a:pPr algn="r"/>
            <a:fld id="{6BCEAF00-35EE-2349-AC37-D94588E1CC52}" type="slidenum">
              <a:rPr lang="en-US" smtClean="0"/>
              <a:pPr algn="r"/>
              <a:t>‹Nº›</a:t>
            </a:fld>
            <a:endParaRPr lang="en-US" dirty="0"/>
          </a:p>
        </p:txBody>
      </p:sp>
      <p:sp>
        <p:nvSpPr>
          <p:cNvPr id="4" name="Footer Placeholder 3"/>
          <p:cNvSpPr>
            <a:spLocks noGrp="1"/>
          </p:cNvSpPr>
          <p:nvPr>
            <p:ph type="ftr" sz="quarter" idx="12"/>
          </p:nvPr>
        </p:nvSpPr>
        <p:spPr/>
        <p:txBody>
          <a:bodyPr/>
          <a:lstStyle>
            <a:lvl1pPr>
              <a:defRPr/>
            </a:lvl1pPr>
          </a:lstStyle>
          <a:p>
            <a:pPr algn="r"/>
            <a:r>
              <a:rPr lang="en-US" dirty="0"/>
              <a:t>Proprietary</a:t>
            </a:r>
          </a:p>
        </p:txBody>
      </p:sp>
    </p:spTree>
    <p:extLst>
      <p:ext uri="{BB962C8B-B14F-4D97-AF65-F5344CB8AC3E}">
        <p14:creationId xmlns:p14="http://schemas.microsoft.com/office/powerpoint/2010/main" val="321450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357189" y="982266"/>
            <a:ext cx="8429625" cy="3609975"/>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57189" y="220266"/>
            <a:ext cx="8429625" cy="57150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3970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 with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0" cy="5143500"/>
          </a:xfrm>
          <a:solidFill>
            <a:schemeClr val="bg1">
              <a:lumMod val="85000"/>
            </a:schemeClr>
          </a:solidFill>
        </p:spPr>
        <p:txBody>
          <a:bodyPr rtlCol="0">
            <a:noAutofit/>
          </a:bodyPr>
          <a:lstStyle>
            <a:lvl1pPr marL="0" indent="0">
              <a:buNone/>
              <a:defRPr sz="1100"/>
            </a:lvl1pPr>
          </a:lstStyle>
          <a:p>
            <a:pPr lvl="0"/>
            <a:r>
              <a:rPr lang="en-US" noProof="0" dirty="0"/>
              <a:t>Click icon to add picture</a:t>
            </a:r>
          </a:p>
        </p:txBody>
      </p:sp>
      <p:sp>
        <p:nvSpPr>
          <p:cNvPr id="2" name="Title 1"/>
          <p:cNvSpPr>
            <a:spLocks noGrp="1"/>
          </p:cNvSpPr>
          <p:nvPr>
            <p:ph type="title"/>
          </p:nvPr>
        </p:nvSpPr>
        <p:spPr>
          <a:xfrm>
            <a:off x="357189" y="220097"/>
            <a:ext cx="8429625" cy="572053"/>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57189" y="982270"/>
            <a:ext cx="8429625" cy="3394473"/>
          </a:xfrm>
        </p:spPr>
        <p:txBody>
          <a:bodyPr/>
          <a:lstStyle>
            <a:lvl1pPr marL="0" indent="0">
              <a:buFontTx/>
              <a:buNone/>
              <a:defRPr sz="1600" b="0">
                <a:solidFill>
                  <a:schemeClr val="bg1"/>
                </a:solidFill>
              </a:defRPr>
            </a:lvl1pPr>
            <a:lvl2pPr marL="202679" indent="0">
              <a:buFontTx/>
              <a:buNone/>
              <a:defRPr sz="1400">
                <a:solidFill>
                  <a:schemeClr val="bg1"/>
                </a:solidFill>
              </a:defRPr>
            </a:lvl2pPr>
            <a:lvl3pPr marL="405359" indent="0">
              <a:buFontTx/>
              <a:buNone/>
              <a:defRPr sz="1400">
                <a:solidFill>
                  <a:schemeClr val="bg1"/>
                </a:solidFill>
              </a:defRPr>
            </a:lvl3pPr>
            <a:lvl4pPr marL="615126" indent="0">
              <a:buFontTx/>
              <a:buNone/>
              <a:defRPr sz="1400">
                <a:solidFill>
                  <a:schemeClr val="bg1"/>
                </a:solidFill>
              </a:defRPr>
            </a:lvl4pPr>
            <a:lvl5pPr marL="817804" indent="0">
              <a:buFontTx/>
              <a:buNone/>
              <a:defRPr sz="14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318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5" name="Chart Placeholder 4"/>
          <p:cNvSpPr>
            <a:spLocks noGrp="1"/>
          </p:cNvSpPr>
          <p:nvPr>
            <p:ph type="chart" sz="quarter" idx="12"/>
          </p:nvPr>
        </p:nvSpPr>
        <p:spPr>
          <a:xfrm>
            <a:off x="1435608" y="1289304"/>
            <a:ext cx="6286500" cy="3154680"/>
          </a:xfrm>
        </p:spPr>
        <p:txBody>
          <a:bodyPr rtlCol="0" anchor="ctr" anchorCtr="1">
            <a:noAutofit/>
          </a:bodyPr>
          <a:lstStyle>
            <a:lvl1pPr marL="0" indent="0">
              <a:buNone/>
              <a:defRPr sz="1100">
                <a:solidFill>
                  <a:srgbClr val="000000"/>
                </a:solidFill>
              </a:defRPr>
            </a:lvl1pPr>
          </a:lstStyle>
          <a:p>
            <a:pPr lvl="0"/>
            <a:r>
              <a:rPr lang="en-US" noProof="0" dirty="0"/>
              <a:t>Click icon to add chart</a:t>
            </a:r>
          </a:p>
        </p:txBody>
      </p:sp>
      <p:sp>
        <p:nvSpPr>
          <p:cNvPr id="8" name="Content Placeholder 7"/>
          <p:cNvSpPr>
            <a:spLocks noGrp="1"/>
          </p:cNvSpPr>
          <p:nvPr>
            <p:ph sz="quarter" idx="10" hasCustomPrompt="1"/>
          </p:nvPr>
        </p:nvSpPr>
        <p:spPr>
          <a:xfrm>
            <a:off x="357189" y="978408"/>
            <a:ext cx="8429625" cy="318568"/>
          </a:xfrm>
        </p:spPr>
        <p:txBody>
          <a:bodyPr/>
          <a:lstStyle>
            <a:lvl1pPr marL="0" indent="0">
              <a:buFont typeface="Arial"/>
              <a:buNone/>
              <a:defRPr sz="1400">
                <a:solidFill>
                  <a:srgbClr val="000000"/>
                </a:solidFill>
              </a:defRPr>
            </a:lvl1pPr>
            <a:lvl2pPr>
              <a:defRPr sz="1300"/>
            </a:lvl2pPr>
            <a:lvl3pPr>
              <a:defRPr sz="1300"/>
            </a:lvl3pPr>
            <a:lvl4pPr>
              <a:defRPr sz="1300"/>
            </a:lvl4pPr>
            <a:lvl5pPr>
              <a:defRPr sz="1300"/>
            </a:lvl5pPr>
          </a:lstStyle>
          <a:p>
            <a:pPr lvl="0"/>
            <a:r>
              <a:rPr lang="en-US" dirty="0"/>
              <a:t>Chart title goes here (optional)</a:t>
            </a:r>
          </a:p>
        </p:txBody>
      </p:sp>
      <p:sp>
        <p:nvSpPr>
          <p:cNvPr id="4" name="Title 3"/>
          <p:cNvSpPr>
            <a:spLocks noGrp="1"/>
          </p:cNvSpPr>
          <p:nvPr>
            <p:ph type="title"/>
          </p:nvPr>
        </p:nvSpPr>
        <p:spPr>
          <a:xfrm>
            <a:off x="357189" y="220266"/>
            <a:ext cx="8429625" cy="571500"/>
          </a:xfrm>
        </p:spPr>
        <p:txBody>
          <a:bodyPr/>
          <a:lstStyle>
            <a:lvl1pPr>
              <a:defRPr/>
            </a:lvl1pPr>
          </a:lstStyle>
          <a:p>
            <a:r>
              <a:rPr lang="en-US"/>
              <a:t>Click to edit Master title style</a:t>
            </a:r>
            <a:endParaRPr lang="en-US" dirty="0"/>
          </a:p>
        </p:txBody>
      </p:sp>
      <p:sp>
        <p:nvSpPr>
          <p:cNvPr id="2" name="Slide Number Placeholder 1"/>
          <p:cNvSpPr>
            <a:spLocks noGrp="1"/>
          </p:cNvSpPr>
          <p:nvPr>
            <p:ph type="sldNum" sz="quarter" idx="13"/>
          </p:nvPr>
        </p:nvSpPr>
        <p:spPr/>
        <p:txBody>
          <a:bodyPr/>
          <a:lstStyle>
            <a:lvl1pPr>
              <a:defRPr/>
            </a:lvl1pPr>
          </a:lstStyle>
          <a:p>
            <a:pPr algn="r"/>
            <a:fld id="{6BCEAF00-35EE-2349-AC37-D94588E1CC52}" type="slidenum">
              <a:rPr lang="en-US" smtClean="0"/>
              <a:pPr algn="r"/>
              <a:t>‹Nº›</a:t>
            </a:fld>
            <a:endParaRPr lang="en-US" dirty="0"/>
          </a:p>
        </p:txBody>
      </p:sp>
      <p:sp>
        <p:nvSpPr>
          <p:cNvPr id="3" name="Footer Placeholder 2"/>
          <p:cNvSpPr>
            <a:spLocks noGrp="1"/>
          </p:cNvSpPr>
          <p:nvPr>
            <p:ph type="ftr" sz="quarter" idx="14"/>
          </p:nvPr>
        </p:nvSpPr>
        <p:spPr/>
        <p:txBody>
          <a:bodyPr/>
          <a:lstStyle>
            <a:lvl1pPr>
              <a:defRPr/>
            </a:lvl1pPr>
          </a:lstStyle>
          <a:p>
            <a:pPr algn="r"/>
            <a:r>
              <a:rPr lang="en-US" dirty="0"/>
              <a:t>Proprietary</a:t>
            </a:r>
          </a:p>
        </p:txBody>
      </p:sp>
    </p:spTree>
    <p:extLst>
      <p:ext uri="{BB962C8B-B14F-4D97-AF65-F5344CB8AC3E}">
        <p14:creationId xmlns:p14="http://schemas.microsoft.com/office/powerpoint/2010/main" val="4133717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lvl1pPr>
          </a:lstStyle>
          <a:p>
            <a:r>
              <a:rPr lang="en-US"/>
              <a:t>Click to edit Master title style</a:t>
            </a:r>
            <a:endParaRPr lang="en-US" dirty="0"/>
          </a:p>
        </p:txBody>
      </p:sp>
      <p:sp>
        <p:nvSpPr>
          <p:cNvPr id="2" name="Slide Number Placeholder 1"/>
          <p:cNvSpPr>
            <a:spLocks noGrp="1"/>
          </p:cNvSpPr>
          <p:nvPr>
            <p:ph type="sldNum" sz="quarter" idx="10"/>
          </p:nvPr>
        </p:nvSpPr>
        <p:spPr/>
        <p:txBody>
          <a:bodyPr/>
          <a:lstStyle>
            <a:lvl1pPr>
              <a:defRPr/>
            </a:lvl1pPr>
          </a:lstStyle>
          <a:p>
            <a:pPr algn="r"/>
            <a:fld id="{6BCEAF00-35EE-2349-AC37-D94588E1CC52}" type="slidenum">
              <a:rPr lang="en-US" smtClean="0"/>
              <a:pPr algn="r"/>
              <a:t>‹Nº›</a:t>
            </a:fld>
            <a:endParaRPr lang="en-US" dirty="0"/>
          </a:p>
        </p:txBody>
      </p:sp>
      <p:sp>
        <p:nvSpPr>
          <p:cNvPr id="4" name="Footer Placeholder 3"/>
          <p:cNvSpPr>
            <a:spLocks noGrp="1"/>
          </p:cNvSpPr>
          <p:nvPr>
            <p:ph type="ftr" sz="quarter" idx="11"/>
          </p:nvPr>
        </p:nvSpPr>
        <p:spPr/>
        <p:txBody>
          <a:bodyPr/>
          <a:lstStyle>
            <a:lvl1pPr>
              <a:defRPr/>
            </a:lvl1pPr>
          </a:lstStyle>
          <a:p>
            <a:pPr algn="r"/>
            <a:r>
              <a:rPr lang="en-US" dirty="0"/>
              <a:t>Proprietary</a:t>
            </a:r>
          </a:p>
        </p:txBody>
      </p:sp>
    </p:spTree>
    <p:extLst>
      <p:ext uri="{BB962C8B-B14F-4D97-AF65-F5344CB8AC3E}">
        <p14:creationId xmlns:p14="http://schemas.microsoft.com/office/powerpoint/2010/main" val="160367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lgn="r"/>
            <a:fld id="{6BCEAF00-35EE-2349-AC37-D94588E1CC52}" type="slidenum">
              <a:rPr lang="en-US" smtClean="0"/>
              <a:pPr algn="r"/>
              <a:t>‹Nº›</a:t>
            </a:fld>
            <a:endParaRPr lang="en-US" dirty="0"/>
          </a:p>
        </p:txBody>
      </p:sp>
      <p:sp>
        <p:nvSpPr>
          <p:cNvPr id="3" name="Footer Placeholder 2"/>
          <p:cNvSpPr>
            <a:spLocks noGrp="1"/>
          </p:cNvSpPr>
          <p:nvPr>
            <p:ph type="ftr" sz="quarter" idx="11"/>
          </p:nvPr>
        </p:nvSpPr>
        <p:spPr/>
        <p:txBody>
          <a:bodyPr/>
          <a:lstStyle>
            <a:lvl1pPr>
              <a:defRPr/>
            </a:lvl1pPr>
          </a:lstStyle>
          <a:p>
            <a:pPr algn="r"/>
            <a:r>
              <a:rPr lang="en-US" dirty="0"/>
              <a:t>Proprietary</a:t>
            </a:r>
          </a:p>
        </p:txBody>
      </p:sp>
    </p:spTree>
    <p:extLst>
      <p:ext uri="{BB962C8B-B14F-4D97-AF65-F5344CB8AC3E}">
        <p14:creationId xmlns:p14="http://schemas.microsoft.com/office/powerpoint/2010/main" val="392289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57189" y="220266"/>
            <a:ext cx="84296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357189" y="984648"/>
            <a:ext cx="8429625" cy="3604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4"/>
          </p:nvPr>
        </p:nvSpPr>
        <p:spPr>
          <a:xfrm>
            <a:off x="8491221" y="4834653"/>
            <a:ext cx="297179" cy="131445"/>
          </a:xfrm>
          <a:prstGeom prst="rect">
            <a:avLst/>
          </a:prstGeom>
          <a:noFill/>
          <a:ln>
            <a:noFill/>
          </a:ln>
        </p:spPr>
        <p:txBody>
          <a:bodyPr lIns="0" tIns="0" rIns="0" bIns="0"/>
          <a:lstStyle>
            <a:lvl1pPr>
              <a:defRPr lang="en-US" sz="700" smtClean="0">
                <a:solidFill>
                  <a:schemeClr val="tx1"/>
                </a:solidFill>
                <a:latin typeface="+mn-lt"/>
                <a:ea typeface="EMprint" panose="020B0503020204020204" pitchFamily="34" charset="0"/>
                <a:cs typeface="Arial" charset="0"/>
              </a:defRPr>
            </a:lvl1pPr>
          </a:lstStyle>
          <a:p>
            <a:pPr algn="r"/>
            <a:fld id="{6BCEAF00-35EE-2349-AC37-D94588E1CC52}" type="slidenum">
              <a:rPr lang="en-US" smtClean="0"/>
              <a:pPr algn="r"/>
              <a:t>‹Nº›</a:t>
            </a:fld>
            <a:endParaRPr lang="en-US" dirty="0"/>
          </a:p>
        </p:txBody>
      </p:sp>
      <p:sp>
        <p:nvSpPr>
          <p:cNvPr id="8" name="Footer Placeholder 2"/>
          <p:cNvSpPr>
            <a:spLocks noGrp="1"/>
          </p:cNvSpPr>
          <p:nvPr>
            <p:ph type="ftr" sz="quarter" idx="3"/>
          </p:nvPr>
        </p:nvSpPr>
        <p:spPr>
          <a:xfrm>
            <a:off x="5583813" y="4834653"/>
            <a:ext cx="2895600" cy="138667"/>
          </a:xfrm>
          <a:prstGeom prst="rect">
            <a:avLst/>
          </a:prstGeom>
          <a:noFill/>
          <a:ln>
            <a:noFill/>
          </a:ln>
        </p:spPr>
        <p:txBody>
          <a:bodyPr lIns="0" tIns="0" rIns="0" bIns="0"/>
          <a:lstStyle>
            <a:lvl1pPr>
              <a:defRPr lang="en-US" sz="700">
                <a:latin typeface="+mn-lt"/>
                <a:ea typeface="EMprint" panose="020B0503020204020204" pitchFamily="34" charset="0"/>
                <a:cs typeface="Arial" charset="0"/>
              </a:defRPr>
            </a:lvl1pPr>
          </a:lstStyle>
          <a:p>
            <a:pPr algn="r"/>
            <a:r>
              <a:rPr lang="en-US" dirty="0"/>
              <a:t>Proprietary</a:t>
            </a:r>
          </a:p>
        </p:txBody>
      </p:sp>
      <p:pic>
        <p:nvPicPr>
          <p:cNvPr id="9" name="Picture 8"/>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34076" y="4808765"/>
            <a:ext cx="1309473" cy="168048"/>
          </a:xfrm>
          <a:prstGeom prst="rect">
            <a:avLst/>
          </a:prstGeom>
        </p:spPr>
      </p:pic>
    </p:spTree>
  </p:cSld>
  <p:clrMap bg1="lt1" tx1="dk1" bg2="lt2" tx2="dk2" accent1="accent1" accent2="accent2" accent3="accent3" accent4="accent4" accent5="accent5" accent6="accent6" hlink="hlink" folHlink="folHlink"/>
  <p:sldLayoutIdLst>
    <p:sldLayoutId id="2147483966" r:id="rId1"/>
    <p:sldLayoutId id="2147483967" r:id="rId2"/>
    <p:sldLayoutId id="2147483961" r:id="rId3"/>
    <p:sldLayoutId id="2147483906" r:id="rId4"/>
    <p:sldLayoutId id="2147483935" r:id="rId5"/>
    <p:sldLayoutId id="2147483945" r:id="rId6"/>
    <p:sldLayoutId id="2147483908" r:id="rId7"/>
    <p:sldLayoutId id="2147483910" r:id="rId8"/>
    <p:sldLayoutId id="2147483913" r:id="rId9"/>
    <p:sldLayoutId id="2147483922" r:id="rId10"/>
    <p:sldLayoutId id="2147483965" r:id="rId11"/>
    <p:sldLayoutId id="2147483947" r:id="rId12"/>
    <p:sldLayoutId id="2147483946" r:id="rId13"/>
    <p:sldLayoutId id="2147483960" r:id="rId14"/>
    <p:sldLayoutId id="2147483936" r:id="rId15"/>
    <p:sldLayoutId id="2147483953" r:id="rId16"/>
    <p:sldLayoutId id="2147483931" r:id="rId17"/>
    <p:sldLayoutId id="2147483959" r:id="rId18"/>
    <p:sldLayoutId id="2147483934" r:id="rId19"/>
    <p:sldLayoutId id="2147483962" r:id="rId20"/>
    <p:sldLayoutId id="2147483963" r:id="rId21"/>
    <p:sldLayoutId id="2147483964" r:id="rId22"/>
  </p:sldLayoutIdLst>
  <p:hf hdr="0" ftr="0" dt="0"/>
  <p:txStyles>
    <p:titleStyle>
      <a:lvl1pPr algn="l" defTabSz="408194" rtl="0" eaLnBrk="1" fontAlgn="base" hangingPunct="1">
        <a:spcBef>
          <a:spcPct val="0"/>
        </a:spcBef>
        <a:spcAft>
          <a:spcPct val="0"/>
        </a:spcAft>
        <a:defRPr sz="2600" kern="1200">
          <a:solidFill>
            <a:schemeClr val="tx2"/>
          </a:solidFill>
          <a:latin typeface="EMprint" panose="020B0503020204020204" pitchFamily="34" charset="0"/>
          <a:ea typeface="EMprint" panose="020B0503020204020204" pitchFamily="34" charset="0"/>
          <a:cs typeface="EMprint"/>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p:titleStyle>
    <p:bodyStyle>
      <a:lvl1pPr marL="202680" indent="-202680" algn="l" defTabSz="408194" rtl="0" eaLnBrk="1" fontAlgn="base" hangingPunct="1">
        <a:spcBef>
          <a:spcPct val="0"/>
        </a:spcBef>
        <a:spcAft>
          <a:spcPct val="0"/>
        </a:spcAft>
        <a:buFont typeface="Arial" charset="0"/>
        <a:buChar char="•"/>
        <a:defRPr sz="1600" kern="1200">
          <a:solidFill>
            <a:srgbClr val="000000"/>
          </a:solidFill>
          <a:latin typeface="+mn-lt"/>
          <a:ea typeface="EMprint" panose="020B0503020204020204" pitchFamily="34" charset="0"/>
          <a:cs typeface="EMprint"/>
        </a:defRPr>
      </a:lvl1pPr>
      <a:lvl2pPr marL="405359" indent="-202680" algn="l" defTabSz="408194" rtl="0" eaLnBrk="1" fontAlgn="base" hangingPunct="1">
        <a:spcBef>
          <a:spcPts val="536"/>
        </a:spcBef>
        <a:spcAft>
          <a:spcPct val="0"/>
        </a:spcAft>
        <a:buFont typeface="Arial" charset="0"/>
        <a:buChar char="•"/>
        <a:defRPr sz="1400" kern="1200">
          <a:solidFill>
            <a:srgbClr val="000000"/>
          </a:solidFill>
          <a:latin typeface="+mn-lt"/>
          <a:ea typeface="EMprint" panose="020B0503020204020204" pitchFamily="34" charset="0"/>
          <a:cs typeface="+mn-cs"/>
        </a:defRPr>
      </a:lvl2pPr>
      <a:lvl3pPr marL="615126" indent="-209766" algn="l" defTabSz="408194"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3pPr>
      <a:lvl4pPr marL="817806" indent="-202680" algn="l" defTabSz="508826"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4pPr>
      <a:lvl5pPr marL="1020485" indent="-202680" algn="l" defTabSz="408194"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94" rtl="0" eaLnBrk="1" latinLnBrk="0" hangingPunct="1">
        <a:defRPr sz="1600" kern="1200">
          <a:solidFill>
            <a:schemeClr val="tx1"/>
          </a:solidFill>
          <a:latin typeface="+mn-lt"/>
          <a:ea typeface="+mn-ea"/>
          <a:cs typeface="+mn-cs"/>
        </a:defRPr>
      </a:lvl1pPr>
      <a:lvl2pPr marL="408194" algn="l" defTabSz="408194" rtl="0" eaLnBrk="1" latinLnBrk="0" hangingPunct="1">
        <a:defRPr sz="1600" kern="1200">
          <a:solidFill>
            <a:schemeClr val="tx1"/>
          </a:solidFill>
          <a:latin typeface="+mn-lt"/>
          <a:ea typeface="+mn-ea"/>
          <a:cs typeface="+mn-cs"/>
        </a:defRPr>
      </a:lvl2pPr>
      <a:lvl3pPr marL="816388" algn="l" defTabSz="408194" rtl="0" eaLnBrk="1" latinLnBrk="0" hangingPunct="1">
        <a:defRPr sz="1600" kern="1200">
          <a:solidFill>
            <a:schemeClr val="tx1"/>
          </a:solidFill>
          <a:latin typeface="+mn-lt"/>
          <a:ea typeface="+mn-ea"/>
          <a:cs typeface="+mn-cs"/>
        </a:defRPr>
      </a:lvl3pPr>
      <a:lvl4pPr marL="1224582" algn="l" defTabSz="408194" rtl="0" eaLnBrk="1" latinLnBrk="0" hangingPunct="1">
        <a:defRPr sz="1600" kern="1200">
          <a:solidFill>
            <a:schemeClr val="tx1"/>
          </a:solidFill>
          <a:latin typeface="+mn-lt"/>
          <a:ea typeface="+mn-ea"/>
          <a:cs typeface="+mn-cs"/>
        </a:defRPr>
      </a:lvl4pPr>
      <a:lvl5pPr marL="1632776" algn="l" defTabSz="408194" rtl="0" eaLnBrk="1" latinLnBrk="0" hangingPunct="1">
        <a:defRPr sz="1600" kern="1200">
          <a:solidFill>
            <a:schemeClr val="tx1"/>
          </a:solidFill>
          <a:latin typeface="+mn-lt"/>
          <a:ea typeface="+mn-ea"/>
          <a:cs typeface="+mn-cs"/>
        </a:defRPr>
      </a:lvl5pPr>
      <a:lvl6pPr marL="2040969" algn="l" defTabSz="408194" rtl="0" eaLnBrk="1" latinLnBrk="0" hangingPunct="1">
        <a:defRPr sz="1600" kern="1200">
          <a:solidFill>
            <a:schemeClr val="tx1"/>
          </a:solidFill>
          <a:latin typeface="+mn-lt"/>
          <a:ea typeface="+mn-ea"/>
          <a:cs typeface="+mn-cs"/>
        </a:defRPr>
      </a:lvl6pPr>
      <a:lvl7pPr marL="2449163" algn="l" defTabSz="408194" rtl="0" eaLnBrk="1" latinLnBrk="0" hangingPunct="1">
        <a:defRPr sz="1600" kern="1200">
          <a:solidFill>
            <a:schemeClr val="tx1"/>
          </a:solidFill>
          <a:latin typeface="+mn-lt"/>
          <a:ea typeface="+mn-ea"/>
          <a:cs typeface="+mn-cs"/>
        </a:defRPr>
      </a:lvl7pPr>
      <a:lvl8pPr marL="2857357" algn="l" defTabSz="408194" rtl="0" eaLnBrk="1" latinLnBrk="0" hangingPunct="1">
        <a:defRPr sz="1600" kern="1200">
          <a:solidFill>
            <a:schemeClr val="tx1"/>
          </a:solidFill>
          <a:latin typeface="+mn-lt"/>
          <a:ea typeface="+mn-ea"/>
          <a:cs typeface="+mn-cs"/>
        </a:defRPr>
      </a:lvl8pPr>
      <a:lvl9pPr marL="3265551" algn="l" defTabSz="40819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s-MX" sz="4000" b="0" i="0" dirty="0" err="1">
                <a:solidFill>
                  <a:srgbClr val="FFFFFF"/>
                </a:solidFill>
              </a:rPr>
              <a:t>Mobil</a:t>
            </a:r>
            <a:r>
              <a:rPr lang="es-MX" sz="4000" b="0" i="0" dirty="0">
                <a:solidFill>
                  <a:srgbClr val="FFFFFF"/>
                </a:solidFill>
              </a:rPr>
              <a:t> Delvac</a:t>
            </a:r>
            <a:r>
              <a:rPr lang="es-MX" sz="3600" b="0" i="0" baseline="30000" dirty="0">
                <a:solidFill>
                  <a:srgbClr val="FFFFFF"/>
                </a:solidFill>
              </a:rPr>
              <a:t>™</a:t>
            </a:r>
            <a:r>
              <a:rPr lang="es-MX" sz="4000" b="0" i="0" dirty="0">
                <a:solidFill>
                  <a:srgbClr val="FFFFFF"/>
                </a:solidFill>
              </a:rPr>
              <a:t> 1300 </a:t>
            </a:r>
            <a:r>
              <a:rPr lang="es-MX" sz="4000" b="0" i="0" dirty="0" err="1">
                <a:solidFill>
                  <a:srgbClr val="FFFFFF"/>
                </a:solidFill>
              </a:rPr>
              <a:t>Super</a:t>
            </a:r>
            <a:r>
              <a:rPr lang="es-MX" sz="4000" b="0" i="0" dirty="0">
                <a:solidFill>
                  <a:srgbClr val="FFFFFF"/>
                </a:solidFill>
              </a:rPr>
              <a:t> entrenamiento sobre el producto</a:t>
            </a:r>
            <a:r>
              <a:rPr lang="en" sz="4000" dirty="0"/>
              <a:t/>
            </a:r>
            <a:br>
              <a:rPr lang="en" sz="4000" dirty="0"/>
            </a:br>
            <a:endParaRPr lang="en" sz="4000" dirty="0"/>
          </a:p>
        </p:txBody>
      </p:sp>
      <p:sp>
        <p:nvSpPr>
          <p:cNvPr id="8" name="TextBox 7"/>
          <p:cNvSpPr txBox="1"/>
          <p:nvPr/>
        </p:nvSpPr>
        <p:spPr>
          <a:xfrm>
            <a:off x="265992" y="3128256"/>
            <a:ext cx="5094514" cy="830997"/>
          </a:xfrm>
          <a:prstGeom prst="rect">
            <a:avLst/>
          </a:prstGeom>
          <a:noFill/>
        </p:spPr>
        <p:txBody>
          <a:bodyPr wrap="square" rtlCol="0">
            <a:spAutoFit/>
          </a:bodyPr>
          <a:lstStyle/>
          <a:p>
            <a:r>
              <a:rPr lang="es-MX" sz="2400" dirty="0" smtClean="0">
                <a:solidFill>
                  <a:schemeClr val="bg1"/>
                </a:solidFill>
                <a:latin typeface="+mj-lt"/>
              </a:rPr>
              <a:t>Kovasky Galo</a:t>
            </a:r>
            <a:endParaRPr lang="es-MX" sz="2400" b="0" i="0" dirty="0" smtClean="0">
              <a:solidFill>
                <a:schemeClr val="bg1"/>
              </a:solidFill>
              <a:latin typeface="+mj-lt"/>
            </a:endParaRPr>
          </a:p>
          <a:p>
            <a:r>
              <a:rPr lang="es-MX" sz="2400" dirty="0" smtClean="0">
                <a:solidFill>
                  <a:schemeClr val="bg1"/>
                </a:solidFill>
                <a:latin typeface="+mj-lt"/>
              </a:rPr>
              <a:t>Ing. Lubricación</a:t>
            </a:r>
            <a:endParaRPr lang="es-MX" sz="2400" b="0" i="0" dirty="0">
              <a:solidFill>
                <a:schemeClr val="bg1"/>
              </a:solidFill>
              <a:latin typeface="+mj-lt"/>
            </a:endParaRPr>
          </a:p>
        </p:txBody>
      </p:sp>
    </p:spTree>
    <p:extLst>
      <p:ext uri="{BB962C8B-B14F-4D97-AF65-F5344CB8AC3E}">
        <p14:creationId xmlns:p14="http://schemas.microsoft.com/office/powerpoint/2010/main" val="3643738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7190" y="999656"/>
            <a:ext cx="6200773" cy="3592585"/>
          </a:xfrm>
        </p:spPr>
        <p:txBody>
          <a:bodyPr/>
          <a:lstStyle/>
          <a:p>
            <a:pPr marL="0" lvl="1" indent="0">
              <a:lnSpc>
                <a:spcPct val="90000"/>
              </a:lnSpc>
              <a:spcBef>
                <a:spcPct val="0"/>
              </a:spcBef>
              <a:buSzPct val="80000"/>
              <a:buNone/>
            </a:pPr>
            <a:r>
              <a:rPr lang="es-MX" sz="1600" b="1" dirty="0">
                <a:solidFill>
                  <a:schemeClr val="tx1"/>
                </a:solidFill>
              </a:rPr>
              <a:t>Los lubricantes Mobil Delvac</a:t>
            </a:r>
            <a:r>
              <a:rPr lang="es-MX" sz="1600" baseline="30000" dirty="0">
                <a:solidFill>
                  <a:schemeClr val="tx1"/>
                </a:solidFill>
              </a:rPr>
              <a:t>™</a:t>
            </a:r>
            <a:r>
              <a:rPr lang="es-MX" sz="1600" b="1" dirty="0">
                <a:solidFill>
                  <a:schemeClr val="tx1"/>
                </a:solidFill>
              </a:rPr>
              <a:t> 1300 </a:t>
            </a:r>
            <a:r>
              <a:rPr lang="es-MX" sz="1600" b="1" dirty="0" err="1">
                <a:solidFill>
                  <a:schemeClr val="tx1"/>
                </a:solidFill>
              </a:rPr>
              <a:t>Super</a:t>
            </a:r>
            <a:r>
              <a:rPr lang="es-MX" sz="1600" b="1" dirty="0">
                <a:solidFill>
                  <a:schemeClr val="tx1"/>
                </a:solidFill>
              </a:rPr>
              <a:t> para motores a diésel de servicio pesado brindan la protección avanzada que los motores necesitan para seguir en la carretera.</a:t>
            </a:r>
          </a:p>
          <a:p>
            <a:pPr marL="0" lvl="1" indent="0">
              <a:lnSpc>
                <a:spcPct val="90000"/>
              </a:lnSpc>
              <a:spcBef>
                <a:spcPct val="0"/>
              </a:spcBef>
              <a:buSzPct val="80000"/>
              <a:buNone/>
            </a:pPr>
            <a:endParaRPr lang="es-MX" sz="1600" b="1" i="0" dirty="0">
              <a:solidFill>
                <a:schemeClr val="tx1"/>
              </a:solidFill>
            </a:endParaRPr>
          </a:p>
          <a:p>
            <a:pPr marL="0" lvl="1" indent="0">
              <a:lnSpc>
                <a:spcPct val="90000"/>
              </a:lnSpc>
              <a:spcBef>
                <a:spcPct val="0"/>
              </a:spcBef>
              <a:buSzPct val="80000"/>
              <a:buNone/>
            </a:pPr>
            <a:r>
              <a:rPr lang="es-MX" sz="1600" b="0" i="0" dirty="0">
                <a:solidFill>
                  <a:schemeClr val="tx1"/>
                </a:solidFill>
              </a:rPr>
              <a:t>Formulado para cumplir o exceder las especificaciones CK-4 de los </a:t>
            </a:r>
            <a:r>
              <a:rPr lang="es-ES" sz="1600" dirty="0">
                <a:solidFill>
                  <a:schemeClr val="tx1"/>
                </a:solidFill>
              </a:rPr>
              <a:t>fabricantes de equipo original (OEM, por sus siglas en inglés</a:t>
            </a:r>
            <a:r>
              <a:rPr lang="es-ES" sz="1600" dirty="0" smtClean="0">
                <a:solidFill>
                  <a:schemeClr val="tx1"/>
                </a:solidFill>
              </a:rPr>
              <a:t>)</a:t>
            </a:r>
            <a:endParaRPr lang="es-MX" sz="1600" b="0" i="0" dirty="0">
              <a:solidFill>
                <a:schemeClr val="tx1"/>
              </a:solidFill>
            </a:endParaRPr>
          </a:p>
          <a:p>
            <a:pPr>
              <a:spcBef>
                <a:spcPts val="600"/>
              </a:spcBef>
            </a:pPr>
            <a:r>
              <a:rPr lang="es-MX" sz="1600" b="0" i="0" dirty="0">
                <a:solidFill>
                  <a:schemeClr val="tx1"/>
                </a:solidFill>
              </a:rPr>
              <a:t>Ofrecen en promedio 50% mayor protección contra </a:t>
            </a:r>
            <a:r>
              <a:rPr lang="es-MX" dirty="0" smtClean="0">
                <a:solidFill>
                  <a:schemeClr val="tx1"/>
                </a:solidFill>
              </a:rPr>
              <a:t>el desgaste</a:t>
            </a:r>
            <a:r>
              <a:rPr lang="es-MX" sz="1600" b="0" i="0" dirty="0" smtClean="0">
                <a:solidFill>
                  <a:schemeClr val="tx1"/>
                </a:solidFill>
              </a:rPr>
              <a:t> </a:t>
            </a:r>
            <a:r>
              <a:rPr lang="es-MX" sz="1600" b="0" i="0" dirty="0">
                <a:solidFill>
                  <a:schemeClr val="tx1"/>
                </a:solidFill>
              </a:rPr>
              <a:t>que lo requerido en las pruebas de motor API CK-4</a:t>
            </a:r>
          </a:p>
          <a:p>
            <a:pPr>
              <a:spcBef>
                <a:spcPts val="600"/>
              </a:spcBef>
            </a:pPr>
            <a:r>
              <a:rPr lang="es-MX" sz="1600" b="0" i="0" dirty="0">
                <a:solidFill>
                  <a:schemeClr val="tx1"/>
                </a:solidFill>
              </a:rPr>
              <a:t>Rendimiento hasta un 50% mayor que los ODI recomendados por los OEM</a:t>
            </a:r>
            <a:r>
              <a:rPr lang="es-MX" sz="1600" b="0" i="0" baseline="30000" dirty="0">
                <a:solidFill>
                  <a:schemeClr val="tx1"/>
                </a:solidFill>
              </a:rPr>
              <a:t>1</a:t>
            </a:r>
          </a:p>
        </p:txBody>
      </p:sp>
      <p:sp>
        <p:nvSpPr>
          <p:cNvPr id="3" name="Title 2"/>
          <p:cNvSpPr>
            <a:spLocks noGrp="1"/>
          </p:cNvSpPr>
          <p:nvPr>
            <p:ph type="title"/>
          </p:nvPr>
        </p:nvSpPr>
        <p:spPr/>
        <p:txBody>
          <a:bodyPr/>
          <a:lstStyle/>
          <a:p>
            <a:r>
              <a:rPr lang="es-MX" sz="2400" b="0" i="0" dirty="0"/>
              <a:t>Vamos más allá de los estándares de la industria </a:t>
            </a:r>
          </a:p>
        </p:txBody>
      </p:sp>
      <p:sp>
        <p:nvSpPr>
          <p:cNvPr id="6" name="TextBox 5"/>
          <p:cNvSpPr txBox="1"/>
          <p:nvPr/>
        </p:nvSpPr>
        <p:spPr>
          <a:xfrm>
            <a:off x="251764" y="4390251"/>
            <a:ext cx="5571915" cy="276999"/>
          </a:xfrm>
          <a:prstGeom prst="rect">
            <a:avLst/>
          </a:prstGeom>
          <a:noFill/>
        </p:spPr>
        <p:txBody>
          <a:bodyPr wrap="square" rtlCol="0" anchor="b">
            <a:spAutoFit/>
          </a:bodyPr>
          <a:lstStyle/>
          <a:p>
            <a:r>
              <a:rPr lang="es-MX" sz="600" b="0" i="0" baseline="30000" dirty="0">
                <a:solidFill>
                  <a:srgbClr val="000000"/>
                </a:solidFill>
                <a:latin typeface="EMprint" pitchFamily="18" charset="0"/>
              </a:rPr>
              <a:t>1</a:t>
            </a:r>
            <a:r>
              <a:rPr lang="es-MX" sz="600" b="0" i="0" dirty="0">
                <a:solidFill>
                  <a:srgbClr val="000000"/>
                </a:solidFill>
                <a:latin typeface="EMprint" pitchFamily="18" charset="0"/>
              </a:rPr>
              <a:t> </a:t>
            </a:r>
            <a:r>
              <a:rPr lang="es-ES" sz="600" dirty="0">
                <a:solidFill>
                  <a:srgbClr val="000000"/>
                </a:solidFill>
                <a:latin typeface="EMprint" pitchFamily="18" charset="0"/>
              </a:rPr>
              <a:t>Los resultados pueden variar, dependiendo de las condiciones del motor/vehículo y de los hábitos de conducción y del medio ambiente. Consulte a su OEM o ExxonMobil antes de implementar periodos extendidos de drenado de aceite.</a:t>
            </a:r>
            <a:endParaRPr lang="es-MX" sz="600" b="0" i="0" dirty="0">
              <a:solidFill>
                <a:srgbClr val="000000"/>
              </a:solidFill>
              <a:latin typeface="EMprint" pitchFamily="18" charset="0"/>
            </a:endParaRPr>
          </a:p>
        </p:txBody>
      </p:sp>
      <p:sp>
        <p:nvSpPr>
          <p:cNvPr id="5" name="Slide Number Placeholder 4"/>
          <p:cNvSpPr>
            <a:spLocks noGrp="1"/>
          </p:cNvSpPr>
          <p:nvPr>
            <p:ph type="sldNum" sz="quarter" idx="11"/>
          </p:nvPr>
        </p:nvSpPr>
        <p:spPr/>
        <p:txBody>
          <a:bodyPr/>
          <a:lstStyle/>
          <a:p>
            <a:pPr algn="r"/>
            <a:fld id="{6BCEAF00-35EE-2349-AC37-D94588E1CC52}" type="slidenum">
              <a:rPr lang="en-US" smtClean="0"/>
              <a:pPr algn="r"/>
              <a:t>10</a:t>
            </a:fld>
            <a:endParaRPr lang="en-US" dirty="0"/>
          </a:p>
        </p:txBody>
      </p:sp>
      <p:pic>
        <p:nvPicPr>
          <p:cNvPr id="12" name="Picture 11"/>
          <p:cNvPicPr>
            <a:picLocks noChangeAspect="1"/>
          </p:cNvPicPr>
          <p:nvPr/>
        </p:nvPicPr>
        <p:blipFill rotWithShape="1">
          <a:blip r:embed="rId2"/>
          <a:srcRect b="16189"/>
          <a:stretch/>
        </p:blipFill>
        <p:spPr>
          <a:xfrm>
            <a:off x="7324726" y="-1"/>
            <a:ext cx="1819274" cy="5143501"/>
          </a:xfrm>
          <a:prstGeom prst="rect">
            <a:avLst/>
          </a:prstGeom>
        </p:spPr>
      </p:pic>
    </p:spTree>
    <p:extLst>
      <p:ext uri="{BB962C8B-B14F-4D97-AF65-F5344CB8AC3E}">
        <p14:creationId xmlns:p14="http://schemas.microsoft.com/office/powerpoint/2010/main" val="4083838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282476" y="2107314"/>
            <a:ext cx="3490914" cy="3159125"/>
          </a:xfrm>
        </p:spPr>
        <p:txBody>
          <a:bodyPr/>
          <a:lstStyle/>
          <a:p>
            <a:pPr marL="202680" lvl="1">
              <a:lnSpc>
                <a:spcPct val="90000"/>
              </a:lnSpc>
              <a:spcBef>
                <a:spcPts val="1200"/>
              </a:spcBef>
            </a:pPr>
            <a:r>
              <a:rPr lang="es-MX" sz="1400" b="0" i="0" dirty="0" err="1">
                <a:solidFill>
                  <a:schemeClr val="tx1"/>
                </a:solidFill>
              </a:rPr>
              <a:t>Mobil</a:t>
            </a:r>
            <a:r>
              <a:rPr lang="es-MX" sz="1400" b="0" i="0" dirty="0">
                <a:solidFill>
                  <a:schemeClr val="tx1"/>
                </a:solidFill>
              </a:rPr>
              <a:t> </a:t>
            </a:r>
            <a:r>
              <a:rPr lang="es-MX" sz="1400" b="0" i="0" dirty="0" err="1">
                <a:solidFill>
                  <a:schemeClr val="tx1"/>
                </a:solidFill>
              </a:rPr>
              <a:t>Delvac</a:t>
            </a:r>
            <a:r>
              <a:rPr lang="es-MX" sz="1400" b="0" i="0" dirty="0">
                <a:solidFill>
                  <a:schemeClr val="tx1"/>
                </a:solidFill>
              </a:rPr>
              <a:t>™ 1300 </a:t>
            </a:r>
            <a:r>
              <a:rPr lang="es-MX" sz="1400" b="0" i="0" dirty="0" err="1">
                <a:solidFill>
                  <a:schemeClr val="tx1"/>
                </a:solidFill>
              </a:rPr>
              <a:t>Super</a:t>
            </a:r>
            <a:r>
              <a:rPr lang="es-MX" sz="1400" b="0" i="0" dirty="0">
                <a:solidFill>
                  <a:schemeClr val="tx1"/>
                </a:solidFill>
              </a:rPr>
              <a:t>,</a:t>
            </a:r>
            <a:r>
              <a:rPr lang="es-MX" dirty="0">
                <a:solidFill>
                  <a:schemeClr val="tx1"/>
                </a:solidFill>
              </a:rPr>
              <a:t> lubricantes para motores a diésel de servicio pesado han sido sometidos </a:t>
            </a:r>
            <a:r>
              <a:rPr lang="es-MX" sz="1400" b="0" i="0" dirty="0">
                <a:solidFill>
                  <a:schemeClr val="tx1"/>
                </a:solidFill>
              </a:rPr>
              <a:t>a las más rigurosas pruebas </a:t>
            </a:r>
            <a:r>
              <a:rPr lang="es-MX" sz="1400" b="0" i="0" dirty="0" smtClean="0">
                <a:solidFill>
                  <a:schemeClr val="tx1"/>
                </a:solidFill>
              </a:rPr>
              <a:t>disponibles</a:t>
            </a:r>
            <a:r>
              <a:rPr lang="es-MX" dirty="0" smtClean="0">
                <a:solidFill>
                  <a:schemeClr val="tx1"/>
                </a:solidFill>
              </a:rPr>
              <a:t>, además cuentan  </a:t>
            </a:r>
            <a:r>
              <a:rPr lang="es-MX" sz="1400" b="0" i="0" dirty="0">
                <a:solidFill>
                  <a:schemeClr val="tx1"/>
                </a:solidFill>
              </a:rPr>
              <a:t>con una formulación balanceada que excede las especificaciones de los OEM y</a:t>
            </a:r>
            <a:r>
              <a:rPr lang="en" dirty="0">
                <a:solidFill>
                  <a:schemeClr val="tx1"/>
                </a:solidFill>
              </a:rPr>
              <a:t> API </a:t>
            </a:r>
            <a:r>
              <a:rPr lang="es-MX" sz="1400" b="0" i="0" dirty="0">
                <a:solidFill>
                  <a:schemeClr val="tx1"/>
                </a:solidFill>
              </a:rPr>
              <a:t>CK-4.</a:t>
            </a:r>
          </a:p>
          <a:p>
            <a:pPr marL="0" indent="0">
              <a:spcAft>
                <a:spcPts val="1200"/>
              </a:spcAft>
              <a:buNone/>
            </a:pPr>
            <a:endParaRPr lang="en-US" sz="1400" dirty="0">
              <a:solidFill>
                <a:schemeClr val="tx1"/>
              </a:solidFill>
            </a:endParaRPr>
          </a:p>
        </p:txBody>
      </p:sp>
      <p:sp>
        <p:nvSpPr>
          <p:cNvPr id="4" name="Title 3"/>
          <p:cNvSpPr>
            <a:spLocks noGrp="1"/>
          </p:cNvSpPr>
          <p:nvPr>
            <p:ph type="title"/>
          </p:nvPr>
        </p:nvSpPr>
        <p:spPr/>
        <p:txBody>
          <a:bodyPr/>
          <a:lstStyle/>
          <a:p>
            <a:r>
              <a:rPr lang="es-MX" sz="2600" b="0" i="0" dirty="0"/>
              <a:t>Supera los requerimientos de la API CK-4: Los resultados son claros</a:t>
            </a:r>
          </a:p>
        </p:txBody>
      </p:sp>
      <p:sp>
        <p:nvSpPr>
          <p:cNvPr id="3" name="Slide Number Placeholder 2"/>
          <p:cNvSpPr>
            <a:spLocks noGrp="1"/>
          </p:cNvSpPr>
          <p:nvPr>
            <p:ph type="sldNum" sz="quarter" idx="11"/>
          </p:nvPr>
        </p:nvSpPr>
        <p:spPr/>
        <p:txBody>
          <a:bodyPr/>
          <a:lstStyle/>
          <a:p>
            <a:pPr algn="r"/>
            <a:fld id="{6BCEAF00-35EE-2349-AC37-D94588E1CC52}" type="slidenum">
              <a:rPr lang="en-US" smtClean="0"/>
              <a:pPr algn="r"/>
              <a:t>11</a:t>
            </a:fld>
            <a:endParaRPr lang="en-US" dirty="0"/>
          </a:p>
        </p:txBody>
      </p:sp>
      <p:pic>
        <p:nvPicPr>
          <p:cNvPr id="7" name="chart"/>
          <p:cNvPicPr>
            <a:picLocks noChangeAspect="1"/>
          </p:cNvPicPr>
          <p:nvPr/>
        </p:nvPicPr>
        <p:blipFill>
          <a:blip r:embed="rId3"/>
          <a:stretch>
            <a:fillRect/>
          </a:stretch>
        </p:blipFill>
        <p:spPr>
          <a:xfrm>
            <a:off x="223997" y="1257010"/>
            <a:ext cx="4847906" cy="3486730"/>
          </a:xfrm>
          <a:prstGeom prst="rect">
            <a:avLst/>
          </a:prstGeom>
        </p:spPr>
      </p:pic>
      <p:sp>
        <p:nvSpPr>
          <p:cNvPr id="23" name="object 21"/>
          <p:cNvSpPr txBox="1"/>
          <p:nvPr/>
        </p:nvSpPr>
        <p:spPr>
          <a:xfrm>
            <a:off x="2108290" y="1356616"/>
            <a:ext cx="1156481" cy="215444"/>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Protección contra el desgaste</a:t>
            </a:r>
          </a:p>
          <a:p>
            <a:pPr marL="12700" defTabSz="914400" fontAlgn="auto">
              <a:spcBef>
                <a:spcPts val="0"/>
              </a:spcBef>
              <a:spcAft>
                <a:spcPts val="0"/>
              </a:spcAft>
            </a:pPr>
            <a:r>
              <a:rPr lang="es-MX" sz="700" dirty="0">
                <a:latin typeface="+mn-lt"/>
              </a:rPr>
              <a:t>en el </a:t>
            </a:r>
            <a:r>
              <a:rPr lang="es-MX" sz="700" b="0" i="0" dirty="0">
                <a:latin typeface="+mn-lt"/>
              </a:rPr>
              <a:t>tren de válvulas</a:t>
            </a:r>
          </a:p>
        </p:txBody>
      </p:sp>
      <p:sp>
        <p:nvSpPr>
          <p:cNvPr id="24" name="object 22"/>
          <p:cNvSpPr txBox="1"/>
          <p:nvPr/>
        </p:nvSpPr>
        <p:spPr>
          <a:xfrm>
            <a:off x="3406627" y="1599472"/>
            <a:ext cx="735862" cy="215444"/>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Control</a:t>
            </a:r>
            <a:r>
              <a:rPr lang="es-MX" sz="700" b="0" i="0" strike="sngStrike" dirty="0">
                <a:latin typeface="+mn-lt"/>
              </a:rPr>
              <a:t>es</a:t>
            </a:r>
            <a:r>
              <a:rPr lang="es-MX" sz="700" b="0" i="0" dirty="0">
                <a:latin typeface="+mn-lt"/>
              </a:rPr>
              <a:t> de los depósitos</a:t>
            </a:r>
          </a:p>
        </p:txBody>
      </p:sp>
      <p:sp>
        <p:nvSpPr>
          <p:cNvPr id="25" name="object 23"/>
          <p:cNvSpPr txBox="1"/>
          <p:nvPr/>
        </p:nvSpPr>
        <p:spPr>
          <a:xfrm>
            <a:off x="3863029" y="2114549"/>
            <a:ext cx="1329843" cy="215444"/>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Protección del sistema de emisiones</a:t>
            </a:r>
          </a:p>
        </p:txBody>
      </p:sp>
      <p:sp>
        <p:nvSpPr>
          <p:cNvPr id="26" name="object 24"/>
          <p:cNvSpPr txBox="1"/>
          <p:nvPr/>
        </p:nvSpPr>
        <p:spPr>
          <a:xfrm>
            <a:off x="4070061" y="2762211"/>
            <a:ext cx="689370" cy="107722"/>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Control de lodos</a:t>
            </a:r>
          </a:p>
        </p:txBody>
      </p:sp>
      <p:sp>
        <p:nvSpPr>
          <p:cNvPr id="27" name="object 25"/>
          <p:cNvSpPr txBox="1"/>
          <p:nvPr/>
        </p:nvSpPr>
        <p:spPr>
          <a:xfrm>
            <a:off x="3876485" y="3432477"/>
            <a:ext cx="657305" cy="107722"/>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Manejo de hollín</a:t>
            </a:r>
          </a:p>
        </p:txBody>
      </p:sp>
      <p:sp>
        <p:nvSpPr>
          <p:cNvPr id="28" name="object 26"/>
          <p:cNvSpPr txBox="1"/>
          <p:nvPr/>
        </p:nvSpPr>
        <p:spPr>
          <a:xfrm>
            <a:off x="3346702" y="3946259"/>
            <a:ext cx="969927" cy="215444"/>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Capacidad de bombeo del aceite usado</a:t>
            </a:r>
          </a:p>
        </p:txBody>
      </p:sp>
      <p:sp>
        <p:nvSpPr>
          <p:cNvPr id="29" name="object 27"/>
          <p:cNvSpPr txBox="1"/>
          <p:nvPr/>
        </p:nvSpPr>
        <p:spPr>
          <a:xfrm>
            <a:off x="2097970" y="4101425"/>
            <a:ext cx="1134366" cy="215444"/>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Protección contra la corrosión en cojinetes</a:t>
            </a:r>
          </a:p>
        </p:txBody>
      </p:sp>
      <p:sp>
        <p:nvSpPr>
          <p:cNvPr id="30" name="object 28"/>
          <p:cNvSpPr txBox="1"/>
          <p:nvPr/>
        </p:nvSpPr>
        <p:spPr>
          <a:xfrm>
            <a:off x="1306070" y="3920355"/>
            <a:ext cx="779149" cy="215444"/>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Control de aireación</a:t>
            </a:r>
          </a:p>
        </p:txBody>
      </p:sp>
      <p:sp>
        <p:nvSpPr>
          <p:cNvPr id="31" name="object 29"/>
          <p:cNvSpPr txBox="1"/>
          <p:nvPr/>
        </p:nvSpPr>
        <p:spPr>
          <a:xfrm>
            <a:off x="896313" y="3428924"/>
            <a:ext cx="677347" cy="215444"/>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Estabilidad al </a:t>
            </a:r>
            <a:r>
              <a:rPr lang="es-MX" sz="700" b="0" i="0" strike="sngStrike" dirty="0">
                <a:latin typeface="+mn-lt"/>
              </a:rPr>
              <a:t> </a:t>
            </a:r>
            <a:r>
              <a:rPr lang="es-MX" sz="700" b="0" i="0" dirty="0">
                <a:latin typeface="+mn-lt"/>
              </a:rPr>
              <a:t>cizallamiento</a:t>
            </a:r>
          </a:p>
        </p:txBody>
      </p:sp>
      <p:sp>
        <p:nvSpPr>
          <p:cNvPr id="32" name="object 30"/>
          <p:cNvSpPr txBox="1"/>
          <p:nvPr/>
        </p:nvSpPr>
        <p:spPr>
          <a:xfrm>
            <a:off x="706432" y="2762211"/>
            <a:ext cx="710440" cy="215444"/>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Control de la oxidación</a:t>
            </a:r>
          </a:p>
        </p:txBody>
      </p:sp>
      <p:sp>
        <p:nvSpPr>
          <p:cNvPr id="33" name="object 31"/>
          <p:cNvSpPr txBox="1"/>
          <p:nvPr/>
        </p:nvSpPr>
        <p:spPr>
          <a:xfrm>
            <a:off x="551281" y="2078564"/>
            <a:ext cx="907797" cy="215444"/>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Protección contra el desgaste en los anillos</a:t>
            </a:r>
          </a:p>
        </p:txBody>
      </p:sp>
      <p:sp>
        <p:nvSpPr>
          <p:cNvPr id="34" name="object 32"/>
          <p:cNvSpPr txBox="1"/>
          <p:nvPr/>
        </p:nvSpPr>
        <p:spPr>
          <a:xfrm>
            <a:off x="1042972" y="1648518"/>
            <a:ext cx="960668" cy="215444"/>
          </a:xfrm>
          <a:prstGeom prst="rect">
            <a:avLst/>
          </a:prstGeom>
        </p:spPr>
        <p:txBody>
          <a:bodyPr vert="horz" wrap="square" lIns="0" tIns="0" rIns="0" bIns="0" rtlCol="0">
            <a:spAutoFit/>
          </a:bodyPr>
          <a:lstStyle/>
          <a:p>
            <a:pPr marL="12700" defTabSz="914400" fontAlgn="auto">
              <a:spcBef>
                <a:spcPts val="0"/>
              </a:spcBef>
              <a:spcAft>
                <a:spcPts val="0"/>
              </a:spcAft>
            </a:pPr>
            <a:r>
              <a:rPr lang="es-MX" sz="700" b="0" i="0" dirty="0">
                <a:latin typeface="+mn-lt"/>
              </a:rPr>
              <a:t>Control en el consumo</a:t>
            </a:r>
          </a:p>
          <a:p>
            <a:pPr marL="12700" defTabSz="914400" fontAlgn="auto">
              <a:spcBef>
                <a:spcPts val="0"/>
              </a:spcBef>
              <a:spcAft>
                <a:spcPts val="0"/>
              </a:spcAft>
            </a:pPr>
            <a:r>
              <a:rPr lang="es-MX" sz="700" b="0" i="0" dirty="0">
                <a:latin typeface="+mn-lt"/>
              </a:rPr>
              <a:t>de lubricante</a:t>
            </a:r>
            <a:endParaRPr lang="es-MX" sz="700" b="0" i="0" strike="sngStrike" dirty="0">
              <a:latin typeface="+mn-lt"/>
            </a:endParaRPr>
          </a:p>
        </p:txBody>
      </p:sp>
      <p:sp>
        <p:nvSpPr>
          <p:cNvPr id="35" name="object 34"/>
          <p:cNvSpPr txBox="1"/>
          <p:nvPr/>
        </p:nvSpPr>
        <p:spPr>
          <a:xfrm>
            <a:off x="1042972" y="4468217"/>
            <a:ext cx="1355494" cy="123111"/>
          </a:xfrm>
          <a:prstGeom prst="rect">
            <a:avLst/>
          </a:prstGeom>
        </p:spPr>
        <p:txBody>
          <a:bodyPr vert="horz" wrap="square" lIns="0" tIns="0" rIns="0" bIns="0" rtlCol="0">
            <a:spAutoFit/>
          </a:bodyPr>
          <a:lstStyle/>
          <a:p>
            <a:pPr marL="12700" defTabSz="914400" fontAlgn="auto">
              <a:spcBef>
                <a:spcPts val="0"/>
              </a:spcBef>
              <a:spcAft>
                <a:spcPts val="0"/>
              </a:spcAft>
            </a:pPr>
            <a:r>
              <a:rPr lang="es-MX" sz="800" b="1" i="0" dirty="0" err="1">
                <a:solidFill>
                  <a:srgbClr val="5A5A5A"/>
                </a:solidFill>
                <a:latin typeface="+mn-lt"/>
              </a:rPr>
              <a:t>Mobil</a:t>
            </a:r>
            <a:r>
              <a:rPr lang="es-MX" sz="800" b="1" i="0" dirty="0">
                <a:solidFill>
                  <a:srgbClr val="5A5A5A"/>
                </a:solidFill>
                <a:latin typeface="+mn-lt"/>
              </a:rPr>
              <a:t> </a:t>
            </a:r>
            <a:r>
              <a:rPr lang="es-MX" sz="800" b="1" i="0" dirty="0" err="1">
                <a:solidFill>
                  <a:srgbClr val="5A5A5A"/>
                </a:solidFill>
                <a:latin typeface="+mn-lt"/>
              </a:rPr>
              <a:t>Delvac</a:t>
            </a:r>
            <a:r>
              <a:rPr lang="es-MX" sz="800" b="1" i="0" dirty="0">
                <a:solidFill>
                  <a:srgbClr val="5A5A5A"/>
                </a:solidFill>
                <a:latin typeface="+mn-lt"/>
              </a:rPr>
              <a:t> 1300 Super</a:t>
            </a:r>
          </a:p>
        </p:txBody>
      </p:sp>
      <p:sp>
        <p:nvSpPr>
          <p:cNvPr id="36" name="object 36"/>
          <p:cNvSpPr txBox="1"/>
          <p:nvPr/>
        </p:nvSpPr>
        <p:spPr>
          <a:xfrm>
            <a:off x="2423419" y="4468217"/>
            <a:ext cx="1053294" cy="123111"/>
          </a:xfrm>
          <a:prstGeom prst="rect">
            <a:avLst/>
          </a:prstGeom>
        </p:spPr>
        <p:txBody>
          <a:bodyPr vert="horz" wrap="square" lIns="0" tIns="0" rIns="0" bIns="0" rtlCol="0">
            <a:spAutoFit/>
          </a:bodyPr>
          <a:lstStyle/>
          <a:p>
            <a:pPr marL="12700" defTabSz="914400" fontAlgn="auto">
              <a:spcBef>
                <a:spcPts val="0"/>
              </a:spcBef>
              <a:spcAft>
                <a:spcPts val="0"/>
              </a:spcAft>
            </a:pPr>
            <a:r>
              <a:rPr lang="es-MX" sz="800" b="1" i="0" dirty="0">
                <a:solidFill>
                  <a:srgbClr val="5A5A5A"/>
                </a:solidFill>
                <a:latin typeface="+mn-lt"/>
              </a:rPr>
              <a:t>Requisitos de CK-4</a:t>
            </a:r>
          </a:p>
        </p:txBody>
      </p:sp>
      <p:sp>
        <p:nvSpPr>
          <p:cNvPr id="37" name="object 38"/>
          <p:cNvSpPr txBox="1"/>
          <p:nvPr/>
        </p:nvSpPr>
        <p:spPr>
          <a:xfrm>
            <a:off x="3597141" y="4468217"/>
            <a:ext cx="1026841" cy="123111"/>
          </a:xfrm>
          <a:prstGeom prst="rect">
            <a:avLst/>
          </a:prstGeom>
        </p:spPr>
        <p:txBody>
          <a:bodyPr vert="horz" wrap="square" lIns="0" tIns="0" rIns="0" bIns="0" rtlCol="0">
            <a:spAutoFit/>
          </a:bodyPr>
          <a:lstStyle/>
          <a:p>
            <a:pPr marL="12700" defTabSz="914400" fontAlgn="auto">
              <a:spcBef>
                <a:spcPts val="0"/>
              </a:spcBef>
              <a:spcAft>
                <a:spcPts val="0"/>
              </a:spcAft>
            </a:pPr>
            <a:r>
              <a:rPr lang="es-MX" sz="800" b="1" i="0" dirty="0">
                <a:solidFill>
                  <a:srgbClr val="5A5A5A"/>
                </a:solidFill>
                <a:latin typeface="+mn-lt"/>
              </a:rPr>
              <a:t>Requisitos de CJ-4</a:t>
            </a:r>
          </a:p>
        </p:txBody>
      </p:sp>
    </p:spTree>
    <p:extLst>
      <p:ext uri="{BB962C8B-B14F-4D97-AF65-F5344CB8AC3E}">
        <p14:creationId xmlns:p14="http://schemas.microsoft.com/office/powerpoint/2010/main" val="4054828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357190" y="932113"/>
            <a:ext cx="7691436" cy="407730"/>
          </a:xfrm>
        </p:spPr>
        <p:txBody>
          <a:bodyPr/>
          <a:lstStyle/>
          <a:p>
            <a:pPr marL="0" lvl="1" indent="0">
              <a:lnSpc>
                <a:spcPct val="90000"/>
              </a:lnSpc>
              <a:spcBef>
                <a:spcPct val="0"/>
              </a:spcBef>
              <a:buSzPct val="80000"/>
              <a:buNone/>
            </a:pPr>
            <a:r>
              <a:rPr lang="es-MX" sz="1600" b="1" i="0" dirty="0">
                <a:solidFill>
                  <a:schemeClr val="tx1"/>
                </a:solidFill>
              </a:rPr>
              <a:t>En comparación con nuestras formulaciones API CJ-4, los lubricantes para motores a diésel de servicio pesado Mobil Delvac</a:t>
            </a:r>
            <a:r>
              <a:rPr lang="es-MX" sz="1600" b="0" i="0" baseline="30000" dirty="0">
                <a:solidFill>
                  <a:schemeClr val="tx1"/>
                </a:solidFill>
              </a:rPr>
              <a:t>™</a:t>
            </a:r>
            <a:r>
              <a:rPr lang="es-MX" sz="1600" b="1" i="0" dirty="0">
                <a:solidFill>
                  <a:schemeClr val="tx1"/>
                </a:solidFill>
              </a:rPr>
              <a:t> 1300 </a:t>
            </a:r>
            <a:r>
              <a:rPr lang="es-MX" sz="1600" b="1" i="0" dirty="0" err="1">
                <a:solidFill>
                  <a:schemeClr val="tx1"/>
                </a:solidFill>
              </a:rPr>
              <a:t>Super</a:t>
            </a:r>
            <a:r>
              <a:rPr lang="es-MX" sz="1600" b="1" i="0" dirty="0">
                <a:solidFill>
                  <a:schemeClr val="tx1"/>
                </a:solidFill>
              </a:rPr>
              <a:t> le ofrecen:</a:t>
            </a: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a:p>
            <a:pPr marL="202679" lvl="1" indent="0">
              <a:buNone/>
            </a:pPr>
            <a:endParaRPr lang="en-US" sz="1050" baseline="30000" dirty="0">
              <a:solidFill>
                <a:schemeClr val="tx1"/>
              </a:solidFill>
            </a:endParaRPr>
          </a:p>
        </p:txBody>
      </p:sp>
      <p:sp>
        <p:nvSpPr>
          <p:cNvPr id="3" name="Title 2"/>
          <p:cNvSpPr>
            <a:spLocks noGrp="1"/>
          </p:cNvSpPr>
          <p:nvPr>
            <p:ph type="title"/>
          </p:nvPr>
        </p:nvSpPr>
        <p:spPr>
          <a:xfrm>
            <a:off x="357189" y="220266"/>
            <a:ext cx="8786811" cy="571500"/>
          </a:xfrm>
        </p:spPr>
        <p:txBody>
          <a:bodyPr/>
          <a:lstStyle/>
          <a:p>
            <a:pPr lvl="1"/>
            <a:r>
              <a:rPr lang="es-MX" sz="2500" b="0" i="0" dirty="0">
                <a:solidFill>
                  <a:schemeClr val="tx2"/>
                </a:solidFill>
                <a:latin typeface="EMprint" pitchFamily="18" charset="0"/>
              </a:rPr>
              <a:t>Desempeño superior sobre las formulaciones CJ-4 </a:t>
            </a:r>
          </a:p>
        </p:txBody>
      </p:sp>
      <p:sp>
        <p:nvSpPr>
          <p:cNvPr id="6" name="TextBox 5"/>
          <p:cNvSpPr txBox="1"/>
          <p:nvPr/>
        </p:nvSpPr>
        <p:spPr>
          <a:xfrm>
            <a:off x="251765" y="4390251"/>
            <a:ext cx="3592102" cy="276999"/>
          </a:xfrm>
          <a:prstGeom prst="rect">
            <a:avLst/>
          </a:prstGeom>
          <a:noFill/>
        </p:spPr>
        <p:txBody>
          <a:bodyPr wrap="square" rtlCol="0" anchor="b">
            <a:spAutoFit/>
          </a:bodyPr>
          <a:lstStyle/>
          <a:p>
            <a:r>
              <a:rPr lang="es-MX" sz="600" b="0" i="0" baseline="30000" dirty="0">
                <a:solidFill>
                  <a:srgbClr val="000000"/>
                </a:solidFill>
                <a:latin typeface="EMprint" pitchFamily="18" charset="0"/>
              </a:rPr>
              <a:t>1 </a:t>
            </a:r>
            <a:r>
              <a:rPr lang="es-ES" sz="600" dirty="0">
                <a:solidFill>
                  <a:srgbClr val="000000"/>
                </a:solidFill>
                <a:latin typeface="EMprint" pitchFamily="18" charset="0"/>
              </a:rPr>
              <a:t>Soportado en resultados de pruebas de motor Volvo T-13.</a:t>
            </a:r>
            <a:r>
              <a:rPr lang="es-MX" sz="600" b="0" i="0" dirty="0">
                <a:solidFill>
                  <a:srgbClr val="000000"/>
                </a:solidFill>
                <a:latin typeface="EMprint" pitchFamily="18" charset="0"/>
              </a:rPr>
              <a:t> </a:t>
            </a:r>
          </a:p>
          <a:p>
            <a:r>
              <a:rPr lang="es-MX" sz="600" b="0" i="0" baseline="30000" dirty="0">
                <a:solidFill>
                  <a:srgbClr val="000000"/>
                </a:solidFill>
                <a:latin typeface="EMprint" pitchFamily="18" charset="0"/>
              </a:rPr>
              <a:t>2 </a:t>
            </a:r>
            <a:r>
              <a:rPr lang="es-ES" sz="600" dirty="0">
                <a:solidFill>
                  <a:srgbClr val="000000"/>
                </a:solidFill>
                <a:latin typeface="EMprint" pitchFamily="18" charset="0"/>
              </a:rPr>
              <a:t>Soportado en resultados de pruebas de motores </a:t>
            </a:r>
            <a:r>
              <a:rPr lang="es-ES" sz="600" dirty="0" err="1">
                <a:solidFill>
                  <a:srgbClr val="000000"/>
                </a:solidFill>
                <a:latin typeface="EMprint" pitchFamily="18" charset="0"/>
              </a:rPr>
              <a:t>Cummins</a:t>
            </a:r>
            <a:r>
              <a:rPr lang="es-ES" sz="600" dirty="0">
                <a:solidFill>
                  <a:srgbClr val="000000"/>
                </a:solidFill>
                <a:latin typeface="EMprint" pitchFamily="18" charset="0"/>
              </a:rPr>
              <a:t> ISM y </a:t>
            </a:r>
            <a:r>
              <a:rPr lang="es-ES" sz="600" dirty="0" err="1">
                <a:solidFill>
                  <a:srgbClr val="000000"/>
                </a:solidFill>
                <a:latin typeface="EMprint" pitchFamily="18" charset="0"/>
              </a:rPr>
              <a:t>Mack</a:t>
            </a:r>
            <a:r>
              <a:rPr lang="es-ES" sz="600" dirty="0">
                <a:solidFill>
                  <a:srgbClr val="000000"/>
                </a:solidFill>
                <a:latin typeface="EMprint" pitchFamily="18" charset="0"/>
              </a:rPr>
              <a:t> T-12.</a:t>
            </a:r>
            <a:endParaRPr lang="es-MX" sz="600" b="0" i="0" dirty="0">
              <a:solidFill>
                <a:srgbClr val="000000"/>
              </a:solidFill>
              <a:latin typeface="EMprint" pitchFamily="18" charset="0"/>
            </a:endParaRPr>
          </a:p>
        </p:txBody>
      </p:sp>
      <p:sp>
        <p:nvSpPr>
          <p:cNvPr id="5" name="TextBox 4"/>
          <p:cNvSpPr txBox="1"/>
          <p:nvPr/>
        </p:nvSpPr>
        <p:spPr>
          <a:xfrm>
            <a:off x="1343025" y="1848216"/>
            <a:ext cx="1949573" cy="1200329"/>
          </a:xfrm>
          <a:prstGeom prst="rect">
            <a:avLst/>
          </a:prstGeom>
          <a:noFill/>
        </p:spPr>
        <p:txBody>
          <a:bodyPr wrap="none" rtlCol="0">
            <a:spAutoFit/>
          </a:bodyPr>
          <a:lstStyle/>
          <a:p>
            <a:r>
              <a:rPr lang="es-MX" sz="7200" b="0" i="0" dirty="0">
                <a:solidFill>
                  <a:srgbClr val="000000"/>
                </a:solidFill>
                <a:latin typeface="EMprint" pitchFamily="18" charset="0"/>
              </a:rPr>
              <a:t>80%</a:t>
            </a:r>
          </a:p>
        </p:txBody>
      </p:sp>
      <p:sp>
        <p:nvSpPr>
          <p:cNvPr id="8" name="TextBox 7"/>
          <p:cNvSpPr txBox="1"/>
          <p:nvPr/>
        </p:nvSpPr>
        <p:spPr>
          <a:xfrm>
            <a:off x="3659703" y="1848216"/>
            <a:ext cx="1949573" cy="1200329"/>
          </a:xfrm>
          <a:prstGeom prst="rect">
            <a:avLst/>
          </a:prstGeom>
          <a:noFill/>
        </p:spPr>
        <p:txBody>
          <a:bodyPr wrap="none" rtlCol="0">
            <a:spAutoFit/>
          </a:bodyPr>
          <a:lstStyle/>
          <a:p>
            <a:r>
              <a:rPr lang="es-MX" sz="7200" b="0" i="0" dirty="0">
                <a:solidFill>
                  <a:srgbClr val="000000"/>
                </a:solidFill>
                <a:latin typeface="EMprint" pitchFamily="18" charset="0"/>
              </a:rPr>
              <a:t>20%</a:t>
            </a:r>
          </a:p>
        </p:txBody>
      </p:sp>
      <p:sp>
        <p:nvSpPr>
          <p:cNvPr id="10" name="TextBox 9"/>
          <p:cNvSpPr txBox="1"/>
          <p:nvPr/>
        </p:nvSpPr>
        <p:spPr>
          <a:xfrm>
            <a:off x="5821878" y="1848216"/>
            <a:ext cx="1949573" cy="1200329"/>
          </a:xfrm>
          <a:prstGeom prst="rect">
            <a:avLst/>
          </a:prstGeom>
          <a:noFill/>
        </p:spPr>
        <p:txBody>
          <a:bodyPr wrap="none" rtlCol="0">
            <a:spAutoFit/>
          </a:bodyPr>
          <a:lstStyle/>
          <a:p>
            <a:r>
              <a:rPr lang="es-MX" sz="7200" b="0" i="0" dirty="0">
                <a:solidFill>
                  <a:srgbClr val="000000"/>
                </a:solidFill>
                <a:latin typeface="EMprint" pitchFamily="18" charset="0"/>
              </a:rPr>
              <a:t>50%</a:t>
            </a:r>
          </a:p>
        </p:txBody>
      </p:sp>
      <p:cxnSp>
        <p:nvCxnSpPr>
          <p:cNvPr id="11" name="Straight Connector 10"/>
          <p:cNvCxnSpPr/>
          <p:nvPr/>
        </p:nvCxnSpPr>
        <p:spPr>
          <a:xfrm>
            <a:off x="1171575" y="2052632"/>
            <a:ext cx="0" cy="1576387"/>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471862" y="2052632"/>
            <a:ext cx="0" cy="1576387"/>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15000" y="2052632"/>
            <a:ext cx="0" cy="1576387"/>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048625" y="2052632"/>
            <a:ext cx="0" cy="1576387"/>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326918" y="2853060"/>
            <a:ext cx="1867769" cy="757130"/>
          </a:xfrm>
          <a:prstGeom prst="rect">
            <a:avLst/>
          </a:prstGeom>
          <a:noFill/>
        </p:spPr>
        <p:txBody>
          <a:bodyPr wrap="square" rtlCol="0">
            <a:spAutoFit/>
          </a:bodyPr>
          <a:lstStyle/>
          <a:p>
            <a:pPr>
              <a:lnSpc>
                <a:spcPct val="90000"/>
              </a:lnSpc>
            </a:pPr>
            <a:r>
              <a:rPr lang="es-MX" sz="1600" dirty="0">
                <a:latin typeface="EMprint" pitchFamily="18" charset="0"/>
              </a:rPr>
              <a:t>m</a:t>
            </a:r>
            <a:r>
              <a:rPr lang="es-MX" sz="1600" b="0" i="0" dirty="0">
                <a:latin typeface="EMprint" pitchFamily="18" charset="0"/>
              </a:rPr>
              <a:t>ayor control de la viscosidad a altas temperaturas</a:t>
            </a:r>
            <a:r>
              <a:rPr lang="es-MX" sz="1600" b="0" i="0" baseline="30000" dirty="0">
                <a:latin typeface="EMprint" pitchFamily="18" charset="0"/>
              </a:rPr>
              <a:t>1</a:t>
            </a:r>
          </a:p>
        </p:txBody>
      </p:sp>
      <p:sp>
        <p:nvSpPr>
          <p:cNvPr id="16" name="TextBox 15"/>
          <p:cNvSpPr txBox="1"/>
          <p:nvPr/>
        </p:nvSpPr>
        <p:spPr>
          <a:xfrm>
            <a:off x="3558550" y="2853060"/>
            <a:ext cx="1879273" cy="535531"/>
          </a:xfrm>
          <a:prstGeom prst="rect">
            <a:avLst/>
          </a:prstGeom>
          <a:noFill/>
        </p:spPr>
        <p:txBody>
          <a:bodyPr wrap="square" rtlCol="0">
            <a:spAutoFit/>
          </a:bodyPr>
          <a:lstStyle>
            <a:defPPr>
              <a:defRPr lang="en-US"/>
            </a:defPPr>
            <a:lvl1pPr>
              <a:lnSpc>
                <a:spcPct val="90000"/>
              </a:lnSpc>
              <a:defRPr sz="1600">
                <a:solidFill>
                  <a:schemeClr val="accent5"/>
                </a:solidFill>
                <a:latin typeface="+mn-lt"/>
              </a:defRPr>
            </a:lvl1pPr>
          </a:lstStyle>
          <a:p>
            <a:r>
              <a:rPr lang="es-MX" dirty="0">
                <a:solidFill>
                  <a:schemeClr val="tx1"/>
                </a:solidFill>
              </a:rPr>
              <a:t>m</a:t>
            </a:r>
            <a:r>
              <a:rPr lang="es-MX" b="0" i="0" dirty="0">
                <a:solidFill>
                  <a:schemeClr val="tx1"/>
                </a:solidFill>
              </a:rPr>
              <a:t>ayor protección contra el desgaste</a:t>
            </a:r>
            <a:r>
              <a:rPr lang="es-MX" b="0" i="0" baseline="30000" dirty="0">
                <a:solidFill>
                  <a:schemeClr val="tx1"/>
                </a:solidFill>
              </a:rPr>
              <a:t>2</a:t>
            </a:r>
            <a:r>
              <a:rPr lang="es-MX" b="0" i="0" dirty="0">
                <a:solidFill>
                  <a:schemeClr val="tx1"/>
                </a:solidFill>
              </a:rPr>
              <a:t> </a:t>
            </a:r>
          </a:p>
        </p:txBody>
      </p:sp>
      <p:sp>
        <p:nvSpPr>
          <p:cNvPr id="17" name="TextBox 16"/>
          <p:cNvSpPr txBox="1"/>
          <p:nvPr/>
        </p:nvSpPr>
        <p:spPr>
          <a:xfrm>
            <a:off x="5765285" y="2853060"/>
            <a:ext cx="2006166" cy="535531"/>
          </a:xfrm>
          <a:prstGeom prst="rect">
            <a:avLst/>
          </a:prstGeom>
          <a:noFill/>
        </p:spPr>
        <p:txBody>
          <a:bodyPr wrap="square" rtlCol="0">
            <a:spAutoFit/>
          </a:bodyPr>
          <a:lstStyle>
            <a:defPPr>
              <a:defRPr lang="en-US"/>
            </a:defPPr>
            <a:lvl1pPr>
              <a:lnSpc>
                <a:spcPct val="90000"/>
              </a:lnSpc>
              <a:defRPr sz="1600">
                <a:solidFill>
                  <a:schemeClr val="accent5"/>
                </a:solidFill>
                <a:latin typeface="+mn-lt"/>
              </a:defRPr>
            </a:lvl1pPr>
          </a:lstStyle>
          <a:p>
            <a:r>
              <a:rPr lang="es-MX" dirty="0">
                <a:solidFill>
                  <a:schemeClr val="tx1"/>
                </a:solidFill>
              </a:rPr>
              <a:t>m</a:t>
            </a:r>
            <a:r>
              <a:rPr lang="es-MX" b="0" i="0" dirty="0">
                <a:solidFill>
                  <a:schemeClr val="tx1"/>
                </a:solidFill>
              </a:rPr>
              <a:t>ayor resistencia a la oxidación</a:t>
            </a:r>
            <a:r>
              <a:rPr lang="es-MX" b="0" i="0" baseline="30000" dirty="0">
                <a:solidFill>
                  <a:schemeClr val="tx1"/>
                </a:solidFill>
              </a:rPr>
              <a:t>1</a:t>
            </a:r>
          </a:p>
        </p:txBody>
      </p:sp>
      <p:sp>
        <p:nvSpPr>
          <p:cNvPr id="18" name="TextBox 17"/>
          <p:cNvSpPr txBox="1"/>
          <p:nvPr/>
        </p:nvSpPr>
        <p:spPr>
          <a:xfrm>
            <a:off x="2043103" y="1409363"/>
            <a:ext cx="5862502" cy="369332"/>
          </a:xfrm>
          <a:prstGeom prst="rect">
            <a:avLst/>
          </a:prstGeom>
          <a:noFill/>
        </p:spPr>
        <p:txBody>
          <a:bodyPr wrap="none" rtlCol="0">
            <a:spAutoFit/>
          </a:bodyPr>
          <a:lstStyle/>
          <a:p>
            <a:r>
              <a:rPr lang="es-MX" b="0" i="0" dirty="0">
                <a:latin typeface="EMprint" pitchFamily="18" charset="0"/>
              </a:rPr>
              <a:t>Mejorar el desempeño en las áreas más críticas del motor</a:t>
            </a:r>
          </a:p>
        </p:txBody>
      </p:sp>
      <p:sp>
        <p:nvSpPr>
          <p:cNvPr id="7" name="Slide Number Placeholder 6"/>
          <p:cNvSpPr>
            <a:spLocks noGrp="1"/>
          </p:cNvSpPr>
          <p:nvPr>
            <p:ph type="sldNum" sz="quarter" idx="11"/>
          </p:nvPr>
        </p:nvSpPr>
        <p:spPr/>
        <p:txBody>
          <a:bodyPr/>
          <a:lstStyle/>
          <a:p>
            <a:pPr algn="r"/>
            <a:fld id="{6BCEAF00-35EE-2349-AC37-D94588E1CC52}" type="slidenum">
              <a:rPr lang="en-US" smtClean="0"/>
              <a:pPr algn="r"/>
              <a:t>12</a:t>
            </a:fld>
            <a:endParaRPr lang="en-US" dirty="0"/>
          </a:p>
        </p:txBody>
      </p:sp>
    </p:spTree>
    <p:extLst>
      <p:ext uri="{BB962C8B-B14F-4D97-AF65-F5344CB8AC3E}">
        <p14:creationId xmlns:p14="http://schemas.microsoft.com/office/powerpoint/2010/main" val="932856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7189" y="808845"/>
            <a:ext cx="8134032" cy="991119"/>
          </a:xfrm>
        </p:spPr>
        <p:txBody>
          <a:bodyPr/>
          <a:lstStyle/>
          <a:p>
            <a:pPr marL="0" lvl="1" indent="0">
              <a:lnSpc>
                <a:spcPct val="90000"/>
              </a:lnSpc>
              <a:spcBef>
                <a:spcPct val="0"/>
              </a:spcBef>
              <a:buSzPct val="80000"/>
              <a:buNone/>
            </a:pPr>
            <a:r>
              <a:rPr lang="es-MX" sz="1600" b="1" i="0" dirty="0">
                <a:solidFill>
                  <a:schemeClr val="tx1"/>
                </a:solidFill>
              </a:rPr>
              <a:t>Bajo las nuevas especificaciones API, los vehículos y los motores tienen el reto de reducir las emisiones de gases de efecto invernadero, así como mejorar el rendimiento de combustible sin sacrificar la durabilidad del motor. </a:t>
            </a:r>
          </a:p>
          <a:p>
            <a:pPr marL="0" lvl="1" indent="0">
              <a:lnSpc>
                <a:spcPct val="90000"/>
              </a:lnSpc>
              <a:spcBef>
                <a:spcPct val="0"/>
              </a:spcBef>
              <a:buSzPct val="80000"/>
              <a:buNone/>
            </a:pPr>
            <a:endParaRPr lang="en-US" sz="1600" b="1" dirty="0">
              <a:solidFill>
                <a:schemeClr val="tx1"/>
              </a:solidFill>
            </a:endParaRPr>
          </a:p>
          <a:p>
            <a:pPr marL="0" lvl="1" indent="0">
              <a:lnSpc>
                <a:spcPct val="90000"/>
              </a:lnSpc>
              <a:spcBef>
                <a:spcPct val="0"/>
              </a:spcBef>
              <a:buSzPct val="80000"/>
              <a:buNone/>
            </a:pPr>
            <a:r>
              <a:rPr lang="es-MX" sz="1600" b="0" i="0" dirty="0">
                <a:solidFill>
                  <a:schemeClr val="tx1"/>
                </a:solidFill>
              </a:rPr>
              <a:t>El aceite para motores a diésel </a:t>
            </a:r>
            <a:r>
              <a:rPr lang="es-MX" sz="1600" b="0" i="0" dirty="0" err="1">
                <a:solidFill>
                  <a:schemeClr val="tx1"/>
                </a:solidFill>
              </a:rPr>
              <a:t>Mobil</a:t>
            </a:r>
            <a:r>
              <a:rPr lang="es-MX" sz="1600" b="0" i="0" dirty="0">
                <a:solidFill>
                  <a:schemeClr val="tx1"/>
                </a:solidFill>
              </a:rPr>
              <a:t> </a:t>
            </a:r>
            <a:r>
              <a:rPr lang="es-MX" sz="1600" b="0" i="0" dirty="0" err="1">
                <a:solidFill>
                  <a:schemeClr val="tx1"/>
                </a:solidFill>
              </a:rPr>
              <a:t>Delvac</a:t>
            </a:r>
            <a:r>
              <a:rPr lang="es-MX" sz="1600" b="0" i="0" dirty="0">
                <a:solidFill>
                  <a:schemeClr val="tx1"/>
                </a:solidFill>
              </a:rPr>
              <a:t>™ </a:t>
            </a:r>
            <a:r>
              <a:rPr lang="es-MX" sz="1600" dirty="0">
                <a:solidFill>
                  <a:schemeClr val="tx1"/>
                </a:solidFill>
              </a:rPr>
              <a:t>1</a:t>
            </a:r>
            <a:r>
              <a:rPr lang="es-MX" sz="1600" b="0" i="0" dirty="0">
                <a:solidFill>
                  <a:schemeClr val="tx1"/>
                </a:solidFill>
              </a:rPr>
              <a:t>300 Super 10W-30 para servicio pesado tiene </a:t>
            </a:r>
            <a:r>
              <a:rPr lang="es-MX" sz="1600" dirty="0" smtClean="0">
                <a:solidFill>
                  <a:schemeClr val="tx1"/>
                </a:solidFill>
              </a:rPr>
              <a:t>el </a:t>
            </a:r>
            <a:r>
              <a:rPr lang="es-MX" sz="1600" b="0" i="0" dirty="0" smtClean="0">
                <a:solidFill>
                  <a:schemeClr val="tx1"/>
                </a:solidFill>
              </a:rPr>
              <a:t>potencial </a:t>
            </a:r>
            <a:r>
              <a:rPr lang="es-MX" sz="1600" b="0" i="0" dirty="0">
                <a:solidFill>
                  <a:schemeClr val="tx1"/>
                </a:solidFill>
              </a:rPr>
              <a:t>de mejorar el rendimiento de combustible:</a:t>
            </a:r>
            <a:r>
              <a:rPr lang="es-MX" sz="1600" b="0" i="0" baseline="30000" dirty="0">
                <a:solidFill>
                  <a:schemeClr val="tx1"/>
                </a:solidFill>
              </a:rPr>
              <a:t>1</a:t>
            </a:r>
          </a:p>
          <a:p>
            <a:pPr marL="0" indent="0">
              <a:spcAft>
                <a:spcPts val="1200"/>
              </a:spcAft>
              <a:buNone/>
            </a:pPr>
            <a:endParaRPr lang="en-GB" baseline="30000" dirty="0">
              <a:solidFill>
                <a:schemeClr val="tx1"/>
              </a:solidFill>
            </a:endParaRPr>
          </a:p>
          <a:p>
            <a:pPr marL="0" indent="0">
              <a:spcAft>
                <a:spcPts val="1200"/>
              </a:spcAft>
              <a:buNone/>
            </a:pPr>
            <a:endParaRPr lang="en-GB" baseline="30000" dirty="0">
              <a:solidFill>
                <a:schemeClr val="tx1"/>
              </a:solidFill>
            </a:endParaRPr>
          </a:p>
        </p:txBody>
      </p:sp>
      <p:sp>
        <p:nvSpPr>
          <p:cNvPr id="3" name="Title 2"/>
          <p:cNvSpPr>
            <a:spLocks noGrp="1"/>
          </p:cNvSpPr>
          <p:nvPr>
            <p:ph type="title"/>
          </p:nvPr>
        </p:nvSpPr>
        <p:spPr/>
        <p:txBody>
          <a:bodyPr/>
          <a:lstStyle/>
          <a:p>
            <a:r>
              <a:rPr lang="es-MX" sz="2600" b="0" i="0" dirty="0">
                <a:solidFill>
                  <a:srgbClr val="ED1C2E"/>
                </a:solidFill>
              </a:rPr>
              <a:t>Potencial mejora del rendimiento de combustible</a:t>
            </a:r>
          </a:p>
        </p:txBody>
      </p:sp>
      <p:sp>
        <p:nvSpPr>
          <p:cNvPr id="11" name="TextBox 10"/>
          <p:cNvSpPr txBox="1"/>
          <p:nvPr/>
        </p:nvSpPr>
        <p:spPr>
          <a:xfrm>
            <a:off x="292403" y="2234412"/>
            <a:ext cx="4209903" cy="1449628"/>
          </a:xfrm>
          <a:prstGeom prst="rect">
            <a:avLst/>
          </a:prstGeom>
          <a:noFill/>
        </p:spPr>
        <p:txBody>
          <a:bodyPr vert="horz" wrap="square" rtlCol="0">
            <a:spAutoFit/>
          </a:bodyPr>
          <a:lstStyle/>
          <a:p>
            <a:pPr marL="285750" lvl="1" indent="-285750">
              <a:lnSpc>
                <a:spcPct val="90000"/>
              </a:lnSpc>
              <a:buFont typeface="Arial" panose="020B0604020202020204" pitchFamily="34" charset="0"/>
              <a:buChar char="•"/>
            </a:pPr>
            <a:r>
              <a:rPr lang="es-MX" sz="1400" b="0" i="0" dirty="0">
                <a:latin typeface="EMprint" pitchFamily="18" charset="0"/>
              </a:rPr>
              <a:t>Las nuevas formulaciones FA-4 de Mobil Delvac están diseñadas para proporcionar una potencial mejora del rendimiento de combustible.</a:t>
            </a:r>
            <a:r>
              <a:rPr lang="es-MX" sz="1400" b="0" i="0" baseline="30000" dirty="0">
                <a:latin typeface="EMprint" pitchFamily="18" charset="0"/>
              </a:rPr>
              <a:t>2</a:t>
            </a:r>
          </a:p>
          <a:p>
            <a:pPr marL="285750" lvl="1" indent="-285750">
              <a:lnSpc>
                <a:spcPct val="90000"/>
              </a:lnSpc>
              <a:buFont typeface="Arial" panose="020B0604020202020204" pitchFamily="34" charset="0"/>
              <a:buChar char="•"/>
            </a:pPr>
            <a:endParaRPr lang="en-US" sz="1400" dirty="0">
              <a:latin typeface="EMprint" panose="020B0503020204020204" pitchFamily="34" charset="0"/>
              <a:ea typeface="EMprint" panose="020B0503020204020204" pitchFamily="34" charset="0"/>
              <a:cs typeface="EMprint"/>
            </a:endParaRPr>
          </a:p>
          <a:p>
            <a:pPr marL="285750" lvl="1" indent="-285750">
              <a:lnSpc>
                <a:spcPct val="90000"/>
              </a:lnSpc>
              <a:buFont typeface="Arial" panose="020B0604020202020204" pitchFamily="34" charset="0"/>
              <a:buChar char="•"/>
            </a:pPr>
            <a:r>
              <a:rPr lang="es-MX" sz="1400" b="0" i="0" dirty="0">
                <a:latin typeface="EMprint" pitchFamily="18" charset="0"/>
              </a:rPr>
              <a:t>Para productos CK-4, el rendimiento potencial de combustible se incrementa </a:t>
            </a:r>
            <a:r>
              <a:rPr lang="es-MX" sz="1400" dirty="0">
                <a:latin typeface="EMprint" pitchFamily="18" charset="0"/>
              </a:rPr>
              <a:t>utilizando </a:t>
            </a:r>
            <a:r>
              <a:rPr lang="es-MX" sz="1400" b="0" i="0" dirty="0">
                <a:latin typeface="EMprint" pitchFamily="18" charset="0"/>
              </a:rPr>
              <a:t>formulaciones de baja viscosidad 10W-30.</a:t>
            </a:r>
          </a:p>
        </p:txBody>
      </p:sp>
      <p:sp>
        <p:nvSpPr>
          <p:cNvPr id="15" name="TextBox 14"/>
          <p:cNvSpPr txBox="1"/>
          <p:nvPr/>
        </p:nvSpPr>
        <p:spPr>
          <a:xfrm>
            <a:off x="251764" y="4230924"/>
            <a:ext cx="5044136" cy="523220"/>
          </a:xfrm>
          <a:prstGeom prst="rect">
            <a:avLst/>
          </a:prstGeom>
          <a:noFill/>
        </p:spPr>
        <p:txBody>
          <a:bodyPr wrap="square" rtlCol="0" anchor="b">
            <a:spAutoFit/>
          </a:bodyPr>
          <a:lstStyle/>
          <a:p>
            <a:r>
              <a:rPr lang="es-MX" sz="600" b="0" i="0" dirty="0">
                <a:solidFill>
                  <a:srgbClr val="000000"/>
                </a:solidFill>
                <a:latin typeface="EMprint" pitchFamily="18" charset="0"/>
              </a:rPr>
              <a:t>(Ver las recomendaciones del OEM para el uso adecuado en sus camiones).</a:t>
            </a:r>
          </a:p>
          <a:p>
            <a:endParaRPr lang="en-US" sz="600" baseline="30000" dirty="0">
              <a:latin typeface="+mn-lt"/>
              <a:ea typeface="EMprint" panose="020B0503020204020204" pitchFamily="34" charset="0"/>
              <a:cs typeface="EMprint"/>
            </a:endParaRPr>
          </a:p>
          <a:p>
            <a:r>
              <a:rPr lang="es-MX" sz="600" b="0" i="0" baseline="30000" dirty="0">
                <a:solidFill>
                  <a:srgbClr val="000000"/>
                </a:solidFill>
                <a:latin typeface="EMprint" pitchFamily="18" charset="0"/>
              </a:rPr>
              <a:t>1 </a:t>
            </a:r>
            <a:r>
              <a:rPr lang="es-ES" sz="600" dirty="0">
                <a:solidFill>
                  <a:srgbClr val="000000"/>
                </a:solidFill>
                <a:latin typeface="EMprint" pitchFamily="18" charset="0"/>
              </a:rPr>
              <a:t>En comparación con aceite convencional 15W-40. La mejora del rendimiento de combustible depende del tipo de vehículo y equipos, temperatura exterior, hábitos de conducción y viscosidad del fluido.</a:t>
            </a:r>
            <a:endParaRPr lang="es-MX" sz="600" b="0" i="0" dirty="0">
              <a:solidFill>
                <a:srgbClr val="000000"/>
              </a:solidFill>
              <a:latin typeface="EMprint" pitchFamily="18" charset="0"/>
            </a:endParaRPr>
          </a:p>
          <a:p>
            <a:r>
              <a:rPr lang="es-MX" sz="600" b="0" i="0" baseline="30000" dirty="0">
                <a:solidFill>
                  <a:srgbClr val="000000"/>
                </a:solidFill>
                <a:latin typeface="EMprint" pitchFamily="18" charset="0"/>
              </a:rPr>
              <a:t>2 </a:t>
            </a:r>
            <a:r>
              <a:rPr lang="es-MX" sz="600" b="0" i="0" dirty="0">
                <a:solidFill>
                  <a:srgbClr val="000000"/>
                </a:solidFill>
                <a:latin typeface="EMprint" pitchFamily="18" charset="0"/>
              </a:rPr>
              <a:t>Cumple con la especificación API FA-4. </a:t>
            </a:r>
          </a:p>
        </p:txBody>
      </p:sp>
      <p:grpSp>
        <p:nvGrpSpPr>
          <p:cNvPr id="16" name="Group 15"/>
          <p:cNvGrpSpPr/>
          <p:nvPr/>
        </p:nvGrpSpPr>
        <p:grpSpPr>
          <a:xfrm>
            <a:off x="5079207" y="2163885"/>
            <a:ext cx="3151254" cy="1672211"/>
            <a:chOff x="5579289" y="2353941"/>
            <a:chExt cx="3151254" cy="1672211"/>
          </a:xfrm>
        </p:grpSpPr>
        <p:grpSp>
          <p:nvGrpSpPr>
            <p:cNvPr id="17" name="Group 16"/>
            <p:cNvGrpSpPr/>
            <p:nvPr/>
          </p:nvGrpSpPr>
          <p:grpSpPr>
            <a:xfrm rot="5400000">
              <a:off x="6899681" y="2195291"/>
              <a:ext cx="510469" cy="3151254"/>
              <a:chOff x="-869578" y="621446"/>
              <a:chExt cx="1108554" cy="5652137"/>
            </a:xfrm>
          </p:grpSpPr>
          <p:sp>
            <p:nvSpPr>
              <p:cNvPr id="27" name="Up Arrow 34"/>
              <p:cNvSpPr/>
              <p:nvPr/>
            </p:nvSpPr>
            <p:spPr>
              <a:xfrm>
                <a:off x="-869578" y="693073"/>
                <a:ext cx="740751" cy="5508888"/>
              </a:xfrm>
              <a:prstGeom prst="upArrow">
                <a:avLst>
                  <a:gd name="adj1" fmla="val 55714"/>
                  <a:gd name="adj2" fmla="val 50000"/>
                </a:avLst>
              </a:prstGeom>
              <a:solidFill>
                <a:schemeClr val="accent5"/>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900" dirty="0"/>
              </a:p>
            </p:txBody>
          </p:sp>
          <p:sp>
            <p:nvSpPr>
              <p:cNvPr id="28" name="TextBox 27"/>
              <p:cNvSpPr txBox="1"/>
              <p:nvPr/>
            </p:nvSpPr>
            <p:spPr>
              <a:xfrm rot="16200000">
                <a:off x="-2871154" y="3163454"/>
                <a:ext cx="5652137" cy="568122"/>
              </a:xfrm>
              <a:prstGeom prst="rect">
                <a:avLst/>
              </a:prstGeom>
              <a:noFill/>
            </p:spPr>
            <p:txBody>
              <a:bodyPr wrap="square" rtlCol="0">
                <a:spAutoFit/>
              </a:bodyPr>
              <a:lstStyle/>
              <a:p>
                <a:pPr algn="ctr"/>
                <a:r>
                  <a:rPr lang="es-MX" sz="1100" b="0" i="0" dirty="0">
                    <a:latin typeface="EMprint" pitchFamily="18" charset="0"/>
                  </a:rPr>
                  <a:t> Potencial mejora de rendimiento de combustible </a:t>
                </a:r>
              </a:p>
            </p:txBody>
          </p:sp>
        </p:grpSp>
        <p:grpSp>
          <p:nvGrpSpPr>
            <p:cNvPr id="18" name="Group 17"/>
            <p:cNvGrpSpPr/>
            <p:nvPr/>
          </p:nvGrpSpPr>
          <p:grpSpPr>
            <a:xfrm>
              <a:off x="6696889" y="2353941"/>
              <a:ext cx="1594563" cy="449443"/>
              <a:chOff x="1854378" y="2602930"/>
              <a:chExt cx="1594563" cy="449443"/>
            </a:xfrm>
          </p:grpSpPr>
          <p:sp>
            <p:nvSpPr>
              <p:cNvPr id="25" name="Rounded Rectangle 26"/>
              <p:cNvSpPr/>
              <p:nvPr/>
            </p:nvSpPr>
            <p:spPr>
              <a:xfrm>
                <a:off x="2538612" y="2722332"/>
                <a:ext cx="910329" cy="210640"/>
              </a:xfrm>
              <a:prstGeom prst="roundRect">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s-MX" sz="1000" b="1" i="0" dirty="0">
                    <a:solidFill>
                      <a:schemeClr val="bg1"/>
                    </a:solidFill>
                  </a:rPr>
                  <a:t>10W-30</a:t>
                </a:r>
              </a:p>
            </p:txBody>
          </p:sp>
          <p:sp>
            <p:nvSpPr>
              <p:cNvPr id="26" name="Rounded Rectangle 27"/>
              <p:cNvSpPr/>
              <p:nvPr/>
            </p:nvSpPr>
            <p:spPr>
              <a:xfrm>
                <a:off x="1854378" y="2602930"/>
                <a:ext cx="862429" cy="449443"/>
              </a:xfrm>
              <a:prstGeom prst="roundRect">
                <a:avLst>
                  <a:gd name="adj" fmla="val 0"/>
                </a:avLst>
              </a:prstGeom>
              <a:ln>
                <a:solidFill>
                  <a:srgbClr val="0C479D"/>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2000" b="1" i="0" dirty="0">
                    <a:solidFill>
                      <a:srgbClr val="0C479D"/>
                    </a:solidFill>
                  </a:rPr>
                  <a:t>CK-4</a:t>
                </a:r>
              </a:p>
            </p:txBody>
          </p:sp>
        </p:grpSp>
        <p:grpSp>
          <p:nvGrpSpPr>
            <p:cNvPr id="19" name="Group 18"/>
            <p:cNvGrpSpPr/>
            <p:nvPr/>
          </p:nvGrpSpPr>
          <p:grpSpPr>
            <a:xfrm>
              <a:off x="5734522" y="2963939"/>
              <a:ext cx="1641348" cy="449443"/>
              <a:chOff x="2351241" y="3201371"/>
              <a:chExt cx="1641348" cy="449443"/>
            </a:xfrm>
          </p:grpSpPr>
          <p:sp>
            <p:nvSpPr>
              <p:cNvPr id="23" name="Rounded Rectangle 28"/>
              <p:cNvSpPr/>
              <p:nvPr/>
            </p:nvSpPr>
            <p:spPr>
              <a:xfrm>
                <a:off x="3082260" y="3320772"/>
                <a:ext cx="910329" cy="210640"/>
              </a:xfrm>
              <a:prstGeom prst="roundRect">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s-MX" sz="1000" b="1" i="0" dirty="0">
                    <a:solidFill>
                      <a:srgbClr val="FFFFFF"/>
                    </a:solidFill>
                  </a:rPr>
                  <a:t>15W-40</a:t>
                </a:r>
              </a:p>
            </p:txBody>
          </p:sp>
          <p:sp>
            <p:nvSpPr>
              <p:cNvPr id="24" name="Rounded Rectangle 39"/>
              <p:cNvSpPr/>
              <p:nvPr/>
            </p:nvSpPr>
            <p:spPr>
              <a:xfrm>
                <a:off x="2351241" y="3201371"/>
                <a:ext cx="862429" cy="449443"/>
              </a:xfrm>
              <a:prstGeom prst="roundRect">
                <a:avLst>
                  <a:gd name="adj" fmla="val 0"/>
                </a:avLst>
              </a:prstGeom>
              <a:ln>
                <a:solidFill>
                  <a:srgbClr val="0C479D"/>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2000" b="1" i="0" dirty="0">
                    <a:solidFill>
                      <a:srgbClr val="0C479D"/>
                    </a:solidFill>
                  </a:rPr>
                  <a:t>CK-4</a:t>
                </a:r>
              </a:p>
            </p:txBody>
          </p:sp>
        </p:grpSp>
      </p:grpSp>
      <p:sp>
        <p:nvSpPr>
          <p:cNvPr id="5" name="Slide Number Placeholder 4"/>
          <p:cNvSpPr>
            <a:spLocks noGrp="1"/>
          </p:cNvSpPr>
          <p:nvPr>
            <p:ph type="sldNum" sz="quarter" idx="11"/>
          </p:nvPr>
        </p:nvSpPr>
        <p:spPr/>
        <p:txBody>
          <a:bodyPr/>
          <a:lstStyle/>
          <a:p>
            <a:pPr algn="r"/>
            <a:fld id="{6BCEAF00-35EE-2349-AC37-D94588E1CC52}" type="slidenum">
              <a:rPr lang="en-US" smtClean="0"/>
              <a:pPr algn="r"/>
              <a:t>13</a:t>
            </a:fld>
            <a:endParaRPr lang="en-US" dirty="0"/>
          </a:p>
        </p:txBody>
      </p:sp>
    </p:spTree>
    <p:extLst>
      <p:ext uri="{BB962C8B-B14F-4D97-AF65-F5344CB8AC3E}">
        <p14:creationId xmlns:p14="http://schemas.microsoft.com/office/powerpoint/2010/main" val="2548573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6990" t="14106" r="65107" b="9973"/>
          <a:stretch/>
        </p:blipFill>
        <p:spPr>
          <a:xfrm>
            <a:off x="7324725" y="0"/>
            <a:ext cx="1819275" cy="5143500"/>
          </a:xfrm>
          <a:prstGeom prst="rect">
            <a:avLst/>
          </a:prstGeom>
        </p:spPr>
      </p:pic>
      <p:sp>
        <p:nvSpPr>
          <p:cNvPr id="2" name="Content Placeholder 1"/>
          <p:cNvSpPr>
            <a:spLocks noGrp="1"/>
          </p:cNvSpPr>
          <p:nvPr>
            <p:ph sz="quarter" idx="10"/>
          </p:nvPr>
        </p:nvSpPr>
        <p:spPr>
          <a:xfrm>
            <a:off x="357190" y="982267"/>
            <a:ext cx="6468664" cy="1197716"/>
          </a:xfrm>
        </p:spPr>
        <p:txBody>
          <a:bodyPr/>
          <a:lstStyle/>
          <a:p>
            <a:pPr marL="0" lvl="1" indent="0">
              <a:lnSpc>
                <a:spcPct val="90000"/>
              </a:lnSpc>
              <a:spcBef>
                <a:spcPct val="0"/>
              </a:spcBef>
              <a:buSzPct val="80000"/>
              <a:buNone/>
            </a:pPr>
            <a:r>
              <a:rPr lang="es-MX" sz="1600" b="1" i="0" dirty="0" err="1">
                <a:solidFill>
                  <a:schemeClr val="tx1"/>
                </a:solidFill>
              </a:rPr>
              <a:t>Mobil</a:t>
            </a:r>
            <a:r>
              <a:rPr lang="es-MX" sz="1600" b="1" i="0" dirty="0">
                <a:solidFill>
                  <a:schemeClr val="tx1"/>
                </a:solidFill>
              </a:rPr>
              <a:t> </a:t>
            </a:r>
            <a:r>
              <a:rPr lang="es-MX" sz="1600" b="1" i="0" dirty="0" err="1">
                <a:solidFill>
                  <a:schemeClr val="tx1"/>
                </a:solidFill>
              </a:rPr>
              <a:t>Delvac</a:t>
            </a:r>
            <a:r>
              <a:rPr lang="es-MX" sz="1600" baseline="22000" dirty="0">
                <a:solidFill>
                  <a:schemeClr val="tx1"/>
                </a:solidFill>
                <a:latin typeface="EMprint" pitchFamily="18" charset="0"/>
                <a:ea typeface="ヒラギノ角ゴ Pro W3" charset="0"/>
                <a:cs typeface="ヒラギノ角ゴ Pro W3" charset="0"/>
              </a:rPr>
              <a:t>™</a:t>
            </a:r>
            <a:r>
              <a:rPr lang="es-MX" sz="1600" b="1" i="0" dirty="0">
                <a:solidFill>
                  <a:schemeClr val="tx1"/>
                </a:solidFill>
              </a:rPr>
              <a:t> 1300 </a:t>
            </a:r>
            <a:r>
              <a:rPr lang="es-MX" sz="1600" b="1" i="0" dirty="0" err="1">
                <a:solidFill>
                  <a:schemeClr val="tx1"/>
                </a:solidFill>
              </a:rPr>
              <a:t>Super</a:t>
            </a:r>
            <a:r>
              <a:rPr lang="es-MX" sz="1600" b="1" i="0" dirty="0">
                <a:solidFill>
                  <a:schemeClr val="tx1"/>
                </a:solidFill>
              </a:rPr>
              <a:t> lubricantes </a:t>
            </a:r>
            <a:r>
              <a:rPr lang="es-MX" sz="1600" b="1" dirty="0">
                <a:solidFill>
                  <a:schemeClr val="tx1"/>
                </a:solidFill>
              </a:rPr>
              <a:t>con aprobaciones API CK-4 para motores a diésel de servicio pesado y API SN para motores a gasolina ayuda a </a:t>
            </a:r>
            <a:r>
              <a:rPr lang="es-MX" sz="1600" b="1" i="0" dirty="0">
                <a:solidFill>
                  <a:schemeClr val="tx1"/>
                </a:solidFill>
              </a:rPr>
              <a:t>simplificar el mantenimiento de los vehículos. </a:t>
            </a:r>
          </a:p>
          <a:p>
            <a:pPr marL="0" lvl="1" indent="0">
              <a:lnSpc>
                <a:spcPct val="90000"/>
              </a:lnSpc>
              <a:spcBef>
                <a:spcPct val="0"/>
              </a:spcBef>
              <a:buSzPct val="80000"/>
              <a:buNone/>
            </a:pPr>
            <a:endParaRPr lang="en-US" sz="1000" b="1" dirty="0">
              <a:solidFill>
                <a:schemeClr val="tx1"/>
              </a:solidFill>
            </a:endParaRPr>
          </a:p>
          <a:p>
            <a:pPr marL="0" lvl="1" indent="0">
              <a:lnSpc>
                <a:spcPct val="90000"/>
              </a:lnSpc>
              <a:spcBef>
                <a:spcPct val="0"/>
              </a:spcBef>
              <a:buSzPct val="80000"/>
              <a:buNone/>
            </a:pPr>
            <a:r>
              <a:rPr lang="es-MX" sz="1600" b="0" i="0" dirty="0">
                <a:solidFill>
                  <a:schemeClr val="tx1"/>
                </a:solidFill>
              </a:rPr>
              <a:t>Al utilizar solamente un tipo de aceite para motores de servicio </a:t>
            </a:r>
            <a:r>
              <a:rPr lang="es-MX" sz="1600" b="0" i="0" dirty="0" smtClean="0">
                <a:solidFill>
                  <a:schemeClr val="tx1"/>
                </a:solidFill>
              </a:rPr>
              <a:t>pesado </a:t>
            </a:r>
            <a:r>
              <a:rPr lang="es-MX" sz="1600" b="0" i="0" dirty="0">
                <a:solidFill>
                  <a:schemeClr val="tx1"/>
                </a:solidFill>
              </a:rPr>
              <a:t>los gerentes de flotilla:</a:t>
            </a:r>
          </a:p>
        </p:txBody>
      </p:sp>
      <p:sp>
        <p:nvSpPr>
          <p:cNvPr id="3" name="Title 2"/>
          <p:cNvSpPr>
            <a:spLocks noGrp="1"/>
          </p:cNvSpPr>
          <p:nvPr>
            <p:ph type="title"/>
          </p:nvPr>
        </p:nvSpPr>
        <p:spPr/>
        <p:txBody>
          <a:bodyPr/>
          <a:lstStyle/>
          <a:p>
            <a:r>
              <a:rPr lang="es-MX" sz="2600" b="0" i="0" dirty="0"/>
              <a:t>Simplifique las operaciones de su flotilla</a:t>
            </a:r>
          </a:p>
        </p:txBody>
      </p:sp>
      <p:sp>
        <p:nvSpPr>
          <p:cNvPr id="6" name="Rectangle 5"/>
          <p:cNvSpPr/>
          <p:nvPr/>
        </p:nvSpPr>
        <p:spPr>
          <a:xfrm>
            <a:off x="250773" y="2302808"/>
            <a:ext cx="3742583" cy="1323439"/>
          </a:xfrm>
          <a:prstGeom prst="rect">
            <a:avLst/>
          </a:prstGeom>
        </p:spPr>
        <p:txBody>
          <a:bodyPr wrap="square">
            <a:spAutoFit/>
          </a:bodyPr>
          <a:lstStyle/>
          <a:p>
            <a:pPr marL="285750" indent="-285750">
              <a:spcAft>
                <a:spcPts val="600"/>
              </a:spcAft>
              <a:buFont typeface="Wingdings" charset="2"/>
              <a:buChar char="ü"/>
            </a:pPr>
            <a:r>
              <a:rPr lang="es-MX" sz="1400" b="0" i="0" dirty="0">
                <a:solidFill>
                  <a:srgbClr val="000000"/>
                </a:solidFill>
                <a:latin typeface="EMprint" pitchFamily="18" charset="0"/>
              </a:rPr>
              <a:t>Evitan confusión en sus áreas de servicio</a:t>
            </a:r>
          </a:p>
          <a:p>
            <a:pPr marL="285750" indent="-285750">
              <a:spcAft>
                <a:spcPts val="600"/>
              </a:spcAft>
              <a:buFont typeface="Wingdings" charset="2"/>
              <a:buChar char="ü"/>
            </a:pPr>
            <a:r>
              <a:rPr lang="es-MX" sz="1400" b="0" i="0" dirty="0">
                <a:solidFill>
                  <a:srgbClr val="000000"/>
                </a:solidFill>
                <a:latin typeface="EMprint" pitchFamily="18" charset="0"/>
              </a:rPr>
              <a:t>Reducen problemas en las decisiones de compra e inventario</a:t>
            </a:r>
          </a:p>
          <a:p>
            <a:pPr marL="285750" indent="-285750">
              <a:spcAft>
                <a:spcPts val="600"/>
              </a:spcAft>
              <a:buFont typeface="Wingdings" charset="2"/>
              <a:buChar char="ü"/>
            </a:pPr>
            <a:r>
              <a:rPr lang="es-MX" sz="1400" b="0" i="0" dirty="0">
                <a:solidFill>
                  <a:srgbClr val="000000"/>
                </a:solidFill>
                <a:latin typeface="EMprint" pitchFamily="18" charset="0"/>
              </a:rPr>
              <a:t>Previenen un potencial mal uso o mezcla de aceite</a:t>
            </a:r>
          </a:p>
        </p:txBody>
      </p:sp>
      <p:sp>
        <p:nvSpPr>
          <p:cNvPr id="8" name="Slide Number Placeholder 7"/>
          <p:cNvSpPr>
            <a:spLocks noGrp="1"/>
          </p:cNvSpPr>
          <p:nvPr>
            <p:ph type="sldNum" sz="quarter" idx="11"/>
          </p:nvPr>
        </p:nvSpPr>
        <p:spPr/>
        <p:txBody>
          <a:bodyPr/>
          <a:lstStyle/>
          <a:p>
            <a:pPr algn="r"/>
            <a:fld id="{6BCEAF00-35EE-2349-AC37-D94588E1CC52}" type="slidenum">
              <a:rPr lang="en-US" smtClean="0"/>
              <a:pPr algn="r"/>
              <a:t>14</a:t>
            </a:fld>
            <a:endParaRPr lang="en-US" dirty="0"/>
          </a:p>
        </p:txBody>
      </p:sp>
    </p:spTree>
    <p:extLst>
      <p:ext uri="{BB962C8B-B14F-4D97-AF65-F5344CB8AC3E}">
        <p14:creationId xmlns:p14="http://schemas.microsoft.com/office/powerpoint/2010/main" val="3502933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MX" sz="2600" b="0" i="0" dirty="0">
                <a:solidFill>
                  <a:srgbClr val="ED1C2E"/>
                </a:solidFill>
              </a:rPr>
              <a:t>Lo que esto significa para su flotilla...</a:t>
            </a:r>
          </a:p>
        </p:txBody>
      </p:sp>
      <p:graphicFrame>
        <p:nvGraphicFramePr>
          <p:cNvPr id="7" name="Table 6"/>
          <p:cNvGraphicFramePr>
            <a:graphicFrameLocks noGrp="1"/>
          </p:cNvGraphicFramePr>
          <p:nvPr>
            <p:extLst>
              <p:ext uri="{D42A27DB-BD31-4B8C-83A1-F6EECF244321}">
                <p14:modId xmlns:p14="http://schemas.microsoft.com/office/powerpoint/2010/main" val="636691415"/>
              </p:ext>
            </p:extLst>
          </p:nvPr>
        </p:nvGraphicFramePr>
        <p:xfrm>
          <a:off x="354013" y="1633693"/>
          <a:ext cx="8374060" cy="2926080"/>
        </p:xfrm>
        <a:graphic>
          <a:graphicData uri="http://schemas.openxmlformats.org/drawingml/2006/table">
            <a:tbl>
              <a:tblPr firstRow="1" bandRow="1">
                <a:tableStyleId>{FABFCF23-3B69-468F-B69F-88F6DE6A72F2}</a:tableStyleId>
              </a:tblPr>
              <a:tblGrid>
                <a:gridCol w="2108581">
                  <a:extLst>
                    <a:ext uri="{9D8B030D-6E8A-4147-A177-3AD203B41FA5}">
                      <a16:colId xmlns:a16="http://schemas.microsoft.com/office/drawing/2014/main" xmlns="" val="20000"/>
                    </a:ext>
                  </a:extLst>
                </a:gridCol>
                <a:gridCol w="1824380">
                  <a:extLst>
                    <a:ext uri="{9D8B030D-6E8A-4147-A177-3AD203B41FA5}">
                      <a16:colId xmlns:a16="http://schemas.microsoft.com/office/drawing/2014/main" xmlns="" val="20001"/>
                    </a:ext>
                  </a:extLst>
                </a:gridCol>
                <a:gridCol w="641300">
                  <a:extLst>
                    <a:ext uri="{9D8B030D-6E8A-4147-A177-3AD203B41FA5}">
                      <a16:colId xmlns:a16="http://schemas.microsoft.com/office/drawing/2014/main" xmlns="" val="20002"/>
                    </a:ext>
                  </a:extLst>
                </a:gridCol>
                <a:gridCol w="1611243">
                  <a:extLst>
                    <a:ext uri="{9D8B030D-6E8A-4147-A177-3AD203B41FA5}">
                      <a16:colId xmlns:a16="http://schemas.microsoft.com/office/drawing/2014/main" xmlns="" val="20003"/>
                    </a:ext>
                  </a:extLst>
                </a:gridCol>
                <a:gridCol w="251295">
                  <a:extLst>
                    <a:ext uri="{9D8B030D-6E8A-4147-A177-3AD203B41FA5}">
                      <a16:colId xmlns:a16="http://schemas.microsoft.com/office/drawing/2014/main" xmlns="" val="20004"/>
                    </a:ext>
                  </a:extLst>
                </a:gridCol>
                <a:gridCol w="1937261">
                  <a:extLst>
                    <a:ext uri="{9D8B030D-6E8A-4147-A177-3AD203B41FA5}">
                      <a16:colId xmlns:a16="http://schemas.microsoft.com/office/drawing/2014/main" xmlns="" val="20005"/>
                    </a:ext>
                  </a:extLst>
                </a:gridCol>
              </a:tblGrid>
              <a:tr h="396240">
                <a:tc>
                  <a:txBody>
                    <a:bodyPr/>
                    <a:lstStyle/>
                    <a:p>
                      <a:r>
                        <a:rPr lang="es-MX" sz="1000" b="1" i="0" dirty="0">
                          <a:solidFill>
                            <a:srgbClr val="FFFFFF"/>
                          </a:solidFill>
                        </a:rPr>
                        <a:t>Características de producto:</a:t>
                      </a:r>
                    </a:p>
                  </a:txBody>
                  <a:tcPr anchor="ctr">
                    <a:lnL w="635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r>
                        <a:rPr lang="es-MX" sz="1000" b="1" i="0" dirty="0">
                          <a:solidFill>
                            <a:srgbClr val="FFFFFF"/>
                          </a:solidFill>
                        </a:rPr>
                        <a:t>Beneficios para el consumidor:</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endParaRPr lang="en-US" sz="1000" dirty="0">
                        <a:solidFill>
                          <a:schemeClr val="bg1"/>
                        </a:solidFil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r>
                        <a:rPr lang="es-MX" sz="1000" b="1" i="0" dirty="0">
                          <a:solidFill>
                            <a:srgbClr val="FFFFFF"/>
                          </a:solidFill>
                        </a:rPr>
                        <a:t>Ayuda a:</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endParaRPr lang="en-US" sz="1000" dirty="0">
                        <a:solidFill>
                          <a:schemeClr val="bg1"/>
                        </a:solidFil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endParaRPr lang="en-US" sz="1000" dirty="0">
                        <a:solidFill>
                          <a:schemeClr val="bg1"/>
                        </a:solidFil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r h="396240">
                <a:tc>
                  <a:txBody>
                    <a:bodyPr/>
                    <a:lstStyle/>
                    <a:p>
                      <a:r>
                        <a:rPr lang="es-MX" sz="1000" b="0" i="0" dirty="0">
                          <a:solidFill>
                            <a:schemeClr val="tx1"/>
                          </a:solidFill>
                        </a:rPr>
                        <a:t>Mejora el control </a:t>
                      </a:r>
                      <a:br>
                        <a:rPr lang="es-MX" sz="1000" b="0" i="0" dirty="0">
                          <a:solidFill>
                            <a:schemeClr val="tx1"/>
                          </a:solidFill>
                        </a:rPr>
                      </a:br>
                      <a:r>
                        <a:rPr lang="es-MX" sz="1000" b="0" i="0" dirty="0">
                          <a:solidFill>
                            <a:schemeClr val="tx1"/>
                          </a:solidFill>
                        </a:rPr>
                        <a:t>del desgaste</a:t>
                      </a:r>
                      <a:r>
                        <a:rPr lang="es-MX" sz="1000" b="0" i="0" baseline="30000" dirty="0">
                          <a:solidFill>
                            <a:schemeClr val="tx1"/>
                          </a:solidFill>
                        </a:rPr>
                        <a:t>1</a:t>
                      </a:r>
                    </a:p>
                  </a:txBody>
                  <a:tcPr anchor="ctr">
                    <a:lnL w="635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s-MX" sz="1000" b="0" i="0" dirty="0">
                          <a:solidFill>
                            <a:schemeClr val="tx1"/>
                          </a:solidFill>
                        </a:rPr>
                        <a:t>Incrementa la protección del motor</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rowSpan="6">
                  <a:txBody>
                    <a:bodyPr/>
                    <a:lstStyle/>
                    <a:p>
                      <a:endParaRPr lang="en-US" sz="1000" i="0" dirty="0">
                        <a:solidFill>
                          <a:schemeClr val="tx1"/>
                        </a:solidFil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rowSpan="6">
                  <a:txBody>
                    <a:bodyPr/>
                    <a:lstStyle/>
                    <a:p>
                      <a:endParaRPr lang="en-US" sz="1050" dirty="0">
                        <a:solidFill>
                          <a:schemeClr val="tx1"/>
                        </a:solidFill>
                      </a:endParaRPr>
                    </a:p>
                    <a:p>
                      <a:r>
                        <a:rPr lang="es-MX" sz="1050" b="0" i="0" dirty="0">
                          <a:solidFill>
                            <a:srgbClr val="000000"/>
                          </a:solidFill>
                        </a:rPr>
                        <a:t>Controlar los costos de mantenimiento</a:t>
                      </a:r>
                    </a:p>
                    <a:p>
                      <a:endParaRPr lang="en-US" sz="1050" baseline="0" dirty="0">
                        <a:solidFill>
                          <a:schemeClr val="tx1"/>
                        </a:solidFill>
                      </a:endParaRPr>
                    </a:p>
                    <a:p>
                      <a:endParaRPr lang="en-US" sz="1050" baseline="0" dirty="0">
                        <a:solidFill>
                          <a:schemeClr val="tx1"/>
                        </a:solidFill>
                      </a:endParaRPr>
                    </a:p>
                    <a:p>
                      <a:r>
                        <a:rPr lang="es-MX" sz="1050" b="0" i="0" dirty="0">
                          <a:solidFill>
                            <a:srgbClr val="000000"/>
                          </a:solidFill>
                        </a:rPr>
                        <a:t>Mejorar la eficiencia</a:t>
                      </a:r>
                    </a:p>
                    <a:p>
                      <a:endParaRPr lang="en-US" sz="1050" baseline="0" dirty="0">
                        <a:solidFill>
                          <a:schemeClr val="tx1"/>
                        </a:solidFill>
                      </a:endParaRPr>
                    </a:p>
                    <a:p>
                      <a:endParaRPr lang="en-US" sz="1050" baseline="0" dirty="0">
                        <a:solidFill>
                          <a:schemeClr val="tx1"/>
                        </a:solidFill>
                      </a:endParaRPr>
                    </a:p>
                    <a:p>
                      <a:r>
                        <a:rPr lang="es-MX" sz="1050" b="0" i="0" dirty="0">
                          <a:solidFill>
                            <a:srgbClr val="000000"/>
                          </a:solidFill>
                        </a:rPr>
                        <a:t>Prolongar la vida útil del motor</a:t>
                      </a:r>
                    </a:p>
                    <a:p>
                      <a:endParaRPr lang="en-US" sz="1050" baseline="0" dirty="0">
                        <a:solidFill>
                          <a:schemeClr val="tx1"/>
                        </a:solidFill>
                      </a:endParaRPr>
                    </a:p>
                    <a:p>
                      <a:endParaRPr lang="en-US" sz="1050" dirty="0">
                        <a:solidFill>
                          <a:schemeClr val="tx1"/>
                        </a:solidFil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rowSpan="6">
                  <a:txBody>
                    <a:bodyPr/>
                    <a:lstStyle/>
                    <a:p>
                      <a:endParaRPr lang="en-US" sz="1050" dirty="0">
                        <a:solidFill>
                          <a:schemeClr val="tx1"/>
                        </a:solidFil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rowSpan="3">
                  <a:txBody>
                    <a:bodyPr/>
                    <a:lstStyle/>
                    <a:p>
                      <a:pPr algn="ctr"/>
                      <a:endParaRPr lang="es-MX" sz="1050" b="0" i="0" dirty="0">
                        <a:solidFill>
                          <a:srgbClr val="000000"/>
                        </a:solidFill>
                      </a:endParaRPr>
                    </a:p>
                  </a:txBody>
                  <a:tcPr anchor="b">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xmlns="" val="10001"/>
                  </a:ext>
                </a:extLst>
              </a:tr>
              <a:tr h="3962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000" b="0" i="0" dirty="0">
                          <a:solidFill>
                            <a:schemeClr val="tx1"/>
                          </a:solidFill>
                        </a:rPr>
                        <a:t>Excelente control de los</a:t>
                      </a:r>
                    </a:p>
                    <a:p>
                      <a:pPr marL="0" marR="0" indent="0" algn="l" defTabSz="457200" rtl="0" eaLnBrk="1" fontAlgn="auto" latinLnBrk="0" hangingPunct="1">
                        <a:lnSpc>
                          <a:spcPct val="100000"/>
                        </a:lnSpc>
                        <a:spcBef>
                          <a:spcPts val="0"/>
                        </a:spcBef>
                        <a:spcAft>
                          <a:spcPts val="0"/>
                        </a:spcAft>
                        <a:buClrTx/>
                        <a:buSzTx/>
                        <a:buFontTx/>
                        <a:buNone/>
                        <a:tabLst/>
                        <a:defRPr/>
                      </a:pPr>
                      <a:r>
                        <a:rPr lang="es-MX" sz="1000" b="0" i="0" dirty="0">
                          <a:solidFill>
                            <a:schemeClr val="tx1"/>
                          </a:solidFill>
                        </a:rPr>
                        <a:t>depósitos</a:t>
                      </a:r>
                    </a:p>
                  </a:txBody>
                  <a:tcPr anchor="ctr">
                    <a:lnL w="635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r>
                        <a:rPr lang="es-MX" sz="1000" b="0" i="0" dirty="0">
                          <a:solidFill>
                            <a:schemeClr val="tx1"/>
                          </a:solidFill>
                        </a:rPr>
                        <a:t>Mejora la limpieza del motor</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vMerge="1">
                  <a:txBody>
                    <a:bodyPr/>
                    <a:lstStyle/>
                    <a:p>
                      <a:endParaRPr lang="en-US"/>
                    </a:p>
                  </a:txBody>
                  <a:tcPr/>
                </a:tc>
                <a:tc vMerge="1">
                  <a:txBody>
                    <a:bodyPr/>
                    <a:lstStyle/>
                    <a:p>
                      <a:endParaRPr lang="en-US" sz="1100" dirty="0">
                        <a:solidFill>
                          <a:schemeClr val="tx1"/>
                        </a:solidFill>
                      </a:endParaRPr>
                    </a:p>
                  </a:txBody>
                  <a:tcPr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548640">
                <a:tc>
                  <a:txBody>
                    <a:bodyPr/>
                    <a:lstStyle/>
                    <a:p>
                      <a:r>
                        <a:rPr lang="es-MX" sz="1000" b="0" i="0" dirty="0">
                          <a:solidFill>
                            <a:schemeClr val="tx1"/>
                          </a:solidFill>
                        </a:rPr>
                        <a:t>Excelente control de la </a:t>
                      </a:r>
                    </a:p>
                    <a:p>
                      <a:r>
                        <a:rPr lang="es-MX" sz="1000" b="0" i="0" dirty="0">
                          <a:solidFill>
                            <a:schemeClr val="tx1"/>
                          </a:solidFill>
                        </a:rPr>
                        <a:t>viscosidad </a:t>
                      </a:r>
                    </a:p>
                  </a:txBody>
                  <a:tcPr anchor="ctr">
                    <a:lnL w="635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000" b="0" i="0" dirty="0">
                          <a:solidFill>
                            <a:schemeClr val="tx1"/>
                          </a:solidFill>
                        </a:rPr>
                        <a:t>Ayuda a mantener la viscosidad dentro del rango óptimo para la operación</a:t>
                      </a:r>
                      <a:endParaRPr lang="es-MX" sz="1000" b="0" i="0" dirty="0">
                        <a:solidFill>
                          <a:schemeClr val="tx1"/>
                        </a:solidFil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sz="1100" dirty="0">
                        <a:solidFill>
                          <a:schemeClr val="tx1"/>
                        </a:solidFill>
                      </a:endParaRPr>
                    </a:p>
                  </a:txBody>
                  <a:tcPr anchor="ctr"/>
                </a:tc>
                <a:tc vMerge="1">
                  <a:txBody>
                    <a:bodyPr/>
                    <a:lstStyle/>
                    <a:p>
                      <a:endParaRPr lang="en-US"/>
                    </a:p>
                  </a:txBody>
                  <a:tcPr/>
                </a:tc>
                <a:tc vMerge="1">
                  <a:txBody>
                    <a:bodyPr/>
                    <a:lstStyle/>
                    <a:p>
                      <a:endParaRPr lang="en-US"/>
                    </a:p>
                  </a:txBody>
                  <a:tcPr anchor="b">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xmlns="" val="10003"/>
                  </a:ext>
                </a:extLst>
              </a:tr>
              <a:tr h="396240">
                <a:tc>
                  <a:txBody>
                    <a:bodyPr/>
                    <a:lstStyle/>
                    <a:p>
                      <a:r>
                        <a:rPr lang="es-MX" sz="1000" b="0" i="0" dirty="0">
                          <a:solidFill>
                            <a:schemeClr val="tx1"/>
                          </a:solidFill>
                        </a:rPr>
                        <a:t>Resistencia térmica/ </a:t>
                      </a:r>
                    </a:p>
                    <a:p>
                      <a:r>
                        <a:rPr lang="es-MX" sz="1000" b="0" i="0" dirty="0">
                          <a:solidFill>
                            <a:schemeClr val="tx1"/>
                          </a:solidFill>
                        </a:rPr>
                        <a:t>estabilidad térmica</a:t>
                      </a:r>
                    </a:p>
                  </a:txBody>
                  <a:tcPr anchor="ctr">
                    <a:lnL w="635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r>
                        <a:rPr lang="es-MX" sz="1000" b="0" i="0" dirty="0">
                          <a:solidFill>
                            <a:schemeClr val="tx1"/>
                          </a:solidFill>
                        </a:rPr>
                        <a:t>Incrementa la protección del motor</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vMerge="1">
                  <a:txBody>
                    <a:bodyPr/>
                    <a:lstStyle/>
                    <a:p>
                      <a:endParaRPr lang="en-US"/>
                    </a:p>
                  </a:txBody>
                  <a:tcPr/>
                </a:tc>
                <a:tc vMerge="1">
                  <a:txBody>
                    <a:bodyPr/>
                    <a:lstStyle/>
                    <a:p>
                      <a:endParaRPr lang="en-US" sz="1100" dirty="0">
                        <a:solidFill>
                          <a:schemeClr val="tx1"/>
                        </a:solidFill>
                      </a:endParaRPr>
                    </a:p>
                  </a:txBody>
                  <a:tcPr anchor="ctr"/>
                </a:tc>
                <a:tc vMerge="1">
                  <a:txBody>
                    <a:bodyPr/>
                    <a:lstStyle/>
                    <a:p>
                      <a:endParaRPr lang="en-US"/>
                    </a:p>
                  </a:txBody>
                  <a:tcPr/>
                </a:tc>
                <a:tc rowSpan="3">
                  <a:txBody>
                    <a:bodyPr/>
                    <a:lstStyle/>
                    <a:p>
                      <a:endParaRPr lang="en-US" dirty="0"/>
                    </a:p>
                  </a:txBody>
                  <a:tcPr anchor="b">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xmlns="" val="10004"/>
                  </a:ext>
                </a:extLst>
              </a:tr>
              <a:tr h="396240">
                <a:tc>
                  <a:txBody>
                    <a:bodyPr/>
                    <a:lstStyle/>
                    <a:p>
                      <a:r>
                        <a:rPr lang="es-MX" sz="1000" b="0" i="0" strike="noStrike" dirty="0">
                          <a:solidFill>
                            <a:schemeClr val="tx1"/>
                          </a:solidFill>
                        </a:rPr>
                        <a:t>Estabilidad superior </a:t>
                      </a:r>
                    </a:p>
                    <a:p>
                      <a:r>
                        <a:rPr lang="es-MX" sz="1000" b="0" i="0" dirty="0">
                          <a:solidFill>
                            <a:schemeClr val="tx1"/>
                          </a:solidFill>
                        </a:rPr>
                        <a:t>contra la oxidación</a:t>
                      </a:r>
                      <a:r>
                        <a:rPr lang="es-MX" sz="1000" b="0" i="0" baseline="30000" dirty="0">
                          <a:solidFill>
                            <a:schemeClr val="tx1"/>
                          </a:solidFill>
                        </a:rPr>
                        <a:t>1</a:t>
                      </a:r>
                    </a:p>
                  </a:txBody>
                  <a:tcPr anchor="ctr">
                    <a:lnL w="635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s-MX" sz="1000" b="0" i="0" dirty="0">
                          <a:solidFill>
                            <a:schemeClr val="tx1"/>
                          </a:solidFill>
                        </a:rPr>
                        <a:t>Capacidad de extensión de cambio de aceite</a:t>
                      </a:r>
                      <a:endParaRPr lang="es-MX" sz="1000" b="0" i="0" strike="sngStrike" dirty="0">
                        <a:solidFill>
                          <a:schemeClr val="tx1"/>
                        </a:solidFil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xmlns="" val="10005"/>
                  </a:ext>
                </a:extLst>
              </a:tr>
              <a:tr h="396240">
                <a:tc>
                  <a:txBody>
                    <a:bodyPr/>
                    <a:lstStyle/>
                    <a:p>
                      <a:r>
                        <a:rPr lang="es-MX" sz="1000" b="0" i="0" strike="noStrike" dirty="0">
                          <a:solidFill>
                            <a:schemeClr val="tx1"/>
                          </a:solidFill>
                        </a:rPr>
                        <a:t>Productos de baja viscosidad</a:t>
                      </a:r>
                    </a:p>
                  </a:txBody>
                  <a:tcPr anchor="ctr">
                    <a:lnL w="635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r>
                        <a:rPr lang="es-MX" sz="1000" b="0" i="0" dirty="0">
                          <a:solidFill>
                            <a:schemeClr val="tx1"/>
                          </a:solidFill>
                        </a:rPr>
                        <a:t>Mayor potencial de rendimiento de combustible</a:t>
                      </a:r>
                      <a:r>
                        <a:rPr lang="es-MX" sz="1000" b="0" i="0" baseline="30000" dirty="0">
                          <a:solidFill>
                            <a:schemeClr val="tx1"/>
                          </a:solidFill>
                        </a:rPr>
                        <a:t>2</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vMerge="1">
                  <a:txBody>
                    <a:bodyPr/>
                    <a:lstStyle/>
                    <a:p>
                      <a:endParaRPr lang="en-US"/>
                    </a:p>
                  </a:txBody>
                  <a:tcPr/>
                </a:tc>
                <a:tc vMerge="1">
                  <a:txBody>
                    <a:bodyPr/>
                    <a:lstStyle/>
                    <a:p>
                      <a:endParaRPr lang="en-US" sz="1100" dirty="0">
                        <a:solidFill>
                          <a:schemeClr val="tx1"/>
                        </a:solidFill>
                      </a:endParaRPr>
                    </a:p>
                  </a:txBody>
                  <a:tcPr anchor="ctr"/>
                </a:tc>
                <a:tc vMerge="1">
                  <a:txBody>
                    <a:bodyPr/>
                    <a:lstStyle/>
                    <a:p>
                      <a:endParaRPr lang="en-US"/>
                    </a:p>
                  </a:txBody>
                  <a:tcPr/>
                </a:tc>
                <a:tc vMerge="1">
                  <a:txBody>
                    <a:bodyPr/>
                    <a:lstStyle/>
                    <a:p>
                      <a:endParaRPr lang="en-US" sz="1000" dirty="0"/>
                    </a:p>
                  </a:txBody>
                  <a:tcPr anchor="b">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xmlns="" val="10006"/>
                  </a:ext>
                </a:extLst>
              </a:tr>
            </a:tbl>
          </a:graphicData>
        </a:graphic>
      </p:graphicFrame>
      <p:cxnSp>
        <p:nvCxnSpPr>
          <p:cNvPr id="8" name="Straight Connector 7"/>
          <p:cNvCxnSpPr/>
          <p:nvPr/>
        </p:nvCxnSpPr>
        <p:spPr>
          <a:xfrm>
            <a:off x="4651694" y="2125821"/>
            <a:ext cx="0" cy="2219327"/>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p:cNvCxnSpPr/>
          <p:nvPr/>
        </p:nvCxnSpPr>
        <p:spPr>
          <a:xfrm flipH="1">
            <a:off x="4400521" y="2127637"/>
            <a:ext cx="252761"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10" name="Straight Connector 9"/>
          <p:cNvCxnSpPr/>
          <p:nvPr/>
        </p:nvCxnSpPr>
        <p:spPr>
          <a:xfrm flipH="1">
            <a:off x="6701665" y="2299436"/>
            <a:ext cx="7031" cy="1843523"/>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flipH="1">
            <a:off x="4398932" y="4339137"/>
            <a:ext cx="252761"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12" name="Straight Connector 11"/>
          <p:cNvCxnSpPr/>
          <p:nvPr/>
        </p:nvCxnSpPr>
        <p:spPr>
          <a:xfrm flipH="1">
            <a:off x="4653961" y="3235484"/>
            <a:ext cx="252761"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13" name="Straight Connector 12"/>
          <p:cNvCxnSpPr/>
          <p:nvPr/>
        </p:nvCxnSpPr>
        <p:spPr>
          <a:xfrm flipH="1">
            <a:off x="6530977" y="2304157"/>
            <a:ext cx="177041"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14" name="Straight Connector 13"/>
          <p:cNvCxnSpPr/>
          <p:nvPr/>
        </p:nvCxnSpPr>
        <p:spPr>
          <a:xfrm flipH="1">
            <a:off x="6523037" y="4138750"/>
            <a:ext cx="184072"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15" name="Straight Connector 14"/>
          <p:cNvCxnSpPr/>
          <p:nvPr/>
        </p:nvCxnSpPr>
        <p:spPr>
          <a:xfrm flipH="1">
            <a:off x="6707109" y="3221197"/>
            <a:ext cx="180259"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5143" y="4184116"/>
            <a:ext cx="339005" cy="339005"/>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5143" y="3398428"/>
            <a:ext cx="339005" cy="339005"/>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5143" y="2923155"/>
            <a:ext cx="339005" cy="33900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5143" y="2449853"/>
            <a:ext cx="339005" cy="339005"/>
          </a:xfrm>
          <a:prstGeom prst="rect">
            <a:avLst/>
          </a:prstGeom>
        </p:spPr>
      </p:pic>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5143" y="2054766"/>
            <a:ext cx="339005" cy="339005"/>
          </a:xfrm>
          <a:prstGeom prst="rect">
            <a:avLst/>
          </a:prstGeom>
        </p:spPr>
      </p:pic>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5142" y="3792601"/>
            <a:ext cx="339005" cy="339005"/>
          </a:xfrm>
          <a:prstGeom prst="rect">
            <a:avLst/>
          </a:prstGeom>
        </p:spPr>
      </p:pic>
      <p:sp>
        <p:nvSpPr>
          <p:cNvPr id="22" name="Rectangle 21"/>
          <p:cNvSpPr/>
          <p:nvPr/>
        </p:nvSpPr>
        <p:spPr>
          <a:xfrm>
            <a:off x="1710502" y="4776751"/>
            <a:ext cx="3069839" cy="299235"/>
          </a:xfrm>
          <a:prstGeom prst="rect">
            <a:avLst/>
          </a:prstGeom>
          <a:noFill/>
          <a:ln>
            <a:noFill/>
          </a:ln>
          <a:effectLst/>
        </p:spPr>
        <p:style>
          <a:lnRef idx="2">
            <a:schemeClr val="accent1"/>
          </a:lnRef>
          <a:fillRef idx="0">
            <a:schemeClr val="accent1"/>
          </a:fillRef>
          <a:effectRef idx="1">
            <a:schemeClr val="accent1"/>
          </a:effectRef>
          <a:fontRef idx="minor">
            <a:schemeClr val="tx1"/>
          </a:fontRef>
        </p:style>
        <p:txBody>
          <a:bodyPr rtlCol="0" anchor="t"/>
          <a:lstStyle/>
          <a:p>
            <a:pPr marL="0" lvl="1"/>
            <a:r>
              <a:rPr lang="es-MX" sz="600" b="0" i="0" baseline="30000" dirty="0">
                <a:solidFill>
                  <a:srgbClr val="000000"/>
                </a:solidFill>
              </a:rPr>
              <a:t>1</a:t>
            </a:r>
            <a:r>
              <a:rPr lang="es-MX" sz="600" b="0" i="0" dirty="0">
                <a:solidFill>
                  <a:srgbClr val="000000"/>
                </a:solidFill>
              </a:rPr>
              <a:t> Al comparar Mobil </a:t>
            </a:r>
            <a:r>
              <a:rPr lang="es-MX" sz="600" b="0" i="0" dirty="0" err="1">
                <a:solidFill>
                  <a:srgbClr val="000000"/>
                </a:solidFill>
              </a:rPr>
              <a:t>Delvac</a:t>
            </a:r>
            <a:r>
              <a:rPr lang="es-MX" sz="600" b="0" i="0" dirty="0">
                <a:solidFill>
                  <a:srgbClr val="000000"/>
                </a:solidFill>
              </a:rPr>
              <a:t> con productos CJ-4 equivalentes.</a:t>
            </a:r>
          </a:p>
          <a:p>
            <a:pPr marL="0" lvl="1"/>
            <a:r>
              <a:rPr lang="es-MX" sz="600" b="0" i="0" baseline="30000" dirty="0">
                <a:solidFill>
                  <a:srgbClr val="000000"/>
                </a:solidFill>
              </a:rPr>
              <a:t>2 </a:t>
            </a:r>
            <a:r>
              <a:rPr lang="es-MX" sz="600" b="0" i="0" dirty="0">
                <a:solidFill>
                  <a:srgbClr val="000000"/>
                </a:solidFill>
              </a:rPr>
              <a:t>En comparación con productos 15W-40 convencionales.</a:t>
            </a:r>
          </a:p>
        </p:txBody>
      </p:sp>
      <p:sp>
        <p:nvSpPr>
          <p:cNvPr id="3" name="Slide Number Placeholder 2"/>
          <p:cNvSpPr>
            <a:spLocks noGrp="1"/>
          </p:cNvSpPr>
          <p:nvPr>
            <p:ph type="sldNum" sz="quarter" idx="10"/>
          </p:nvPr>
        </p:nvSpPr>
        <p:spPr/>
        <p:txBody>
          <a:bodyPr/>
          <a:lstStyle/>
          <a:p>
            <a:pPr algn="r"/>
            <a:fld id="{6BCEAF00-35EE-2349-AC37-D94588E1CC52}" type="slidenum">
              <a:rPr lang="en-US" smtClean="0"/>
              <a:pPr algn="r"/>
              <a:t>15</a:t>
            </a:fld>
            <a:endParaRPr lang="en-US" dirty="0"/>
          </a:p>
        </p:txBody>
      </p:sp>
      <p:sp>
        <p:nvSpPr>
          <p:cNvPr id="23" name="Content Placeholder 1"/>
          <p:cNvSpPr txBox="1">
            <a:spLocks/>
          </p:cNvSpPr>
          <p:nvPr/>
        </p:nvSpPr>
        <p:spPr>
          <a:xfrm>
            <a:off x="357189" y="982267"/>
            <a:ext cx="8370883" cy="1044064"/>
          </a:xfrm>
          <a:prstGeom prst="rect">
            <a:avLst/>
          </a:prstGeom>
          <a:noFill/>
          <a:ln>
            <a:noFill/>
          </a:ln>
        </p:spPr>
        <p:txBody>
          <a:bodyPr lIns="0" tIns="0" rIns="0" bIns="0"/>
          <a:lstStyle>
            <a:defPPr>
              <a:defRPr lang="en-US"/>
            </a:defPPr>
            <a:lvl1pPr algn="l" defTabSz="408194" rtl="0" fontAlgn="base">
              <a:spcBef>
                <a:spcPct val="0"/>
              </a:spcBef>
              <a:spcAft>
                <a:spcPct val="0"/>
              </a:spcAft>
              <a:defRPr lang="en-US" sz="700" kern="1200">
                <a:solidFill>
                  <a:schemeClr val="tx1"/>
                </a:solidFill>
                <a:latin typeface="+mn-lt"/>
                <a:ea typeface="EMprint" panose="020B0503020204020204" pitchFamily="34" charset="0"/>
                <a:cs typeface="Arial" charset="0"/>
              </a:defRPr>
            </a:lvl1pPr>
            <a:lvl2pPr marL="408194"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816388"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224582"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632776"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040969" algn="l" defTabSz="408194" rtl="0" eaLnBrk="1" latinLnBrk="0" hangingPunct="1">
              <a:defRPr kern="1200">
                <a:solidFill>
                  <a:schemeClr val="tx1"/>
                </a:solidFill>
                <a:latin typeface="Arial" charset="0"/>
                <a:ea typeface="ヒラギノ角ゴ Pro W3" charset="0"/>
                <a:cs typeface="ヒラギノ角ゴ Pro W3" charset="0"/>
              </a:defRPr>
            </a:lvl6pPr>
            <a:lvl7pPr marL="2449163" algn="l" defTabSz="408194" rtl="0" eaLnBrk="1" latinLnBrk="0" hangingPunct="1">
              <a:defRPr kern="1200">
                <a:solidFill>
                  <a:schemeClr val="tx1"/>
                </a:solidFill>
                <a:latin typeface="Arial" charset="0"/>
                <a:ea typeface="ヒラギノ角ゴ Pro W3" charset="0"/>
                <a:cs typeface="ヒラギノ角ゴ Pro W3" charset="0"/>
              </a:defRPr>
            </a:lvl7pPr>
            <a:lvl8pPr marL="2857357" algn="l" defTabSz="408194" rtl="0" eaLnBrk="1" latinLnBrk="0" hangingPunct="1">
              <a:defRPr kern="1200">
                <a:solidFill>
                  <a:schemeClr val="tx1"/>
                </a:solidFill>
                <a:latin typeface="Arial" charset="0"/>
                <a:ea typeface="ヒラギノ角ゴ Pro W3" charset="0"/>
                <a:cs typeface="ヒラギノ角ゴ Pro W3" charset="0"/>
              </a:defRPr>
            </a:lvl8pPr>
            <a:lvl9pPr marL="3265551" algn="l" defTabSz="408194" rtl="0" eaLnBrk="1" latinLnBrk="0" hangingPunct="1">
              <a:defRPr kern="1200">
                <a:solidFill>
                  <a:schemeClr val="tx1"/>
                </a:solidFill>
                <a:latin typeface="Arial" charset="0"/>
                <a:ea typeface="ヒラギノ角ゴ Pro W3" charset="0"/>
                <a:cs typeface="ヒラギノ角ゴ Pro W3" charset="0"/>
              </a:defRPr>
            </a:lvl9pPr>
          </a:lstStyle>
          <a:p>
            <a:pPr marL="0" lvl="1">
              <a:lnSpc>
                <a:spcPct val="90000"/>
              </a:lnSpc>
              <a:buSzPct val="80000"/>
            </a:pPr>
            <a:r>
              <a:rPr lang="es-MX" sz="1600" b="1" dirty="0">
                <a:latin typeface="EMprint" pitchFamily="18" charset="0"/>
              </a:rPr>
              <a:t>Los lubricantes Mobil </a:t>
            </a:r>
            <a:r>
              <a:rPr lang="es-MX" sz="1600" b="1" i="0" dirty="0">
                <a:latin typeface="EMprint" pitchFamily="18" charset="0"/>
              </a:rPr>
              <a:t>Delvac</a:t>
            </a:r>
            <a:r>
              <a:rPr lang="es-MX" sz="1600" b="0" i="0" baseline="30000" dirty="0">
                <a:latin typeface="EMprint" pitchFamily="18" charset="0"/>
              </a:rPr>
              <a:t>™</a:t>
            </a:r>
            <a:r>
              <a:rPr lang="es-MX" sz="1600" b="1" i="0" dirty="0">
                <a:latin typeface="EMprint" pitchFamily="18" charset="0"/>
              </a:rPr>
              <a:t> para motores a diésel le ayudan a controlar los costos de mantenimiento, mejorar la eficiencia y prolongar la vida útil del motor.</a:t>
            </a:r>
          </a:p>
        </p:txBody>
      </p:sp>
      <p:sp>
        <p:nvSpPr>
          <p:cNvPr id="2" name="TextBox 1"/>
          <p:cNvSpPr txBox="1"/>
          <p:nvPr/>
        </p:nvSpPr>
        <p:spPr>
          <a:xfrm>
            <a:off x="6860620" y="3092657"/>
            <a:ext cx="1453607" cy="253916"/>
          </a:xfrm>
          <a:prstGeom prst="rect">
            <a:avLst/>
          </a:prstGeom>
          <a:noFill/>
        </p:spPr>
        <p:txBody>
          <a:bodyPr wrap="square" rtlCol="0">
            <a:spAutoFit/>
          </a:bodyPr>
          <a:lstStyle/>
          <a:p>
            <a:pPr lvl="0" algn="ctr" fontAlgn="auto">
              <a:spcBef>
                <a:spcPts val="0"/>
              </a:spcBef>
              <a:spcAft>
                <a:spcPts val="0"/>
              </a:spcAft>
            </a:pPr>
            <a:r>
              <a:rPr lang="es-MX" sz="1050">
                <a:solidFill>
                  <a:srgbClr val="000000"/>
                </a:solidFill>
                <a:latin typeface="EMprint"/>
                <a:ea typeface="+mn-ea"/>
                <a:cs typeface="+mn-cs"/>
              </a:rPr>
              <a:t>Mejorar su negocio</a:t>
            </a:r>
            <a:endParaRPr lang="es-MX" sz="1050" dirty="0">
              <a:solidFill>
                <a:srgbClr val="000000"/>
              </a:solidFill>
              <a:latin typeface="EMprint"/>
              <a:ea typeface="+mn-ea"/>
              <a:cs typeface="+mn-cs"/>
            </a:endParaRPr>
          </a:p>
        </p:txBody>
      </p:sp>
    </p:spTree>
    <p:extLst>
      <p:ext uri="{BB962C8B-B14F-4D97-AF65-F5344CB8AC3E}">
        <p14:creationId xmlns:p14="http://schemas.microsoft.com/office/powerpoint/2010/main" val="3106514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z="2400" b="0" i="0" dirty="0">
                <a:solidFill>
                  <a:srgbClr val="ED1C2E"/>
                </a:solidFill>
              </a:rPr>
              <a:t>A fin de cuentas...</a:t>
            </a:r>
          </a:p>
        </p:txBody>
      </p:sp>
      <p:graphicFrame>
        <p:nvGraphicFramePr>
          <p:cNvPr id="4" name="Table 3"/>
          <p:cNvGraphicFramePr>
            <a:graphicFrameLocks noGrp="1"/>
          </p:cNvGraphicFramePr>
          <p:nvPr>
            <p:extLst>
              <p:ext uri="{D42A27DB-BD31-4B8C-83A1-F6EECF244321}">
                <p14:modId xmlns:p14="http://schemas.microsoft.com/office/powerpoint/2010/main" val="3722994970"/>
              </p:ext>
            </p:extLst>
          </p:nvPr>
        </p:nvGraphicFramePr>
        <p:xfrm>
          <a:off x="357188" y="819150"/>
          <a:ext cx="8459787" cy="3881120"/>
        </p:xfrm>
        <a:graphic>
          <a:graphicData uri="http://schemas.openxmlformats.org/drawingml/2006/table">
            <a:tbl>
              <a:tblPr firstRow="1" bandRow="1">
                <a:tableStyleId>{7DF18680-E054-41AD-8BC1-D1AEF772440D}</a:tableStyleId>
              </a:tblPr>
              <a:tblGrid>
                <a:gridCol w="1619248">
                  <a:extLst>
                    <a:ext uri="{9D8B030D-6E8A-4147-A177-3AD203B41FA5}">
                      <a16:colId xmlns:a16="http://schemas.microsoft.com/office/drawing/2014/main" xmlns="" val="20000"/>
                    </a:ext>
                  </a:extLst>
                </a:gridCol>
                <a:gridCol w="3135314">
                  <a:extLst>
                    <a:ext uri="{9D8B030D-6E8A-4147-A177-3AD203B41FA5}">
                      <a16:colId xmlns:a16="http://schemas.microsoft.com/office/drawing/2014/main" xmlns="" val="20001"/>
                    </a:ext>
                  </a:extLst>
                </a:gridCol>
                <a:gridCol w="3705225">
                  <a:extLst>
                    <a:ext uri="{9D8B030D-6E8A-4147-A177-3AD203B41FA5}">
                      <a16:colId xmlns:a16="http://schemas.microsoft.com/office/drawing/2014/main" xmlns="" val="20002"/>
                    </a:ext>
                  </a:extLst>
                </a:gridCol>
              </a:tblGrid>
              <a:tr h="312420">
                <a:tc>
                  <a:txBody>
                    <a:bodyPr/>
                    <a:lstStyle/>
                    <a:p>
                      <a:pPr marL="0" algn="l" defTabSz="408194" rtl="0" eaLnBrk="1" latinLnBrk="0" hangingPunct="1"/>
                      <a:r>
                        <a:rPr lang="es-MX" sz="800" b="1" i="0" kern="1200" dirty="0">
                          <a:solidFill>
                            <a:srgbClr val="FFFFFF"/>
                          </a:solidFill>
                          <a:latin typeface="+mn-lt"/>
                          <a:ea typeface="+mn-ea"/>
                          <a:cs typeface="+mn-cs"/>
                        </a:rPr>
                        <a:t>Los productos Mobil </a:t>
                      </a:r>
                      <a:r>
                        <a:rPr lang="es-MX" sz="800" b="1" i="0" kern="1200" dirty="0" err="1">
                          <a:solidFill>
                            <a:srgbClr val="FFFFFF"/>
                          </a:solidFill>
                          <a:latin typeface="+mn-lt"/>
                          <a:ea typeface="+mn-ea"/>
                          <a:cs typeface="+mn-cs"/>
                        </a:rPr>
                        <a:t>Delvac</a:t>
                      </a:r>
                      <a:r>
                        <a:rPr lang="es-MX" sz="800" b="1" i="0" kern="1200" dirty="0">
                          <a:solidFill>
                            <a:srgbClr val="FFFFFF"/>
                          </a:solidFill>
                          <a:latin typeface="+mn-lt"/>
                          <a:ea typeface="+mn-ea"/>
                          <a:cs typeface="+mn-cs"/>
                        </a:rPr>
                        <a:t>™ ayudan a:</a:t>
                      </a:r>
                    </a:p>
                  </a:txBody>
                  <a:tcPr marT="34290" marB="34290" anchor="ctr">
                    <a:solidFill>
                      <a:schemeClr val="tx1"/>
                    </a:solidFill>
                  </a:tcPr>
                </a:tc>
                <a:tc>
                  <a:txBody>
                    <a:bodyPr/>
                    <a:lstStyle/>
                    <a:p>
                      <a:r>
                        <a:rPr lang="es-MX" sz="800" b="1" i="0" dirty="0">
                          <a:solidFill>
                            <a:srgbClr val="FFFFFF"/>
                          </a:solidFill>
                        </a:rPr>
                        <a:t>Cómo funciona:</a:t>
                      </a:r>
                    </a:p>
                  </a:txBody>
                  <a:tcPr marT="34290" marB="34290" anchor="ctr">
                    <a:solidFill>
                      <a:schemeClr val="tx1"/>
                    </a:solidFill>
                  </a:tcPr>
                </a:tc>
                <a:tc>
                  <a:txBody>
                    <a:bodyPr/>
                    <a:lstStyle/>
                    <a:p>
                      <a:r>
                        <a:rPr lang="es-MX" sz="800" b="1" i="0" dirty="0">
                          <a:solidFill>
                            <a:srgbClr val="FFFFFF"/>
                          </a:solidFill>
                        </a:rPr>
                        <a:t>Beneficios potenciales:</a:t>
                      </a:r>
                    </a:p>
                  </a:txBody>
                  <a:tcPr marT="34290" marB="34290" anchor="ctr">
                    <a:solidFill>
                      <a:schemeClr val="tx1"/>
                    </a:solidFill>
                  </a:tcPr>
                </a:tc>
                <a:extLst>
                  <a:ext uri="{0D108BD9-81ED-4DB2-BD59-A6C34878D82A}">
                    <a16:rowId xmlns:a16="http://schemas.microsoft.com/office/drawing/2014/main" xmlns="" val="10000"/>
                  </a:ext>
                </a:extLst>
              </a:tr>
              <a:tr h="678180">
                <a:tc>
                  <a:txBody>
                    <a:bodyPr/>
                    <a:lstStyle/>
                    <a:p>
                      <a:pPr marL="0">
                        <a:lnSpc>
                          <a:spcPct val="100000"/>
                        </a:lnSpc>
                        <a:spcBef>
                          <a:spcPts val="300"/>
                        </a:spcBef>
                      </a:pPr>
                      <a:r>
                        <a:rPr lang="es-MX" sz="800" b="0" i="0" dirty="0">
                          <a:solidFill>
                            <a:schemeClr val="tx1"/>
                          </a:solidFill>
                        </a:rPr>
                        <a:t>Prolongar la vida útil del motor</a:t>
                      </a:r>
                    </a:p>
                  </a:txBody>
                  <a:tcPr marT="34290" marB="34290">
                    <a:solidFill>
                      <a:schemeClr val="bg2">
                        <a:lumMod val="40000"/>
                        <a:lumOff val="60000"/>
                      </a:schemeClr>
                    </a:solidFill>
                  </a:tcPr>
                </a:tc>
                <a:tc>
                  <a:txBody>
                    <a:bodyPr/>
                    <a:lstStyle/>
                    <a:p>
                      <a:pPr marL="171450" indent="-171450">
                        <a:lnSpc>
                          <a:spcPct val="100000"/>
                        </a:lnSpc>
                        <a:spcBef>
                          <a:spcPts val="300"/>
                        </a:spcBef>
                        <a:buFont typeface="Arial" panose="020B0604020202020204" pitchFamily="34" charset="0"/>
                        <a:buChar char="•"/>
                      </a:pPr>
                      <a:r>
                        <a:rPr lang="es-ES" sz="800" b="0" i="0" dirty="0">
                          <a:solidFill>
                            <a:schemeClr val="tx1"/>
                          </a:solidFill>
                        </a:rPr>
                        <a:t>Los lubricantes Mobil </a:t>
                      </a:r>
                      <a:r>
                        <a:rPr lang="es-ES" sz="800" b="0" i="0" dirty="0" err="1">
                          <a:solidFill>
                            <a:schemeClr val="tx1"/>
                          </a:solidFill>
                        </a:rPr>
                        <a:t>Delvac</a:t>
                      </a:r>
                      <a:r>
                        <a:rPr lang="es-ES" sz="800" b="0" i="0" dirty="0">
                          <a:solidFill>
                            <a:schemeClr val="tx1"/>
                          </a:solidFill>
                        </a:rPr>
                        <a:t> están formulados</a:t>
                      </a:r>
                      <a:r>
                        <a:rPr lang="es-ES" sz="800" b="0" i="0" baseline="0" dirty="0">
                          <a:solidFill>
                            <a:schemeClr val="tx1"/>
                          </a:solidFill>
                        </a:rPr>
                        <a:t> </a:t>
                      </a:r>
                      <a:r>
                        <a:rPr lang="es-ES" sz="800" b="0" i="0" dirty="0">
                          <a:solidFill>
                            <a:schemeClr val="tx1"/>
                          </a:solidFill>
                        </a:rPr>
                        <a:t>para igualar o exceder los requisitos de rendimiento de las especificaciones de la industria. Contienen un paquete de aditivos balanceados en combinación con bases lubricantes de alta calidad que trabajan juntos para proteger los componentes críticos del motor.</a:t>
                      </a:r>
                      <a:endParaRPr lang="es-MX" sz="800" b="0" i="0" dirty="0">
                        <a:solidFill>
                          <a:schemeClr val="tx1"/>
                        </a:solidFill>
                      </a:endParaRPr>
                    </a:p>
                  </a:txBody>
                  <a:tcPr marT="34290" marB="34290">
                    <a:solidFill>
                      <a:schemeClr val="bg2">
                        <a:lumMod val="40000"/>
                        <a:lumOff val="60000"/>
                      </a:schemeClr>
                    </a:solidFill>
                  </a:tcPr>
                </a:tc>
                <a:tc>
                  <a:txBody>
                    <a:bodyPr/>
                    <a:lstStyle/>
                    <a:p>
                      <a:pPr marL="171450" marR="0" indent="-171450" algn="l" defTabSz="408194" rtl="0" eaLnBrk="1" fontAlgn="auto" latinLnBrk="0" hangingPunct="1">
                        <a:lnSpc>
                          <a:spcPct val="100000"/>
                        </a:lnSpc>
                        <a:spcBef>
                          <a:spcPts val="200"/>
                        </a:spcBef>
                        <a:spcAft>
                          <a:spcPts val="0"/>
                        </a:spcAft>
                        <a:buClrTx/>
                        <a:buSzTx/>
                        <a:buFont typeface="Arial" pitchFamily="34" charset="0"/>
                        <a:buChar char="•"/>
                        <a:tabLst/>
                        <a:defRPr/>
                      </a:pPr>
                      <a:r>
                        <a:rPr lang="es-ES" sz="800" b="0" i="0" u="none" dirty="0">
                          <a:solidFill>
                            <a:schemeClr val="tx1"/>
                          </a:solidFill>
                        </a:rPr>
                        <a:t>Ayuda a prevenir averías, reparaciones, y el tiempo de inactividad de los equipos</a:t>
                      </a:r>
                    </a:p>
                    <a:p>
                      <a:pPr marL="171450" marR="0" indent="-171450" algn="l" defTabSz="408194" rtl="0" eaLnBrk="1" fontAlgn="auto" latinLnBrk="0" hangingPunct="1">
                        <a:lnSpc>
                          <a:spcPct val="100000"/>
                        </a:lnSpc>
                        <a:spcBef>
                          <a:spcPts val="200"/>
                        </a:spcBef>
                        <a:spcAft>
                          <a:spcPts val="0"/>
                        </a:spcAft>
                        <a:buClrTx/>
                        <a:buSzTx/>
                        <a:buFont typeface="Arial" pitchFamily="34" charset="0"/>
                        <a:buChar char="•"/>
                        <a:tabLst/>
                        <a:defRPr/>
                      </a:pPr>
                      <a:r>
                        <a:rPr lang="es-ES" sz="800" b="0" i="0" u="none" dirty="0">
                          <a:solidFill>
                            <a:schemeClr val="tx1"/>
                          </a:solidFill>
                        </a:rPr>
                        <a:t>Ayuda a mantener la productividad y el rendimiento de los equipos</a:t>
                      </a:r>
                    </a:p>
                    <a:p>
                      <a:pPr marL="171450" marR="0" indent="-171450" algn="l" defTabSz="408194" rtl="0" eaLnBrk="1" fontAlgn="auto" latinLnBrk="0" hangingPunct="1">
                        <a:lnSpc>
                          <a:spcPct val="100000"/>
                        </a:lnSpc>
                        <a:spcBef>
                          <a:spcPts val="200"/>
                        </a:spcBef>
                        <a:spcAft>
                          <a:spcPts val="0"/>
                        </a:spcAft>
                        <a:buClrTx/>
                        <a:buSzTx/>
                        <a:buFont typeface="Arial" pitchFamily="34" charset="0"/>
                        <a:buChar char="•"/>
                        <a:tabLst/>
                        <a:defRPr/>
                      </a:pPr>
                      <a:r>
                        <a:rPr lang="es-ES" sz="800" b="0" i="0" u="none" dirty="0">
                          <a:solidFill>
                            <a:schemeClr val="tx1"/>
                          </a:solidFill>
                        </a:rPr>
                        <a:t>Ayuda a proteger su inversión</a:t>
                      </a:r>
                      <a:endParaRPr lang="es-MX" sz="800" b="0" i="0" u="none" dirty="0">
                        <a:solidFill>
                          <a:schemeClr val="tx1"/>
                        </a:solidFill>
                      </a:endParaRPr>
                    </a:p>
                  </a:txBody>
                  <a:tcPr marT="34290" marB="34290">
                    <a:solidFill>
                      <a:schemeClr val="bg2">
                        <a:lumMod val="40000"/>
                        <a:lumOff val="60000"/>
                      </a:schemeClr>
                    </a:solidFill>
                  </a:tcPr>
                </a:tc>
                <a:extLst>
                  <a:ext uri="{0D108BD9-81ED-4DB2-BD59-A6C34878D82A}">
                    <a16:rowId xmlns:a16="http://schemas.microsoft.com/office/drawing/2014/main" xmlns="" val="10001"/>
                  </a:ext>
                </a:extLst>
              </a:tr>
              <a:tr h="556260">
                <a:tc>
                  <a:txBody>
                    <a:bodyPr/>
                    <a:lstStyle/>
                    <a:p>
                      <a:pPr marL="0">
                        <a:lnSpc>
                          <a:spcPct val="100000"/>
                        </a:lnSpc>
                        <a:spcBef>
                          <a:spcPts val="300"/>
                        </a:spcBef>
                      </a:pPr>
                      <a:r>
                        <a:rPr lang="es-MX" sz="800" b="0" i="0" dirty="0">
                          <a:solidFill>
                            <a:schemeClr val="tx1"/>
                          </a:solidFill>
                        </a:rPr>
                        <a:t>Controlar el desgaste</a:t>
                      </a:r>
                    </a:p>
                  </a:txBody>
                  <a:tcPr marT="34290" marB="34290">
                    <a:solidFill>
                      <a:schemeClr val="bg1"/>
                    </a:solidFill>
                  </a:tcPr>
                </a:tc>
                <a:tc>
                  <a:txBody>
                    <a:bodyPr/>
                    <a:lstStyle/>
                    <a:p>
                      <a:pPr marL="117475" marR="0"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lang="es-ES" sz="800" b="0" i="0" dirty="0">
                          <a:solidFill>
                            <a:schemeClr val="tx1"/>
                          </a:solidFill>
                        </a:rPr>
                        <a:t>Los productos Mobil </a:t>
                      </a:r>
                      <a:r>
                        <a:rPr lang="es-ES" sz="800" b="0" i="0" dirty="0" err="1">
                          <a:solidFill>
                            <a:schemeClr val="tx1"/>
                          </a:solidFill>
                        </a:rPr>
                        <a:t>Delvac</a:t>
                      </a:r>
                      <a:r>
                        <a:rPr lang="es-ES" sz="800" b="0" i="0" dirty="0">
                          <a:solidFill>
                            <a:schemeClr val="tx1"/>
                          </a:solidFill>
                        </a:rPr>
                        <a:t> crean una</a:t>
                      </a:r>
                      <a:r>
                        <a:rPr lang="es-ES" sz="800" b="0" i="0" baseline="0" dirty="0">
                          <a:solidFill>
                            <a:schemeClr val="tx1"/>
                          </a:solidFill>
                        </a:rPr>
                        <a:t> </a:t>
                      </a:r>
                      <a:r>
                        <a:rPr lang="es-ES" sz="800" b="0" i="0" dirty="0">
                          <a:solidFill>
                            <a:schemeClr val="tx1"/>
                          </a:solidFill>
                        </a:rPr>
                        <a:t>película lubricante que separa las piezas del motor durante el funcionamiento. También</a:t>
                      </a:r>
                      <a:r>
                        <a:rPr lang="es-ES" sz="800" b="0" i="0" baseline="0" dirty="0">
                          <a:solidFill>
                            <a:schemeClr val="tx1"/>
                          </a:solidFill>
                        </a:rPr>
                        <a:t> </a:t>
                      </a:r>
                      <a:r>
                        <a:rPr lang="es-ES" sz="800" b="0" i="0" dirty="0">
                          <a:solidFill>
                            <a:schemeClr val="tx1"/>
                          </a:solidFill>
                        </a:rPr>
                        <a:t>contienen aditivos especiales que protegen los componentes del motor con alta carga.</a:t>
                      </a:r>
                      <a:endParaRPr lang="es-MX" sz="800" b="0" i="0" dirty="0">
                        <a:solidFill>
                          <a:schemeClr val="tx1"/>
                        </a:solidFill>
                      </a:endParaRPr>
                    </a:p>
                  </a:txBody>
                  <a:tcPr marT="34290" marB="34290">
                    <a:solidFill>
                      <a:schemeClr val="bg1"/>
                    </a:solidFill>
                  </a:tcPr>
                </a:tc>
                <a:tc>
                  <a:txBody>
                    <a:bodyPr/>
                    <a:lstStyle/>
                    <a:p>
                      <a:pPr marL="171450" marR="0" indent="-171450" algn="l" defTabSz="408194" rtl="0" eaLnBrk="1" fontAlgn="auto" latinLnBrk="0" hangingPunct="1">
                        <a:lnSpc>
                          <a:spcPct val="100000"/>
                        </a:lnSpc>
                        <a:spcBef>
                          <a:spcPts val="200"/>
                        </a:spcBef>
                        <a:spcAft>
                          <a:spcPts val="0"/>
                        </a:spcAft>
                        <a:buClrTx/>
                        <a:buSzTx/>
                        <a:buFont typeface="Arial" pitchFamily="34" charset="0"/>
                        <a:buChar char="•"/>
                        <a:tabLst/>
                        <a:defRPr/>
                      </a:pPr>
                      <a:r>
                        <a:rPr lang="es-ES" sz="800" b="0" i="0" u="none" dirty="0">
                          <a:solidFill>
                            <a:schemeClr val="tx1"/>
                          </a:solidFill>
                        </a:rPr>
                        <a:t>Ayuda a prolongar la vida de los componentes críticos del motor</a:t>
                      </a:r>
                    </a:p>
                    <a:p>
                      <a:pPr marL="171450" marR="0" indent="-171450" algn="l" defTabSz="408194" rtl="0" eaLnBrk="1" fontAlgn="auto" latinLnBrk="0" hangingPunct="1">
                        <a:lnSpc>
                          <a:spcPct val="100000"/>
                        </a:lnSpc>
                        <a:spcBef>
                          <a:spcPts val="200"/>
                        </a:spcBef>
                        <a:spcAft>
                          <a:spcPts val="0"/>
                        </a:spcAft>
                        <a:buClrTx/>
                        <a:buSzTx/>
                        <a:buFont typeface="Arial" pitchFamily="34" charset="0"/>
                        <a:buChar char="•"/>
                        <a:tabLst/>
                        <a:defRPr/>
                      </a:pPr>
                      <a:r>
                        <a:rPr lang="es-ES" sz="800" b="0" i="0" u="none" dirty="0">
                          <a:solidFill>
                            <a:schemeClr val="tx1"/>
                          </a:solidFill>
                        </a:rPr>
                        <a:t>Ayuda a evitar los gastos de mantenimiento no planificado</a:t>
                      </a:r>
                    </a:p>
                    <a:p>
                      <a:pPr marL="171450" marR="0" indent="-171450" algn="l" defTabSz="408194" rtl="0" eaLnBrk="1" fontAlgn="auto" latinLnBrk="0" hangingPunct="1">
                        <a:lnSpc>
                          <a:spcPct val="100000"/>
                        </a:lnSpc>
                        <a:spcBef>
                          <a:spcPts val="200"/>
                        </a:spcBef>
                        <a:spcAft>
                          <a:spcPts val="0"/>
                        </a:spcAft>
                        <a:buClrTx/>
                        <a:buSzTx/>
                        <a:buFont typeface="Arial" pitchFamily="34" charset="0"/>
                        <a:buChar char="•"/>
                        <a:tabLst/>
                        <a:defRPr/>
                      </a:pPr>
                      <a:r>
                        <a:rPr lang="es-ES" sz="800" b="0" i="0" u="none" dirty="0">
                          <a:solidFill>
                            <a:schemeClr val="tx1"/>
                          </a:solidFill>
                        </a:rPr>
                        <a:t>Ayuda a prevenir daños en el motor en condiciones de conducción extremas</a:t>
                      </a:r>
                      <a:endParaRPr lang="es-MX" sz="800" b="0" i="0" u="none" strike="sngStrike" dirty="0">
                        <a:solidFill>
                          <a:schemeClr val="tx1"/>
                        </a:solidFill>
                      </a:endParaRPr>
                    </a:p>
                  </a:txBody>
                  <a:tcPr marT="34290" marB="34290">
                    <a:solidFill>
                      <a:schemeClr val="bg1"/>
                    </a:solidFill>
                  </a:tcPr>
                </a:tc>
                <a:extLst>
                  <a:ext uri="{0D108BD9-81ED-4DB2-BD59-A6C34878D82A}">
                    <a16:rowId xmlns:a16="http://schemas.microsoft.com/office/drawing/2014/main" xmlns="" val="10002"/>
                  </a:ext>
                </a:extLst>
              </a:tr>
              <a:tr h="485140">
                <a:tc>
                  <a:txBody>
                    <a:bodyPr/>
                    <a:lstStyle/>
                    <a:p>
                      <a:pPr marL="0" marR="0" indent="0" algn="l" defTabSz="914400" rtl="0" eaLnBrk="1" fontAlgn="auto" latinLnBrk="0" hangingPunct="1">
                        <a:lnSpc>
                          <a:spcPct val="100000"/>
                        </a:lnSpc>
                        <a:spcBef>
                          <a:spcPts val="300"/>
                        </a:spcBef>
                        <a:spcAft>
                          <a:spcPts val="0"/>
                        </a:spcAft>
                        <a:buClrTx/>
                        <a:buSzTx/>
                        <a:buFontTx/>
                        <a:buNone/>
                        <a:tabLst/>
                        <a:defRPr/>
                      </a:pPr>
                      <a:r>
                        <a:rPr lang="es-MX" sz="800" b="0" i="0" u="none" dirty="0">
                          <a:solidFill>
                            <a:schemeClr val="tx1"/>
                          </a:solidFill>
                        </a:rPr>
                        <a:t>Mejorar el rendimiento de combustible</a:t>
                      </a:r>
                      <a:r>
                        <a:rPr lang="es-MX" sz="800" b="0" i="0" u="none" baseline="30000" dirty="0">
                          <a:solidFill>
                            <a:schemeClr val="tx1"/>
                          </a:solidFill>
                        </a:rPr>
                        <a:t>1</a:t>
                      </a:r>
                      <a:r>
                        <a:rPr lang="es-MX" sz="800" b="0" i="0" u="none" dirty="0">
                          <a:solidFill>
                            <a:schemeClr val="tx1"/>
                          </a:solidFill>
                        </a:rPr>
                        <a:t>	</a:t>
                      </a:r>
                    </a:p>
                  </a:txBody>
                  <a:tcPr marT="34290" marB="34290">
                    <a:solidFill>
                      <a:schemeClr val="bg2">
                        <a:lumMod val="40000"/>
                        <a:lumOff val="60000"/>
                      </a:schemeClr>
                    </a:solidFill>
                  </a:tcPr>
                </a:tc>
                <a:tc>
                  <a:txBody>
                    <a:bodyPr/>
                    <a:lstStyle/>
                    <a:p>
                      <a:pPr marL="117475" marR="0"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lang="es-ES" sz="800" b="0" i="0" u="none" dirty="0">
                          <a:solidFill>
                            <a:schemeClr val="tx1"/>
                          </a:solidFill>
                        </a:rPr>
                        <a:t>Los lubricantes de motor de baja viscosidad</a:t>
                      </a:r>
                      <a:r>
                        <a:rPr lang="es-ES" sz="800" b="0" i="0" u="none" baseline="0" dirty="0">
                          <a:solidFill>
                            <a:schemeClr val="tx1"/>
                          </a:solidFill>
                        </a:rPr>
                        <a:t> </a:t>
                      </a:r>
                      <a:r>
                        <a:rPr lang="es-ES" sz="800" b="0" i="0" u="none" dirty="0">
                          <a:solidFill>
                            <a:schemeClr val="tx1"/>
                          </a:solidFill>
                        </a:rPr>
                        <a:t>(10W-30) tiene el potencial de mejorar la economía de combustible debido a la reducción de la fricción y disminución en la energía de bombeo.</a:t>
                      </a:r>
                      <a:endParaRPr lang="es-MX" sz="800" b="0" i="0" u="none" dirty="0">
                        <a:solidFill>
                          <a:schemeClr val="tx1"/>
                        </a:solidFill>
                      </a:endParaRPr>
                    </a:p>
                  </a:txBody>
                  <a:tcPr marT="34290" marB="34290">
                    <a:solidFill>
                      <a:schemeClr val="bg2">
                        <a:lumMod val="40000"/>
                        <a:lumOff val="60000"/>
                      </a:schemeClr>
                    </a:solidFill>
                  </a:tcPr>
                </a:tc>
                <a:tc>
                  <a:txBody>
                    <a:bodyPr/>
                    <a:lstStyle/>
                    <a:p>
                      <a:pPr marL="171450" marR="0" indent="-171450" algn="l" defTabSz="408194" rtl="0" eaLnBrk="1" fontAlgn="auto" latinLnBrk="0" hangingPunct="1">
                        <a:lnSpc>
                          <a:spcPct val="100000"/>
                        </a:lnSpc>
                        <a:spcBef>
                          <a:spcPts val="200"/>
                        </a:spcBef>
                        <a:spcAft>
                          <a:spcPts val="0"/>
                        </a:spcAft>
                        <a:buClrTx/>
                        <a:buSzTx/>
                        <a:buFont typeface="Arial" pitchFamily="34" charset="0"/>
                        <a:buChar char="•"/>
                        <a:tabLst/>
                        <a:defRPr/>
                      </a:pPr>
                      <a:r>
                        <a:rPr lang="es-MX" sz="800" b="0" i="0" u="none" dirty="0">
                          <a:solidFill>
                            <a:schemeClr val="tx1"/>
                          </a:solidFill>
                        </a:rPr>
                        <a:t>Ayuda a controlar los costos de combustible</a:t>
                      </a:r>
                    </a:p>
                    <a:p>
                      <a:pPr marL="171450" marR="0" indent="-171450" algn="l" defTabSz="408194" rtl="0" eaLnBrk="1" fontAlgn="auto" latinLnBrk="0" hangingPunct="1">
                        <a:lnSpc>
                          <a:spcPct val="100000"/>
                        </a:lnSpc>
                        <a:spcBef>
                          <a:spcPts val="200"/>
                        </a:spcBef>
                        <a:spcAft>
                          <a:spcPts val="0"/>
                        </a:spcAft>
                        <a:buClrTx/>
                        <a:buSzTx/>
                        <a:buFont typeface="Arial" pitchFamily="34" charset="0"/>
                        <a:buChar char="•"/>
                        <a:tabLst/>
                        <a:defRPr/>
                      </a:pPr>
                      <a:r>
                        <a:rPr lang="es-MX" sz="800" b="0" i="0" u="none" dirty="0">
                          <a:solidFill>
                            <a:schemeClr val="tx1"/>
                          </a:solidFill>
                        </a:rPr>
                        <a:t>Ayuda a reducir las emisiones</a:t>
                      </a:r>
                    </a:p>
                    <a:p>
                      <a:pPr marL="171450" marR="0" indent="-171450" algn="l" defTabSz="408194" rtl="0" eaLnBrk="1" fontAlgn="auto" latinLnBrk="0" hangingPunct="1">
                        <a:lnSpc>
                          <a:spcPct val="100000"/>
                        </a:lnSpc>
                        <a:spcBef>
                          <a:spcPts val="200"/>
                        </a:spcBef>
                        <a:spcAft>
                          <a:spcPts val="0"/>
                        </a:spcAft>
                        <a:buClrTx/>
                        <a:buSzTx/>
                        <a:buFont typeface="Arial" pitchFamily="34" charset="0"/>
                        <a:buChar char="•"/>
                        <a:tabLst/>
                        <a:defRPr/>
                      </a:pPr>
                      <a:r>
                        <a:rPr lang="es-MX" sz="800" b="0" i="0" u="none" dirty="0">
                          <a:solidFill>
                            <a:schemeClr val="tx1"/>
                          </a:solidFill>
                        </a:rPr>
                        <a:t>Ayuda a mejora la rentabilidad del negocio</a:t>
                      </a:r>
                    </a:p>
                  </a:txBody>
                  <a:tcPr marT="34290" marB="34290">
                    <a:solidFill>
                      <a:schemeClr val="bg2">
                        <a:lumMod val="40000"/>
                        <a:lumOff val="60000"/>
                      </a:schemeClr>
                    </a:solidFill>
                  </a:tcPr>
                </a:tc>
                <a:extLst>
                  <a:ext uri="{0D108BD9-81ED-4DB2-BD59-A6C34878D82A}">
                    <a16:rowId xmlns:a16="http://schemas.microsoft.com/office/drawing/2014/main" xmlns="" val="10003"/>
                  </a:ext>
                </a:extLst>
              </a:tr>
              <a:tr h="998220">
                <a:tc>
                  <a:txBody>
                    <a:bodyPr/>
                    <a:lstStyle/>
                    <a:p>
                      <a:pPr marL="0" marR="0" indent="0" algn="l" defTabSz="914400" rtl="0" eaLnBrk="1" fontAlgn="auto" latinLnBrk="0" hangingPunct="1">
                        <a:lnSpc>
                          <a:spcPct val="100000"/>
                        </a:lnSpc>
                        <a:spcBef>
                          <a:spcPts val="300"/>
                        </a:spcBef>
                        <a:spcAft>
                          <a:spcPts val="0"/>
                        </a:spcAft>
                        <a:buClrTx/>
                        <a:buSzTx/>
                        <a:buFontTx/>
                        <a:buNone/>
                        <a:tabLst/>
                        <a:defRPr/>
                      </a:pPr>
                      <a:r>
                        <a:rPr lang="es-MX" sz="800" b="0" i="0" u="none" dirty="0">
                          <a:solidFill>
                            <a:schemeClr val="tx1"/>
                          </a:solidFill>
                        </a:rPr>
                        <a:t>Proteger a temperaturas extremas	</a:t>
                      </a:r>
                    </a:p>
                  </a:txBody>
                  <a:tcPr marT="34290" marB="34290">
                    <a:solidFill>
                      <a:schemeClr val="bg1"/>
                    </a:solidFill>
                  </a:tcPr>
                </a:tc>
                <a:tc>
                  <a:txBody>
                    <a:bodyPr/>
                    <a:lstStyle/>
                    <a:p>
                      <a:pPr marL="117475" marR="0"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lang="es-ES" sz="800" b="0" i="0" u="none" dirty="0">
                          <a:solidFill>
                            <a:schemeClr val="tx1"/>
                          </a:solidFill>
                        </a:rPr>
                        <a:t>Los lubricantes de motor de baja viscosidad</a:t>
                      </a:r>
                      <a:r>
                        <a:rPr lang="es-ES" sz="800" b="0" i="0" u="none" baseline="0" dirty="0">
                          <a:solidFill>
                            <a:schemeClr val="tx1"/>
                          </a:solidFill>
                        </a:rPr>
                        <a:t> </a:t>
                      </a:r>
                      <a:r>
                        <a:rPr lang="es-ES" sz="800" b="0" i="0" u="none" dirty="0">
                          <a:solidFill>
                            <a:schemeClr val="tx1"/>
                          </a:solidFill>
                        </a:rPr>
                        <a:t>(10W-30) se mantienen en su estado líquido y cubren las partes críticas del motor aun en bajas temperaturas.</a:t>
                      </a:r>
                    </a:p>
                    <a:p>
                      <a:pPr marL="117475" marR="0"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lang="es-ES" sz="800" b="0" i="0" u="none" dirty="0">
                          <a:solidFill>
                            <a:schemeClr val="tx1"/>
                          </a:solidFill>
                        </a:rPr>
                        <a:t>Los aceites Mobil </a:t>
                      </a:r>
                      <a:r>
                        <a:rPr lang="es-ES" sz="800" b="0" i="0" u="none" dirty="0" err="1">
                          <a:solidFill>
                            <a:schemeClr val="tx1"/>
                          </a:solidFill>
                        </a:rPr>
                        <a:t>Delvac</a:t>
                      </a:r>
                      <a:r>
                        <a:rPr lang="es-ES" sz="800" b="0" i="0" u="none" dirty="0">
                          <a:solidFill>
                            <a:schemeClr val="tx1"/>
                          </a:solidFill>
                        </a:rPr>
                        <a:t> son formulados con</a:t>
                      </a:r>
                      <a:r>
                        <a:rPr lang="es-ES" sz="800" b="0" i="0" u="none" baseline="0" dirty="0">
                          <a:solidFill>
                            <a:schemeClr val="tx1"/>
                          </a:solidFill>
                        </a:rPr>
                        <a:t> </a:t>
                      </a:r>
                      <a:r>
                        <a:rPr lang="es-ES" sz="800" b="0" i="0" u="none" dirty="0">
                          <a:solidFill>
                            <a:schemeClr val="tx1"/>
                          </a:solidFill>
                        </a:rPr>
                        <a:t>materias primas de alta calidad lo que les permite mejorar la resistencia a la oxidación que ocurre cuando los motores funcionan a altas</a:t>
                      </a:r>
                      <a:r>
                        <a:rPr lang="es-ES" sz="800" b="0" i="0" u="none" baseline="0" dirty="0">
                          <a:solidFill>
                            <a:schemeClr val="tx1"/>
                          </a:solidFill>
                        </a:rPr>
                        <a:t> </a:t>
                      </a:r>
                      <a:r>
                        <a:rPr lang="es-ES" sz="800" b="0" i="0" u="none" dirty="0">
                          <a:solidFill>
                            <a:schemeClr val="tx1"/>
                          </a:solidFill>
                        </a:rPr>
                        <a:t>temperaturas.</a:t>
                      </a:r>
                      <a:endParaRPr lang="es-MX" sz="800" b="0" i="0" u="none" dirty="0">
                        <a:solidFill>
                          <a:schemeClr val="tx1"/>
                        </a:solidFill>
                      </a:endParaRPr>
                    </a:p>
                  </a:txBody>
                  <a:tcPr marT="34290" marB="34290">
                    <a:solidFill>
                      <a:schemeClr val="bg1"/>
                    </a:solidFill>
                  </a:tcPr>
                </a:tc>
                <a:tc>
                  <a:txBody>
                    <a:bodyPr/>
                    <a:lstStyle/>
                    <a:p>
                      <a:pPr marL="171450" indent="-171450" algn="l" defTabSz="408194" rtl="0" eaLnBrk="1" latinLnBrk="0" hangingPunct="1">
                        <a:lnSpc>
                          <a:spcPct val="100000"/>
                        </a:lnSpc>
                        <a:spcBef>
                          <a:spcPts val="200"/>
                        </a:spcBef>
                        <a:buFont typeface="Arial" pitchFamily="34" charset="0"/>
                        <a:buChar char="•"/>
                      </a:pPr>
                      <a:r>
                        <a:rPr lang="es-ES" sz="800" b="0" i="0" u="none" dirty="0">
                          <a:solidFill>
                            <a:schemeClr val="tx1"/>
                          </a:solidFill>
                        </a:rPr>
                        <a:t>Protección mejorada en condiciones climáticas</a:t>
                      </a:r>
                      <a:r>
                        <a:rPr lang="es-ES" sz="800" b="0" i="0" u="none" baseline="0" dirty="0">
                          <a:solidFill>
                            <a:schemeClr val="tx1"/>
                          </a:solidFill>
                        </a:rPr>
                        <a:t> </a:t>
                      </a:r>
                      <a:r>
                        <a:rPr lang="es-ES" sz="800" b="0" i="0" u="none" dirty="0">
                          <a:solidFill>
                            <a:schemeClr val="tx1"/>
                          </a:solidFill>
                        </a:rPr>
                        <a:t>extremas y condiciones de carga elevada</a:t>
                      </a:r>
                    </a:p>
                    <a:p>
                      <a:pPr marL="171450" indent="-171450" algn="l" defTabSz="408194" rtl="0" eaLnBrk="1" latinLnBrk="0" hangingPunct="1">
                        <a:lnSpc>
                          <a:spcPct val="100000"/>
                        </a:lnSpc>
                        <a:spcBef>
                          <a:spcPts val="200"/>
                        </a:spcBef>
                        <a:buFont typeface="Arial" pitchFamily="34" charset="0"/>
                        <a:buChar char="•"/>
                      </a:pPr>
                      <a:r>
                        <a:rPr lang="es-ES" sz="800" b="0" i="0" u="none" dirty="0">
                          <a:solidFill>
                            <a:schemeClr val="tx1"/>
                          </a:solidFill>
                        </a:rPr>
                        <a:t>Mejora la protección en el arranque, cuando se produce el mayor de desgaste de los componentes</a:t>
                      </a:r>
                    </a:p>
                    <a:p>
                      <a:pPr marL="171450" indent="-171450" algn="l" defTabSz="408194" rtl="0" eaLnBrk="1" latinLnBrk="0" hangingPunct="1">
                        <a:lnSpc>
                          <a:spcPct val="100000"/>
                        </a:lnSpc>
                        <a:spcBef>
                          <a:spcPts val="200"/>
                        </a:spcBef>
                        <a:buFont typeface="Arial" pitchFamily="34" charset="0"/>
                        <a:buChar char="•"/>
                      </a:pPr>
                      <a:r>
                        <a:rPr lang="es-ES" sz="800" b="0" i="0" u="none" dirty="0">
                          <a:solidFill>
                            <a:schemeClr val="tx1"/>
                          </a:solidFill>
                        </a:rPr>
                        <a:t>Protección mejorada durante paros</a:t>
                      </a:r>
                      <a:r>
                        <a:rPr lang="es-ES" sz="800" b="0" i="0" u="none" baseline="0" dirty="0">
                          <a:solidFill>
                            <a:schemeClr val="tx1"/>
                          </a:solidFill>
                        </a:rPr>
                        <a:t> y arranques</a:t>
                      </a:r>
                    </a:p>
                    <a:p>
                      <a:pPr marL="171450" indent="-171450" algn="l" defTabSz="408194" rtl="0" eaLnBrk="1" latinLnBrk="0" hangingPunct="1">
                        <a:lnSpc>
                          <a:spcPct val="100000"/>
                        </a:lnSpc>
                        <a:spcBef>
                          <a:spcPts val="200"/>
                        </a:spcBef>
                        <a:buFont typeface="Arial" pitchFamily="34" charset="0"/>
                        <a:buChar char="•"/>
                      </a:pPr>
                      <a:r>
                        <a:rPr lang="es-ES" sz="800" b="0" i="0" u="none" dirty="0">
                          <a:solidFill>
                            <a:schemeClr val="tx1"/>
                          </a:solidFill>
                        </a:rPr>
                        <a:t>Prolonga los periodos extendidos de drenado</a:t>
                      </a:r>
                      <a:r>
                        <a:rPr lang="es-ES" sz="800" b="0" i="0" u="none" baseline="0" dirty="0">
                          <a:solidFill>
                            <a:schemeClr val="tx1"/>
                          </a:solidFill>
                        </a:rPr>
                        <a:t> </a:t>
                      </a:r>
                      <a:r>
                        <a:rPr lang="es-ES" sz="800" b="0" i="0" u="none" dirty="0">
                          <a:solidFill>
                            <a:schemeClr val="tx1"/>
                          </a:solidFill>
                        </a:rPr>
                        <a:t>en condiciones calientes y controla la formación de lodos y depósitos</a:t>
                      </a:r>
                      <a:endParaRPr lang="es-MX" sz="800" b="0" i="0" u="none" dirty="0">
                        <a:solidFill>
                          <a:schemeClr val="tx1"/>
                        </a:solidFill>
                      </a:endParaRPr>
                    </a:p>
                  </a:txBody>
                  <a:tcPr marT="34290" marB="34290">
                    <a:solidFill>
                      <a:schemeClr val="bg1"/>
                    </a:solidFill>
                  </a:tcPr>
                </a:tc>
                <a:extLst>
                  <a:ext uri="{0D108BD9-81ED-4DB2-BD59-A6C34878D82A}">
                    <a16:rowId xmlns:a16="http://schemas.microsoft.com/office/drawing/2014/main" xmlns="" val="10004"/>
                  </a:ext>
                </a:extLst>
              </a:tr>
              <a:tr h="607060">
                <a:tc>
                  <a:txBody>
                    <a:bodyPr/>
                    <a:lstStyle/>
                    <a:p>
                      <a:pPr marL="0" marR="0" indent="0" algn="l" defTabSz="914400" rtl="0" eaLnBrk="1" fontAlgn="auto" latinLnBrk="0" hangingPunct="1">
                        <a:lnSpc>
                          <a:spcPct val="100000"/>
                        </a:lnSpc>
                        <a:spcBef>
                          <a:spcPts val="300"/>
                        </a:spcBef>
                        <a:spcAft>
                          <a:spcPts val="0"/>
                        </a:spcAft>
                        <a:buClrTx/>
                        <a:buSzTx/>
                        <a:buFontTx/>
                        <a:buNone/>
                        <a:tabLst/>
                        <a:defRPr/>
                      </a:pPr>
                      <a:r>
                        <a:rPr lang="es-MX" sz="800" b="0" i="0" u="none" dirty="0">
                          <a:solidFill>
                            <a:schemeClr val="tx1"/>
                          </a:solidFill>
                        </a:rPr>
                        <a:t>Mantener el motor</a:t>
                      </a:r>
                      <a:r>
                        <a:rPr lang="es-MX" sz="800" b="0" i="0" u="none" baseline="0" dirty="0">
                          <a:solidFill>
                            <a:schemeClr val="tx1"/>
                          </a:solidFill>
                        </a:rPr>
                        <a:t> limpio</a:t>
                      </a:r>
                      <a:endParaRPr lang="es-MX" sz="800" b="0" i="0" u="none" strike="sngStrike" dirty="0">
                        <a:solidFill>
                          <a:schemeClr val="tx1"/>
                        </a:solidFill>
                      </a:endParaRPr>
                    </a:p>
                  </a:txBody>
                  <a:tcPr marT="34290" marB="34290">
                    <a:solidFill>
                      <a:schemeClr val="bg2">
                        <a:lumMod val="40000"/>
                        <a:lumOff val="60000"/>
                      </a:schemeClr>
                    </a:solidFill>
                  </a:tcPr>
                </a:tc>
                <a:tc>
                  <a:txBody>
                    <a:bodyPr/>
                    <a:lstStyle/>
                    <a:p>
                      <a:pPr marL="117475" marR="0"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lang="es-ES" sz="800" b="0" i="0" u="none" dirty="0">
                          <a:solidFill>
                            <a:schemeClr val="tx1"/>
                          </a:solidFill>
                        </a:rPr>
                        <a:t>Los lubricantes de motor Mobil </a:t>
                      </a:r>
                      <a:r>
                        <a:rPr lang="es-ES" sz="800" b="0" i="0" u="none" dirty="0" err="1">
                          <a:solidFill>
                            <a:schemeClr val="tx1"/>
                          </a:solidFill>
                        </a:rPr>
                        <a:t>Delvac</a:t>
                      </a:r>
                      <a:r>
                        <a:rPr lang="es-ES" sz="800" b="0" i="0" u="none" baseline="0" dirty="0">
                          <a:solidFill>
                            <a:schemeClr val="tx1"/>
                          </a:solidFill>
                        </a:rPr>
                        <a:t> </a:t>
                      </a:r>
                      <a:r>
                        <a:rPr lang="es-ES" sz="800" b="0" i="0" u="none" dirty="0">
                          <a:solidFill>
                            <a:schemeClr val="tx1"/>
                          </a:solidFill>
                        </a:rPr>
                        <a:t>son formulados con aditivos dispersantes y detergentes, que ayudan a mantener</a:t>
                      </a:r>
                      <a:r>
                        <a:rPr lang="es-ES" sz="800" b="0" i="0" u="none" baseline="0" dirty="0">
                          <a:solidFill>
                            <a:schemeClr val="tx1"/>
                          </a:solidFill>
                        </a:rPr>
                        <a:t> </a:t>
                      </a:r>
                      <a:r>
                        <a:rPr lang="es-ES" sz="800" b="0" i="0" u="none" dirty="0">
                          <a:solidFill>
                            <a:schemeClr val="tx1"/>
                          </a:solidFill>
                        </a:rPr>
                        <a:t>las superficies del motor limpias y los</a:t>
                      </a:r>
                      <a:r>
                        <a:rPr lang="es-ES" sz="800" b="0" i="0" u="none" baseline="0" dirty="0">
                          <a:solidFill>
                            <a:schemeClr val="tx1"/>
                          </a:solidFill>
                        </a:rPr>
                        <a:t> </a:t>
                      </a:r>
                      <a:r>
                        <a:rPr lang="es-ES" sz="800" b="0" i="0" u="none" dirty="0">
                          <a:solidFill>
                            <a:schemeClr val="tx1"/>
                          </a:solidFill>
                        </a:rPr>
                        <a:t>contaminantes fuera.</a:t>
                      </a:r>
                      <a:endParaRPr lang="es-MX" sz="800" b="0" i="0" u="none" dirty="0">
                        <a:solidFill>
                          <a:schemeClr val="tx1"/>
                        </a:solidFill>
                      </a:endParaRPr>
                    </a:p>
                  </a:txBody>
                  <a:tcPr marT="34290" marB="34290">
                    <a:solidFill>
                      <a:schemeClr val="bg2">
                        <a:lumMod val="40000"/>
                        <a:lumOff val="60000"/>
                      </a:schemeClr>
                    </a:solidFill>
                  </a:tcPr>
                </a:tc>
                <a:tc>
                  <a:txBody>
                    <a:bodyPr/>
                    <a:lstStyle/>
                    <a:p>
                      <a:pPr marL="171450" indent="-171450" rtl="0">
                        <a:lnSpc>
                          <a:spcPct val="100000"/>
                        </a:lnSpc>
                        <a:spcBef>
                          <a:spcPts val="200"/>
                        </a:spcBef>
                        <a:buFont typeface="Arial" pitchFamily="34" charset="0"/>
                        <a:buChar char="•"/>
                      </a:pPr>
                      <a:r>
                        <a:rPr lang="es-ES" sz="800" b="0" i="0" u="none" dirty="0">
                          <a:solidFill>
                            <a:schemeClr val="tx1"/>
                          </a:solidFill>
                        </a:rPr>
                        <a:t>Ayuda a controlar los depósitos en las</a:t>
                      </a:r>
                      <a:r>
                        <a:rPr lang="es-ES" sz="800" b="0" i="0" u="none" baseline="0" dirty="0">
                          <a:solidFill>
                            <a:schemeClr val="tx1"/>
                          </a:solidFill>
                        </a:rPr>
                        <a:t> </a:t>
                      </a:r>
                      <a:r>
                        <a:rPr lang="es-ES" sz="800" b="0" i="0" u="none" dirty="0">
                          <a:solidFill>
                            <a:schemeClr val="tx1"/>
                          </a:solidFill>
                        </a:rPr>
                        <a:t>superficies que pueden reducir la potencia del motor</a:t>
                      </a:r>
                    </a:p>
                    <a:p>
                      <a:pPr marL="171450" indent="-171450" rtl="0">
                        <a:lnSpc>
                          <a:spcPct val="100000"/>
                        </a:lnSpc>
                        <a:spcBef>
                          <a:spcPts val="200"/>
                        </a:spcBef>
                        <a:buFont typeface="Arial" pitchFamily="34" charset="0"/>
                        <a:buChar char="•"/>
                      </a:pPr>
                      <a:r>
                        <a:rPr lang="es-ES" sz="800" b="0" i="0" u="none" dirty="0">
                          <a:solidFill>
                            <a:schemeClr val="tx1"/>
                          </a:solidFill>
                        </a:rPr>
                        <a:t>Ayuda a prevenir la obstrucción de los</a:t>
                      </a:r>
                      <a:r>
                        <a:rPr lang="es-ES" sz="800" b="0" i="0" u="none" baseline="0" dirty="0">
                          <a:solidFill>
                            <a:schemeClr val="tx1"/>
                          </a:solidFill>
                        </a:rPr>
                        <a:t> </a:t>
                      </a:r>
                      <a:r>
                        <a:rPr lang="es-ES" sz="800" b="0" i="0" u="none" dirty="0">
                          <a:solidFill>
                            <a:schemeClr val="tx1"/>
                          </a:solidFill>
                        </a:rPr>
                        <a:t>conductos del aceite </a:t>
                      </a:r>
                    </a:p>
                    <a:p>
                      <a:pPr marL="171450" indent="-171450" rtl="0">
                        <a:lnSpc>
                          <a:spcPct val="100000"/>
                        </a:lnSpc>
                        <a:spcBef>
                          <a:spcPts val="200"/>
                        </a:spcBef>
                        <a:buFont typeface="Arial" pitchFamily="34" charset="0"/>
                        <a:buChar char="•"/>
                      </a:pPr>
                      <a:r>
                        <a:rPr lang="es-ES" sz="800" b="0" i="0" u="none" dirty="0">
                          <a:solidFill>
                            <a:schemeClr val="tx1"/>
                          </a:solidFill>
                        </a:rPr>
                        <a:t>Ayuda al control de la contaminación por hollín</a:t>
                      </a:r>
                      <a:endParaRPr lang="es-MX" sz="800" b="0" i="0" u="none" dirty="0">
                        <a:solidFill>
                          <a:schemeClr val="tx1"/>
                        </a:solidFill>
                      </a:endParaRPr>
                    </a:p>
                  </a:txBody>
                  <a:tcPr marT="34290" marB="34290">
                    <a:solidFill>
                      <a:schemeClr val="bg2">
                        <a:lumMod val="40000"/>
                        <a:lumOff val="60000"/>
                      </a:schemeClr>
                    </a:solidFill>
                  </a:tcPr>
                </a:tc>
                <a:extLst>
                  <a:ext uri="{0D108BD9-81ED-4DB2-BD59-A6C34878D82A}">
                    <a16:rowId xmlns:a16="http://schemas.microsoft.com/office/drawing/2014/main" xmlns="" val="10005"/>
                  </a:ext>
                </a:extLst>
              </a:tr>
            </a:tbl>
          </a:graphicData>
        </a:graphic>
      </p:graphicFrame>
      <p:sp>
        <p:nvSpPr>
          <p:cNvPr id="5" name="Slide Number Placeholder 4"/>
          <p:cNvSpPr>
            <a:spLocks noGrp="1"/>
          </p:cNvSpPr>
          <p:nvPr>
            <p:ph type="sldNum" sz="quarter" idx="10"/>
          </p:nvPr>
        </p:nvSpPr>
        <p:spPr/>
        <p:txBody>
          <a:bodyPr/>
          <a:lstStyle/>
          <a:p>
            <a:pPr algn="r"/>
            <a:fld id="{6BCEAF00-35EE-2349-AC37-D94588E1CC52}" type="slidenum">
              <a:rPr lang="en-US" smtClean="0"/>
              <a:pPr algn="r"/>
              <a:t>16</a:t>
            </a:fld>
            <a:endParaRPr lang="en-US" dirty="0"/>
          </a:p>
        </p:txBody>
      </p:sp>
      <p:sp>
        <p:nvSpPr>
          <p:cNvPr id="6" name="TextBox 5"/>
          <p:cNvSpPr txBox="1"/>
          <p:nvPr/>
        </p:nvSpPr>
        <p:spPr>
          <a:xfrm>
            <a:off x="305886" y="4517973"/>
            <a:ext cx="4990014" cy="184666"/>
          </a:xfrm>
          <a:prstGeom prst="rect">
            <a:avLst/>
          </a:prstGeom>
          <a:noFill/>
        </p:spPr>
        <p:txBody>
          <a:bodyPr wrap="square" rtlCol="0" anchor="b">
            <a:spAutoFit/>
          </a:bodyPr>
          <a:lstStyle/>
          <a:p>
            <a:r>
              <a:rPr lang="es-MX" sz="600" b="0" i="0" baseline="30000" dirty="0">
                <a:solidFill>
                  <a:srgbClr val="000000"/>
                </a:solidFill>
                <a:latin typeface="EMprint" pitchFamily="18" charset="0"/>
              </a:rPr>
              <a:t>1  </a:t>
            </a:r>
            <a:r>
              <a:rPr lang="es-MX" sz="600" b="0" i="0" dirty="0">
                <a:solidFill>
                  <a:srgbClr val="000000"/>
                </a:solidFill>
                <a:latin typeface="EMprint" pitchFamily="18" charset="0"/>
              </a:rPr>
              <a:t>Sólo el aceite para motor Mobil </a:t>
            </a:r>
            <a:r>
              <a:rPr lang="es-MX" sz="600" b="0" i="0" dirty="0" err="1">
                <a:solidFill>
                  <a:srgbClr val="000000"/>
                </a:solidFill>
                <a:latin typeface="EMprint" pitchFamily="18" charset="0"/>
              </a:rPr>
              <a:t>Delvac</a:t>
            </a:r>
            <a:r>
              <a:rPr lang="es-MX" sz="600" b="0" i="0" dirty="0">
                <a:solidFill>
                  <a:srgbClr val="000000"/>
                </a:solidFill>
                <a:latin typeface="EMprint" pitchFamily="18" charset="0"/>
              </a:rPr>
              <a:t>™ 1300 Super 10W-30.</a:t>
            </a:r>
          </a:p>
        </p:txBody>
      </p:sp>
    </p:spTree>
    <p:extLst>
      <p:ext uri="{BB962C8B-B14F-4D97-AF65-F5344CB8AC3E}">
        <p14:creationId xmlns:p14="http://schemas.microsoft.com/office/powerpoint/2010/main" val="36452796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MX" sz="5500" b="0" i="0" dirty="0">
                <a:solidFill>
                  <a:srgbClr val="FFFFFF"/>
                </a:solidFill>
              </a:rPr>
              <a:t>La evidencia: </a:t>
            </a:r>
            <a:r>
              <a:rPr lang="es-MX" dirty="0">
                <a:solidFill>
                  <a:srgbClr val="FFFFFF"/>
                </a:solidFill>
              </a:rPr>
              <a:t>Pruebas realizadas en la industria</a:t>
            </a:r>
          </a:p>
        </p:txBody>
      </p:sp>
    </p:spTree>
    <p:extLst>
      <p:ext uri="{BB962C8B-B14F-4D97-AF65-F5344CB8AC3E}">
        <p14:creationId xmlns:p14="http://schemas.microsoft.com/office/powerpoint/2010/main" val="1797701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3541" y="1168400"/>
            <a:ext cx="7696277" cy="3394062"/>
          </a:xfrm>
        </p:spPr>
        <p:txBody>
          <a:bodyPr/>
          <a:lstStyle/>
          <a:p>
            <a:pPr marL="0" lvl="1" indent="0">
              <a:lnSpc>
                <a:spcPct val="90000"/>
              </a:lnSpc>
              <a:spcBef>
                <a:spcPct val="0"/>
              </a:spcBef>
              <a:buSzPct val="80000"/>
              <a:buNone/>
            </a:pPr>
            <a:r>
              <a:rPr lang="es-MX" b="0" i="0" dirty="0">
                <a:solidFill>
                  <a:schemeClr val="tx1"/>
                </a:solidFill>
              </a:rPr>
              <a:t>Cumplir con las especificaciones técnicas API no es algo que tomamos a la ligera. Como siempre hemos utilizado lo mejor de nuestro equipo de ingeniería en las nuevas formulaciones de los lubricantes para motores de servicio pesado </a:t>
            </a:r>
            <a:r>
              <a:rPr lang="es-MX" b="0" i="0" dirty="0" err="1">
                <a:solidFill>
                  <a:schemeClr val="tx1"/>
                </a:solidFill>
              </a:rPr>
              <a:t>Mobil</a:t>
            </a:r>
            <a:r>
              <a:rPr lang="es-MX" b="0" i="0" dirty="0">
                <a:solidFill>
                  <a:schemeClr val="tx1"/>
                </a:solidFill>
              </a:rPr>
              <a:t> Delvac</a:t>
            </a:r>
            <a:r>
              <a:rPr lang="es-MX" sz="1200" b="0" i="0" baseline="30000" dirty="0">
                <a:solidFill>
                  <a:schemeClr val="tx1"/>
                </a:solidFill>
              </a:rPr>
              <a:t>™</a:t>
            </a:r>
            <a:r>
              <a:rPr lang="es-MX" b="0" i="0" dirty="0">
                <a:solidFill>
                  <a:schemeClr val="tx1"/>
                </a:solidFill>
              </a:rPr>
              <a:t> 1300 </a:t>
            </a:r>
            <a:r>
              <a:rPr lang="es-MX" b="0" i="0" dirty="0" err="1">
                <a:solidFill>
                  <a:schemeClr val="tx1"/>
                </a:solidFill>
              </a:rPr>
              <a:t>Super</a:t>
            </a:r>
            <a:r>
              <a:rPr lang="es-MX" b="0" i="0" dirty="0">
                <a:solidFill>
                  <a:schemeClr val="tx1"/>
                </a:solidFill>
              </a:rPr>
              <a:t>, y los resultados de las pruebas clave de la industria comprueban nuestro desempeño en las siguientes áreas:</a:t>
            </a:r>
          </a:p>
          <a:p>
            <a:pPr marL="285750" lvl="1" indent="-285750">
              <a:lnSpc>
                <a:spcPct val="90000"/>
              </a:lnSpc>
              <a:spcBef>
                <a:spcPts val="600"/>
              </a:spcBef>
              <a:buFont typeface="Arial" panose="020B0604020202020204" pitchFamily="34" charset="0"/>
              <a:buChar char="•"/>
            </a:pPr>
            <a:r>
              <a:rPr lang="es-MX" b="0" i="0" dirty="0">
                <a:solidFill>
                  <a:schemeClr val="tx1"/>
                </a:solidFill>
              </a:rPr>
              <a:t>Excelente estabilidad a la oxidación</a:t>
            </a:r>
          </a:p>
          <a:p>
            <a:pPr marL="285750" lvl="1" indent="-285750">
              <a:lnSpc>
                <a:spcPct val="90000"/>
              </a:lnSpc>
              <a:spcBef>
                <a:spcPts val="600"/>
              </a:spcBef>
              <a:buFont typeface="Arial" panose="020B0604020202020204" pitchFamily="34" charset="0"/>
              <a:buChar char="•"/>
            </a:pPr>
            <a:r>
              <a:rPr lang="es-MX" b="0" i="0" dirty="0">
                <a:solidFill>
                  <a:schemeClr val="tx1"/>
                </a:solidFill>
              </a:rPr>
              <a:t>Protección superior contra el desgaste</a:t>
            </a:r>
          </a:p>
          <a:p>
            <a:pPr marL="285750" lvl="1" indent="-285750">
              <a:lnSpc>
                <a:spcPct val="90000"/>
              </a:lnSpc>
              <a:spcBef>
                <a:spcPts val="600"/>
              </a:spcBef>
              <a:buFont typeface="Arial" panose="020B0604020202020204" pitchFamily="34" charset="0"/>
              <a:buChar char="•"/>
            </a:pPr>
            <a:r>
              <a:rPr lang="es-MX" b="0" i="0" dirty="0">
                <a:solidFill>
                  <a:schemeClr val="tx1"/>
                </a:solidFill>
              </a:rPr>
              <a:t>Excepcional control de hollín y viscosidad</a:t>
            </a:r>
          </a:p>
          <a:p>
            <a:pPr marL="285750" lvl="1" indent="-285750">
              <a:lnSpc>
                <a:spcPct val="90000"/>
              </a:lnSpc>
              <a:spcBef>
                <a:spcPts val="600"/>
              </a:spcBef>
              <a:buFont typeface="Arial" panose="020B0604020202020204" pitchFamily="34" charset="0"/>
              <a:buChar char="•"/>
            </a:pPr>
            <a:r>
              <a:rPr lang="es-MX" b="0" i="0" dirty="0">
                <a:solidFill>
                  <a:schemeClr val="tx1"/>
                </a:solidFill>
              </a:rPr>
              <a:t>Estabilidad a altas temperaturas</a:t>
            </a:r>
          </a:p>
          <a:p>
            <a:pPr marL="285750" lvl="1" indent="-285750">
              <a:lnSpc>
                <a:spcPct val="90000"/>
              </a:lnSpc>
              <a:spcBef>
                <a:spcPts val="600"/>
              </a:spcBef>
              <a:buFont typeface="Arial" panose="020B0604020202020204" pitchFamily="34" charset="0"/>
              <a:buChar char="•"/>
            </a:pPr>
            <a:r>
              <a:rPr lang="es-MX" b="0" i="0" dirty="0">
                <a:solidFill>
                  <a:schemeClr val="tx1"/>
                </a:solidFill>
              </a:rPr>
              <a:t>Control de depósitos en el pistón</a:t>
            </a:r>
          </a:p>
          <a:p>
            <a:pPr marL="285750" lvl="1" indent="-285750">
              <a:lnSpc>
                <a:spcPct val="90000"/>
              </a:lnSpc>
              <a:spcBef>
                <a:spcPts val="600"/>
              </a:spcBef>
              <a:buFont typeface="Arial" panose="020B0604020202020204" pitchFamily="34" charset="0"/>
              <a:buChar char="•"/>
            </a:pPr>
            <a:r>
              <a:rPr lang="es-MX" b="0" i="0" dirty="0">
                <a:solidFill>
                  <a:schemeClr val="tx1"/>
                </a:solidFill>
              </a:rPr>
              <a:t>Potencial para mejorar el rendimiento de combustible</a:t>
            </a:r>
            <a:r>
              <a:rPr lang="es-MX" b="0" i="0" baseline="30000" dirty="0">
                <a:solidFill>
                  <a:schemeClr val="tx1"/>
                </a:solidFill>
              </a:rPr>
              <a:t>1</a:t>
            </a:r>
          </a:p>
          <a:p>
            <a:pPr marL="285750" lvl="1" indent="-285750">
              <a:lnSpc>
                <a:spcPct val="90000"/>
              </a:lnSpc>
              <a:spcBef>
                <a:spcPts val="600"/>
              </a:spcBef>
              <a:buFont typeface="Arial" panose="020B0604020202020204" pitchFamily="34" charset="0"/>
              <a:buChar char="•"/>
            </a:pPr>
            <a:r>
              <a:rPr lang="es-MX" b="0" i="0" dirty="0">
                <a:solidFill>
                  <a:schemeClr val="tx1"/>
                </a:solidFill>
              </a:rPr>
              <a:t>Retención del rendimiento de combustible</a:t>
            </a:r>
          </a:p>
          <a:p>
            <a:pPr marL="285750" lvl="1" indent="-285750">
              <a:lnSpc>
                <a:spcPct val="90000"/>
              </a:lnSpc>
              <a:spcBef>
                <a:spcPts val="600"/>
              </a:spcBef>
              <a:buFont typeface="Arial" panose="020B0604020202020204" pitchFamily="34" charset="0"/>
              <a:buChar char="•"/>
            </a:pPr>
            <a:r>
              <a:rPr lang="es-MX" b="0" i="0" dirty="0">
                <a:solidFill>
                  <a:schemeClr val="tx1"/>
                </a:solidFill>
              </a:rPr>
              <a:t>Periodos extendidos de drenado</a:t>
            </a:r>
            <a:r>
              <a:rPr lang="es-MX" b="0" i="0" baseline="30000" dirty="0">
                <a:solidFill>
                  <a:schemeClr val="tx1"/>
                </a:solidFill>
              </a:rPr>
              <a:t>2</a:t>
            </a:r>
            <a:endParaRPr lang="es-MX" b="0" i="0" strike="sngStrike" baseline="30000" dirty="0">
              <a:solidFill>
                <a:schemeClr val="tx1"/>
              </a:solidFill>
            </a:endParaRPr>
          </a:p>
          <a:p>
            <a:endParaRPr lang="en-US" sz="1400" dirty="0">
              <a:solidFill>
                <a:schemeClr val="tx1"/>
              </a:solidFill>
            </a:endParaRPr>
          </a:p>
        </p:txBody>
      </p:sp>
      <p:sp>
        <p:nvSpPr>
          <p:cNvPr id="3" name="Title 2"/>
          <p:cNvSpPr>
            <a:spLocks noGrp="1"/>
          </p:cNvSpPr>
          <p:nvPr>
            <p:ph type="title"/>
          </p:nvPr>
        </p:nvSpPr>
        <p:spPr/>
        <p:txBody>
          <a:bodyPr/>
          <a:lstStyle/>
          <a:p>
            <a:r>
              <a:rPr lang="es-MX" b="0" i="0" dirty="0"/>
              <a:t>Resumen de pruebas realizadas en la industria: Llevando el desempeño al siguiente nivel</a:t>
            </a:r>
            <a:endParaRPr lang="en" dirty="0"/>
          </a:p>
        </p:txBody>
      </p:sp>
      <p:sp>
        <p:nvSpPr>
          <p:cNvPr id="5" name="Slide Number Placeholder 4"/>
          <p:cNvSpPr>
            <a:spLocks noGrp="1"/>
          </p:cNvSpPr>
          <p:nvPr>
            <p:ph type="sldNum" sz="quarter" idx="11"/>
          </p:nvPr>
        </p:nvSpPr>
        <p:spPr/>
        <p:txBody>
          <a:bodyPr/>
          <a:lstStyle/>
          <a:p>
            <a:pPr algn="r"/>
            <a:fld id="{6BCEAF00-35EE-2349-AC37-D94588E1CC52}" type="slidenum">
              <a:rPr lang="en-US" smtClean="0"/>
              <a:pPr algn="r"/>
              <a:t>18</a:t>
            </a:fld>
            <a:endParaRPr lang="en-US" dirty="0"/>
          </a:p>
        </p:txBody>
      </p:sp>
      <p:sp>
        <p:nvSpPr>
          <p:cNvPr id="6" name="TextBox 5"/>
          <p:cNvSpPr txBox="1"/>
          <p:nvPr/>
        </p:nvSpPr>
        <p:spPr>
          <a:xfrm>
            <a:off x="251764" y="4203579"/>
            <a:ext cx="5044136" cy="461665"/>
          </a:xfrm>
          <a:prstGeom prst="rect">
            <a:avLst/>
          </a:prstGeom>
          <a:noFill/>
        </p:spPr>
        <p:txBody>
          <a:bodyPr wrap="square" rtlCol="0" anchor="b">
            <a:spAutoFit/>
          </a:bodyPr>
          <a:lstStyle/>
          <a:p>
            <a:pPr marL="42863" indent="-42863"/>
            <a:r>
              <a:rPr lang="es-MX" sz="600" b="0" i="0" baseline="30000" dirty="0">
                <a:solidFill>
                  <a:srgbClr val="000000"/>
                </a:solidFill>
                <a:latin typeface="EMprint" pitchFamily="18" charset="0"/>
              </a:rPr>
              <a:t>1 </a:t>
            </a:r>
            <a:r>
              <a:rPr lang="es-ES" sz="600" dirty="0">
                <a:solidFill>
                  <a:srgbClr val="000000"/>
                </a:solidFill>
                <a:latin typeface="EMprint" pitchFamily="18" charset="0"/>
              </a:rPr>
              <a:t>En comparación con aceite convencional 15W-40. La mejora del rendimiento de combustible depende del tipo de vehículo y equipos, temperatura exterior, hábitos de conducción y viscosidad del fluido.</a:t>
            </a:r>
            <a:endParaRPr lang="es-MX" sz="600" b="0" i="0" dirty="0">
              <a:solidFill>
                <a:srgbClr val="000000"/>
              </a:solidFill>
              <a:latin typeface="EMprint" pitchFamily="18" charset="0"/>
            </a:endParaRPr>
          </a:p>
          <a:p>
            <a:pPr marL="42863" indent="-42863"/>
            <a:r>
              <a:rPr lang="es-MX" sz="600" b="0" i="0" baseline="30000" dirty="0">
                <a:solidFill>
                  <a:srgbClr val="000000"/>
                </a:solidFill>
                <a:latin typeface="EMprint" pitchFamily="18" charset="0"/>
              </a:rPr>
              <a:t>2 </a:t>
            </a:r>
            <a:r>
              <a:rPr lang="es-ES" sz="600" dirty="0">
                <a:solidFill>
                  <a:srgbClr val="000000"/>
                </a:solidFill>
                <a:latin typeface="EMprint" pitchFamily="18" charset="0"/>
              </a:rPr>
              <a:t>Los resultados pueden variar, dependiendo de las condiciones del motor/vehículo y de los hábitos de conducción y del medio ambiente. Consulte a su OEM o ExxonMobil antes de implementar periodos extendidos de drenado de aceite.</a:t>
            </a:r>
            <a:endParaRPr lang="es-MX" sz="600" b="0" i="0" dirty="0">
              <a:solidFill>
                <a:srgbClr val="000000"/>
              </a:solidFill>
              <a:latin typeface="EMprint" pitchFamily="18" charset="0"/>
            </a:endParaRPr>
          </a:p>
        </p:txBody>
      </p:sp>
    </p:spTree>
    <p:extLst>
      <p:ext uri="{BB962C8B-B14F-4D97-AF65-F5344CB8AC3E}">
        <p14:creationId xmlns:p14="http://schemas.microsoft.com/office/powerpoint/2010/main" val="2260824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295900" y="1206142"/>
            <a:ext cx="3521075" cy="3179366"/>
          </a:xfrm>
        </p:spPr>
        <p:txBody>
          <a:bodyPr/>
          <a:lstStyle/>
          <a:p>
            <a:pPr marL="202680" lvl="1">
              <a:lnSpc>
                <a:spcPct val="90000"/>
              </a:lnSpc>
              <a:spcBef>
                <a:spcPts val="1200"/>
              </a:spcBef>
            </a:pPr>
            <a:r>
              <a:rPr lang="es-MX" sz="1400" b="0" i="0" dirty="0">
                <a:solidFill>
                  <a:schemeClr val="tx1"/>
                </a:solidFill>
              </a:rPr>
              <a:t>La prueba Volvo T-13 mide el incremento de la viscosidad y oxidación del aceite en condiciones de servicio extremas. La prueba dura 360 horas y esta diseñada </a:t>
            </a:r>
            <a:r>
              <a:rPr lang="es-MX" sz="1400" b="0" i="0" strike="sngStrike" dirty="0">
                <a:solidFill>
                  <a:schemeClr val="tx1"/>
                </a:solidFill>
              </a:rPr>
              <a:t> </a:t>
            </a:r>
            <a:r>
              <a:rPr lang="es-MX" sz="1400" b="0" i="0" dirty="0">
                <a:solidFill>
                  <a:schemeClr val="tx1"/>
                </a:solidFill>
              </a:rPr>
              <a:t>para forzar el motor y busca que el aceite alcance su punto de ruptura, y más allá.</a:t>
            </a:r>
          </a:p>
          <a:p>
            <a:pPr marL="202680" lvl="1">
              <a:lnSpc>
                <a:spcPct val="90000"/>
              </a:lnSpc>
              <a:spcBef>
                <a:spcPts val="1200"/>
              </a:spcBef>
            </a:pPr>
            <a:r>
              <a:rPr lang="es-MX" sz="1400" b="0" i="0" dirty="0">
                <a:solidFill>
                  <a:schemeClr val="tx1"/>
                </a:solidFill>
              </a:rPr>
              <a:t>Controlar la oxidación y la viscosidad son esenciales para prolongar la vida del aceite y prevenir la formación de lodos.</a:t>
            </a:r>
          </a:p>
          <a:p>
            <a:pPr marL="202680" lvl="1">
              <a:lnSpc>
                <a:spcPct val="90000"/>
              </a:lnSpc>
              <a:spcBef>
                <a:spcPts val="1200"/>
              </a:spcBef>
            </a:pPr>
            <a:r>
              <a:rPr lang="es-MX" dirty="0">
                <a:solidFill>
                  <a:schemeClr val="tx1"/>
                </a:solidFill>
              </a:rPr>
              <a:t>Los lubricantes </a:t>
            </a:r>
            <a:r>
              <a:rPr lang="es-MX" dirty="0" err="1">
                <a:solidFill>
                  <a:schemeClr val="tx1"/>
                </a:solidFill>
              </a:rPr>
              <a:t>Mobil</a:t>
            </a:r>
            <a:r>
              <a:rPr lang="es-MX" dirty="0">
                <a:solidFill>
                  <a:schemeClr val="tx1"/>
                </a:solidFill>
              </a:rPr>
              <a:t> </a:t>
            </a:r>
            <a:r>
              <a:rPr lang="es-MX" sz="1400" b="0" i="0" dirty="0" err="1">
                <a:solidFill>
                  <a:schemeClr val="tx1"/>
                </a:solidFill>
              </a:rPr>
              <a:t>Delvac</a:t>
            </a:r>
            <a:r>
              <a:rPr lang="es-MX" sz="1400" b="0" i="0" dirty="0">
                <a:solidFill>
                  <a:schemeClr val="tx1"/>
                </a:solidFill>
              </a:rPr>
              <a:t>™ 1300 </a:t>
            </a:r>
            <a:r>
              <a:rPr lang="es-MX" sz="1400" b="0" i="0" dirty="0" err="1">
                <a:solidFill>
                  <a:schemeClr val="tx1"/>
                </a:solidFill>
              </a:rPr>
              <a:t>Super</a:t>
            </a:r>
            <a:r>
              <a:rPr lang="es-MX" sz="1400" b="0" i="0" dirty="0">
                <a:solidFill>
                  <a:schemeClr val="tx1"/>
                </a:solidFill>
              </a:rPr>
              <a:t> para </a:t>
            </a:r>
            <a:r>
              <a:rPr lang="es-MX" dirty="0">
                <a:solidFill>
                  <a:schemeClr val="tx1"/>
                </a:solidFill>
              </a:rPr>
              <a:t>motores a diésel de servicio pesado </a:t>
            </a:r>
            <a:r>
              <a:rPr lang="es-MX" sz="1400" b="0" i="0" dirty="0">
                <a:solidFill>
                  <a:schemeClr val="tx1"/>
                </a:solidFill>
              </a:rPr>
              <a:t> muestran una resistencia superior a la oxidación, que cumple o excede los requisitos de API CK-4 y los estrictos límites de los </a:t>
            </a:r>
            <a:r>
              <a:rPr lang="es-MX" sz="1400" b="0" i="0" dirty="0" err="1">
                <a:solidFill>
                  <a:schemeClr val="tx1"/>
                </a:solidFill>
              </a:rPr>
              <a:t>OEMs</a:t>
            </a:r>
            <a:r>
              <a:rPr lang="es-MX" sz="1400" b="0" i="0" dirty="0">
                <a:solidFill>
                  <a:schemeClr val="tx1"/>
                </a:solidFill>
              </a:rPr>
              <a:t>.</a:t>
            </a:r>
          </a:p>
          <a:p>
            <a:endParaRPr lang="en-US" dirty="0">
              <a:solidFill>
                <a:schemeClr val="tx1"/>
              </a:solidFill>
            </a:endParaRPr>
          </a:p>
        </p:txBody>
      </p:sp>
      <p:sp>
        <p:nvSpPr>
          <p:cNvPr id="3" name="Title 2"/>
          <p:cNvSpPr>
            <a:spLocks noGrp="1"/>
          </p:cNvSpPr>
          <p:nvPr>
            <p:ph type="title"/>
          </p:nvPr>
        </p:nvSpPr>
        <p:spPr/>
        <p:txBody>
          <a:bodyPr/>
          <a:lstStyle/>
          <a:p>
            <a:r>
              <a:rPr lang="es-MX" sz="2600" b="0" i="0" dirty="0"/>
              <a:t>Protección excepcional balanceada con estabilidad superior a la oxidación</a:t>
            </a:r>
            <a:endParaRPr lang="es-MX" sz="2600" b="0" i="0" strike="sngStrike" dirty="0"/>
          </a:p>
        </p:txBody>
      </p:sp>
      <p:sp>
        <p:nvSpPr>
          <p:cNvPr id="10" name="TextBox 9"/>
          <p:cNvSpPr txBox="1"/>
          <p:nvPr/>
        </p:nvSpPr>
        <p:spPr>
          <a:xfrm>
            <a:off x="251764" y="4207912"/>
            <a:ext cx="5039373" cy="461665"/>
          </a:xfrm>
          <a:prstGeom prst="rect">
            <a:avLst/>
          </a:prstGeom>
          <a:noFill/>
        </p:spPr>
        <p:txBody>
          <a:bodyPr wrap="square" rtlCol="0" anchor="b">
            <a:spAutoFit/>
          </a:bodyPr>
          <a:lstStyle/>
          <a:p>
            <a:r>
              <a:rPr lang="es-MX" sz="600" b="0" i="0" dirty="0">
                <a:solidFill>
                  <a:srgbClr val="ED1C2E"/>
                </a:solidFill>
                <a:latin typeface="EMprint" pitchFamily="18" charset="0"/>
              </a:rPr>
              <a:t>La prueba para motores Volvo T-13 se realiza para determinar el cumplimiento con las especificaciones API CK-4.</a:t>
            </a:r>
          </a:p>
          <a:p>
            <a:endParaRPr lang="en-US" sz="600" dirty="0">
              <a:latin typeface="+mn-lt"/>
              <a:ea typeface="EMprint" panose="020B0503020204020204" pitchFamily="34" charset="0"/>
              <a:cs typeface="EMprint"/>
            </a:endParaRPr>
          </a:p>
          <a:p>
            <a:r>
              <a:rPr lang="es-MX" sz="600" b="0" i="0" dirty="0">
                <a:solidFill>
                  <a:srgbClr val="000000"/>
                </a:solidFill>
                <a:latin typeface="EMprint" pitchFamily="18" charset="0"/>
              </a:rPr>
              <a:t>Fuente de prueba CK-4: Southwest Research Institute.</a:t>
            </a:r>
          </a:p>
          <a:p>
            <a:r>
              <a:rPr lang="es-MX" sz="600" b="0" i="0" dirty="0">
                <a:solidFill>
                  <a:srgbClr val="000000"/>
                </a:solidFill>
                <a:latin typeface="EMprint" pitchFamily="18" charset="0"/>
              </a:rPr>
              <a:t>Fuente de prueba CJ-4: Centro Técnico de Paulsboro.</a:t>
            </a:r>
          </a:p>
        </p:txBody>
      </p:sp>
      <p:sp>
        <p:nvSpPr>
          <p:cNvPr id="8" name="Slide Number Placeholder 7"/>
          <p:cNvSpPr>
            <a:spLocks noGrp="1"/>
          </p:cNvSpPr>
          <p:nvPr>
            <p:ph type="sldNum" sz="quarter" idx="11"/>
          </p:nvPr>
        </p:nvSpPr>
        <p:spPr/>
        <p:txBody>
          <a:bodyPr/>
          <a:lstStyle/>
          <a:p>
            <a:pPr algn="r"/>
            <a:fld id="{6BCEAF00-35EE-2349-AC37-D94588E1CC52}" type="slidenum">
              <a:rPr lang="en-US" smtClean="0"/>
              <a:pPr algn="r"/>
              <a:t>19</a:t>
            </a:fld>
            <a:endParaRPr lang="en-US" dirty="0"/>
          </a:p>
        </p:txBody>
      </p:sp>
      <p:pic>
        <p:nvPicPr>
          <p:cNvPr id="9" name="图片 8"/>
          <p:cNvPicPr>
            <a:picLocks noChangeAspect="1"/>
          </p:cNvPicPr>
          <p:nvPr/>
        </p:nvPicPr>
        <p:blipFill>
          <a:blip r:embed="rId2"/>
          <a:stretch>
            <a:fillRect/>
          </a:stretch>
        </p:blipFill>
        <p:spPr>
          <a:xfrm>
            <a:off x="328612" y="1146175"/>
            <a:ext cx="4943008" cy="2988000"/>
          </a:xfrm>
          <a:prstGeom prst="rect">
            <a:avLst/>
          </a:prstGeom>
        </p:spPr>
      </p:pic>
      <p:sp>
        <p:nvSpPr>
          <p:cNvPr id="6" name="TextBox 5"/>
          <p:cNvSpPr txBox="1"/>
          <p:nvPr/>
        </p:nvSpPr>
        <p:spPr>
          <a:xfrm>
            <a:off x="1794934" y="3753485"/>
            <a:ext cx="822661" cy="215444"/>
          </a:xfrm>
          <a:prstGeom prst="rect">
            <a:avLst/>
          </a:prstGeom>
          <a:noFill/>
        </p:spPr>
        <p:txBody>
          <a:bodyPr wrap="none" rtlCol="0">
            <a:spAutoFit/>
          </a:bodyPr>
          <a:lstStyle/>
          <a:p>
            <a:r>
              <a:rPr lang="es-MX" sz="800" b="0" i="0" dirty="0">
                <a:solidFill>
                  <a:srgbClr val="5A5A5A"/>
                </a:solidFill>
                <a:latin typeface="EMprint" pitchFamily="18" charset="0"/>
              </a:rPr>
              <a:t>CJ-4 premium</a:t>
            </a:r>
          </a:p>
        </p:txBody>
      </p:sp>
      <p:sp>
        <p:nvSpPr>
          <p:cNvPr id="11" name="TextBox 10"/>
          <p:cNvSpPr txBox="1"/>
          <p:nvPr/>
        </p:nvSpPr>
        <p:spPr>
          <a:xfrm>
            <a:off x="2908301" y="3753485"/>
            <a:ext cx="1601721" cy="215444"/>
          </a:xfrm>
          <a:prstGeom prst="rect">
            <a:avLst/>
          </a:prstGeom>
          <a:noFill/>
        </p:spPr>
        <p:txBody>
          <a:bodyPr wrap="none" rtlCol="0">
            <a:spAutoFit/>
          </a:bodyPr>
          <a:lstStyle/>
          <a:p>
            <a:r>
              <a:rPr lang="es-MX" sz="800" b="0" i="0" dirty="0">
                <a:solidFill>
                  <a:srgbClr val="5A5A5A"/>
                </a:solidFill>
                <a:latin typeface="EMprint" pitchFamily="18" charset="0"/>
              </a:rPr>
              <a:t>CK-4 </a:t>
            </a:r>
            <a:r>
              <a:rPr lang="es-MX" sz="800" b="0" i="0" dirty="0" err="1">
                <a:solidFill>
                  <a:srgbClr val="5A5A5A"/>
                </a:solidFill>
                <a:latin typeface="EMprint" pitchFamily="18" charset="0"/>
              </a:rPr>
              <a:t>Mobil</a:t>
            </a:r>
            <a:r>
              <a:rPr lang="es-MX" sz="800" b="0" i="0" dirty="0">
                <a:solidFill>
                  <a:srgbClr val="5A5A5A"/>
                </a:solidFill>
                <a:latin typeface="EMprint" pitchFamily="18" charset="0"/>
              </a:rPr>
              <a:t> </a:t>
            </a:r>
            <a:r>
              <a:rPr lang="es-MX" sz="800" b="0" i="0" dirty="0" err="1">
                <a:solidFill>
                  <a:srgbClr val="5A5A5A"/>
                </a:solidFill>
                <a:latin typeface="EMprint" pitchFamily="18" charset="0"/>
              </a:rPr>
              <a:t>Delvac</a:t>
            </a:r>
            <a:r>
              <a:rPr lang="es-MX" sz="800" b="0" i="0" dirty="0">
                <a:solidFill>
                  <a:srgbClr val="5A5A5A"/>
                </a:solidFill>
                <a:latin typeface="EMprint" pitchFamily="18" charset="0"/>
              </a:rPr>
              <a:t>™ 1300 Super </a:t>
            </a:r>
          </a:p>
        </p:txBody>
      </p:sp>
      <p:sp>
        <p:nvSpPr>
          <p:cNvPr id="13" name="object 23"/>
          <p:cNvSpPr txBox="1"/>
          <p:nvPr/>
        </p:nvSpPr>
        <p:spPr>
          <a:xfrm>
            <a:off x="376618" y="1938435"/>
            <a:ext cx="230832" cy="942395"/>
          </a:xfrm>
          <a:prstGeom prst="rect">
            <a:avLst/>
          </a:prstGeom>
        </p:spPr>
        <p:txBody>
          <a:bodyPr vert="vert270" wrap="square" lIns="0" tIns="0" rIns="0" bIns="0" rtlCol="0">
            <a:spAutoFit/>
          </a:bodyPr>
          <a:lstStyle/>
          <a:p>
            <a:pPr marL="12700">
              <a:lnSpc>
                <a:spcPts val="865"/>
              </a:lnSpc>
            </a:pPr>
            <a:r>
              <a:rPr lang="es-MX" sz="800" b="0" i="0" dirty="0">
                <a:solidFill>
                  <a:srgbClr val="595958"/>
                </a:solidFill>
                <a:latin typeface="+mn-lt"/>
              </a:rPr>
              <a:t>Oxidación del aceite (FTIR)</a:t>
            </a:r>
          </a:p>
        </p:txBody>
      </p:sp>
      <p:sp>
        <p:nvSpPr>
          <p:cNvPr id="14" name="object 24"/>
          <p:cNvSpPr txBox="1"/>
          <p:nvPr/>
        </p:nvSpPr>
        <p:spPr>
          <a:xfrm>
            <a:off x="2421017" y="3570891"/>
            <a:ext cx="889742" cy="124120"/>
          </a:xfrm>
          <a:prstGeom prst="rect">
            <a:avLst/>
          </a:prstGeom>
        </p:spPr>
        <p:txBody>
          <a:bodyPr vert="horz" wrap="square" lIns="0" tIns="0" rIns="0" bIns="0" rtlCol="0">
            <a:spAutoFit/>
          </a:bodyPr>
          <a:lstStyle/>
          <a:p>
            <a:pPr marL="12700">
              <a:lnSpc>
                <a:spcPct val="100000"/>
              </a:lnSpc>
              <a:spcBef>
                <a:spcPts val="315"/>
              </a:spcBef>
            </a:pPr>
            <a:r>
              <a:rPr lang="es-MX" sz="800" b="0" i="0" dirty="0">
                <a:solidFill>
                  <a:srgbClr val="595958"/>
                </a:solidFill>
              </a:rPr>
              <a:t>Horas de prueba</a:t>
            </a:r>
          </a:p>
        </p:txBody>
      </p:sp>
      <p:sp>
        <p:nvSpPr>
          <p:cNvPr id="15" name="object 25"/>
          <p:cNvSpPr txBox="1"/>
          <p:nvPr/>
        </p:nvSpPr>
        <p:spPr>
          <a:xfrm>
            <a:off x="2329845" y="1276350"/>
            <a:ext cx="641955" cy="138499"/>
          </a:xfrm>
          <a:prstGeom prst="rect">
            <a:avLst/>
          </a:prstGeom>
        </p:spPr>
        <p:txBody>
          <a:bodyPr vert="horz" wrap="square" lIns="0" tIns="0" rIns="0" bIns="0" rtlCol="0">
            <a:spAutoFit/>
          </a:bodyPr>
          <a:lstStyle/>
          <a:p>
            <a:pPr marL="12700">
              <a:lnSpc>
                <a:spcPct val="100000"/>
              </a:lnSpc>
            </a:pPr>
            <a:r>
              <a:rPr lang="es-MX" sz="900" b="0" i="0" dirty="0">
                <a:solidFill>
                  <a:srgbClr val="595958"/>
                </a:solidFill>
                <a:latin typeface="+mn-lt"/>
              </a:rPr>
              <a:t>Volvo T-13</a:t>
            </a:r>
          </a:p>
        </p:txBody>
      </p:sp>
      <p:sp>
        <p:nvSpPr>
          <p:cNvPr id="16" name="object 34"/>
          <p:cNvSpPr txBox="1"/>
          <p:nvPr/>
        </p:nvSpPr>
        <p:spPr>
          <a:xfrm>
            <a:off x="4811655" y="2019520"/>
            <a:ext cx="179536" cy="568826"/>
          </a:xfrm>
          <a:prstGeom prst="rect">
            <a:avLst/>
          </a:prstGeom>
        </p:spPr>
        <p:txBody>
          <a:bodyPr vert="vert" wrap="square" lIns="0" tIns="0" rIns="0" bIns="0" rtlCol="0">
            <a:spAutoFit/>
          </a:bodyPr>
          <a:lstStyle/>
          <a:p>
            <a:pPr marL="12700">
              <a:lnSpc>
                <a:spcPts val="1435"/>
              </a:lnSpc>
            </a:pPr>
            <a:r>
              <a:rPr lang="es-MX" sz="1400" b="1" i="0" dirty="0">
                <a:solidFill>
                  <a:srgbClr val="000000"/>
                </a:solidFill>
                <a:latin typeface="+mn-lt"/>
              </a:rPr>
              <a:t>Mejor</a:t>
            </a:r>
          </a:p>
        </p:txBody>
      </p:sp>
      <p:sp>
        <p:nvSpPr>
          <p:cNvPr id="17" name="object 25"/>
          <p:cNvSpPr txBox="1"/>
          <p:nvPr/>
        </p:nvSpPr>
        <p:spPr>
          <a:xfrm>
            <a:off x="892175" y="1953843"/>
            <a:ext cx="641955" cy="138499"/>
          </a:xfrm>
          <a:prstGeom prst="rect">
            <a:avLst/>
          </a:prstGeom>
        </p:spPr>
        <p:txBody>
          <a:bodyPr vert="horz" wrap="square" lIns="0" tIns="0" rIns="0" bIns="0" rtlCol="0">
            <a:spAutoFit/>
          </a:bodyPr>
          <a:lstStyle/>
          <a:p>
            <a:pPr marL="12700">
              <a:lnSpc>
                <a:spcPct val="100000"/>
              </a:lnSpc>
            </a:pPr>
            <a:r>
              <a:rPr lang="es-MX" sz="900" b="1" i="0" dirty="0">
                <a:solidFill>
                  <a:srgbClr val="FF0000"/>
                </a:solidFill>
                <a:latin typeface="+mn-lt"/>
              </a:rPr>
              <a:t>límite CK-4</a:t>
            </a:r>
          </a:p>
        </p:txBody>
      </p:sp>
    </p:spTree>
    <p:extLst>
      <p:ext uri="{BB962C8B-B14F-4D97-AF65-F5344CB8AC3E}">
        <p14:creationId xmlns:p14="http://schemas.microsoft.com/office/powerpoint/2010/main" val="3803292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ockey worlds"/>
          <p:cNvSpPr>
            <a:spLocks noChangeAspect="1" noChangeArrowheads="1"/>
          </p:cNvSpPr>
          <p:nvPr/>
        </p:nvSpPr>
        <p:spPr bwMode="auto">
          <a:xfrm>
            <a:off x="936255" y="-90289"/>
            <a:ext cx="154781" cy="19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0290" tIns="25145" rIns="50290" bIns="25145" numCol="1" anchor="t" anchorCtr="0" compatLnSpc="1">
            <a:prstTxWarp prst="textNoShape">
              <a:avLst/>
            </a:prstTxWarp>
          </a:bodyPr>
          <a:lstStyle/>
          <a:p>
            <a:endParaRPr lang="en-GB"/>
          </a:p>
        </p:txBody>
      </p:sp>
      <p:sp>
        <p:nvSpPr>
          <p:cNvPr id="6" name="AutoShape 4" descr="Hockey worlds"/>
          <p:cNvSpPr>
            <a:spLocks noChangeAspect="1" noChangeArrowheads="1"/>
          </p:cNvSpPr>
          <p:nvPr/>
        </p:nvSpPr>
        <p:spPr bwMode="auto">
          <a:xfrm>
            <a:off x="1013646" y="4963"/>
            <a:ext cx="154781" cy="19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0290" tIns="25145" rIns="50290" bIns="25145" numCol="1" anchor="t" anchorCtr="0" compatLnSpc="1">
            <a:prstTxWarp prst="textNoShape">
              <a:avLst/>
            </a:prstTxWarp>
          </a:bodyPr>
          <a:lstStyle/>
          <a:p>
            <a:endParaRPr lang="en-GB"/>
          </a:p>
        </p:txBody>
      </p:sp>
      <p:pic>
        <p:nvPicPr>
          <p:cNvPr id="9" name="Picture 2" descr="http://www.hdwallpapersinn.com/wp-content/uploads/2014/11/FIFA-World-Cup-Trophy-Wallpape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57047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7905" y="1601253"/>
            <a:ext cx="4991681" cy="2400657"/>
          </a:xfrm>
          <a:prstGeom prst="rect">
            <a:avLst/>
          </a:prstGeom>
          <a:noFill/>
        </p:spPr>
        <p:txBody>
          <a:bodyPr wrap="square" rtlCol="0">
            <a:spAutoFit/>
          </a:bodyPr>
          <a:lstStyle/>
          <a:p>
            <a:pPr marL="0" indent="0" algn="just">
              <a:spcBef>
                <a:spcPts val="1200"/>
              </a:spcBef>
              <a:buNone/>
            </a:pPr>
            <a:r>
              <a:rPr lang="es-ES" sz="2800" dirty="0">
                <a:solidFill>
                  <a:schemeClr val="bg1"/>
                </a:solidFill>
                <a:latin typeface="+mj-lt"/>
              </a:rPr>
              <a:t>El éxito no es algo que se </a:t>
            </a:r>
            <a:r>
              <a:rPr lang="es-ES" sz="2800" u="sng" dirty="0">
                <a:solidFill>
                  <a:schemeClr val="bg1"/>
                </a:solidFill>
                <a:effectLst>
                  <a:outerShdw blurRad="38100" dist="38100" dir="2700000" algn="tl">
                    <a:srgbClr val="000000">
                      <a:alpha val="43137"/>
                    </a:srgbClr>
                  </a:outerShdw>
                </a:effectLst>
                <a:latin typeface="+mj-lt"/>
              </a:rPr>
              <a:t>posea</a:t>
            </a:r>
            <a:r>
              <a:rPr lang="es-ES" sz="2800" dirty="0">
                <a:solidFill>
                  <a:schemeClr val="bg1"/>
                </a:solidFill>
                <a:latin typeface="+mj-lt"/>
              </a:rPr>
              <a:t>; es algo que se </a:t>
            </a:r>
            <a:r>
              <a:rPr lang="es-ES" sz="2800" u="sng" dirty="0">
                <a:solidFill>
                  <a:schemeClr val="bg1"/>
                </a:solidFill>
                <a:effectLst>
                  <a:outerShdw blurRad="38100" dist="38100" dir="2700000" algn="tl">
                    <a:srgbClr val="000000">
                      <a:alpha val="43137"/>
                    </a:srgbClr>
                  </a:outerShdw>
                </a:effectLst>
                <a:latin typeface="+mj-lt"/>
              </a:rPr>
              <a:t>alquila</a:t>
            </a:r>
            <a:r>
              <a:rPr lang="es-ES" sz="2800" dirty="0">
                <a:solidFill>
                  <a:schemeClr val="bg1"/>
                </a:solidFill>
                <a:latin typeface="+mj-lt"/>
              </a:rPr>
              <a:t>, y el alquiler se debe pagar </a:t>
            </a:r>
            <a:r>
              <a:rPr lang="es-ES" sz="2800" u="sng" dirty="0">
                <a:solidFill>
                  <a:schemeClr val="bg1"/>
                </a:solidFill>
                <a:effectLst>
                  <a:outerShdw blurRad="38100" dist="38100" dir="2700000" algn="tl">
                    <a:srgbClr val="000000">
                      <a:alpha val="43137"/>
                    </a:srgbClr>
                  </a:outerShdw>
                </a:effectLst>
                <a:latin typeface="+mj-lt"/>
              </a:rPr>
              <a:t>cada día</a:t>
            </a:r>
            <a:r>
              <a:rPr lang="es-ES" sz="2800" dirty="0">
                <a:solidFill>
                  <a:schemeClr val="bg1"/>
                </a:solidFill>
                <a:latin typeface="+mj-lt"/>
              </a:rPr>
              <a:t>. </a:t>
            </a:r>
          </a:p>
          <a:p>
            <a:pPr marL="0" indent="0" algn="just">
              <a:spcBef>
                <a:spcPts val="1200"/>
              </a:spcBef>
              <a:buNone/>
            </a:pPr>
            <a:r>
              <a:rPr lang="es-MX" sz="2800" dirty="0" smtClean="0">
                <a:solidFill>
                  <a:schemeClr val="bg1"/>
                </a:solidFill>
                <a:latin typeface="+mj-lt"/>
              </a:rPr>
              <a:t>				</a:t>
            </a:r>
            <a:r>
              <a:rPr lang="es-MX" sz="2800" dirty="0" err="1" smtClean="0">
                <a:solidFill>
                  <a:schemeClr val="bg1"/>
                </a:solidFill>
                <a:latin typeface="+mj-lt"/>
              </a:rPr>
              <a:t>Rory</a:t>
            </a:r>
            <a:r>
              <a:rPr lang="es-MX" sz="2800" dirty="0" smtClean="0">
                <a:solidFill>
                  <a:schemeClr val="bg1"/>
                </a:solidFill>
                <a:latin typeface="+mj-lt"/>
              </a:rPr>
              <a:t> </a:t>
            </a:r>
            <a:r>
              <a:rPr lang="es-MX" sz="2800" dirty="0" err="1" smtClean="0">
                <a:solidFill>
                  <a:schemeClr val="bg1"/>
                </a:solidFill>
                <a:latin typeface="+mj-lt"/>
              </a:rPr>
              <a:t>Vanden</a:t>
            </a:r>
            <a:endParaRPr lang="en-US" sz="2800" dirty="0">
              <a:solidFill>
                <a:schemeClr val="bg1"/>
              </a:solidFill>
              <a:latin typeface="+mj-lt"/>
            </a:endParaRPr>
          </a:p>
        </p:txBody>
      </p:sp>
    </p:spTree>
    <p:extLst>
      <p:ext uri="{BB962C8B-B14F-4D97-AF65-F5344CB8AC3E}">
        <p14:creationId xmlns:p14="http://schemas.microsoft.com/office/powerpoint/2010/main" val="2208356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57190" y="982266"/>
            <a:ext cx="8053386" cy="736467"/>
          </a:xfrm>
        </p:spPr>
        <p:txBody>
          <a:bodyPr/>
          <a:lstStyle/>
          <a:p>
            <a:pPr marL="0" lvl="1" indent="0">
              <a:lnSpc>
                <a:spcPct val="90000"/>
              </a:lnSpc>
              <a:spcBef>
                <a:spcPct val="0"/>
              </a:spcBef>
              <a:buSzPct val="80000"/>
              <a:buNone/>
            </a:pPr>
            <a:r>
              <a:rPr lang="es-MX" dirty="0">
                <a:solidFill>
                  <a:schemeClr val="tx1"/>
                </a:solidFill>
              </a:rPr>
              <a:t>Los lubricantes </a:t>
            </a:r>
            <a:r>
              <a:rPr lang="es-MX" dirty="0" err="1">
                <a:solidFill>
                  <a:schemeClr val="tx1"/>
                </a:solidFill>
              </a:rPr>
              <a:t>Mobil</a:t>
            </a:r>
            <a:r>
              <a:rPr lang="es-MX" dirty="0">
                <a:solidFill>
                  <a:schemeClr val="tx1"/>
                </a:solidFill>
              </a:rPr>
              <a:t> </a:t>
            </a:r>
            <a:r>
              <a:rPr lang="es-MX" b="0" i="0" dirty="0" err="1">
                <a:solidFill>
                  <a:schemeClr val="tx1"/>
                </a:solidFill>
              </a:rPr>
              <a:t>Delvac</a:t>
            </a:r>
            <a:r>
              <a:rPr lang="es-MX" b="0" i="0" dirty="0">
                <a:solidFill>
                  <a:schemeClr val="tx1"/>
                </a:solidFill>
              </a:rPr>
              <a:t>™ 1300 </a:t>
            </a:r>
            <a:r>
              <a:rPr lang="es-MX" b="0" i="0" dirty="0" err="1">
                <a:solidFill>
                  <a:schemeClr val="tx1"/>
                </a:solidFill>
              </a:rPr>
              <a:t>Super</a:t>
            </a:r>
            <a:r>
              <a:rPr lang="es-MX" b="0" i="0" dirty="0">
                <a:solidFill>
                  <a:schemeClr val="tx1"/>
                </a:solidFill>
              </a:rPr>
              <a:t> para motores a diésel de servicio contienen un sistema de aditivos patentado que ofrece protección superior contra el desgaste en las pruebas de motor Mack T-12, Cummins ISM, y Cummins ISB, y cumple o excede todos los requerimientos de API CK-4.</a:t>
            </a:r>
          </a:p>
        </p:txBody>
      </p:sp>
      <p:sp>
        <p:nvSpPr>
          <p:cNvPr id="3" name="Title 2"/>
          <p:cNvSpPr>
            <a:spLocks noGrp="1"/>
          </p:cNvSpPr>
          <p:nvPr>
            <p:ph type="title"/>
          </p:nvPr>
        </p:nvSpPr>
        <p:spPr/>
        <p:txBody>
          <a:bodyPr/>
          <a:lstStyle/>
          <a:p>
            <a:r>
              <a:rPr lang="es-MX" sz="2600" b="0" i="0" dirty="0"/>
              <a:t>Mayor protección contra el desgaste</a:t>
            </a:r>
          </a:p>
        </p:txBody>
      </p:sp>
      <p:grpSp>
        <p:nvGrpSpPr>
          <p:cNvPr id="2" name="Group 1"/>
          <p:cNvGrpSpPr/>
          <p:nvPr/>
        </p:nvGrpSpPr>
        <p:grpSpPr>
          <a:xfrm>
            <a:off x="414421" y="4081079"/>
            <a:ext cx="2349619" cy="200055"/>
            <a:chOff x="6548683" y="6502752"/>
            <a:chExt cx="2349619" cy="326138"/>
          </a:xfrm>
        </p:grpSpPr>
        <p:cxnSp>
          <p:nvCxnSpPr>
            <p:cNvPr id="13" name="Straight Connector 12"/>
            <p:cNvCxnSpPr/>
            <p:nvPr/>
          </p:nvCxnSpPr>
          <p:spPr>
            <a:xfrm>
              <a:off x="6548683" y="6663583"/>
              <a:ext cx="163593" cy="0"/>
            </a:xfrm>
            <a:prstGeom prst="line">
              <a:avLst/>
            </a:prstGeom>
            <a:ln w="127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655044" y="6502752"/>
              <a:ext cx="2243258" cy="326138"/>
            </a:xfrm>
            <a:prstGeom prst="rect">
              <a:avLst/>
            </a:prstGeom>
          </p:spPr>
          <p:txBody>
            <a:bodyPr wrap="square">
              <a:spAutoFit/>
            </a:bodyPr>
            <a:lstStyle/>
            <a:p>
              <a:r>
                <a:rPr lang="es-MX" sz="700" b="0" i="0" dirty="0">
                  <a:solidFill>
                    <a:srgbClr val="000000"/>
                  </a:solidFill>
                  <a:latin typeface="EMprint" pitchFamily="18" charset="0"/>
                </a:rPr>
                <a:t>Indica los límites de API CK-4</a:t>
              </a:r>
            </a:p>
          </p:txBody>
        </p:sp>
      </p:grpSp>
      <p:sp>
        <p:nvSpPr>
          <p:cNvPr id="16" name="TextBox 15"/>
          <p:cNvSpPr txBox="1"/>
          <p:nvPr/>
        </p:nvSpPr>
        <p:spPr>
          <a:xfrm>
            <a:off x="251764" y="4271847"/>
            <a:ext cx="8535050" cy="461665"/>
          </a:xfrm>
          <a:prstGeom prst="rect">
            <a:avLst/>
          </a:prstGeom>
          <a:noFill/>
        </p:spPr>
        <p:txBody>
          <a:bodyPr wrap="square" rtlCol="0" anchor="b">
            <a:spAutoFit/>
          </a:bodyPr>
          <a:lstStyle/>
          <a:p>
            <a:r>
              <a:rPr lang="es-MX" sz="600" b="0" i="0" dirty="0">
                <a:solidFill>
                  <a:srgbClr val="ED1C2E"/>
                </a:solidFill>
                <a:latin typeface="+mn-lt"/>
              </a:rPr>
              <a:t>Las pruebas para motor Mack T-12, Cummins ISB y Cummins ISM se realizan para determinar el cumplimiento con las especificaciones API CK-4.</a:t>
            </a:r>
          </a:p>
          <a:p>
            <a:endParaRPr lang="en-US" sz="600" dirty="0">
              <a:solidFill>
                <a:schemeClr val="tx2"/>
              </a:solidFill>
              <a:latin typeface="+mn-lt"/>
            </a:endParaRPr>
          </a:p>
          <a:p>
            <a:r>
              <a:rPr lang="es-MX" sz="600" b="0" i="0" dirty="0">
                <a:solidFill>
                  <a:srgbClr val="000000"/>
                </a:solidFill>
                <a:latin typeface="+mn-lt"/>
              </a:rPr>
              <a:t>Fuente de prueba de Cummins ISB/ISM: Southwest Research Institute.</a:t>
            </a:r>
          </a:p>
          <a:p>
            <a:r>
              <a:rPr lang="es-MX" sz="600" b="0" i="0" dirty="0">
                <a:solidFill>
                  <a:srgbClr val="000000"/>
                </a:solidFill>
                <a:latin typeface="+mn-lt"/>
              </a:rPr>
              <a:t>Fuente de prueba Mack T-12: Intertek Automotive Research.</a:t>
            </a:r>
          </a:p>
        </p:txBody>
      </p:sp>
      <p:sp>
        <p:nvSpPr>
          <p:cNvPr id="9" name="Slide Number Placeholder 8"/>
          <p:cNvSpPr>
            <a:spLocks noGrp="1"/>
          </p:cNvSpPr>
          <p:nvPr>
            <p:ph type="sldNum" sz="quarter" idx="11"/>
          </p:nvPr>
        </p:nvSpPr>
        <p:spPr/>
        <p:txBody>
          <a:bodyPr/>
          <a:lstStyle/>
          <a:p>
            <a:pPr algn="r"/>
            <a:fld id="{6BCEAF00-35EE-2349-AC37-D94588E1CC52}" type="slidenum">
              <a:rPr lang="en-US" smtClean="0"/>
              <a:pPr algn="r"/>
              <a:t>20</a:t>
            </a:fld>
            <a:endParaRPr lang="en-US" dirty="0"/>
          </a:p>
        </p:txBody>
      </p:sp>
      <p:pic>
        <p:nvPicPr>
          <p:cNvPr id="4" name="图片 3"/>
          <p:cNvPicPr>
            <a:picLocks noChangeAspect="1"/>
          </p:cNvPicPr>
          <p:nvPr/>
        </p:nvPicPr>
        <p:blipFill rotWithShape="1">
          <a:blip r:embed="rId2"/>
          <a:srcRect b="10555"/>
          <a:stretch/>
        </p:blipFill>
        <p:spPr>
          <a:xfrm>
            <a:off x="209550" y="1808162"/>
            <a:ext cx="4055040" cy="2060807"/>
          </a:xfrm>
          <a:prstGeom prst="rect">
            <a:avLst/>
          </a:prstGeom>
        </p:spPr>
      </p:pic>
      <p:pic>
        <p:nvPicPr>
          <p:cNvPr id="5" name="图片 4"/>
          <p:cNvPicPr>
            <a:picLocks noChangeAspect="1"/>
          </p:cNvPicPr>
          <p:nvPr/>
        </p:nvPicPr>
        <p:blipFill>
          <a:blip r:embed="rId3"/>
          <a:stretch>
            <a:fillRect/>
          </a:stretch>
        </p:blipFill>
        <p:spPr>
          <a:xfrm>
            <a:off x="4843462" y="1781753"/>
            <a:ext cx="3704633" cy="2304000"/>
          </a:xfrm>
          <a:prstGeom prst="rect">
            <a:avLst/>
          </a:prstGeom>
        </p:spPr>
      </p:pic>
      <p:sp>
        <p:nvSpPr>
          <p:cNvPr id="15" name="object 3"/>
          <p:cNvSpPr txBox="1"/>
          <p:nvPr/>
        </p:nvSpPr>
        <p:spPr>
          <a:xfrm>
            <a:off x="7998793" y="2648960"/>
            <a:ext cx="179536" cy="604780"/>
          </a:xfrm>
          <a:prstGeom prst="rect">
            <a:avLst/>
          </a:prstGeom>
        </p:spPr>
        <p:txBody>
          <a:bodyPr vert="vert270" wrap="square" lIns="0" tIns="0" rIns="0" bIns="0" rtlCol="0">
            <a:spAutoFit/>
          </a:bodyPr>
          <a:lstStyle/>
          <a:p>
            <a:pPr marL="12700">
              <a:lnSpc>
                <a:spcPts val="1435"/>
              </a:lnSpc>
            </a:pPr>
            <a:r>
              <a:rPr lang="es-MX" sz="1400" b="1" i="0" dirty="0">
                <a:solidFill>
                  <a:srgbClr val="000000"/>
                </a:solidFill>
                <a:latin typeface="+mn-lt"/>
              </a:rPr>
              <a:t>Mejor</a:t>
            </a:r>
          </a:p>
        </p:txBody>
      </p:sp>
      <p:sp>
        <p:nvSpPr>
          <p:cNvPr id="17" name="object 44"/>
          <p:cNvSpPr txBox="1"/>
          <p:nvPr/>
        </p:nvSpPr>
        <p:spPr>
          <a:xfrm>
            <a:off x="5478780" y="3691938"/>
            <a:ext cx="690383" cy="92333"/>
          </a:xfrm>
          <a:prstGeom prst="rect">
            <a:avLst/>
          </a:prstGeom>
        </p:spPr>
        <p:txBody>
          <a:bodyPr vert="horz" wrap="square" lIns="0" tIns="0" rIns="0" bIns="0" rtlCol="0">
            <a:spAutoFit/>
          </a:bodyPr>
          <a:lstStyle/>
          <a:p>
            <a:pPr marL="12700">
              <a:lnSpc>
                <a:spcPct val="100000"/>
              </a:lnSpc>
            </a:pPr>
            <a:r>
              <a:rPr lang="es-MX" sz="600" b="0" i="0" dirty="0">
                <a:solidFill>
                  <a:srgbClr val="595958"/>
                </a:solidFill>
                <a:latin typeface="+mn-lt"/>
              </a:rPr>
              <a:t>Cummins ISM</a:t>
            </a:r>
          </a:p>
        </p:txBody>
      </p:sp>
      <p:sp>
        <p:nvSpPr>
          <p:cNvPr id="20" name="object 45"/>
          <p:cNvSpPr txBox="1"/>
          <p:nvPr/>
        </p:nvSpPr>
        <p:spPr>
          <a:xfrm>
            <a:off x="6972300" y="3684318"/>
            <a:ext cx="569581" cy="92333"/>
          </a:xfrm>
          <a:prstGeom prst="rect">
            <a:avLst/>
          </a:prstGeom>
        </p:spPr>
        <p:txBody>
          <a:bodyPr vert="horz" wrap="square" lIns="0" tIns="0" rIns="0" bIns="0" rtlCol="0">
            <a:spAutoFit/>
          </a:bodyPr>
          <a:lstStyle/>
          <a:p>
            <a:pPr marL="12700">
              <a:lnSpc>
                <a:spcPct val="100000"/>
              </a:lnSpc>
            </a:pPr>
            <a:r>
              <a:rPr lang="es-MX" sz="600" b="0" i="0" dirty="0">
                <a:solidFill>
                  <a:srgbClr val="595958"/>
                </a:solidFill>
                <a:latin typeface="+mn-lt"/>
              </a:rPr>
              <a:t>Mack T-12</a:t>
            </a:r>
          </a:p>
        </p:txBody>
      </p:sp>
      <p:sp>
        <p:nvSpPr>
          <p:cNvPr id="21" name="object 46"/>
          <p:cNvSpPr txBox="1"/>
          <p:nvPr/>
        </p:nvSpPr>
        <p:spPr>
          <a:xfrm>
            <a:off x="4842653" y="2443068"/>
            <a:ext cx="230832" cy="707110"/>
          </a:xfrm>
          <a:prstGeom prst="rect">
            <a:avLst/>
          </a:prstGeom>
        </p:spPr>
        <p:txBody>
          <a:bodyPr vert="vert270" wrap="square" lIns="0" tIns="0" rIns="0" bIns="0" rtlCol="0">
            <a:spAutoFit/>
          </a:bodyPr>
          <a:lstStyle/>
          <a:p>
            <a:pPr marL="12700">
              <a:lnSpc>
                <a:spcPts val="865"/>
              </a:lnSpc>
            </a:pPr>
            <a:r>
              <a:rPr lang="es-MX" sz="800" b="0" i="0" dirty="0">
                <a:solidFill>
                  <a:srgbClr val="595958"/>
                </a:solidFill>
                <a:latin typeface="+mn-lt"/>
              </a:rPr>
              <a:t>Calificación de méritos</a:t>
            </a:r>
          </a:p>
        </p:txBody>
      </p:sp>
      <p:sp>
        <p:nvSpPr>
          <p:cNvPr id="22" name="object 48"/>
          <p:cNvSpPr txBox="1"/>
          <p:nvPr/>
        </p:nvSpPr>
        <p:spPr>
          <a:xfrm>
            <a:off x="5501641" y="3893102"/>
            <a:ext cx="1154884" cy="92333"/>
          </a:xfrm>
          <a:prstGeom prst="rect">
            <a:avLst/>
          </a:prstGeom>
        </p:spPr>
        <p:txBody>
          <a:bodyPr vert="horz" wrap="square" lIns="0" tIns="0" rIns="0" bIns="0" rtlCol="0">
            <a:spAutoFit/>
          </a:bodyPr>
          <a:lstStyle/>
          <a:p>
            <a:pPr marL="12700">
              <a:lnSpc>
                <a:spcPct val="100000"/>
              </a:lnSpc>
            </a:pPr>
            <a:r>
              <a:rPr lang="es-MX" sz="600" b="0" i="0" dirty="0">
                <a:solidFill>
                  <a:srgbClr val="595958"/>
                </a:solidFill>
                <a:latin typeface="+mn-lt"/>
              </a:rPr>
              <a:t>Mobil Delvac 1300 Super CJ-4</a:t>
            </a:r>
          </a:p>
        </p:txBody>
      </p:sp>
      <p:sp>
        <p:nvSpPr>
          <p:cNvPr id="25" name="object 50"/>
          <p:cNvSpPr txBox="1"/>
          <p:nvPr/>
        </p:nvSpPr>
        <p:spPr>
          <a:xfrm>
            <a:off x="6705601" y="3893102"/>
            <a:ext cx="1156294" cy="92333"/>
          </a:xfrm>
          <a:prstGeom prst="rect">
            <a:avLst/>
          </a:prstGeom>
        </p:spPr>
        <p:txBody>
          <a:bodyPr vert="horz" wrap="square" lIns="0" tIns="0" rIns="0" bIns="0" rtlCol="0">
            <a:spAutoFit/>
          </a:bodyPr>
          <a:lstStyle/>
          <a:p>
            <a:pPr marL="12700">
              <a:lnSpc>
                <a:spcPct val="100000"/>
              </a:lnSpc>
            </a:pPr>
            <a:r>
              <a:rPr lang="es-MX" sz="600" b="0" i="0" dirty="0">
                <a:solidFill>
                  <a:srgbClr val="595958"/>
                </a:solidFill>
                <a:latin typeface="+mn-lt"/>
              </a:rPr>
              <a:t>Mobil Delvac 1300 Super CK-4</a:t>
            </a:r>
          </a:p>
        </p:txBody>
      </p:sp>
      <p:sp>
        <p:nvSpPr>
          <p:cNvPr id="26" name="object 89"/>
          <p:cNvSpPr txBox="1"/>
          <p:nvPr/>
        </p:nvSpPr>
        <p:spPr>
          <a:xfrm>
            <a:off x="827928" y="3695270"/>
            <a:ext cx="1390732" cy="92333"/>
          </a:xfrm>
          <a:prstGeom prst="rect">
            <a:avLst/>
          </a:prstGeom>
        </p:spPr>
        <p:txBody>
          <a:bodyPr vert="horz" wrap="square" lIns="0" tIns="0" rIns="0" bIns="0" rtlCol="0">
            <a:spAutoFit/>
          </a:bodyPr>
          <a:lstStyle/>
          <a:p>
            <a:pPr marL="12700">
              <a:lnSpc>
                <a:spcPct val="100000"/>
              </a:lnSpc>
            </a:pPr>
            <a:r>
              <a:rPr lang="es-MX" sz="600" b="0" i="0" dirty="0">
                <a:latin typeface="+mn-lt"/>
              </a:rPr>
              <a:t>Pérdida de masa del empujador (mg)</a:t>
            </a:r>
          </a:p>
        </p:txBody>
      </p:sp>
      <p:sp>
        <p:nvSpPr>
          <p:cNvPr id="27" name="object 90"/>
          <p:cNvSpPr txBox="1"/>
          <p:nvPr/>
        </p:nvSpPr>
        <p:spPr>
          <a:xfrm>
            <a:off x="2386294" y="3695269"/>
            <a:ext cx="996986" cy="184666"/>
          </a:xfrm>
          <a:prstGeom prst="rect">
            <a:avLst/>
          </a:prstGeom>
        </p:spPr>
        <p:txBody>
          <a:bodyPr vert="horz" wrap="square" lIns="0" tIns="0" rIns="0" bIns="0" rtlCol="0">
            <a:spAutoFit/>
          </a:bodyPr>
          <a:lstStyle/>
          <a:p>
            <a:pPr marL="12700">
              <a:lnSpc>
                <a:spcPct val="100000"/>
              </a:lnSpc>
            </a:pPr>
            <a:r>
              <a:rPr lang="es-MX" sz="600" b="0" i="0" dirty="0">
                <a:solidFill>
                  <a:srgbClr val="595958"/>
                </a:solidFill>
                <a:latin typeface="+mn-lt"/>
              </a:rPr>
              <a:t>Desgaste promedio del árbol de levas (μm)</a:t>
            </a:r>
          </a:p>
        </p:txBody>
      </p:sp>
      <p:sp>
        <p:nvSpPr>
          <p:cNvPr id="28" name="object 91"/>
          <p:cNvSpPr txBox="1"/>
          <p:nvPr/>
        </p:nvSpPr>
        <p:spPr>
          <a:xfrm>
            <a:off x="250352" y="2357697"/>
            <a:ext cx="230832" cy="840301"/>
          </a:xfrm>
          <a:prstGeom prst="rect">
            <a:avLst/>
          </a:prstGeom>
        </p:spPr>
        <p:txBody>
          <a:bodyPr vert="vert270" wrap="square" lIns="0" tIns="0" rIns="0" bIns="0" rtlCol="0">
            <a:spAutoFit/>
          </a:bodyPr>
          <a:lstStyle/>
          <a:p>
            <a:pPr marL="12700">
              <a:lnSpc>
                <a:spcPts val="865"/>
              </a:lnSpc>
            </a:pPr>
            <a:r>
              <a:rPr lang="es-MX" sz="800" b="0" i="0" dirty="0">
                <a:solidFill>
                  <a:srgbClr val="595958"/>
                </a:solidFill>
                <a:latin typeface="+mn-lt"/>
              </a:rPr>
              <a:t>Parámetro de desgaste</a:t>
            </a:r>
          </a:p>
        </p:txBody>
      </p:sp>
      <p:sp>
        <p:nvSpPr>
          <p:cNvPr id="29" name="object 99"/>
          <p:cNvSpPr txBox="1"/>
          <p:nvPr/>
        </p:nvSpPr>
        <p:spPr>
          <a:xfrm>
            <a:off x="3815932" y="2540842"/>
            <a:ext cx="179536" cy="590978"/>
          </a:xfrm>
          <a:prstGeom prst="rect">
            <a:avLst/>
          </a:prstGeom>
        </p:spPr>
        <p:txBody>
          <a:bodyPr vert="vert" wrap="square" lIns="0" tIns="0" rIns="0" bIns="0" rtlCol="0">
            <a:spAutoFit/>
          </a:bodyPr>
          <a:lstStyle/>
          <a:p>
            <a:pPr marL="12700">
              <a:lnSpc>
                <a:spcPts val="1435"/>
              </a:lnSpc>
            </a:pPr>
            <a:r>
              <a:rPr lang="es-MX" sz="1400" b="1" i="0" dirty="0">
                <a:solidFill>
                  <a:srgbClr val="000000"/>
                </a:solidFill>
                <a:latin typeface="+mn-lt"/>
              </a:rPr>
              <a:t>Mejor</a:t>
            </a:r>
          </a:p>
        </p:txBody>
      </p:sp>
      <p:sp>
        <p:nvSpPr>
          <p:cNvPr id="30" name="object 90"/>
          <p:cNvSpPr txBox="1"/>
          <p:nvPr/>
        </p:nvSpPr>
        <p:spPr>
          <a:xfrm>
            <a:off x="1676400" y="1721428"/>
            <a:ext cx="918844" cy="123111"/>
          </a:xfrm>
          <a:prstGeom prst="rect">
            <a:avLst/>
          </a:prstGeom>
        </p:spPr>
        <p:txBody>
          <a:bodyPr vert="horz" wrap="square" lIns="0" tIns="0" rIns="0" bIns="0" rtlCol="0">
            <a:spAutoFit/>
          </a:bodyPr>
          <a:lstStyle/>
          <a:p>
            <a:pPr marL="12700">
              <a:lnSpc>
                <a:spcPct val="100000"/>
              </a:lnSpc>
            </a:pPr>
            <a:r>
              <a:rPr lang="es-MX" sz="1200" b="0" i="0" baseline="3000" dirty="0">
                <a:solidFill>
                  <a:srgbClr val="595958"/>
                </a:solidFill>
                <a:latin typeface="+mn-lt"/>
              </a:rPr>
              <a:t>Cummins ISB</a:t>
            </a:r>
          </a:p>
        </p:txBody>
      </p:sp>
      <p:sp>
        <p:nvSpPr>
          <p:cNvPr id="31" name="object 90"/>
          <p:cNvSpPr txBox="1"/>
          <p:nvPr/>
        </p:nvSpPr>
        <p:spPr>
          <a:xfrm>
            <a:off x="2228509" y="3935925"/>
            <a:ext cx="1203960" cy="92333"/>
          </a:xfrm>
          <a:prstGeom prst="rect">
            <a:avLst/>
          </a:prstGeom>
        </p:spPr>
        <p:txBody>
          <a:bodyPr vert="horz" wrap="square" lIns="0" tIns="0" rIns="0" bIns="0" rtlCol="0">
            <a:spAutoFit/>
          </a:bodyPr>
          <a:lstStyle/>
          <a:p>
            <a:pPr marL="12700">
              <a:lnSpc>
                <a:spcPct val="100000"/>
              </a:lnSpc>
            </a:pPr>
            <a:r>
              <a:rPr lang="es-MX" sz="600" b="0" i="0" dirty="0">
                <a:solidFill>
                  <a:srgbClr val="595958"/>
                </a:solidFill>
                <a:latin typeface="+mn-lt"/>
              </a:rPr>
              <a:t>Mobil Delvac 1300 Super CK-4</a:t>
            </a:r>
          </a:p>
        </p:txBody>
      </p:sp>
      <p:sp>
        <p:nvSpPr>
          <p:cNvPr id="32" name="object 89"/>
          <p:cNvSpPr txBox="1"/>
          <p:nvPr/>
        </p:nvSpPr>
        <p:spPr>
          <a:xfrm>
            <a:off x="931341" y="3935925"/>
            <a:ext cx="1077072" cy="92333"/>
          </a:xfrm>
          <a:prstGeom prst="rect">
            <a:avLst/>
          </a:prstGeom>
        </p:spPr>
        <p:txBody>
          <a:bodyPr vert="horz" wrap="square" lIns="0" tIns="0" rIns="0" bIns="0" rtlCol="0">
            <a:spAutoFit/>
          </a:bodyPr>
          <a:lstStyle/>
          <a:p>
            <a:pPr marL="12700">
              <a:lnSpc>
                <a:spcPct val="100000"/>
              </a:lnSpc>
            </a:pPr>
            <a:r>
              <a:rPr lang="es-MX" sz="600" b="0" i="0" dirty="0" err="1">
                <a:solidFill>
                  <a:srgbClr val="595958"/>
                </a:solidFill>
                <a:latin typeface="+mn-lt"/>
              </a:rPr>
              <a:t>Mobil</a:t>
            </a:r>
            <a:r>
              <a:rPr lang="es-MX" sz="600" b="0" i="0" dirty="0">
                <a:solidFill>
                  <a:srgbClr val="595958"/>
                </a:solidFill>
                <a:latin typeface="+mn-lt"/>
              </a:rPr>
              <a:t> </a:t>
            </a:r>
            <a:r>
              <a:rPr lang="es-MX" sz="600" b="0" i="0" dirty="0" err="1">
                <a:solidFill>
                  <a:srgbClr val="595958"/>
                </a:solidFill>
                <a:latin typeface="+mn-lt"/>
              </a:rPr>
              <a:t>Delvac</a:t>
            </a:r>
            <a:r>
              <a:rPr lang="es-MX" sz="600" b="0" i="0" dirty="0">
                <a:solidFill>
                  <a:srgbClr val="595958"/>
                </a:solidFill>
                <a:latin typeface="+mn-lt"/>
              </a:rPr>
              <a:t>™ 1300 Super CJ-4</a:t>
            </a:r>
          </a:p>
        </p:txBody>
      </p:sp>
      <p:sp>
        <p:nvSpPr>
          <p:cNvPr id="33" name="object 90"/>
          <p:cNvSpPr txBox="1"/>
          <p:nvPr/>
        </p:nvSpPr>
        <p:spPr>
          <a:xfrm>
            <a:off x="5852160" y="1797628"/>
            <a:ext cx="1531620" cy="123111"/>
          </a:xfrm>
          <a:prstGeom prst="rect">
            <a:avLst/>
          </a:prstGeom>
        </p:spPr>
        <p:txBody>
          <a:bodyPr vert="horz" wrap="square" lIns="0" tIns="0" rIns="0" bIns="0" rtlCol="0">
            <a:spAutoFit/>
          </a:bodyPr>
          <a:lstStyle/>
          <a:p>
            <a:pPr marL="12700">
              <a:lnSpc>
                <a:spcPct val="100000"/>
              </a:lnSpc>
            </a:pPr>
            <a:r>
              <a:rPr lang="es-MX" sz="800" b="0" i="0" dirty="0">
                <a:solidFill>
                  <a:srgbClr val="595958"/>
                </a:solidFill>
                <a:latin typeface="+mn-lt"/>
              </a:rPr>
              <a:t>Cummins ISM y Mack T-12</a:t>
            </a:r>
          </a:p>
        </p:txBody>
      </p:sp>
      <p:sp>
        <p:nvSpPr>
          <p:cNvPr id="34" name="Rectangle 33"/>
          <p:cNvSpPr/>
          <p:nvPr/>
        </p:nvSpPr>
        <p:spPr>
          <a:xfrm>
            <a:off x="2163796" y="3952727"/>
            <a:ext cx="54864" cy="54864"/>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Rectangle 34"/>
          <p:cNvSpPr/>
          <p:nvPr/>
        </p:nvSpPr>
        <p:spPr>
          <a:xfrm>
            <a:off x="867897" y="3952727"/>
            <a:ext cx="54864" cy="54864"/>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26923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sz="2600" b="0" i="0" dirty="0"/>
              <a:t>Estabilidad a altas temperaturas y control de depósitos en el pistón</a:t>
            </a:r>
          </a:p>
        </p:txBody>
      </p:sp>
      <p:sp>
        <p:nvSpPr>
          <p:cNvPr id="4" name="Content Placeholder 3"/>
          <p:cNvSpPr>
            <a:spLocks noGrp="1"/>
          </p:cNvSpPr>
          <p:nvPr>
            <p:ph sz="quarter" idx="10"/>
          </p:nvPr>
        </p:nvSpPr>
        <p:spPr>
          <a:xfrm>
            <a:off x="5295899" y="1412875"/>
            <a:ext cx="3490915" cy="3197790"/>
          </a:xfrm>
        </p:spPr>
        <p:txBody>
          <a:bodyPr/>
          <a:lstStyle/>
          <a:p>
            <a:pPr marL="202680" lvl="1">
              <a:lnSpc>
                <a:spcPct val="90000"/>
              </a:lnSpc>
              <a:spcBef>
                <a:spcPts val="1200"/>
              </a:spcBef>
            </a:pPr>
            <a:r>
              <a:rPr lang="es-MX" sz="1400" b="0" i="0" dirty="0">
                <a:solidFill>
                  <a:schemeClr val="tx1"/>
                </a:solidFill>
              </a:rPr>
              <a:t>La combinación de aditivos de alto desempeño y la excelente estabilidad de las bases proporciona resultados excelentes en ambientes de altas temperaturas.</a:t>
            </a:r>
          </a:p>
          <a:p>
            <a:pPr marL="202680" lvl="1">
              <a:lnSpc>
                <a:spcPct val="90000"/>
              </a:lnSpc>
              <a:spcBef>
                <a:spcPts val="1200"/>
              </a:spcBef>
              <a:buClr>
                <a:schemeClr val="tx1"/>
              </a:buClr>
            </a:pPr>
            <a:r>
              <a:rPr lang="es-MX" dirty="0">
                <a:solidFill>
                  <a:schemeClr val="tx1"/>
                </a:solidFill>
              </a:rPr>
              <a:t>Los lubricantes </a:t>
            </a:r>
            <a:r>
              <a:rPr lang="es-MX" dirty="0" err="1">
                <a:solidFill>
                  <a:schemeClr val="tx1"/>
                </a:solidFill>
              </a:rPr>
              <a:t>Mobil</a:t>
            </a:r>
            <a:r>
              <a:rPr lang="es-MX" dirty="0">
                <a:solidFill>
                  <a:schemeClr val="tx1"/>
                </a:solidFill>
              </a:rPr>
              <a:t> </a:t>
            </a:r>
            <a:r>
              <a:rPr lang="es-MX" b="0" i="0" dirty="0" err="1">
                <a:solidFill>
                  <a:schemeClr val="tx1"/>
                </a:solidFill>
              </a:rPr>
              <a:t>Delvac</a:t>
            </a:r>
            <a:r>
              <a:rPr lang="es-MX" b="0" i="0" dirty="0">
                <a:solidFill>
                  <a:schemeClr val="tx1"/>
                </a:solidFill>
              </a:rPr>
              <a:t>™ 1300 </a:t>
            </a:r>
            <a:r>
              <a:rPr lang="es-MX" b="0" i="0" dirty="0" err="1">
                <a:solidFill>
                  <a:schemeClr val="tx1"/>
                </a:solidFill>
              </a:rPr>
              <a:t>Super</a:t>
            </a:r>
            <a:r>
              <a:rPr lang="es-MX" b="0" i="0" dirty="0">
                <a:solidFill>
                  <a:schemeClr val="tx1"/>
                </a:solidFill>
              </a:rPr>
              <a:t> para motores a diésel de servicio pesado </a:t>
            </a:r>
            <a:r>
              <a:rPr lang="es-MX" sz="1400" b="0" i="0" dirty="0">
                <a:solidFill>
                  <a:schemeClr val="tx1"/>
                </a:solidFill>
              </a:rPr>
              <a:t> muestran un desempeño excepcional en la exigente prueba de depósito en el pistón CAT C-13.</a:t>
            </a:r>
          </a:p>
          <a:p>
            <a:endParaRPr lang="en-US" sz="1400" dirty="0">
              <a:solidFill>
                <a:schemeClr val="tx1"/>
              </a:solidFill>
            </a:endParaRPr>
          </a:p>
        </p:txBody>
      </p:sp>
      <p:sp>
        <p:nvSpPr>
          <p:cNvPr id="12" name="TextBox 11"/>
          <p:cNvSpPr txBox="1"/>
          <p:nvPr/>
        </p:nvSpPr>
        <p:spPr>
          <a:xfrm>
            <a:off x="251763" y="4202337"/>
            <a:ext cx="5044136" cy="461665"/>
          </a:xfrm>
          <a:prstGeom prst="rect">
            <a:avLst/>
          </a:prstGeom>
          <a:noFill/>
        </p:spPr>
        <p:txBody>
          <a:bodyPr wrap="square" rtlCol="0" anchor="b">
            <a:spAutoFit/>
          </a:bodyPr>
          <a:lstStyle/>
          <a:p>
            <a:r>
              <a:rPr lang="es-MX" sz="600" b="0" i="0" dirty="0">
                <a:solidFill>
                  <a:srgbClr val="ED1C2E"/>
                </a:solidFill>
                <a:latin typeface="EMprint" pitchFamily="18" charset="0"/>
              </a:rPr>
              <a:t>La prueba para motores CAT C-13 se realiza para determinar el cumplimiento con las especificaciones API CK-4.</a:t>
            </a:r>
          </a:p>
          <a:p>
            <a:endParaRPr lang="en-US" sz="600" dirty="0">
              <a:solidFill>
                <a:schemeClr val="tx2"/>
              </a:solidFill>
              <a:latin typeface="+mn-lt"/>
            </a:endParaRPr>
          </a:p>
          <a:p>
            <a:endParaRPr lang="en-US" sz="600" dirty="0">
              <a:latin typeface="+mn-lt"/>
            </a:endParaRPr>
          </a:p>
          <a:p>
            <a:r>
              <a:rPr lang="es-MX" sz="600" b="0" i="0" dirty="0">
                <a:solidFill>
                  <a:srgbClr val="000000"/>
                </a:solidFill>
                <a:latin typeface="EMprint" pitchFamily="18" charset="0"/>
              </a:rPr>
              <a:t>Fuente de prueba: Intertek Automotive Research.</a:t>
            </a:r>
          </a:p>
        </p:txBody>
      </p:sp>
      <p:sp>
        <p:nvSpPr>
          <p:cNvPr id="6" name="Slide Number Placeholder 5"/>
          <p:cNvSpPr>
            <a:spLocks noGrp="1"/>
          </p:cNvSpPr>
          <p:nvPr>
            <p:ph type="sldNum" sz="quarter" idx="11"/>
          </p:nvPr>
        </p:nvSpPr>
        <p:spPr/>
        <p:txBody>
          <a:bodyPr/>
          <a:lstStyle/>
          <a:p>
            <a:pPr algn="r"/>
            <a:fld id="{6BCEAF00-35EE-2349-AC37-D94588E1CC52}" type="slidenum">
              <a:rPr lang="en-US" smtClean="0"/>
              <a:pPr algn="r"/>
              <a:t>21</a:t>
            </a:fld>
            <a:endParaRPr lang="en-US" dirty="0"/>
          </a:p>
        </p:txBody>
      </p:sp>
      <p:grpSp>
        <p:nvGrpSpPr>
          <p:cNvPr id="16" name="Group 15"/>
          <p:cNvGrpSpPr/>
          <p:nvPr/>
        </p:nvGrpSpPr>
        <p:grpSpPr>
          <a:xfrm>
            <a:off x="357189" y="4081079"/>
            <a:ext cx="2406851" cy="200055"/>
            <a:chOff x="6491451" y="6502752"/>
            <a:chExt cx="2406851" cy="326138"/>
          </a:xfrm>
        </p:grpSpPr>
        <p:cxnSp>
          <p:nvCxnSpPr>
            <p:cNvPr id="17" name="Straight Connector 16"/>
            <p:cNvCxnSpPr>
              <a:endCxn id="18" idx="1"/>
            </p:cNvCxnSpPr>
            <p:nvPr/>
          </p:nvCxnSpPr>
          <p:spPr>
            <a:xfrm>
              <a:off x="6491451" y="6663583"/>
              <a:ext cx="163593" cy="2238"/>
            </a:xfrm>
            <a:prstGeom prst="line">
              <a:avLst/>
            </a:prstGeom>
            <a:ln w="127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655044" y="6502752"/>
              <a:ext cx="2243258" cy="326138"/>
            </a:xfrm>
            <a:prstGeom prst="rect">
              <a:avLst/>
            </a:prstGeom>
          </p:spPr>
          <p:txBody>
            <a:bodyPr wrap="square">
              <a:spAutoFit/>
            </a:bodyPr>
            <a:lstStyle/>
            <a:p>
              <a:r>
                <a:rPr lang="es-MX" sz="700" b="0" i="0" dirty="0">
                  <a:solidFill>
                    <a:srgbClr val="000000"/>
                  </a:solidFill>
                  <a:latin typeface="EMprint" pitchFamily="18" charset="0"/>
                </a:rPr>
                <a:t>Indica los límites de API CK-4</a:t>
              </a:r>
            </a:p>
          </p:txBody>
        </p:sp>
      </p:grpSp>
      <p:pic>
        <p:nvPicPr>
          <p:cNvPr id="2" name="图片 1"/>
          <p:cNvPicPr>
            <a:picLocks noChangeAspect="1"/>
          </p:cNvPicPr>
          <p:nvPr/>
        </p:nvPicPr>
        <p:blipFill>
          <a:blip r:embed="rId2"/>
          <a:stretch>
            <a:fillRect/>
          </a:stretch>
        </p:blipFill>
        <p:spPr>
          <a:xfrm>
            <a:off x="177804" y="1123950"/>
            <a:ext cx="4876356" cy="2772000"/>
          </a:xfrm>
          <a:prstGeom prst="rect">
            <a:avLst/>
          </a:prstGeom>
        </p:spPr>
      </p:pic>
      <p:sp>
        <p:nvSpPr>
          <p:cNvPr id="13" name="object 3"/>
          <p:cNvSpPr txBox="1"/>
          <p:nvPr/>
        </p:nvSpPr>
        <p:spPr>
          <a:xfrm>
            <a:off x="4621448" y="2242150"/>
            <a:ext cx="179536" cy="600110"/>
          </a:xfrm>
          <a:prstGeom prst="rect">
            <a:avLst/>
          </a:prstGeom>
        </p:spPr>
        <p:txBody>
          <a:bodyPr vert="vert270" wrap="square" lIns="0" tIns="0" rIns="0" bIns="0" rtlCol="0">
            <a:spAutoFit/>
          </a:bodyPr>
          <a:lstStyle/>
          <a:p>
            <a:pPr marL="12700">
              <a:lnSpc>
                <a:spcPts val="1435"/>
              </a:lnSpc>
            </a:pPr>
            <a:r>
              <a:rPr lang="es-MX" sz="1400" b="1" i="0" dirty="0">
                <a:solidFill>
                  <a:srgbClr val="000000"/>
                </a:solidFill>
                <a:latin typeface="+mn-lt"/>
              </a:rPr>
              <a:t>Mejor</a:t>
            </a:r>
          </a:p>
        </p:txBody>
      </p:sp>
      <p:sp>
        <p:nvSpPr>
          <p:cNvPr id="14" name="object 22"/>
          <p:cNvSpPr txBox="1"/>
          <p:nvPr/>
        </p:nvSpPr>
        <p:spPr>
          <a:xfrm>
            <a:off x="706403" y="3790922"/>
            <a:ext cx="1640557" cy="138499"/>
          </a:xfrm>
          <a:prstGeom prst="rect">
            <a:avLst/>
          </a:prstGeom>
        </p:spPr>
        <p:txBody>
          <a:bodyPr vert="horz" wrap="square" lIns="0" tIns="0" rIns="0" bIns="0" rtlCol="0">
            <a:spAutoFit/>
          </a:bodyPr>
          <a:lstStyle/>
          <a:p>
            <a:pPr marL="12700">
              <a:lnSpc>
                <a:spcPct val="100000"/>
              </a:lnSpc>
            </a:pPr>
            <a:r>
              <a:rPr lang="es-MX" sz="900" b="0" i="0" dirty="0" err="1">
                <a:solidFill>
                  <a:srgbClr val="595958"/>
                </a:solidFill>
                <a:latin typeface="+mn-lt"/>
              </a:rPr>
              <a:t>Mobil</a:t>
            </a:r>
            <a:r>
              <a:rPr lang="es-MX" sz="900" b="0" i="0" dirty="0">
                <a:solidFill>
                  <a:srgbClr val="595958"/>
                </a:solidFill>
                <a:latin typeface="+mn-lt"/>
              </a:rPr>
              <a:t> </a:t>
            </a:r>
            <a:r>
              <a:rPr lang="es-MX" sz="900" b="0" i="0" dirty="0" err="1">
                <a:solidFill>
                  <a:srgbClr val="595958"/>
                </a:solidFill>
                <a:latin typeface="+mn-lt"/>
              </a:rPr>
              <a:t>Delvac</a:t>
            </a:r>
            <a:r>
              <a:rPr lang="es-MX" sz="900" b="0" i="0" dirty="0">
                <a:solidFill>
                  <a:srgbClr val="595958"/>
                </a:solidFill>
                <a:latin typeface="+mn-lt"/>
              </a:rPr>
              <a:t>™ 1300 Super CJ-4</a:t>
            </a:r>
          </a:p>
        </p:txBody>
      </p:sp>
      <p:sp>
        <p:nvSpPr>
          <p:cNvPr id="15" name="object 23"/>
          <p:cNvSpPr txBox="1"/>
          <p:nvPr/>
        </p:nvSpPr>
        <p:spPr>
          <a:xfrm>
            <a:off x="2771880" y="3775682"/>
            <a:ext cx="1667366" cy="138499"/>
          </a:xfrm>
          <a:prstGeom prst="rect">
            <a:avLst/>
          </a:prstGeom>
        </p:spPr>
        <p:txBody>
          <a:bodyPr vert="horz" wrap="square" lIns="0" tIns="0" rIns="0" bIns="0" rtlCol="0">
            <a:spAutoFit/>
          </a:bodyPr>
          <a:lstStyle/>
          <a:p>
            <a:pPr marL="12700">
              <a:lnSpc>
                <a:spcPct val="100000"/>
              </a:lnSpc>
            </a:pPr>
            <a:r>
              <a:rPr lang="es-MX" sz="900" b="0" i="0" dirty="0">
                <a:solidFill>
                  <a:srgbClr val="595958"/>
                </a:solidFill>
                <a:latin typeface="+mn-lt"/>
              </a:rPr>
              <a:t>Mobil Delvac 1300 Super CK-4</a:t>
            </a:r>
          </a:p>
        </p:txBody>
      </p:sp>
      <p:sp>
        <p:nvSpPr>
          <p:cNvPr id="20" name="object 24"/>
          <p:cNvSpPr txBox="1"/>
          <p:nvPr/>
        </p:nvSpPr>
        <p:spPr>
          <a:xfrm>
            <a:off x="287111" y="2110741"/>
            <a:ext cx="256480" cy="733772"/>
          </a:xfrm>
          <a:prstGeom prst="rect">
            <a:avLst/>
          </a:prstGeom>
        </p:spPr>
        <p:txBody>
          <a:bodyPr vert="vert270" wrap="square" lIns="0" tIns="0" rIns="0" bIns="0" rtlCol="0">
            <a:spAutoFit/>
          </a:bodyPr>
          <a:lstStyle/>
          <a:p>
            <a:pPr marL="12700">
              <a:lnSpc>
                <a:spcPts val="955"/>
              </a:lnSpc>
            </a:pPr>
            <a:r>
              <a:rPr lang="es-MX" sz="900" b="0" i="0" dirty="0">
                <a:solidFill>
                  <a:srgbClr val="595958"/>
                </a:solidFill>
                <a:latin typeface="+mn-lt"/>
              </a:rPr>
              <a:t>Calificación de méritos</a:t>
            </a:r>
          </a:p>
        </p:txBody>
      </p:sp>
      <p:sp>
        <p:nvSpPr>
          <p:cNvPr id="21" name="object 25"/>
          <p:cNvSpPr txBox="1"/>
          <p:nvPr/>
        </p:nvSpPr>
        <p:spPr>
          <a:xfrm>
            <a:off x="2289112" y="1159764"/>
            <a:ext cx="583839" cy="153888"/>
          </a:xfrm>
          <a:prstGeom prst="rect">
            <a:avLst/>
          </a:prstGeom>
        </p:spPr>
        <p:txBody>
          <a:bodyPr vert="horz" wrap="square" lIns="0" tIns="0" rIns="0" bIns="0" rtlCol="0">
            <a:spAutoFit/>
          </a:bodyPr>
          <a:lstStyle/>
          <a:p>
            <a:pPr marL="12700">
              <a:lnSpc>
                <a:spcPct val="100000"/>
              </a:lnSpc>
            </a:pPr>
            <a:r>
              <a:rPr lang="es-MX" sz="1000" b="0" i="0" dirty="0">
                <a:solidFill>
                  <a:srgbClr val="595958"/>
                </a:solidFill>
                <a:latin typeface="+mn-lt"/>
              </a:rPr>
              <a:t>CAT</a:t>
            </a:r>
            <a:r>
              <a:rPr lang="es-MX" sz="1000" b="0" i="0" dirty="0">
                <a:solidFill>
                  <a:srgbClr val="595958"/>
                </a:solidFill>
              </a:rPr>
              <a:t> C-13</a:t>
            </a:r>
          </a:p>
        </p:txBody>
      </p:sp>
    </p:spTree>
    <p:extLst>
      <p:ext uri="{BB962C8B-B14F-4D97-AF65-F5344CB8AC3E}">
        <p14:creationId xmlns:p14="http://schemas.microsoft.com/office/powerpoint/2010/main" val="11024382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sz="2600" b="0" i="0" dirty="0">
                <a:solidFill>
                  <a:srgbClr val="ED1C2E"/>
                </a:solidFill>
              </a:rPr>
              <a:t>Retención del rendimiento de combustible</a:t>
            </a:r>
          </a:p>
        </p:txBody>
      </p:sp>
      <p:sp>
        <p:nvSpPr>
          <p:cNvPr id="7" name="Rectangle 6"/>
          <p:cNvSpPr/>
          <p:nvPr/>
        </p:nvSpPr>
        <p:spPr>
          <a:xfrm>
            <a:off x="357189" y="1852036"/>
            <a:ext cx="3586161" cy="1770104"/>
          </a:xfrm>
          <a:prstGeom prst="rect">
            <a:avLst/>
          </a:prstGeom>
          <a:noFill/>
          <a:ln>
            <a:noFill/>
          </a:ln>
        </p:spPr>
        <p:txBody>
          <a:bodyPr vert="horz" wrap="square" lIns="0" tIns="0" rIns="0" bIns="0" numCol="1" anchor="t" anchorCtr="0" compatLnSpc="1">
            <a:prstTxWarp prst="textNoShape">
              <a:avLst/>
            </a:prstTxWarp>
          </a:bodyPr>
          <a:lstStyle/>
          <a:p>
            <a:pPr marL="202680" indent="-202680">
              <a:lnSpc>
                <a:spcPct val="90000"/>
              </a:lnSpc>
              <a:spcBef>
                <a:spcPts val="1200"/>
              </a:spcBef>
              <a:buFont typeface="Arial" charset="0"/>
              <a:buChar char="•"/>
            </a:pPr>
            <a:r>
              <a:rPr lang="es-MX" sz="1400" b="0" i="0" dirty="0">
                <a:latin typeface="+mn-lt"/>
              </a:rPr>
              <a:t>En la prueba de rendimiento de combustible Mack MP-8, el lubricante para motores a diésel Mobil Delvac</a:t>
            </a:r>
            <a:r>
              <a:rPr lang="es-MX" sz="1200" b="0" i="0" baseline="30000" dirty="0">
                <a:latin typeface="+mn-lt"/>
              </a:rPr>
              <a:t>™</a:t>
            </a:r>
            <a:r>
              <a:rPr lang="es-MX" sz="1400" b="0" i="0" dirty="0">
                <a:latin typeface="+mn-lt"/>
              </a:rPr>
              <a:t> 1300 Super 10W-30 de servicio pesado logró un mayor rendimiento de combustible en comparación con el CJ-4 15W-40 y retuvo esta mejora en la vida del cambio de aceite.</a:t>
            </a:r>
          </a:p>
        </p:txBody>
      </p:sp>
      <p:sp>
        <p:nvSpPr>
          <p:cNvPr id="8" name="TextBox 7"/>
          <p:cNvSpPr txBox="1"/>
          <p:nvPr/>
        </p:nvSpPr>
        <p:spPr>
          <a:xfrm>
            <a:off x="251764" y="4233286"/>
            <a:ext cx="8535050" cy="433965"/>
          </a:xfrm>
          <a:prstGeom prst="rect">
            <a:avLst/>
          </a:prstGeom>
          <a:noFill/>
        </p:spPr>
        <p:txBody>
          <a:bodyPr wrap="square" rtlCol="0" anchor="b">
            <a:spAutoFit/>
          </a:bodyPr>
          <a:lstStyle/>
          <a:p>
            <a:pPr>
              <a:lnSpc>
                <a:spcPct val="90000"/>
              </a:lnSpc>
              <a:spcBef>
                <a:spcPts val="0"/>
              </a:spcBef>
            </a:pPr>
            <a:r>
              <a:rPr lang="es-MX" sz="600" b="0" i="0" dirty="0">
                <a:latin typeface="EMprint" pitchFamily="18" charset="0"/>
              </a:rPr>
              <a:t>La prueba de rendimiento de combustible de Mack MP-8 es una prueba de propiedad de ExxonMobil.</a:t>
            </a:r>
          </a:p>
          <a:p>
            <a:pPr>
              <a:lnSpc>
                <a:spcPct val="90000"/>
              </a:lnSpc>
              <a:spcBef>
                <a:spcPts val="0"/>
              </a:spcBef>
            </a:pPr>
            <a:r>
              <a:rPr lang="es-MX" sz="600" b="0" i="0" dirty="0">
                <a:latin typeface="EMprint" pitchFamily="18" charset="0"/>
              </a:rPr>
              <a:t>Se recolectaron muestras de final del drenado de aceite de varios camiones en servicio y fueron probadas para la retención de mejora de rendimiento de combustible.</a:t>
            </a:r>
          </a:p>
          <a:p>
            <a:pPr>
              <a:lnSpc>
                <a:spcPct val="90000"/>
              </a:lnSpc>
              <a:spcBef>
                <a:spcPts val="0"/>
              </a:spcBef>
            </a:pPr>
            <a:r>
              <a:rPr lang="es-MX" sz="600" b="0" i="0" dirty="0">
                <a:latin typeface="EMprint" pitchFamily="18" charset="0"/>
              </a:rPr>
              <a:t>La vida útil del aceite es de aproximadamente </a:t>
            </a:r>
            <a:r>
              <a:rPr lang="es-MX" sz="600" dirty="0">
                <a:latin typeface="EMprint" pitchFamily="18" charset="0"/>
              </a:rPr>
              <a:t>80,000 </a:t>
            </a:r>
            <a:r>
              <a:rPr lang="es-MX" sz="600" dirty="0" smtClean="0">
                <a:latin typeface="EMprint" pitchFamily="18" charset="0"/>
              </a:rPr>
              <a:t>kilómetros.</a:t>
            </a:r>
            <a:endParaRPr lang="es-MX" sz="600" b="0" i="0" dirty="0">
              <a:latin typeface="EMprint" pitchFamily="18" charset="0"/>
            </a:endParaRPr>
          </a:p>
          <a:p>
            <a:pPr>
              <a:spcBef>
                <a:spcPts val="0"/>
              </a:spcBef>
            </a:pPr>
            <a:r>
              <a:rPr lang="es-MX" sz="600" b="0" i="0" dirty="0">
                <a:latin typeface="EMprint" pitchFamily="18" charset="0"/>
              </a:rPr>
              <a:t>Se recolecta aceite usado de varios camiones para obtener suficiente volumen.</a:t>
            </a:r>
          </a:p>
        </p:txBody>
      </p:sp>
      <p:sp>
        <p:nvSpPr>
          <p:cNvPr id="4" name="Slide Number Placeholder 3"/>
          <p:cNvSpPr>
            <a:spLocks noGrp="1"/>
          </p:cNvSpPr>
          <p:nvPr>
            <p:ph type="sldNum" sz="quarter" idx="11"/>
          </p:nvPr>
        </p:nvSpPr>
        <p:spPr/>
        <p:txBody>
          <a:bodyPr/>
          <a:lstStyle/>
          <a:p>
            <a:pPr algn="r"/>
            <a:fld id="{6BCEAF00-35EE-2349-AC37-D94588E1CC52}" type="slidenum">
              <a:rPr lang="en-US" smtClean="0"/>
              <a:pPr algn="r"/>
              <a:t>22</a:t>
            </a:fld>
            <a:endParaRPr lang="en-US" dirty="0"/>
          </a:p>
        </p:txBody>
      </p:sp>
      <p:sp>
        <p:nvSpPr>
          <p:cNvPr id="9" name="Content Placeholder 1"/>
          <p:cNvSpPr>
            <a:spLocks noGrp="1"/>
          </p:cNvSpPr>
          <p:nvPr>
            <p:ph sz="quarter" idx="10"/>
          </p:nvPr>
        </p:nvSpPr>
        <p:spPr>
          <a:xfrm>
            <a:off x="357189" y="982267"/>
            <a:ext cx="8644403" cy="758253"/>
          </a:xfrm>
        </p:spPr>
        <p:txBody>
          <a:bodyPr/>
          <a:lstStyle/>
          <a:p>
            <a:pPr marL="0" lvl="1" indent="0">
              <a:lnSpc>
                <a:spcPct val="90000"/>
              </a:lnSpc>
              <a:spcBef>
                <a:spcPct val="0"/>
              </a:spcBef>
              <a:buSzPct val="80000"/>
              <a:buNone/>
            </a:pPr>
            <a:r>
              <a:rPr lang="es-MX" b="1" i="0" dirty="0">
                <a:solidFill>
                  <a:schemeClr val="tx1"/>
                </a:solidFill>
              </a:rPr>
              <a:t>La capacidad del aceite para motor de mejorar el rendimiento de combustible disminuye con el uso y con el tiempo. La prueba de rendimiento de combustible Mack MP-8 mide la retención de beneficios de rendimiento de combustible del aceite después de aproximadamente 80,000 kilómetros de uso en terreno plano y montañoso.</a:t>
            </a:r>
          </a:p>
        </p:txBody>
      </p:sp>
      <p:pic>
        <p:nvPicPr>
          <p:cNvPr id="2" name="图片 1"/>
          <p:cNvPicPr>
            <a:picLocks noChangeAspect="1"/>
          </p:cNvPicPr>
          <p:nvPr/>
        </p:nvPicPr>
        <p:blipFill rotWithShape="1">
          <a:blip r:embed="rId3"/>
          <a:srcRect b="9467"/>
          <a:stretch/>
        </p:blipFill>
        <p:spPr>
          <a:xfrm>
            <a:off x="4465637" y="1779587"/>
            <a:ext cx="4472970" cy="2151063"/>
          </a:xfrm>
          <a:prstGeom prst="rect">
            <a:avLst/>
          </a:prstGeom>
        </p:spPr>
      </p:pic>
      <p:sp>
        <p:nvSpPr>
          <p:cNvPr id="12" name="object 3"/>
          <p:cNvSpPr txBox="1"/>
          <p:nvPr/>
        </p:nvSpPr>
        <p:spPr>
          <a:xfrm>
            <a:off x="8458906" y="2545264"/>
            <a:ext cx="179536" cy="629735"/>
          </a:xfrm>
          <a:prstGeom prst="rect">
            <a:avLst/>
          </a:prstGeom>
        </p:spPr>
        <p:txBody>
          <a:bodyPr vert="vert270" wrap="square" lIns="0" tIns="0" rIns="0" bIns="0" rtlCol="0">
            <a:spAutoFit/>
          </a:bodyPr>
          <a:lstStyle/>
          <a:p>
            <a:pPr marL="12700">
              <a:lnSpc>
                <a:spcPts val="1435"/>
              </a:lnSpc>
            </a:pPr>
            <a:r>
              <a:rPr lang="es-MX" sz="1400" b="1" i="0" dirty="0">
                <a:solidFill>
                  <a:srgbClr val="000000"/>
                </a:solidFill>
                <a:latin typeface="+mn-lt"/>
              </a:rPr>
              <a:t>Mejor</a:t>
            </a:r>
          </a:p>
        </p:txBody>
      </p:sp>
      <p:sp>
        <p:nvSpPr>
          <p:cNvPr id="13" name="object 34"/>
          <p:cNvSpPr txBox="1"/>
          <p:nvPr/>
        </p:nvSpPr>
        <p:spPr>
          <a:xfrm>
            <a:off x="4927600" y="3772956"/>
            <a:ext cx="1426511" cy="107722"/>
          </a:xfrm>
          <a:prstGeom prst="rect">
            <a:avLst/>
          </a:prstGeom>
        </p:spPr>
        <p:txBody>
          <a:bodyPr vert="horz" wrap="square" lIns="0" tIns="0" rIns="0" bIns="0" rtlCol="0">
            <a:spAutoFit/>
          </a:bodyPr>
          <a:lstStyle/>
          <a:p>
            <a:pPr marL="12700">
              <a:lnSpc>
                <a:spcPct val="100000"/>
              </a:lnSpc>
            </a:pPr>
            <a:r>
              <a:rPr lang="es-MX" sz="700" b="0" i="0" dirty="0" err="1">
                <a:solidFill>
                  <a:srgbClr val="595958"/>
                </a:solidFill>
                <a:latin typeface="+mn-lt"/>
              </a:rPr>
              <a:t>Mobil</a:t>
            </a:r>
            <a:r>
              <a:rPr lang="es-MX" sz="700" b="0" i="0" dirty="0">
                <a:solidFill>
                  <a:srgbClr val="595958"/>
                </a:solidFill>
                <a:latin typeface="+mn-lt"/>
              </a:rPr>
              <a:t> </a:t>
            </a:r>
            <a:r>
              <a:rPr lang="es-MX" sz="700" b="0" i="0" dirty="0" err="1">
                <a:solidFill>
                  <a:srgbClr val="595958"/>
                </a:solidFill>
                <a:latin typeface="+mn-lt"/>
              </a:rPr>
              <a:t>Delvac</a:t>
            </a:r>
            <a:r>
              <a:rPr lang="es-MX" sz="700" b="0" i="0" dirty="0">
                <a:solidFill>
                  <a:srgbClr val="595958"/>
                </a:solidFill>
                <a:latin typeface="+mn-lt"/>
              </a:rPr>
              <a:t>™ 1300 Super 10W-30</a:t>
            </a:r>
          </a:p>
        </p:txBody>
      </p:sp>
      <p:sp>
        <p:nvSpPr>
          <p:cNvPr id="14" name="object 35"/>
          <p:cNvSpPr txBox="1"/>
          <p:nvPr/>
        </p:nvSpPr>
        <p:spPr>
          <a:xfrm>
            <a:off x="6859666" y="3772956"/>
            <a:ext cx="1662034" cy="107722"/>
          </a:xfrm>
          <a:prstGeom prst="rect">
            <a:avLst/>
          </a:prstGeom>
        </p:spPr>
        <p:txBody>
          <a:bodyPr vert="horz" wrap="square" lIns="0" tIns="0" rIns="0" bIns="0" rtlCol="0">
            <a:spAutoFit/>
          </a:bodyPr>
          <a:lstStyle/>
          <a:p>
            <a:pPr marL="12700">
              <a:lnSpc>
                <a:spcPct val="100000"/>
              </a:lnSpc>
            </a:pPr>
            <a:r>
              <a:rPr lang="es-MX" sz="700" b="0" i="0" dirty="0">
                <a:solidFill>
                  <a:srgbClr val="595958"/>
                </a:solidFill>
                <a:latin typeface="+mn-lt"/>
              </a:rPr>
              <a:t>Mobil Delvac 1300 Super 10W-30 usado</a:t>
            </a:r>
          </a:p>
        </p:txBody>
      </p:sp>
      <p:sp>
        <p:nvSpPr>
          <p:cNvPr id="15" name="object 36"/>
          <p:cNvSpPr txBox="1"/>
          <p:nvPr/>
        </p:nvSpPr>
        <p:spPr>
          <a:xfrm>
            <a:off x="4520495" y="1632030"/>
            <a:ext cx="102592" cy="2140926"/>
          </a:xfrm>
          <a:prstGeom prst="rect">
            <a:avLst/>
          </a:prstGeom>
        </p:spPr>
        <p:txBody>
          <a:bodyPr vert="vert270" wrap="square" lIns="0" tIns="0" rIns="0" bIns="0" rtlCol="0">
            <a:spAutoFit/>
          </a:bodyPr>
          <a:lstStyle/>
          <a:p>
            <a:pPr marL="12700">
              <a:lnSpc>
                <a:spcPts val="760"/>
              </a:lnSpc>
            </a:pPr>
            <a:r>
              <a:rPr lang="es-MX" sz="600" b="0" i="0" dirty="0">
                <a:solidFill>
                  <a:srgbClr val="595958"/>
                </a:solidFill>
                <a:latin typeface="+mn-lt"/>
              </a:rPr>
              <a:t>% de mejora del rendimiento de combustible vs CJ-4 15W-40</a:t>
            </a:r>
          </a:p>
        </p:txBody>
      </p:sp>
      <p:sp>
        <p:nvSpPr>
          <p:cNvPr id="16" name="object 37"/>
          <p:cNvSpPr txBox="1"/>
          <p:nvPr/>
        </p:nvSpPr>
        <p:spPr>
          <a:xfrm>
            <a:off x="5855129" y="1728329"/>
            <a:ext cx="1529921" cy="246221"/>
          </a:xfrm>
          <a:prstGeom prst="rect">
            <a:avLst/>
          </a:prstGeom>
        </p:spPr>
        <p:txBody>
          <a:bodyPr vert="horz" wrap="square" lIns="0" tIns="0" rIns="0" bIns="0" rtlCol="0">
            <a:spAutoFit/>
          </a:bodyPr>
          <a:lstStyle/>
          <a:p>
            <a:pPr marL="12700">
              <a:lnSpc>
                <a:spcPct val="100000"/>
              </a:lnSpc>
            </a:pPr>
            <a:r>
              <a:rPr lang="es-MX" sz="800" b="0" i="0" dirty="0">
                <a:solidFill>
                  <a:srgbClr val="595958"/>
                </a:solidFill>
                <a:latin typeface="+mn-lt"/>
              </a:rPr>
              <a:t>Prueba de rendimiento de combustible Mack MP-8</a:t>
            </a:r>
          </a:p>
        </p:txBody>
      </p:sp>
      <p:sp>
        <p:nvSpPr>
          <p:cNvPr id="17" name="object 35"/>
          <p:cNvSpPr txBox="1"/>
          <p:nvPr/>
        </p:nvSpPr>
        <p:spPr>
          <a:xfrm>
            <a:off x="6631016" y="3930650"/>
            <a:ext cx="504189" cy="107722"/>
          </a:xfrm>
          <a:prstGeom prst="rect">
            <a:avLst/>
          </a:prstGeom>
        </p:spPr>
        <p:txBody>
          <a:bodyPr vert="horz" wrap="square" lIns="0" tIns="0" rIns="0" bIns="0" rtlCol="0">
            <a:spAutoFit/>
          </a:bodyPr>
          <a:lstStyle/>
          <a:p>
            <a:pPr marL="12700">
              <a:lnSpc>
                <a:spcPct val="100000"/>
              </a:lnSpc>
            </a:pPr>
            <a:r>
              <a:rPr lang="es-MX" sz="700" b="0" i="0" dirty="0">
                <a:solidFill>
                  <a:srgbClr val="595958"/>
                </a:solidFill>
                <a:latin typeface="+mn-lt"/>
              </a:rPr>
              <a:t>Montañoso</a:t>
            </a:r>
          </a:p>
        </p:txBody>
      </p:sp>
      <p:sp>
        <p:nvSpPr>
          <p:cNvPr id="18" name="object 35"/>
          <p:cNvSpPr txBox="1"/>
          <p:nvPr/>
        </p:nvSpPr>
        <p:spPr>
          <a:xfrm>
            <a:off x="6229351" y="3930650"/>
            <a:ext cx="243072" cy="107722"/>
          </a:xfrm>
          <a:prstGeom prst="rect">
            <a:avLst/>
          </a:prstGeom>
        </p:spPr>
        <p:txBody>
          <a:bodyPr vert="horz" wrap="square" lIns="0" tIns="0" rIns="0" bIns="0" rtlCol="0">
            <a:spAutoFit/>
          </a:bodyPr>
          <a:lstStyle/>
          <a:p>
            <a:pPr>
              <a:lnSpc>
                <a:spcPct val="100000"/>
              </a:lnSpc>
            </a:pPr>
            <a:r>
              <a:rPr lang="es-MX" sz="700" b="0" i="0" dirty="0">
                <a:solidFill>
                  <a:srgbClr val="595958"/>
                </a:solidFill>
                <a:latin typeface="+mn-lt"/>
              </a:rPr>
              <a:t>Plano</a:t>
            </a:r>
          </a:p>
        </p:txBody>
      </p:sp>
      <p:sp>
        <p:nvSpPr>
          <p:cNvPr id="5" name="Rectangle 4"/>
          <p:cNvSpPr/>
          <p:nvPr/>
        </p:nvSpPr>
        <p:spPr>
          <a:xfrm>
            <a:off x="6556615" y="3952774"/>
            <a:ext cx="63474" cy="63474"/>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Rectangle 18"/>
          <p:cNvSpPr/>
          <p:nvPr/>
        </p:nvSpPr>
        <p:spPr>
          <a:xfrm>
            <a:off x="6145135" y="3952774"/>
            <a:ext cx="63474" cy="63474"/>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96058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MX" sz="5500" b="0" i="0" dirty="0"/>
              <a:t>El lubricante del motor es sólo el principio...</a:t>
            </a:r>
          </a:p>
        </p:txBody>
      </p:sp>
    </p:spTree>
    <p:extLst>
      <p:ext uri="{BB962C8B-B14F-4D97-AF65-F5344CB8AC3E}">
        <p14:creationId xmlns:p14="http://schemas.microsoft.com/office/powerpoint/2010/main" val="2703272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1"/>
          <p:cNvSpPr>
            <a:spLocks noGrp="1"/>
          </p:cNvSpPr>
          <p:nvPr>
            <p:ph sz="quarter" idx="10"/>
          </p:nvPr>
        </p:nvSpPr>
        <p:spPr>
          <a:xfrm>
            <a:off x="360587" y="874296"/>
            <a:ext cx="5627464" cy="1843042"/>
          </a:xfrm>
          <a:noFill/>
          <a:ln>
            <a:noFill/>
          </a:ln>
        </p:spPr>
        <p:txBody>
          <a:bodyPr vert="horz" wrap="square" lIns="0" tIns="0" rIns="0" bIns="0" numCol="1" anchor="t" anchorCtr="0" compatLnSpc="1">
            <a:prstTxWarp prst="textNoShape">
              <a:avLst/>
            </a:prstTxWarp>
          </a:bodyPr>
          <a:lstStyle/>
          <a:p>
            <a:pPr marL="285750" lvl="1" indent="-285750">
              <a:lnSpc>
                <a:spcPct val="90000"/>
              </a:lnSpc>
              <a:spcBef>
                <a:spcPts val="1200"/>
              </a:spcBef>
              <a:buFont typeface="Arial" panose="020B0604020202020204" pitchFamily="34" charset="0"/>
              <a:buChar char="•"/>
            </a:pPr>
            <a:r>
              <a:rPr lang="es-MX" sz="1600" b="0" i="0" dirty="0">
                <a:solidFill>
                  <a:schemeClr val="tx1"/>
                </a:solidFill>
              </a:rPr>
              <a:t>La tecnología de los lubricantes Mobil Delvac</a:t>
            </a:r>
            <a:r>
              <a:rPr lang="es-MX" sz="1400" b="0" i="0" baseline="30000" dirty="0">
                <a:solidFill>
                  <a:schemeClr val="tx1"/>
                </a:solidFill>
              </a:rPr>
              <a:t>™</a:t>
            </a:r>
            <a:r>
              <a:rPr lang="es-MX" sz="1600" b="0" i="0" dirty="0">
                <a:solidFill>
                  <a:schemeClr val="tx1"/>
                </a:solidFill>
              </a:rPr>
              <a:t> es preferida por la mayoría de los principales fabricantes de equipo original (</a:t>
            </a:r>
            <a:r>
              <a:rPr lang="es-MX" sz="1600" b="0" i="0" dirty="0" err="1">
                <a:solidFill>
                  <a:schemeClr val="tx1"/>
                </a:solidFill>
              </a:rPr>
              <a:t>OEMs</a:t>
            </a:r>
            <a:r>
              <a:rPr lang="es-MX" sz="1600" b="0" i="0" dirty="0">
                <a:solidFill>
                  <a:schemeClr val="tx1"/>
                </a:solidFill>
              </a:rPr>
              <a:t>) en el mundo</a:t>
            </a:r>
          </a:p>
          <a:p>
            <a:pPr marL="285750" lvl="1" indent="-285750">
              <a:lnSpc>
                <a:spcPct val="90000"/>
              </a:lnSpc>
              <a:spcBef>
                <a:spcPts val="1200"/>
              </a:spcBef>
              <a:buFont typeface="Arial" panose="020B0604020202020204" pitchFamily="34" charset="0"/>
              <a:buChar char="•"/>
            </a:pPr>
            <a:r>
              <a:rPr lang="es-MX" sz="1600" b="0" i="0" dirty="0">
                <a:solidFill>
                  <a:schemeClr val="tx1"/>
                </a:solidFill>
              </a:rPr>
              <a:t>Actualmente encabeza el desarrollo de servicios y tecnologías innovadoras que ayudan a nuestros clientes a obtener mayores eficiencias y a incrementar sus utilidades</a:t>
            </a:r>
          </a:p>
        </p:txBody>
      </p:sp>
      <p:sp>
        <p:nvSpPr>
          <p:cNvPr id="2" name="Title 1"/>
          <p:cNvSpPr>
            <a:spLocks noGrp="1"/>
          </p:cNvSpPr>
          <p:nvPr>
            <p:ph type="title"/>
          </p:nvPr>
        </p:nvSpPr>
        <p:spPr/>
        <p:txBody>
          <a:bodyPr/>
          <a:lstStyle/>
          <a:p>
            <a:r>
              <a:rPr lang="es-MX" sz="2600" b="0" i="0" dirty="0">
                <a:solidFill>
                  <a:srgbClr val="ED1C2E"/>
                </a:solidFill>
              </a:rPr>
              <a:t>Casi un siglo de liderazgo</a:t>
            </a:r>
          </a:p>
        </p:txBody>
      </p:sp>
      <p:sp>
        <p:nvSpPr>
          <p:cNvPr id="22" name="Rectangle 21"/>
          <p:cNvSpPr/>
          <p:nvPr/>
        </p:nvSpPr>
        <p:spPr>
          <a:xfrm>
            <a:off x="3081373" y="2630476"/>
            <a:ext cx="2638930" cy="2036774"/>
          </a:xfrm>
          <a:prstGeom prst="rect">
            <a:avLst/>
          </a:prstGeom>
          <a:solidFill>
            <a:schemeClr val="bg2">
              <a:lumMod val="20000"/>
              <a:lumOff val="80000"/>
            </a:schemeClr>
          </a:solidFill>
          <a:ln w="6350">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7" name="Group 6"/>
          <p:cNvGrpSpPr/>
          <p:nvPr/>
        </p:nvGrpSpPr>
        <p:grpSpPr>
          <a:xfrm>
            <a:off x="431958" y="2677484"/>
            <a:ext cx="2874631" cy="1879649"/>
            <a:chOff x="6773569" y="3760667"/>
            <a:chExt cx="2874631" cy="1879649"/>
          </a:xfrm>
        </p:grpSpPr>
        <p:sp>
          <p:nvSpPr>
            <p:cNvPr id="5" name="TextBox 4"/>
            <p:cNvSpPr txBox="1"/>
            <p:nvPr/>
          </p:nvSpPr>
          <p:spPr>
            <a:xfrm>
              <a:off x="6773569" y="3845600"/>
              <a:ext cx="906017" cy="830997"/>
            </a:xfrm>
            <a:prstGeom prst="rect">
              <a:avLst/>
            </a:prstGeom>
            <a:noFill/>
          </p:spPr>
          <p:txBody>
            <a:bodyPr wrap="none" rtlCol="0">
              <a:spAutoFit/>
            </a:bodyPr>
            <a:lstStyle/>
            <a:p>
              <a:r>
                <a:rPr lang="es-MX" sz="4800" b="1" i="0" dirty="0">
                  <a:latin typeface="EMprint" pitchFamily="18" charset="0"/>
                </a:rPr>
                <a:t>90</a:t>
              </a:r>
            </a:p>
          </p:txBody>
        </p:sp>
        <p:sp>
          <p:nvSpPr>
            <p:cNvPr id="6" name="TextBox 5"/>
            <p:cNvSpPr txBox="1"/>
            <p:nvPr/>
          </p:nvSpPr>
          <p:spPr>
            <a:xfrm>
              <a:off x="6819096" y="4470765"/>
              <a:ext cx="2298700" cy="1169551"/>
            </a:xfrm>
            <a:prstGeom prst="rect">
              <a:avLst/>
            </a:prstGeom>
            <a:noFill/>
          </p:spPr>
          <p:txBody>
            <a:bodyPr wrap="square" rtlCol="0">
              <a:spAutoFit/>
            </a:bodyPr>
            <a:lstStyle/>
            <a:p>
              <a:r>
                <a:rPr lang="es-MX" sz="1400" b="0" i="0" dirty="0">
                  <a:latin typeface="EMprint" pitchFamily="18" charset="0"/>
                </a:rPr>
                <a:t>Mobil Delvac ha sido un nombre respetado en el campo, ayudando a prolongar la vida útil de los equipos de servicio pesado</a:t>
              </a:r>
            </a:p>
          </p:txBody>
        </p:sp>
        <p:sp>
          <p:nvSpPr>
            <p:cNvPr id="8" name="TextBox 7"/>
            <p:cNvSpPr txBox="1"/>
            <p:nvPr/>
          </p:nvSpPr>
          <p:spPr>
            <a:xfrm>
              <a:off x="7544041" y="4082828"/>
              <a:ext cx="1375854" cy="523220"/>
            </a:xfrm>
            <a:prstGeom prst="rect">
              <a:avLst/>
            </a:prstGeom>
            <a:noFill/>
          </p:spPr>
          <p:txBody>
            <a:bodyPr wrap="square" rtlCol="0">
              <a:spAutoFit/>
            </a:bodyPr>
            <a:lstStyle/>
            <a:p>
              <a:r>
                <a:rPr lang="es-MX" sz="2800" b="1" i="0" dirty="0">
                  <a:latin typeface="EMprint" pitchFamily="18" charset="0"/>
                </a:rPr>
                <a:t>años, </a:t>
              </a:r>
            </a:p>
          </p:txBody>
        </p:sp>
        <p:sp>
          <p:nvSpPr>
            <p:cNvPr id="9" name="TextBox 8"/>
            <p:cNvSpPr txBox="1"/>
            <p:nvPr/>
          </p:nvSpPr>
          <p:spPr>
            <a:xfrm>
              <a:off x="6819096" y="3760667"/>
              <a:ext cx="2829104" cy="307777"/>
            </a:xfrm>
            <a:prstGeom prst="rect">
              <a:avLst/>
            </a:prstGeom>
            <a:noFill/>
          </p:spPr>
          <p:txBody>
            <a:bodyPr wrap="square" rtlCol="0">
              <a:spAutoFit/>
            </a:bodyPr>
            <a:lstStyle/>
            <a:p>
              <a:r>
                <a:rPr lang="es-MX" sz="1400" b="0" i="0" dirty="0">
                  <a:latin typeface="EMprint" pitchFamily="18" charset="0"/>
                </a:rPr>
                <a:t>Por más de</a:t>
              </a:r>
            </a:p>
          </p:txBody>
        </p:sp>
      </p:grpSp>
      <p:grpSp>
        <p:nvGrpSpPr>
          <p:cNvPr id="13" name="Group 12"/>
          <p:cNvGrpSpPr/>
          <p:nvPr/>
        </p:nvGrpSpPr>
        <p:grpSpPr>
          <a:xfrm>
            <a:off x="5820772" y="2677484"/>
            <a:ext cx="2287806" cy="1417397"/>
            <a:chOff x="7496175" y="4293164"/>
            <a:chExt cx="2287806" cy="1417397"/>
          </a:xfrm>
        </p:grpSpPr>
        <p:sp>
          <p:nvSpPr>
            <p:cNvPr id="12" name="TextBox 11"/>
            <p:cNvSpPr txBox="1"/>
            <p:nvPr/>
          </p:nvSpPr>
          <p:spPr>
            <a:xfrm>
              <a:off x="7496175" y="4293164"/>
              <a:ext cx="1439818" cy="738664"/>
            </a:xfrm>
            <a:prstGeom prst="rect">
              <a:avLst/>
            </a:prstGeom>
            <a:noFill/>
          </p:spPr>
          <p:txBody>
            <a:bodyPr wrap="none" rtlCol="0">
              <a:spAutoFit/>
            </a:bodyPr>
            <a:lstStyle/>
            <a:p>
              <a:r>
                <a:rPr lang="es-MX" dirty="0">
                  <a:latin typeface="EMprint" pitchFamily="18" charset="0"/>
                </a:rPr>
                <a:t>D</a:t>
              </a:r>
              <a:r>
                <a:rPr lang="es-MX" b="0" i="0" dirty="0">
                  <a:latin typeface="EMprint" pitchFamily="18" charset="0"/>
                </a:rPr>
                <a:t>esempeño</a:t>
              </a:r>
            </a:p>
            <a:p>
              <a:r>
                <a:rPr lang="es-MX" sz="2400" b="1" dirty="0">
                  <a:latin typeface="EMprint" pitchFamily="18" charset="0"/>
                </a:rPr>
                <a:t>p</a:t>
              </a:r>
              <a:r>
                <a:rPr lang="es-MX" sz="2400" b="1" dirty="0" smtClean="0">
                  <a:latin typeface="EMprint" pitchFamily="18" charset="0"/>
                </a:rPr>
                <a:t>robado</a:t>
              </a:r>
              <a:r>
                <a:rPr lang="es-MX" sz="2400" b="1" dirty="0">
                  <a:latin typeface="EMprint" pitchFamily="18" charset="0"/>
                </a:rPr>
                <a:t>.</a:t>
              </a:r>
              <a:endParaRPr lang="es-MX" sz="2400" b="1" i="0" dirty="0">
                <a:latin typeface="EMprint" pitchFamily="18" charset="0"/>
              </a:endParaRPr>
            </a:p>
          </p:txBody>
        </p:sp>
        <p:sp>
          <p:nvSpPr>
            <p:cNvPr id="15" name="TextBox 14"/>
            <p:cNvSpPr txBox="1"/>
            <p:nvPr/>
          </p:nvSpPr>
          <p:spPr>
            <a:xfrm>
              <a:off x="7496175" y="5187341"/>
              <a:ext cx="2172390" cy="523220"/>
            </a:xfrm>
            <a:prstGeom prst="rect">
              <a:avLst/>
            </a:prstGeom>
            <a:noFill/>
          </p:spPr>
          <p:txBody>
            <a:bodyPr wrap="none" rtlCol="0">
              <a:spAutoFit/>
            </a:bodyPr>
            <a:lstStyle/>
            <a:p>
              <a:r>
                <a:rPr lang="es-MX" sz="2800" b="1" i="0" dirty="0">
                  <a:latin typeface="EMprint" pitchFamily="18" charset="0"/>
                </a:rPr>
                <a:t>excepcional.</a:t>
              </a:r>
            </a:p>
          </p:txBody>
        </p:sp>
        <p:sp>
          <p:nvSpPr>
            <p:cNvPr id="16" name="TextBox 15"/>
            <p:cNvSpPr txBox="1"/>
            <p:nvPr/>
          </p:nvSpPr>
          <p:spPr>
            <a:xfrm>
              <a:off x="7496175" y="4997089"/>
              <a:ext cx="2287806" cy="369332"/>
            </a:xfrm>
            <a:prstGeom prst="rect">
              <a:avLst/>
            </a:prstGeom>
            <a:noFill/>
          </p:spPr>
          <p:txBody>
            <a:bodyPr wrap="none" rtlCol="0">
              <a:spAutoFit/>
            </a:bodyPr>
            <a:lstStyle/>
            <a:p>
              <a:r>
                <a:rPr lang="es-MX" dirty="0">
                  <a:latin typeface="EMprint" pitchFamily="18" charset="0"/>
                </a:rPr>
                <a:t>P</a:t>
              </a:r>
              <a:r>
                <a:rPr lang="es-MX" b="0" i="0" dirty="0">
                  <a:latin typeface="EMprint" pitchFamily="18" charset="0"/>
                </a:rPr>
                <a:t>rotección del motor</a:t>
              </a:r>
            </a:p>
          </p:txBody>
        </p:sp>
      </p:grpSp>
      <p:grpSp>
        <p:nvGrpSpPr>
          <p:cNvPr id="17" name="Group 16"/>
          <p:cNvGrpSpPr/>
          <p:nvPr/>
        </p:nvGrpSpPr>
        <p:grpSpPr>
          <a:xfrm>
            <a:off x="3153105" y="2717338"/>
            <a:ext cx="2536147" cy="1307749"/>
            <a:chOff x="3825795" y="777526"/>
            <a:chExt cx="2246893" cy="1307749"/>
          </a:xfrm>
        </p:grpSpPr>
        <p:sp>
          <p:nvSpPr>
            <p:cNvPr id="11" name="TextBox 10"/>
            <p:cNvSpPr txBox="1"/>
            <p:nvPr/>
          </p:nvSpPr>
          <p:spPr>
            <a:xfrm>
              <a:off x="3825795" y="777526"/>
              <a:ext cx="2246893" cy="590931"/>
            </a:xfrm>
            <a:prstGeom prst="rect">
              <a:avLst/>
            </a:prstGeom>
            <a:noFill/>
          </p:spPr>
          <p:txBody>
            <a:bodyPr wrap="square" rtlCol="0">
              <a:spAutoFit/>
            </a:bodyPr>
            <a:lstStyle/>
            <a:p>
              <a:pPr>
                <a:lnSpc>
                  <a:spcPct val="90000"/>
                </a:lnSpc>
              </a:pPr>
              <a:r>
                <a:rPr lang="es-MX" b="0" i="0" dirty="0">
                  <a:latin typeface="EMprint" pitchFamily="18" charset="0"/>
                </a:rPr>
                <a:t>Respaldado por </a:t>
              </a:r>
              <a:r>
                <a:rPr lang="es-MX" b="0" i="0" strike="sngStrike" dirty="0">
                  <a:latin typeface="EMprint" pitchFamily="18" charset="0"/>
                </a:rPr>
                <a:t> </a:t>
              </a:r>
              <a:r>
                <a:rPr lang="en" dirty="0"/>
                <a:t/>
              </a:r>
              <a:br>
                <a:rPr lang="en" dirty="0"/>
              </a:br>
              <a:r>
                <a:rPr lang="es-MX" b="1" i="0" dirty="0">
                  <a:latin typeface="EMprint" pitchFamily="18" charset="0"/>
                </a:rPr>
                <a:t>millones</a:t>
              </a:r>
              <a:r>
                <a:rPr lang="es-MX" b="0" i="0" dirty="0">
                  <a:latin typeface="EMprint" pitchFamily="18" charset="0"/>
                </a:rPr>
                <a:t> de</a:t>
              </a:r>
            </a:p>
          </p:txBody>
        </p:sp>
        <p:sp>
          <p:nvSpPr>
            <p:cNvPr id="18" name="TextBox 17"/>
            <p:cNvSpPr txBox="1"/>
            <p:nvPr/>
          </p:nvSpPr>
          <p:spPr>
            <a:xfrm>
              <a:off x="3825795" y="1245045"/>
              <a:ext cx="2027237" cy="840230"/>
            </a:xfrm>
            <a:prstGeom prst="rect">
              <a:avLst/>
            </a:prstGeom>
            <a:noFill/>
          </p:spPr>
          <p:txBody>
            <a:bodyPr wrap="square" rtlCol="0">
              <a:spAutoFit/>
            </a:bodyPr>
            <a:lstStyle/>
            <a:p>
              <a:pPr>
                <a:lnSpc>
                  <a:spcPct val="90000"/>
                </a:lnSpc>
              </a:pPr>
              <a:r>
                <a:rPr lang="es-MX" b="0" i="0" dirty="0">
                  <a:latin typeface="EMprint" pitchFamily="18" charset="0"/>
                </a:rPr>
                <a:t>profesionales del transporte alrededor del mundo </a:t>
              </a:r>
              <a:endParaRPr lang="es-MX" b="0" i="0" strike="sngStrike" dirty="0">
                <a:latin typeface="EMprint" pitchFamily="18" charset="0"/>
              </a:endParaRPr>
            </a:p>
          </p:txBody>
        </p:sp>
      </p:grpSp>
      <p:sp>
        <p:nvSpPr>
          <p:cNvPr id="20" name="Rectangle 19"/>
          <p:cNvSpPr/>
          <p:nvPr/>
        </p:nvSpPr>
        <p:spPr>
          <a:xfrm>
            <a:off x="442443" y="2630476"/>
            <a:ext cx="2638930" cy="2036774"/>
          </a:xfrm>
          <a:prstGeom prst="rect">
            <a:avLst/>
          </a:prstGeom>
          <a:noFill/>
          <a:ln w="6350">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23" name="Rectangle 22"/>
          <p:cNvSpPr/>
          <p:nvPr/>
        </p:nvSpPr>
        <p:spPr>
          <a:xfrm>
            <a:off x="5720303" y="2630476"/>
            <a:ext cx="2638930" cy="2036774"/>
          </a:xfrm>
          <a:prstGeom prst="rect">
            <a:avLst/>
          </a:prstGeom>
          <a:noFill/>
          <a:ln w="6350">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Slide Number Placeholder 9"/>
          <p:cNvSpPr>
            <a:spLocks noGrp="1"/>
          </p:cNvSpPr>
          <p:nvPr>
            <p:ph type="sldNum" sz="quarter" idx="11"/>
          </p:nvPr>
        </p:nvSpPr>
        <p:spPr>
          <a:xfrm>
            <a:off x="8491221" y="4983515"/>
            <a:ext cx="297179" cy="131445"/>
          </a:xfrm>
        </p:spPr>
        <p:txBody>
          <a:bodyPr/>
          <a:lstStyle/>
          <a:p>
            <a:pPr algn="r"/>
            <a:fld id="{6BCEAF00-35EE-2349-AC37-D94588E1CC52}" type="slidenum">
              <a:rPr lang="en-US" smtClean="0"/>
              <a:pPr algn="r"/>
              <a:t>24</a:t>
            </a:fld>
            <a:endParaRPr lang="en-US" dirty="0"/>
          </a:p>
        </p:txBody>
      </p:sp>
      <p:pic>
        <p:nvPicPr>
          <p:cNvPr id="25" name="Picture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0814" y="437984"/>
            <a:ext cx="1221389" cy="1304666"/>
          </a:xfrm>
          <a:prstGeom prst="rect">
            <a:avLst/>
          </a:prstGeom>
        </p:spPr>
      </p:pic>
      <p:sp>
        <p:nvSpPr>
          <p:cNvPr id="26" name="TextBox 25"/>
          <p:cNvSpPr txBox="1"/>
          <p:nvPr/>
        </p:nvSpPr>
        <p:spPr>
          <a:xfrm>
            <a:off x="6616700" y="1873915"/>
            <a:ext cx="1818454" cy="674031"/>
          </a:xfrm>
          <a:prstGeom prst="rect">
            <a:avLst/>
          </a:prstGeom>
          <a:noFill/>
        </p:spPr>
        <p:txBody>
          <a:bodyPr wrap="square" rtlCol="0">
            <a:spAutoFit/>
          </a:bodyPr>
          <a:lstStyle/>
          <a:p>
            <a:pPr>
              <a:lnSpc>
                <a:spcPct val="90000"/>
              </a:lnSpc>
            </a:pPr>
            <a:r>
              <a:rPr lang="es-MX" sz="1400" b="0" i="0" dirty="0">
                <a:solidFill>
                  <a:srgbClr val="5A5A5A"/>
                </a:solidFill>
                <a:latin typeface="EMprint" pitchFamily="18" charset="0"/>
              </a:rPr>
              <a:t>Brindando más de 90 años de protección comprobada</a:t>
            </a:r>
          </a:p>
        </p:txBody>
      </p:sp>
    </p:spTree>
    <p:extLst>
      <p:ext uri="{BB962C8B-B14F-4D97-AF65-F5344CB8AC3E}">
        <p14:creationId xmlns:p14="http://schemas.microsoft.com/office/powerpoint/2010/main" val="3666585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7189" y="982266"/>
            <a:ext cx="6018212" cy="3609975"/>
          </a:xfrm>
        </p:spPr>
        <p:txBody>
          <a:bodyPr/>
          <a:lstStyle/>
          <a:p>
            <a:pPr marL="0" lvl="1" indent="0">
              <a:lnSpc>
                <a:spcPct val="90000"/>
              </a:lnSpc>
              <a:spcBef>
                <a:spcPct val="0"/>
              </a:spcBef>
              <a:buSzPct val="80000"/>
              <a:buNone/>
            </a:pPr>
            <a:r>
              <a:rPr lang="es-MX" b="1" i="0" dirty="0">
                <a:solidFill>
                  <a:schemeClr val="tx1"/>
                </a:solidFill>
              </a:rPr>
              <a:t>Nuestra experiencia va más allá de nuestros productos de primera calidad. Como expertos en la industria del transporte, ofrecemos nuestros servicios y soporte al cliente para ayudar a las flotillas a manejar sus negocios </a:t>
            </a:r>
            <a:br>
              <a:rPr lang="es-MX" b="1" i="0" dirty="0">
                <a:solidFill>
                  <a:schemeClr val="tx1"/>
                </a:solidFill>
              </a:rPr>
            </a:br>
            <a:r>
              <a:rPr lang="es-MX" b="1" i="0" dirty="0">
                <a:solidFill>
                  <a:schemeClr val="tx1"/>
                </a:solidFill>
              </a:rPr>
              <a:t>con confianza.</a:t>
            </a:r>
          </a:p>
          <a:p>
            <a:pPr marL="285750" lvl="1" indent="-285750">
              <a:lnSpc>
                <a:spcPct val="90000"/>
              </a:lnSpc>
              <a:spcBef>
                <a:spcPts val="1200"/>
              </a:spcBef>
              <a:buFont typeface="Arial" panose="020B0604020202020204" pitchFamily="34" charset="0"/>
              <a:buChar char="•"/>
            </a:pPr>
            <a:r>
              <a:rPr lang="es-MX" dirty="0">
                <a:solidFill>
                  <a:schemeClr val="tx1"/>
                </a:solidFill>
              </a:rPr>
              <a:t>El análisis de lubricante Mobil </a:t>
            </a:r>
            <a:r>
              <a:rPr lang="es-MX" dirty="0" err="1">
                <a:solidFill>
                  <a:schemeClr val="tx1"/>
                </a:solidFill>
              </a:rPr>
              <a:t>Serv</a:t>
            </a:r>
            <a:r>
              <a:rPr lang="es-MX" sz="600" baseline="100000" dirty="0" err="1">
                <a:solidFill>
                  <a:schemeClr val="tx1"/>
                </a:solidFill>
              </a:rPr>
              <a:t>SM</a:t>
            </a:r>
            <a:r>
              <a:rPr lang="es-MX" dirty="0">
                <a:solidFill>
                  <a:schemeClr val="tx1"/>
                </a:solidFill>
              </a:rPr>
              <a:t>, es una plataforma para análisis de tendencias de aceites usados</a:t>
            </a:r>
            <a:endParaRPr lang="es-MX" b="0" i="0" strike="sngStrike" dirty="0">
              <a:solidFill>
                <a:schemeClr val="tx1"/>
              </a:solidFill>
            </a:endParaRPr>
          </a:p>
          <a:p>
            <a:pPr marL="285750" lvl="1" indent="-285750">
              <a:lnSpc>
                <a:spcPct val="90000"/>
              </a:lnSpc>
              <a:spcBef>
                <a:spcPts val="1200"/>
              </a:spcBef>
              <a:buFont typeface="Arial" panose="020B0604020202020204" pitchFamily="34" charset="0"/>
              <a:buChar char="•"/>
            </a:pPr>
            <a:r>
              <a:rPr lang="es-MX" b="0" i="0" dirty="0">
                <a:solidFill>
                  <a:schemeClr val="tx1"/>
                </a:solidFill>
              </a:rPr>
              <a:t>Análisis del Costo Total de Propiedad (TCO, por sus siglas en inglés)</a:t>
            </a:r>
          </a:p>
          <a:p>
            <a:pPr marL="285750" lvl="1" indent="-285750">
              <a:lnSpc>
                <a:spcPct val="90000"/>
              </a:lnSpc>
              <a:spcBef>
                <a:spcPts val="1200"/>
              </a:spcBef>
              <a:buFont typeface="Arial" panose="020B0604020202020204" pitchFamily="34" charset="0"/>
              <a:buChar char="•"/>
            </a:pPr>
            <a:r>
              <a:rPr lang="es-MX" b="0" i="0" dirty="0">
                <a:solidFill>
                  <a:schemeClr val="tx1"/>
                </a:solidFill>
              </a:rPr>
              <a:t>Una red de distribuidores de clase mundial dedicados a brindar</a:t>
            </a:r>
            <a:r>
              <a:rPr lang="es-MX" dirty="0">
                <a:solidFill>
                  <a:schemeClr val="tx1"/>
                </a:solidFill>
              </a:rPr>
              <a:t> </a:t>
            </a:r>
            <a:r>
              <a:rPr lang="es-MX" b="0" i="0" dirty="0">
                <a:solidFill>
                  <a:schemeClr val="tx1"/>
                </a:solidFill>
              </a:rPr>
              <a:t>soporte técnico para todas sus necesidades de lubricación y refrigerantes</a:t>
            </a:r>
          </a:p>
          <a:p>
            <a:pPr marL="285750" lvl="1" indent="-285750">
              <a:lnSpc>
                <a:spcPct val="90000"/>
              </a:lnSpc>
              <a:spcBef>
                <a:spcPts val="1200"/>
              </a:spcBef>
              <a:buFont typeface="Arial" panose="020B0604020202020204" pitchFamily="34" charset="0"/>
              <a:buChar char="•"/>
            </a:pPr>
            <a:r>
              <a:rPr lang="es-MX" b="0" i="0" dirty="0">
                <a:solidFill>
                  <a:schemeClr val="tx1"/>
                </a:solidFill>
              </a:rPr>
              <a:t>Programa optimizado de intervalos de cambio de aceite: aprovechando datos científicos, nuestros lubricantes Mobil Delvac</a:t>
            </a:r>
            <a:r>
              <a:rPr lang="es-MX" sz="1200" b="0" i="0" baseline="30000" dirty="0">
                <a:solidFill>
                  <a:schemeClr val="tx1"/>
                </a:solidFill>
              </a:rPr>
              <a:t>™</a:t>
            </a:r>
            <a:r>
              <a:rPr lang="es-MX" b="0" i="0" dirty="0">
                <a:solidFill>
                  <a:schemeClr val="tx1"/>
                </a:solidFill>
              </a:rPr>
              <a:t> y nuestro equipo de ingenieros de campo se han asociado con múltiples flotillas para ayudarles a desarrollar un intervalo de servicio de mantenimiento que optimice los ODI y asegure que obtengan el máximo beneficio del equipo</a:t>
            </a:r>
          </a:p>
        </p:txBody>
      </p:sp>
      <p:sp>
        <p:nvSpPr>
          <p:cNvPr id="3" name="Title 2"/>
          <p:cNvSpPr>
            <a:spLocks noGrp="1"/>
          </p:cNvSpPr>
          <p:nvPr>
            <p:ph type="title"/>
          </p:nvPr>
        </p:nvSpPr>
        <p:spPr/>
        <p:txBody>
          <a:bodyPr/>
          <a:lstStyle/>
          <a:p>
            <a:r>
              <a:rPr lang="es-MX" sz="2600" b="0" i="0" dirty="0"/>
              <a:t>Apoyando el bienestar y el éxito en los negocios</a:t>
            </a:r>
          </a:p>
        </p:txBody>
      </p:sp>
      <p:sp>
        <p:nvSpPr>
          <p:cNvPr id="5" name="Slide Number Placeholder 4"/>
          <p:cNvSpPr>
            <a:spLocks noGrp="1"/>
          </p:cNvSpPr>
          <p:nvPr>
            <p:ph type="sldNum" sz="quarter" idx="11"/>
          </p:nvPr>
        </p:nvSpPr>
        <p:spPr/>
        <p:txBody>
          <a:bodyPr/>
          <a:lstStyle/>
          <a:p>
            <a:pPr algn="r"/>
            <a:fld id="{6BCEAF00-35EE-2349-AC37-D94588E1CC52}" type="slidenum">
              <a:rPr lang="en-US" smtClean="0"/>
              <a:pPr algn="r"/>
              <a:t>25</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0814" y="791766"/>
            <a:ext cx="1221389" cy="1304666"/>
          </a:xfrm>
          <a:prstGeom prst="rect">
            <a:avLst/>
          </a:prstGeom>
        </p:spPr>
      </p:pic>
      <p:sp>
        <p:nvSpPr>
          <p:cNvPr id="9" name="TextBox 8"/>
          <p:cNvSpPr txBox="1"/>
          <p:nvPr/>
        </p:nvSpPr>
        <p:spPr>
          <a:xfrm>
            <a:off x="6616700" y="2227697"/>
            <a:ext cx="1818454" cy="674031"/>
          </a:xfrm>
          <a:prstGeom prst="rect">
            <a:avLst/>
          </a:prstGeom>
          <a:noFill/>
        </p:spPr>
        <p:txBody>
          <a:bodyPr wrap="square" rtlCol="0">
            <a:spAutoFit/>
          </a:bodyPr>
          <a:lstStyle/>
          <a:p>
            <a:pPr>
              <a:lnSpc>
                <a:spcPct val="90000"/>
              </a:lnSpc>
            </a:pPr>
            <a:r>
              <a:rPr lang="es-MX" sz="1400" b="0" i="0" dirty="0">
                <a:solidFill>
                  <a:srgbClr val="5A5A5A"/>
                </a:solidFill>
                <a:latin typeface="EMprint" pitchFamily="18" charset="0"/>
              </a:rPr>
              <a:t>Brindando más de 90 años de protección comprobada</a:t>
            </a:r>
          </a:p>
        </p:txBody>
      </p:sp>
    </p:spTree>
    <p:extLst>
      <p:ext uri="{BB962C8B-B14F-4D97-AF65-F5344CB8AC3E}">
        <p14:creationId xmlns:p14="http://schemas.microsoft.com/office/powerpoint/2010/main" val="1623049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59143" y="834293"/>
            <a:ext cx="3716338" cy="1553308"/>
          </a:xfrm>
          <a:noFill/>
          <a:ln>
            <a:noFill/>
          </a:ln>
        </p:spPr>
        <p:txBody>
          <a:bodyPr vert="horz" wrap="square" lIns="0" tIns="0" rIns="0" bIns="0" numCol="1" anchor="t" anchorCtr="0" compatLnSpc="1">
            <a:prstTxWarp prst="textNoShape">
              <a:avLst/>
            </a:prstTxWarp>
          </a:bodyPr>
          <a:lstStyle/>
          <a:p>
            <a:pPr marL="0" indent="0">
              <a:lnSpc>
                <a:spcPct val="90000"/>
              </a:lnSpc>
              <a:spcBef>
                <a:spcPts val="1200"/>
              </a:spcBef>
              <a:buNone/>
            </a:pPr>
            <a:r>
              <a:rPr lang="es-MX" sz="1400" b="1" i="0" dirty="0">
                <a:solidFill>
                  <a:schemeClr val="tx1"/>
                </a:solidFill>
              </a:rPr>
              <a:t>¿Quiénes somos?</a:t>
            </a:r>
          </a:p>
          <a:p>
            <a:pPr marL="0" indent="0">
              <a:lnSpc>
                <a:spcPct val="90000"/>
              </a:lnSpc>
              <a:spcBef>
                <a:spcPts val="600"/>
              </a:spcBef>
              <a:buNone/>
            </a:pPr>
            <a:r>
              <a:rPr lang="es-MX" sz="1200" b="0" i="0" dirty="0">
                <a:solidFill>
                  <a:schemeClr val="tx1"/>
                </a:solidFill>
              </a:rPr>
              <a:t>Somos una red global de ingenieros y profesionales que ayudan a los propietarios y operadores de flotas a obtener el máximo rendimiento de sus equipos. Nuestro conocimiento, desarrollo técnico; así como; nuestra asociación con los principales OEM, nuestros productos y servicios de clase mundial nos han convertido en un líder de la industria.</a:t>
            </a:r>
          </a:p>
        </p:txBody>
      </p:sp>
      <p:sp>
        <p:nvSpPr>
          <p:cNvPr id="3" name="Title 2"/>
          <p:cNvSpPr>
            <a:spLocks noGrp="1"/>
          </p:cNvSpPr>
          <p:nvPr>
            <p:ph type="title"/>
          </p:nvPr>
        </p:nvSpPr>
        <p:spPr/>
        <p:txBody>
          <a:bodyPr/>
          <a:lstStyle/>
          <a:p>
            <a:r>
              <a:rPr lang="es-MX" sz="2400" b="0" i="0" dirty="0"/>
              <a:t>Expertos de la industria del transporte </a:t>
            </a:r>
            <a:endParaRPr lang="es-MX" sz="2400" b="0" i="0" strike="sngStrike" dirty="0"/>
          </a:p>
        </p:txBody>
      </p:sp>
      <p:sp>
        <p:nvSpPr>
          <p:cNvPr id="16" name="Content Placeholder 8"/>
          <p:cNvSpPr txBox="1">
            <a:spLocks/>
          </p:cNvSpPr>
          <p:nvPr/>
        </p:nvSpPr>
        <p:spPr bwMode="auto">
          <a:xfrm>
            <a:off x="359143" y="2400559"/>
            <a:ext cx="3446949" cy="863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rgbClr val="000000"/>
                </a:solidFill>
                <a:latin typeface="+mn-lt"/>
                <a:ea typeface="EMprint" panose="020B0503020204020204" pitchFamily="34" charset="0"/>
                <a:cs typeface="EMprint"/>
              </a:defRPr>
            </a:lvl1pPr>
            <a:lvl2pPr marL="405359" indent="-202680" algn="l" defTabSz="408194" rtl="0" eaLnBrk="1" fontAlgn="base" hangingPunct="1">
              <a:spcBef>
                <a:spcPts val="536"/>
              </a:spcBef>
              <a:spcAft>
                <a:spcPct val="0"/>
              </a:spcAft>
              <a:buFont typeface="Arial" charset="0"/>
              <a:buChar char="•"/>
              <a:defRPr sz="1400" kern="1200">
                <a:solidFill>
                  <a:srgbClr val="000000"/>
                </a:solidFill>
                <a:latin typeface="+mn-lt"/>
                <a:ea typeface="EMprint" panose="020B0503020204020204" pitchFamily="34" charset="0"/>
                <a:cs typeface="+mn-cs"/>
              </a:defRPr>
            </a:lvl2pPr>
            <a:lvl3pPr marL="615126" indent="-209766" algn="l" defTabSz="408194"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3pPr>
            <a:lvl4pPr marL="817806" indent="-202680" algn="l" defTabSz="508826"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4pPr>
            <a:lvl5pPr marL="1020485" indent="-202680" algn="l" defTabSz="408194"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90000"/>
              </a:lnSpc>
              <a:spcBef>
                <a:spcPts val="1200"/>
              </a:spcBef>
              <a:buNone/>
            </a:pPr>
            <a:r>
              <a:rPr lang="es-MX" sz="1400" b="1" i="0" dirty="0">
                <a:solidFill>
                  <a:schemeClr val="tx1"/>
                </a:solidFill>
              </a:rPr>
              <a:t>¿Qué hacemos?</a:t>
            </a:r>
          </a:p>
          <a:p>
            <a:pPr marL="0" indent="0">
              <a:lnSpc>
                <a:spcPct val="90000"/>
              </a:lnSpc>
              <a:spcBef>
                <a:spcPts val="600"/>
              </a:spcBef>
              <a:buNone/>
            </a:pPr>
            <a:r>
              <a:rPr lang="es-MX" sz="1200" b="0" i="0" dirty="0">
                <a:solidFill>
                  <a:schemeClr val="tx1"/>
                </a:solidFill>
              </a:rPr>
              <a:t>Ofrecemos soluciones de energía que ayudan a nuestros clientes a tener éxito y mejorar su negocio.</a:t>
            </a:r>
          </a:p>
        </p:txBody>
      </p:sp>
      <p:sp>
        <p:nvSpPr>
          <p:cNvPr id="17" name="Content Placeholder 8"/>
          <p:cNvSpPr txBox="1">
            <a:spLocks/>
          </p:cNvSpPr>
          <p:nvPr/>
        </p:nvSpPr>
        <p:spPr bwMode="auto">
          <a:xfrm>
            <a:off x="359143" y="3175651"/>
            <a:ext cx="3490912" cy="1166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rgbClr val="000000"/>
                </a:solidFill>
                <a:latin typeface="+mn-lt"/>
                <a:ea typeface="EMprint" panose="020B0503020204020204" pitchFamily="34" charset="0"/>
                <a:cs typeface="EMprint"/>
              </a:defRPr>
            </a:lvl1pPr>
            <a:lvl2pPr marL="405359" indent="-202680" algn="l" defTabSz="408194" rtl="0" eaLnBrk="1" fontAlgn="base" hangingPunct="1">
              <a:spcBef>
                <a:spcPts val="536"/>
              </a:spcBef>
              <a:spcAft>
                <a:spcPct val="0"/>
              </a:spcAft>
              <a:buFont typeface="Arial" charset="0"/>
              <a:buChar char="•"/>
              <a:defRPr sz="1400" kern="1200">
                <a:solidFill>
                  <a:srgbClr val="000000"/>
                </a:solidFill>
                <a:latin typeface="+mn-lt"/>
                <a:ea typeface="EMprint" panose="020B0503020204020204" pitchFamily="34" charset="0"/>
                <a:cs typeface="+mn-cs"/>
              </a:defRPr>
            </a:lvl2pPr>
            <a:lvl3pPr marL="615126" indent="-209766" algn="l" defTabSz="408194"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3pPr>
            <a:lvl4pPr marL="817806" indent="-202680" algn="l" defTabSz="508826"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4pPr>
            <a:lvl5pPr marL="1020485" indent="-202680" algn="l" defTabSz="408194"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90000"/>
              </a:lnSpc>
              <a:spcBef>
                <a:spcPts val="1200"/>
              </a:spcBef>
              <a:buNone/>
            </a:pPr>
            <a:r>
              <a:rPr lang="es-MX" sz="1400" b="1" i="0" dirty="0">
                <a:solidFill>
                  <a:schemeClr val="tx1"/>
                </a:solidFill>
              </a:rPr>
              <a:t>¿Por qué lo hacemos?</a:t>
            </a:r>
          </a:p>
          <a:p>
            <a:pPr marL="0" indent="0">
              <a:lnSpc>
                <a:spcPct val="90000"/>
              </a:lnSpc>
              <a:spcBef>
                <a:spcPts val="600"/>
              </a:spcBef>
              <a:buNone/>
            </a:pPr>
            <a:r>
              <a:rPr lang="es-MX" sz="1200" b="0" i="0" dirty="0">
                <a:solidFill>
                  <a:schemeClr val="tx1"/>
                </a:solidFill>
              </a:rPr>
              <a:t>Porque el mundo está cambiando continuamente, cada vez más rápido y se mueve siempre hacia adelante, con vehículos comerciales que juegan un papel fundamental en el desarrollo económico y de las sociedades.</a:t>
            </a:r>
            <a:endParaRPr lang="es-MX" sz="1200" b="0" i="0" strike="sngStrike" dirty="0">
              <a:solidFill>
                <a:schemeClr val="tx1"/>
              </a:solidFill>
            </a:endParaRPr>
          </a:p>
        </p:txBody>
      </p:sp>
      <p:sp>
        <p:nvSpPr>
          <p:cNvPr id="18" name="Content Placeholder 8"/>
          <p:cNvSpPr txBox="1">
            <a:spLocks/>
          </p:cNvSpPr>
          <p:nvPr/>
        </p:nvSpPr>
        <p:spPr bwMode="auto">
          <a:xfrm>
            <a:off x="5235575" y="3175651"/>
            <a:ext cx="3317054" cy="1244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rgbClr val="000000"/>
                </a:solidFill>
                <a:latin typeface="+mn-lt"/>
                <a:ea typeface="EMprint" panose="020B0503020204020204" pitchFamily="34" charset="0"/>
                <a:cs typeface="EMprint"/>
              </a:defRPr>
            </a:lvl1pPr>
            <a:lvl2pPr marL="405359" indent="-202680" algn="l" defTabSz="408194" rtl="0" eaLnBrk="1" fontAlgn="base" hangingPunct="1">
              <a:spcBef>
                <a:spcPts val="536"/>
              </a:spcBef>
              <a:spcAft>
                <a:spcPct val="0"/>
              </a:spcAft>
              <a:buFont typeface="Arial" charset="0"/>
              <a:buChar char="•"/>
              <a:defRPr sz="1400" kern="1200">
                <a:solidFill>
                  <a:srgbClr val="000000"/>
                </a:solidFill>
                <a:latin typeface="+mn-lt"/>
                <a:ea typeface="EMprint" panose="020B0503020204020204" pitchFamily="34" charset="0"/>
                <a:cs typeface="+mn-cs"/>
              </a:defRPr>
            </a:lvl2pPr>
            <a:lvl3pPr marL="615126" indent="-209766" algn="l" defTabSz="408194"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3pPr>
            <a:lvl4pPr marL="817806" indent="-202680" algn="l" defTabSz="508826"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4pPr>
            <a:lvl5pPr marL="1020485" indent="-202680" algn="l" defTabSz="408194"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90000"/>
              </a:lnSpc>
              <a:spcBef>
                <a:spcPts val="1200"/>
              </a:spcBef>
              <a:buNone/>
            </a:pPr>
            <a:r>
              <a:rPr lang="es-MX" sz="1400" b="1" i="0" dirty="0">
                <a:solidFill>
                  <a:schemeClr val="tx1"/>
                </a:solidFill>
              </a:rPr>
              <a:t>¿Cómo lo hacemos?</a:t>
            </a:r>
          </a:p>
          <a:p>
            <a:pPr marL="0" indent="0">
              <a:lnSpc>
                <a:spcPct val="90000"/>
              </a:lnSpc>
              <a:spcBef>
                <a:spcPts val="1200"/>
              </a:spcBef>
              <a:buNone/>
            </a:pPr>
            <a:r>
              <a:rPr lang="es-MX" sz="1200" b="0" i="0" dirty="0">
                <a:solidFill>
                  <a:schemeClr val="tx1"/>
                </a:solidFill>
              </a:rPr>
              <a:t>A través de la continua investigación y desarrollo, la capacidad intelectual y colaboración de nuestros clientes, líderes de la industria y empresas del transporte.</a:t>
            </a:r>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26</a:t>
            </a:fld>
            <a:endParaRPr lang="en-US" dirty="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0814" y="791766"/>
            <a:ext cx="1221389" cy="1304666"/>
          </a:xfrm>
          <a:prstGeom prst="rect">
            <a:avLst/>
          </a:prstGeom>
        </p:spPr>
      </p:pic>
      <p:sp>
        <p:nvSpPr>
          <p:cNvPr id="13" name="TextBox 12"/>
          <p:cNvSpPr txBox="1"/>
          <p:nvPr/>
        </p:nvSpPr>
        <p:spPr>
          <a:xfrm>
            <a:off x="6616700" y="2227697"/>
            <a:ext cx="1818454" cy="674031"/>
          </a:xfrm>
          <a:prstGeom prst="rect">
            <a:avLst/>
          </a:prstGeom>
          <a:noFill/>
        </p:spPr>
        <p:txBody>
          <a:bodyPr wrap="square" rtlCol="0">
            <a:spAutoFit/>
          </a:bodyPr>
          <a:lstStyle/>
          <a:p>
            <a:pPr>
              <a:lnSpc>
                <a:spcPct val="90000"/>
              </a:lnSpc>
            </a:pPr>
            <a:r>
              <a:rPr lang="es-MX" sz="1400" b="0" i="0" dirty="0">
                <a:solidFill>
                  <a:srgbClr val="5A5A5A"/>
                </a:solidFill>
                <a:latin typeface="EMprint" pitchFamily="18" charset="0"/>
              </a:rPr>
              <a:t>Brindando más de 90 años de protección comprobada</a:t>
            </a:r>
          </a:p>
        </p:txBody>
      </p:sp>
    </p:spTree>
    <p:extLst>
      <p:ext uri="{BB962C8B-B14F-4D97-AF65-F5344CB8AC3E}">
        <p14:creationId xmlns:p14="http://schemas.microsoft.com/office/powerpoint/2010/main" val="3883134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sz="quarter" idx="10"/>
          </p:nvPr>
        </p:nvPicPr>
        <p:blipFill rotWithShape="1">
          <a:blip r:embed="rId2"/>
          <a:srcRect t="636" r="10603"/>
          <a:stretch/>
        </p:blipFill>
        <p:spPr>
          <a:xfrm>
            <a:off x="2724149" y="982264"/>
            <a:ext cx="2329811" cy="246578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 name="Título 2"/>
          <p:cNvSpPr>
            <a:spLocks noGrp="1"/>
          </p:cNvSpPr>
          <p:nvPr>
            <p:ph type="title"/>
          </p:nvPr>
        </p:nvSpPr>
        <p:spPr/>
        <p:txBody>
          <a:bodyPr/>
          <a:lstStyle/>
          <a:p>
            <a:r>
              <a:rPr lang="es-HN" dirty="0" smtClean="0"/>
              <a:t>Reportes de Beneficios</a:t>
            </a:r>
            <a:endParaRPr lang="es-HN" dirty="0"/>
          </a:p>
        </p:txBody>
      </p:sp>
      <p:sp>
        <p:nvSpPr>
          <p:cNvPr id="4" name="Marcador de número de diapositiva 3"/>
          <p:cNvSpPr>
            <a:spLocks noGrp="1"/>
          </p:cNvSpPr>
          <p:nvPr>
            <p:ph type="sldNum" sz="quarter" idx="11"/>
          </p:nvPr>
        </p:nvSpPr>
        <p:spPr/>
        <p:txBody>
          <a:bodyPr/>
          <a:lstStyle/>
          <a:p>
            <a:pPr algn="r"/>
            <a:fld id="{6BCEAF00-35EE-2349-AC37-D94588E1CC52}" type="slidenum">
              <a:rPr lang="en-US" smtClean="0"/>
              <a:pPr algn="r"/>
              <a:t>27</a:t>
            </a:fld>
            <a:endParaRPr lang="en-US" dirty="0"/>
          </a:p>
        </p:txBody>
      </p:sp>
      <p:pic>
        <p:nvPicPr>
          <p:cNvPr id="5" name="Imagen 4"/>
          <p:cNvPicPr>
            <a:picLocks noChangeAspect="1"/>
          </p:cNvPicPr>
          <p:nvPr/>
        </p:nvPicPr>
        <p:blipFill rotWithShape="1">
          <a:blip r:embed="rId3"/>
          <a:srcRect l="33273" t="18199" r="34523" b="9840"/>
          <a:stretch/>
        </p:blipFill>
        <p:spPr>
          <a:xfrm>
            <a:off x="737936" y="982267"/>
            <a:ext cx="2113176" cy="252293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4"/>
          <a:stretch>
            <a:fillRect/>
          </a:stretch>
        </p:blipFill>
        <p:spPr>
          <a:xfrm>
            <a:off x="6947636" y="994963"/>
            <a:ext cx="2099137" cy="252293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a:picLocks noChangeAspect="1"/>
          </p:cNvPicPr>
          <p:nvPr/>
        </p:nvPicPr>
        <p:blipFill>
          <a:blip r:embed="rId5"/>
          <a:stretch>
            <a:fillRect/>
          </a:stretch>
        </p:blipFill>
        <p:spPr>
          <a:xfrm>
            <a:off x="4963205" y="982264"/>
            <a:ext cx="1984431" cy="254833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08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8158" y="4652010"/>
            <a:ext cx="5687684" cy="307777"/>
          </a:xfrm>
          <a:prstGeom prst="rect">
            <a:avLst/>
          </a:prstGeom>
          <a:noFill/>
        </p:spPr>
        <p:txBody>
          <a:bodyPr wrap="square" rtlCol="0">
            <a:spAutoFit/>
          </a:bodyPr>
          <a:lstStyle/>
          <a:p>
            <a:r>
              <a:rPr lang="es-MX" sz="700" b="0" i="0" dirty="0">
                <a:solidFill>
                  <a:srgbClr val="000000"/>
                </a:solidFill>
                <a:latin typeface="EMprint" pitchFamily="18" charset="0"/>
              </a:rPr>
              <a:t>© 2016 ExxonMobil. Mobil, Delvac y Mobil Serv son marcas registradas, marcas comerciales o marcas de servicio de Exxon Mobil Corporation o una de sus subsidiarias. Las demás marcas que aparecen son propiedad de sus respectivos propietarios.</a:t>
            </a:r>
          </a:p>
        </p:txBody>
      </p:sp>
    </p:spTree>
    <p:extLst>
      <p:ext uri="{BB962C8B-B14F-4D97-AF65-F5344CB8AC3E}">
        <p14:creationId xmlns:p14="http://schemas.microsoft.com/office/powerpoint/2010/main" val="881007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7189" y="982266"/>
            <a:ext cx="4564855" cy="3609975"/>
          </a:xfrm>
          <a:noFill/>
          <a:ln>
            <a:noFill/>
          </a:ln>
        </p:spPr>
        <p:txBody>
          <a:bodyPr vert="horz" wrap="square" lIns="0" tIns="0" rIns="0" bIns="0" numCol="1" anchor="t" anchorCtr="0" compatLnSpc="1">
            <a:prstTxWarp prst="textNoShape">
              <a:avLst/>
            </a:prstTxWarp>
          </a:bodyPr>
          <a:lstStyle/>
          <a:p>
            <a:pPr>
              <a:spcBef>
                <a:spcPts val="1200"/>
              </a:spcBef>
              <a:buFont typeface="Arial" panose="020B0604020202020204" pitchFamily="34" charset="0"/>
              <a:buChar char="•"/>
            </a:pPr>
            <a:r>
              <a:rPr lang="es-MX" sz="2000" dirty="0"/>
              <a:t>El principal desafío para las flotillas y </a:t>
            </a:r>
            <a:br>
              <a:rPr lang="es-MX" sz="2000" dirty="0"/>
            </a:br>
            <a:r>
              <a:rPr lang="es-MX" sz="2000" dirty="0"/>
              <a:t>los conductores: son las exigencias de una industria en constante cambio</a:t>
            </a:r>
          </a:p>
          <a:p>
            <a:pPr>
              <a:spcBef>
                <a:spcPts val="1200"/>
              </a:spcBef>
              <a:buFont typeface="Arial" panose="020B0604020202020204" pitchFamily="34" charset="0"/>
              <a:buChar char="•"/>
            </a:pPr>
            <a:r>
              <a:rPr lang="es-MX" sz="2000" dirty="0"/>
              <a:t>Enfrentando el desafío: </a:t>
            </a:r>
            <a:r>
              <a:rPr lang="en" sz="2000" dirty="0"/>
              <a:t/>
            </a:r>
            <a:br>
              <a:rPr lang="en" sz="2000" dirty="0"/>
            </a:br>
            <a:r>
              <a:rPr lang="es-MX" sz="2000" dirty="0" err="1"/>
              <a:t>Mobil</a:t>
            </a:r>
            <a:r>
              <a:rPr lang="es-MX" sz="2000" dirty="0"/>
              <a:t> </a:t>
            </a:r>
            <a:r>
              <a:rPr lang="es-MX" sz="2000" dirty="0" err="1"/>
              <a:t>Delvac</a:t>
            </a:r>
            <a:r>
              <a:rPr lang="es-MX" sz="2000" dirty="0"/>
              <a:t>™ 1300 </a:t>
            </a:r>
            <a:r>
              <a:rPr lang="es-MX" sz="2000" dirty="0" err="1"/>
              <a:t>Super</a:t>
            </a:r>
            <a:r>
              <a:rPr lang="es-MX" sz="2000" dirty="0"/>
              <a:t> puede ayudarle a conducir su negocio </a:t>
            </a:r>
            <a:br>
              <a:rPr lang="es-MX" sz="2000" dirty="0"/>
            </a:br>
            <a:r>
              <a:rPr lang="es-MX" sz="2000" dirty="0"/>
              <a:t>con confianza</a:t>
            </a:r>
          </a:p>
          <a:p>
            <a:pPr>
              <a:spcBef>
                <a:spcPts val="1200"/>
              </a:spcBef>
              <a:buFont typeface="Arial" panose="020B0604020202020204" pitchFamily="34" charset="0"/>
            </a:pPr>
            <a:r>
              <a:rPr lang="es-MX" sz="2000" b="0" i="0" dirty="0">
                <a:solidFill>
                  <a:srgbClr val="000000"/>
                </a:solidFill>
              </a:rPr>
              <a:t>La evidencia: Pruebas de la industria</a:t>
            </a:r>
          </a:p>
          <a:p>
            <a:pPr>
              <a:spcBef>
                <a:spcPts val="1200"/>
              </a:spcBef>
              <a:buFont typeface="Arial" panose="020B0604020202020204" pitchFamily="34" charset="0"/>
              <a:buChar char="•"/>
            </a:pPr>
            <a:r>
              <a:rPr lang="es-MX" sz="2000" dirty="0"/>
              <a:t>El aceite de motor es sólo el comienzo...</a:t>
            </a:r>
          </a:p>
          <a:p>
            <a:pPr>
              <a:spcBef>
                <a:spcPts val="1200"/>
              </a:spcBef>
              <a:buFont typeface="Arial" panose="020B0604020202020204" pitchFamily="34" charset="0"/>
            </a:pPr>
            <a:endParaRPr lang="en-US" sz="2000" dirty="0"/>
          </a:p>
          <a:p>
            <a:pPr>
              <a:spcBef>
                <a:spcPts val="1200"/>
              </a:spcBef>
              <a:buFont typeface="Arial" panose="020B0604020202020204" pitchFamily="34" charset="0"/>
            </a:pPr>
            <a:endParaRPr lang="en-US" sz="2000" dirty="0"/>
          </a:p>
        </p:txBody>
      </p:sp>
      <p:sp>
        <p:nvSpPr>
          <p:cNvPr id="3" name="Title 2"/>
          <p:cNvSpPr>
            <a:spLocks noGrp="1"/>
          </p:cNvSpPr>
          <p:nvPr>
            <p:ph type="title"/>
          </p:nvPr>
        </p:nvSpPr>
        <p:spPr/>
        <p:txBody>
          <a:bodyPr/>
          <a:lstStyle/>
          <a:p>
            <a:r>
              <a:rPr lang="es-MX" sz="2600" b="0" i="0" dirty="0">
                <a:solidFill>
                  <a:srgbClr val="ED1C2E"/>
                </a:solidFill>
              </a:rPr>
              <a:t>Contenido</a:t>
            </a:r>
          </a:p>
        </p:txBody>
      </p:sp>
      <p:sp>
        <p:nvSpPr>
          <p:cNvPr id="6" name="Slide Number Placeholder 5"/>
          <p:cNvSpPr>
            <a:spLocks noGrp="1"/>
          </p:cNvSpPr>
          <p:nvPr>
            <p:ph type="sldNum" sz="quarter" idx="11"/>
          </p:nvPr>
        </p:nvSpPr>
        <p:spPr/>
        <p:txBody>
          <a:bodyPr/>
          <a:lstStyle/>
          <a:p>
            <a:pPr algn="r"/>
            <a:fld id="{6BCEAF00-35EE-2349-AC37-D94588E1CC52}" type="slidenum">
              <a:rPr lang="en-US" smtClean="0"/>
              <a:pPr algn="r"/>
              <a:t>3</a:t>
            </a:fld>
            <a:endParaRPr lang="en-US" dirty="0"/>
          </a:p>
        </p:txBody>
      </p:sp>
      <p:pic>
        <p:nvPicPr>
          <p:cNvPr id="8" name="Picture 7"/>
          <p:cNvPicPr>
            <a:picLocks noChangeAspect="1" noChangeArrowheads="1"/>
          </p:cNvPicPr>
          <p:nvPr/>
        </p:nvPicPr>
        <p:blipFill>
          <a:blip r:embed="rId3"/>
          <a:stretch>
            <a:fillRect/>
          </a:stretch>
        </p:blipFill>
        <p:spPr bwMode="auto">
          <a:xfrm>
            <a:off x="5792744" y="1381311"/>
            <a:ext cx="1834058" cy="231015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noChangeArrowheads="1"/>
          </p:cNvPicPr>
          <p:nvPr/>
        </p:nvPicPr>
        <p:blipFill>
          <a:blip r:embed="rId4"/>
          <a:stretch>
            <a:fillRect/>
          </a:stretch>
        </p:blipFill>
        <p:spPr bwMode="auto">
          <a:xfrm>
            <a:off x="7027783" y="2093322"/>
            <a:ext cx="1328349" cy="19776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56860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90" y="857250"/>
            <a:ext cx="8242900" cy="3429000"/>
          </a:xfrm>
        </p:spPr>
        <p:txBody>
          <a:bodyPr/>
          <a:lstStyle/>
          <a:p>
            <a:r>
              <a:rPr lang="es-MX" sz="5400" dirty="0">
                <a:solidFill>
                  <a:srgbClr val="FFFFFF"/>
                </a:solidFill>
              </a:rPr>
              <a:t>El principal desafío para las flotillas y los conductores</a:t>
            </a:r>
            <a:r>
              <a:rPr lang="es-MX" sz="5400" b="0" i="0" dirty="0">
                <a:solidFill>
                  <a:srgbClr val="FFFFFF"/>
                </a:solidFill>
              </a:rPr>
              <a:t>: </a:t>
            </a:r>
            <a:r>
              <a:rPr lang="en" sz="4000" dirty="0"/>
              <a:t/>
            </a:r>
            <a:br>
              <a:rPr lang="en" sz="4000" dirty="0"/>
            </a:br>
            <a:r>
              <a:rPr lang="es-MX" sz="3200" dirty="0">
                <a:solidFill>
                  <a:srgbClr val="FFFFFF"/>
                </a:solidFill>
              </a:rPr>
              <a:t>Las exigencias de una industria en </a:t>
            </a:r>
            <a:br>
              <a:rPr lang="es-MX" sz="3200" dirty="0">
                <a:solidFill>
                  <a:srgbClr val="FFFFFF"/>
                </a:solidFill>
              </a:rPr>
            </a:br>
            <a:r>
              <a:rPr lang="es-MX" sz="3200" dirty="0">
                <a:solidFill>
                  <a:srgbClr val="FFFFFF"/>
                </a:solidFill>
              </a:rPr>
              <a:t>constante cambio</a:t>
            </a:r>
          </a:p>
        </p:txBody>
      </p:sp>
    </p:spTree>
    <p:extLst>
      <p:ext uri="{BB962C8B-B14F-4D97-AF65-F5344CB8AC3E}">
        <p14:creationId xmlns:p14="http://schemas.microsoft.com/office/powerpoint/2010/main" val="4030099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667" r="55512"/>
          <a:stretch/>
        </p:blipFill>
        <p:spPr>
          <a:xfrm>
            <a:off x="6356350" y="0"/>
            <a:ext cx="2787650" cy="5143500"/>
          </a:xfrm>
          <a:prstGeom prst="rect">
            <a:avLst/>
          </a:prstGeom>
        </p:spPr>
      </p:pic>
      <p:sp>
        <p:nvSpPr>
          <p:cNvPr id="3" name="Content Placeholder 2"/>
          <p:cNvSpPr>
            <a:spLocks noGrp="1"/>
          </p:cNvSpPr>
          <p:nvPr>
            <p:ph sz="quarter" idx="10"/>
          </p:nvPr>
        </p:nvSpPr>
        <p:spPr>
          <a:xfrm>
            <a:off x="354015" y="1102917"/>
            <a:ext cx="5621336" cy="1322784"/>
          </a:xfrm>
        </p:spPr>
        <p:txBody>
          <a:bodyPr/>
          <a:lstStyle/>
          <a:p>
            <a:pPr marL="0" lvl="1" indent="0">
              <a:lnSpc>
                <a:spcPct val="90000"/>
              </a:lnSpc>
              <a:spcBef>
                <a:spcPct val="0"/>
              </a:spcBef>
              <a:buNone/>
            </a:pPr>
            <a:r>
              <a:rPr lang="es-MX" sz="1600" b="1" dirty="0">
                <a:cs typeface="EMprint"/>
              </a:rPr>
              <a:t>Las nuevas normas exigen mejoras para los vehículos y los motores que les permitan:</a:t>
            </a:r>
          </a:p>
          <a:p>
            <a:pPr marL="285750" lvl="1" indent="-285750">
              <a:lnSpc>
                <a:spcPct val="90000"/>
              </a:lnSpc>
              <a:spcBef>
                <a:spcPts val="600"/>
              </a:spcBef>
              <a:buFont typeface="Arial" panose="020B0604020202020204" pitchFamily="34" charset="0"/>
              <a:buChar char="•"/>
            </a:pPr>
            <a:r>
              <a:rPr lang="es-MX" sz="1200" dirty="0"/>
              <a:t>Mejorar el rendimiento del combustible</a:t>
            </a:r>
          </a:p>
          <a:p>
            <a:pPr marL="285750" lvl="1" indent="-285750">
              <a:lnSpc>
                <a:spcPct val="90000"/>
              </a:lnSpc>
              <a:spcBef>
                <a:spcPts val="600"/>
              </a:spcBef>
              <a:buFont typeface="Arial" panose="020B0604020202020204" pitchFamily="34" charset="0"/>
              <a:buChar char="•"/>
            </a:pPr>
            <a:r>
              <a:rPr lang="es-MX" sz="1200" dirty="0"/>
              <a:t>Ayudar a las flotillas a cumplir metas agresivas, relacionadas con la sostenibilidad</a:t>
            </a:r>
          </a:p>
          <a:p>
            <a:pPr marL="285750" lvl="1" indent="-285750">
              <a:lnSpc>
                <a:spcPct val="90000"/>
              </a:lnSpc>
              <a:spcBef>
                <a:spcPts val="600"/>
              </a:spcBef>
              <a:buFont typeface="Arial" panose="020B0604020202020204" pitchFamily="34" charset="0"/>
              <a:buChar char="•"/>
            </a:pPr>
            <a:r>
              <a:rPr lang="es-MX" sz="1200" dirty="0"/>
              <a:t>Reducir las emisiones de CO</a:t>
            </a:r>
            <a:r>
              <a:rPr lang="es-MX" sz="1200" baseline="-25000" dirty="0"/>
              <a:t>2</a:t>
            </a:r>
            <a:r>
              <a:rPr lang="es-MX" sz="1200" dirty="0"/>
              <a:t> y de gases de efecto invernadero</a:t>
            </a:r>
          </a:p>
        </p:txBody>
      </p:sp>
      <p:sp>
        <p:nvSpPr>
          <p:cNvPr id="2" name="Title 1"/>
          <p:cNvSpPr>
            <a:spLocks noGrp="1"/>
          </p:cNvSpPr>
          <p:nvPr>
            <p:ph type="title"/>
          </p:nvPr>
        </p:nvSpPr>
        <p:spPr>
          <a:xfrm>
            <a:off x="357190" y="220266"/>
            <a:ext cx="5411786" cy="571500"/>
          </a:xfrm>
        </p:spPr>
        <p:txBody>
          <a:bodyPr/>
          <a:lstStyle/>
          <a:p>
            <a:r>
              <a:rPr lang="es-MX" dirty="0"/>
              <a:t>Los estándares de la industria son más exigentes que nunca</a:t>
            </a:r>
          </a:p>
        </p:txBody>
      </p:sp>
      <p:sp>
        <p:nvSpPr>
          <p:cNvPr id="5" name="Slide Number Placeholder 4"/>
          <p:cNvSpPr>
            <a:spLocks noGrp="1"/>
          </p:cNvSpPr>
          <p:nvPr>
            <p:ph type="sldNum" sz="quarter" idx="11"/>
          </p:nvPr>
        </p:nvSpPr>
        <p:spPr/>
        <p:txBody>
          <a:bodyPr/>
          <a:lstStyle/>
          <a:p>
            <a:fld id="{6BCEAF00-35EE-2349-AC37-D94588E1CC52}" type="slidenum">
              <a:rPr lang="en-US" smtClean="0"/>
              <a:pPr/>
              <a:t>5</a:t>
            </a:fld>
            <a:endParaRPr lang="en-US" dirty="0"/>
          </a:p>
        </p:txBody>
      </p:sp>
      <p:sp>
        <p:nvSpPr>
          <p:cNvPr id="7" name="TextBox 6"/>
          <p:cNvSpPr txBox="1"/>
          <p:nvPr/>
        </p:nvSpPr>
        <p:spPr>
          <a:xfrm>
            <a:off x="251764" y="4480578"/>
            <a:ext cx="7422102" cy="184666"/>
          </a:xfrm>
          <a:prstGeom prst="rect">
            <a:avLst/>
          </a:prstGeom>
          <a:noFill/>
        </p:spPr>
        <p:txBody>
          <a:bodyPr wrap="square" rtlCol="0" anchor="b">
            <a:spAutoFit/>
          </a:bodyPr>
          <a:lstStyle/>
          <a:p>
            <a:r>
              <a:rPr lang="es-MX" sz="600" b="0" i="0" dirty="0">
                <a:solidFill>
                  <a:srgbClr val="000000"/>
                </a:solidFill>
                <a:latin typeface="EMprint" pitchFamily="18" charset="0"/>
              </a:rPr>
              <a:t>Fuente: http://www.c2es.org/federal/executive/vehicle-standards.</a:t>
            </a:r>
          </a:p>
        </p:txBody>
      </p:sp>
      <p:pic>
        <p:nvPicPr>
          <p:cNvPr id="6" name="图片 5"/>
          <p:cNvPicPr>
            <a:picLocks noChangeAspect="1"/>
          </p:cNvPicPr>
          <p:nvPr/>
        </p:nvPicPr>
        <p:blipFill>
          <a:blip r:embed="rId3"/>
          <a:stretch>
            <a:fillRect/>
          </a:stretch>
        </p:blipFill>
        <p:spPr>
          <a:xfrm>
            <a:off x="484187" y="2636837"/>
            <a:ext cx="4228616" cy="1836000"/>
          </a:xfrm>
          <a:prstGeom prst="rect">
            <a:avLst/>
          </a:prstGeom>
        </p:spPr>
      </p:pic>
      <p:sp>
        <p:nvSpPr>
          <p:cNvPr id="9" name="object 25"/>
          <p:cNvSpPr txBox="1"/>
          <p:nvPr/>
        </p:nvSpPr>
        <p:spPr>
          <a:xfrm>
            <a:off x="451466" y="2755578"/>
            <a:ext cx="183727" cy="1423467"/>
          </a:xfrm>
          <a:prstGeom prst="rect">
            <a:avLst/>
          </a:prstGeom>
        </p:spPr>
        <p:txBody>
          <a:bodyPr vert="horz" wrap="square" lIns="0" tIns="0" rIns="0" bIns="0" rtlCol="0">
            <a:spAutoFit/>
          </a:bodyPr>
          <a:lstStyle/>
          <a:p>
            <a:pPr algn="ctr">
              <a:lnSpc>
                <a:spcPct val="100000"/>
              </a:lnSpc>
            </a:pPr>
            <a:r>
              <a:rPr lang="es-MX" sz="700" b="0" i="0" dirty="0">
                <a:solidFill>
                  <a:srgbClr val="595958"/>
                </a:solidFill>
              </a:rPr>
              <a:t>7.8</a:t>
            </a:r>
          </a:p>
          <a:p>
            <a:pPr algn="ctr">
              <a:lnSpc>
                <a:spcPct val="100000"/>
              </a:lnSpc>
              <a:spcBef>
                <a:spcPts val="275"/>
              </a:spcBef>
            </a:pPr>
            <a:r>
              <a:rPr lang="es-MX" sz="700" b="0" i="0" dirty="0">
                <a:solidFill>
                  <a:srgbClr val="595958"/>
                </a:solidFill>
              </a:rPr>
              <a:t>7.6</a:t>
            </a:r>
          </a:p>
          <a:p>
            <a:pPr algn="ctr">
              <a:lnSpc>
                <a:spcPct val="100000"/>
              </a:lnSpc>
              <a:spcBef>
                <a:spcPts val="275"/>
              </a:spcBef>
            </a:pPr>
            <a:r>
              <a:rPr lang="es-MX" sz="700" b="0" i="0" dirty="0">
                <a:solidFill>
                  <a:srgbClr val="595958"/>
                </a:solidFill>
              </a:rPr>
              <a:t>7.4</a:t>
            </a:r>
          </a:p>
          <a:p>
            <a:pPr algn="ctr">
              <a:lnSpc>
                <a:spcPct val="100000"/>
              </a:lnSpc>
              <a:spcBef>
                <a:spcPts val="275"/>
              </a:spcBef>
            </a:pPr>
            <a:r>
              <a:rPr lang="es-MX" sz="700" b="0" i="0" dirty="0">
                <a:solidFill>
                  <a:srgbClr val="595958"/>
                </a:solidFill>
              </a:rPr>
              <a:t>7.2</a:t>
            </a:r>
          </a:p>
          <a:p>
            <a:pPr marL="67310" algn="ctr">
              <a:lnSpc>
                <a:spcPct val="100000"/>
              </a:lnSpc>
              <a:spcBef>
                <a:spcPts val="275"/>
              </a:spcBef>
            </a:pPr>
            <a:r>
              <a:rPr lang="es-MX" sz="700" b="0" i="0" dirty="0">
                <a:solidFill>
                  <a:srgbClr val="595958"/>
                </a:solidFill>
              </a:rPr>
              <a:t>7</a:t>
            </a:r>
          </a:p>
          <a:p>
            <a:pPr algn="ctr">
              <a:lnSpc>
                <a:spcPct val="100000"/>
              </a:lnSpc>
              <a:spcBef>
                <a:spcPts val="275"/>
              </a:spcBef>
            </a:pPr>
            <a:r>
              <a:rPr lang="es-MX" sz="700" b="0" i="0" dirty="0">
                <a:solidFill>
                  <a:srgbClr val="595958"/>
                </a:solidFill>
              </a:rPr>
              <a:t>6.8</a:t>
            </a:r>
          </a:p>
          <a:p>
            <a:pPr algn="ctr">
              <a:lnSpc>
                <a:spcPct val="100000"/>
              </a:lnSpc>
              <a:spcBef>
                <a:spcPts val="275"/>
              </a:spcBef>
            </a:pPr>
            <a:r>
              <a:rPr lang="es-MX" sz="700" b="0" i="0" dirty="0">
                <a:solidFill>
                  <a:srgbClr val="595958"/>
                </a:solidFill>
              </a:rPr>
              <a:t>6.6</a:t>
            </a:r>
          </a:p>
          <a:p>
            <a:pPr algn="ctr">
              <a:lnSpc>
                <a:spcPct val="100000"/>
              </a:lnSpc>
              <a:spcBef>
                <a:spcPts val="275"/>
              </a:spcBef>
            </a:pPr>
            <a:r>
              <a:rPr lang="es-MX" sz="700" b="0" i="0" dirty="0">
                <a:solidFill>
                  <a:srgbClr val="595958"/>
                </a:solidFill>
              </a:rPr>
              <a:t>6.4</a:t>
            </a:r>
          </a:p>
          <a:p>
            <a:pPr algn="ctr">
              <a:lnSpc>
                <a:spcPct val="100000"/>
              </a:lnSpc>
              <a:spcBef>
                <a:spcPts val="275"/>
              </a:spcBef>
            </a:pPr>
            <a:r>
              <a:rPr lang="es-MX" sz="700" b="0" i="0" dirty="0">
                <a:solidFill>
                  <a:srgbClr val="595958"/>
                </a:solidFill>
              </a:rPr>
              <a:t>6.2</a:t>
            </a:r>
          </a:p>
          <a:p>
            <a:pPr marL="67310" algn="ctr">
              <a:lnSpc>
                <a:spcPct val="100000"/>
              </a:lnSpc>
              <a:spcBef>
                <a:spcPts val="275"/>
              </a:spcBef>
            </a:pPr>
            <a:r>
              <a:rPr lang="es-MX" sz="700" b="0" i="0" dirty="0">
                <a:solidFill>
                  <a:srgbClr val="595958"/>
                </a:solidFill>
              </a:rPr>
              <a:t>6</a:t>
            </a:r>
          </a:p>
        </p:txBody>
      </p:sp>
      <p:sp>
        <p:nvSpPr>
          <p:cNvPr id="10" name="object 26"/>
          <p:cNvSpPr txBox="1"/>
          <p:nvPr/>
        </p:nvSpPr>
        <p:spPr>
          <a:xfrm>
            <a:off x="838200" y="2556510"/>
            <a:ext cx="3528848" cy="107722"/>
          </a:xfrm>
          <a:prstGeom prst="rect">
            <a:avLst/>
          </a:prstGeom>
        </p:spPr>
        <p:txBody>
          <a:bodyPr vert="horz" wrap="square" lIns="0" tIns="0" rIns="0" bIns="0" rtlCol="0">
            <a:spAutoFit/>
          </a:bodyPr>
          <a:lstStyle/>
          <a:p>
            <a:pPr marL="12700"/>
            <a:r>
              <a:rPr lang="es-MX" sz="700" b="1" dirty="0">
                <a:solidFill>
                  <a:srgbClr val="595958"/>
                </a:solidFill>
              </a:rPr>
              <a:t>Vehículos clase COV- 8 tendencias en el consumo de combustible</a:t>
            </a:r>
          </a:p>
        </p:txBody>
      </p:sp>
      <p:sp>
        <p:nvSpPr>
          <p:cNvPr id="11" name="object 32"/>
          <p:cNvSpPr txBox="1"/>
          <p:nvPr/>
        </p:nvSpPr>
        <p:spPr>
          <a:xfrm>
            <a:off x="2095500" y="4308067"/>
            <a:ext cx="2271548" cy="107722"/>
          </a:xfrm>
          <a:prstGeom prst="rect">
            <a:avLst/>
          </a:prstGeom>
        </p:spPr>
        <p:txBody>
          <a:bodyPr vert="horz" wrap="square" lIns="0" tIns="0" rIns="0" bIns="0" rtlCol="0">
            <a:spAutoFit/>
          </a:bodyPr>
          <a:lstStyle/>
          <a:p>
            <a:pPr marL="12700">
              <a:lnSpc>
                <a:spcPct val="100000"/>
              </a:lnSpc>
              <a:spcBef>
                <a:spcPts val="300"/>
              </a:spcBef>
            </a:pPr>
            <a:r>
              <a:rPr lang="es-MX" sz="700" b="0" i="0" dirty="0">
                <a:solidFill>
                  <a:srgbClr val="595958"/>
                </a:solidFill>
              </a:rPr>
              <a:t>Galones de combustible por 1,000 ton-milla</a:t>
            </a:r>
          </a:p>
        </p:txBody>
      </p:sp>
    </p:spTree>
    <p:extLst>
      <p:ext uri="{BB962C8B-B14F-4D97-AF65-F5344CB8AC3E}">
        <p14:creationId xmlns:p14="http://schemas.microsoft.com/office/powerpoint/2010/main" val="1621223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57189" y="1112520"/>
            <a:ext cx="8429625" cy="3479721"/>
          </a:xfrm>
        </p:spPr>
        <p:txBody>
          <a:bodyPr/>
          <a:lstStyle/>
          <a:p>
            <a:pPr marL="0" indent="0">
              <a:buNone/>
            </a:pPr>
            <a:r>
              <a:rPr lang="es-MX" b="1" dirty="0"/>
              <a:t>Temperaturas más altas en el </a:t>
            </a:r>
            <a:r>
              <a:rPr lang="es-MX" sz="1600" b="1" i="0" dirty="0">
                <a:solidFill>
                  <a:srgbClr val="000000"/>
                </a:solidFill>
              </a:rPr>
              <a:t>motor:</a:t>
            </a:r>
          </a:p>
          <a:p>
            <a:pPr marL="285750" lvl="1" indent="-285750">
              <a:lnSpc>
                <a:spcPct val="90000"/>
              </a:lnSpc>
              <a:spcBef>
                <a:spcPts val="600"/>
              </a:spcBef>
              <a:buFont typeface="Arial" panose="020B0604020202020204" pitchFamily="34" charset="0"/>
              <a:buChar char="•"/>
            </a:pPr>
            <a:r>
              <a:rPr lang="es-MX" sz="1600" dirty="0"/>
              <a:t>Permiten una mejor combustión en el cilindro y menos </a:t>
            </a:r>
            <a:r>
              <a:rPr lang="en" sz="1600" dirty="0"/>
              <a:t/>
            </a:r>
            <a:br>
              <a:rPr lang="en" sz="1600" dirty="0"/>
            </a:br>
            <a:r>
              <a:rPr lang="es-MX" sz="1600" dirty="0"/>
              <a:t>postratamiento </a:t>
            </a:r>
            <a:r>
              <a:rPr lang="es-MX" sz="1600" b="0" i="0" dirty="0">
                <a:solidFill>
                  <a:srgbClr val="000000"/>
                </a:solidFill>
              </a:rPr>
              <a:t>(EGR en particular).</a:t>
            </a:r>
          </a:p>
          <a:p>
            <a:pPr marL="0" indent="0">
              <a:buNone/>
            </a:pPr>
            <a:endParaRPr lang="en-US" b="1" dirty="0"/>
          </a:p>
          <a:p>
            <a:pPr marL="0" indent="0">
              <a:buNone/>
            </a:pPr>
            <a:r>
              <a:rPr lang="es-MX" sz="1600" b="1" i="0" dirty="0">
                <a:solidFill>
                  <a:srgbClr val="000000"/>
                </a:solidFill>
              </a:rPr>
              <a:t>Tolerancias más altas:</a:t>
            </a:r>
          </a:p>
          <a:p>
            <a:pPr marL="285750" lvl="1" indent="-285750">
              <a:lnSpc>
                <a:spcPct val="90000"/>
              </a:lnSpc>
              <a:spcBef>
                <a:spcPts val="600"/>
              </a:spcBef>
              <a:buFont typeface="Arial" panose="020B0604020202020204" pitchFamily="34" charset="0"/>
              <a:buChar char="•"/>
            </a:pPr>
            <a:r>
              <a:rPr lang="es-MX" sz="1600" b="0" i="0" dirty="0">
                <a:solidFill>
                  <a:srgbClr val="000000"/>
                </a:solidFill>
              </a:rPr>
              <a:t>Permiten mejorar el rendimiento de combustible.</a:t>
            </a:r>
          </a:p>
        </p:txBody>
      </p:sp>
      <p:sp>
        <p:nvSpPr>
          <p:cNvPr id="4" name="Title 3"/>
          <p:cNvSpPr>
            <a:spLocks noGrp="1"/>
          </p:cNvSpPr>
          <p:nvPr>
            <p:ph type="title"/>
          </p:nvPr>
        </p:nvSpPr>
        <p:spPr/>
        <p:txBody>
          <a:bodyPr/>
          <a:lstStyle/>
          <a:p>
            <a:r>
              <a:rPr lang="es-MX" sz="2600" b="0" i="0" dirty="0">
                <a:solidFill>
                  <a:srgbClr val="ED1C2E"/>
                </a:solidFill>
              </a:rPr>
              <a:t>La innovación del motor ha cambiado </a:t>
            </a:r>
            <a:r>
              <a:rPr lang="es-MX" sz="2600" b="0" i="0">
                <a:solidFill>
                  <a:srgbClr val="ED1C2E"/>
                </a:solidFill>
              </a:rPr>
              <a:t/>
            </a:r>
            <a:br>
              <a:rPr lang="es-MX" sz="2600" b="0" i="0">
                <a:solidFill>
                  <a:srgbClr val="ED1C2E"/>
                </a:solidFill>
              </a:rPr>
            </a:br>
            <a:r>
              <a:rPr lang="es-MX" sz="2600" b="0" i="0">
                <a:solidFill>
                  <a:srgbClr val="ED1C2E"/>
                </a:solidFill>
              </a:rPr>
              <a:t>las </a:t>
            </a:r>
            <a:r>
              <a:rPr lang="es-MX" sz="2600" b="0" i="0" dirty="0">
                <a:solidFill>
                  <a:srgbClr val="ED1C2E"/>
                </a:solidFill>
              </a:rPr>
              <a:t>tendencias del mercado</a:t>
            </a:r>
          </a:p>
        </p:txBody>
      </p:sp>
      <p:sp>
        <p:nvSpPr>
          <p:cNvPr id="3" name="Slide Number Placeholder 2"/>
          <p:cNvSpPr>
            <a:spLocks noGrp="1"/>
          </p:cNvSpPr>
          <p:nvPr>
            <p:ph type="sldNum" sz="quarter" idx="11"/>
          </p:nvPr>
        </p:nvSpPr>
        <p:spPr/>
        <p:txBody>
          <a:bodyPr/>
          <a:lstStyle/>
          <a:p>
            <a:pPr algn="r"/>
            <a:fld id="{6BCEAF00-35EE-2349-AC37-D94588E1CC52}" type="slidenum">
              <a:rPr lang="en-US" smtClean="0"/>
              <a:pPr algn="r"/>
              <a:t>6</a:t>
            </a:fld>
            <a:endParaRPr lang="en-US" dirty="0"/>
          </a:p>
        </p:txBody>
      </p:sp>
      <p:pic>
        <p:nvPicPr>
          <p:cNvPr id="6" name="Picture 5"/>
          <p:cNvPicPr>
            <a:picLocks noChangeAspect="1"/>
          </p:cNvPicPr>
          <p:nvPr/>
        </p:nvPicPr>
        <p:blipFill rotWithShape="1">
          <a:blip r:embed="rId2"/>
          <a:srcRect l="7667" r="55512"/>
          <a:stretch/>
        </p:blipFill>
        <p:spPr>
          <a:xfrm>
            <a:off x="6356350" y="0"/>
            <a:ext cx="2787650" cy="5143500"/>
          </a:xfrm>
          <a:prstGeom prst="rect">
            <a:avLst/>
          </a:prstGeom>
        </p:spPr>
      </p:pic>
    </p:spTree>
    <p:extLst>
      <p:ext uri="{BB962C8B-B14F-4D97-AF65-F5344CB8AC3E}">
        <p14:creationId xmlns:p14="http://schemas.microsoft.com/office/powerpoint/2010/main" val="1907279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MX" sz="5400" dirty="0">
                <a:solidFill>
                  <a:srgbClr val="FFFFFF"/>
                </a:solidFill>
              </a:rPr>
              <a:t>Enfrentando el desafío</a:t>
            </a:r>
            <a:r>
              <a:rPr lang="es-MX" sz="5400" b="0" i="0" dirty="0">
                <a:solidFill>
                  <a:srgbClr val="FFFFFF"/>
                </a:solidFill>
              </a:rPr>
              <a:t>: </a:t>
            </a:r>
            <a:r>
              <a:rPr lang="en" sz="5500" dirty="0"/>
              <a:t/>
            </a:r>
            <a:br>
              <a:rPr lang="en" sz="5500" dirty="0"/>
            </a:br>
            <a:r>
              <a:rPr lang="es-MX" sz="3200" dirty="0">
                <a:solidFill>
                  <a:srgbClr val="FFFFFF"/>
                </a:solidFill>
              </a:rPr>
              <a:t>Mobil Delvac™ 1300 Super puede ayudarle a conducir su negocio con confianza</a:t>
            </a:r>
            <a:r>
              <a:rPr lang="en" sz="3200" dirty="0"/>
              <a:t/>
            </a:r>
            <a:br>
              <a:rPr lang="en" sz="3200" dirty="0"/>
            </a:br>
            <a:endParaRPr lang="en" sz="3200" dirty="0"/>
          </a:p>
        </p:txBody>
      </p:sp>
    </p:spTree>
    <p:extLst>
      <p:ext uri="{BB962C8B-B14F-4D97-AF65-F5344CB8AC3E}">
        <p14:creationId xmlns:p14="http://schemas.microsoft.com/office/powerpoint/2010/main" val="33034541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sz="2600" b="0" i="0" dirty="0"/>
              <a:t>Enfrentando el desafío con la experiencia de Mobil Delvac</a:t>
            </a:r>
            <a:r>
              <a:rPr lang="es-MX" sz="2400" b="0" i="0" baseline="30000" dirty="0"/>
              <a:t>™</a:t>
            </a:r>
          </a:p>
        </p:txBody>
      </p:sp>
      <p:graphicFrame>
        <p:nvGraphicFramePr>
          <p:cNvPr id="4" name="Table 3"/>
          <p:cNvGraphicFramePr>
            <a:graphicFrameLocks noGrp="1"/>
          </p:cNvGraphicFramePr>
          <p:nvPr>
            <p:extLst>
              <p:ext uri="{D42A27DB-BD31-4B8C-83A1-F6EECF244321}">
                <p14:modId xmlns:p14="http://schemas.microsoft.com/office/powerpoint/2010/main" val="1194491448"/>
              </p:ext>
            </p:extLst>
          </p:nvPr>
        </p:nvGraphicFramePr>
        <p:xfrm>
          <a:off x="361998" y="2531549"/>
          <a:ext cx="8549640" cy="1659207"/>
        </p:xfrm>
        <a:graphic>
          <a:graphicData uri="http://schemas.openxmlformats.org/drawingml/2006/table">
            <a:tbl>
              <a:tblPr firstRow="1" bandRow="1">
                <a:tableStyleId>{5C22544A-7EE6-4342-B048-85BDC9FD1C3A}</a:tableStyleId>
              </a:tblPr>
              <a:tblGrid>
                <a:gridCol w="1417320">
                  <a:extLst>
                    <a:ext uri="{9D8B030D-6E8A-4147-A177-3AD203B41FA5}">
                      <a16:colId xmlns:a16="http://schemas.microsoft.com/office/drawing/2014/main" xmlns="" val="20000"/>
                    </a:ext>
                  </a:extLst>
                </a:gridCol>
                <a:gridCol w="1417320">
                  <a:extLst>
                    <a:ext uri="{9D8B030D-6E8A-4147-A177-3AD203B41FA5}">
                      <a16:colId xmlns:a16="http://schemas.microsoft.com/office/drawing/2014/main" xmlns="" val="20001"/>
                    </a:ext>
                  </a:extLst>
                </a:gridCol>
                <a:gridCol w="1417320">
                  <a:extLst>
                    <a:ext uri="{9D8B030D-6E8A-4147-A177-3AD203B41FA5}">
                      <a16:colId xmlns:a16="http://schemas.microsoft.com/office/drawing/2014/main" xmlns="" val="20002"/>
                    </a:ext>
                  </a:extLst>
                </a:gridCol>
                <a:gridCol w="1417320">
                  <a:extLst>
                    <a:ext uri="{9D8B030D-6E8A-4147-A177-3AD203B41FA5}">
                      <a16:colId xmlns:a16="http://schemas.microsoft.com/office/drawing/2014/main" xmlns="" val="20003"/>
                    </a:ext>
                  </a:extLst>
                </a:gridCol>
                <a:gridCol w="1463040">
                  <a:extLst>
                    <a:ext uri="{9D8B030D-6E8A-4147-A177-3AD203B41FA5}">
                      <a16:colId xmlns:a16="http://schemas.microsoft.com/office/drawing/2014/main" xmlns="" val="20004"/>
                    </a:ext>
                  </a:extLst>
                </a:gridCol>
                <a:gridCol w="1417320">
                  <a:extLst>
                    <a:ext uri="{9D8B030D-6E8A-4147-A177-3AD203B41FA5}">
                      <a16:colId xmlns:a16="http://schemas.microsoft.com/office/drawing/2014/main" xmlns="" val="20005"/>
                    </a:ext>
                  </a:extLst>
                </a:gridCol>
              </a:tblGrid>
              <a:tr h="330983">
                <a:tc gridSpan="6">
                  <a:txBody>
                    <a:bodyPr/>
                    <a:lstStyle/>
                    <a:p>
                      <a:r>
                        <a:rPr lang="es-MX" sz="1400" b="1" i="0" dirty="0">
                          <a:solidFill>
                            <a:srgbClr val="FFD400"/>
                          </a:solidFill>
                        </a:rPr>
                        <a:t>El resultado: Mobil Delvac™ 1300 Super</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sz="1200" dirty="0"/>
                    </a:p>
                  </a:txBody>
                  <a:tcPr/>
                </a:tc>
                <a:extLst>
                  <a:ext uri="{0D108BD9-81ED-4DB2-BD59-A6C34878D82A}">
                    <a16:rowId xmlns:a16="http://schemas.microsoft.com/office/drawing/2014/main" xmlns="" val="10000"/>
                  </a:ext>
                </a:extLst>
              </a:tr>
              <a:tr h="322384">
                <a:tc gridSpan="6">
                  <a:txBody>
                    <a:bodyPr/>
                    <a:lstStyle/>
                    <a:p>
                      <a:pPr algn="l"/>
                      <a:r>
                        <a:rPr lang="es-MX" sz="1200" b="0" i="0" dirty="0">
                          <a:solidFill>
                            <a:schemeClr val="tx1"/>
                          </a:solidFill>
                        </a:rPr>
                        <a:t>Un lubricante </a:t>
                      </a:r>
                      <a:r>
                        <a:rPr lang="es-MX" sz="1200" b="0" i="0" dirty="0" err="1">
                          <a:solidFill>
                            <a:schemeClr val="tx1"/>
                          </a:solidFill>
                        </a:rPr>
                        <a:t>premium</a:t>
                      </a:r>
                      <a:r>
                        <a:rPr lang="es-MX" sz="1200" b="0" i="0" dirty="0">
                          <a:solidFill>
                            <a:schemeClr val="tx1"/>
                          </a:solidFill>
                        </a:rPr>
                        <a:t> para motores</a:t>
                      </a:r>
                      <a:r>
                        <a:rPr lang="es-MX" sz="1200" b="0" i="0" baseline="0" dirty="0">
                          <a:solidFill>
                            <a:schemeClr val="tx1"/>
                          </a:solidFill>
                        </a:rPr>
                        <a:t> </a:t>
                      </a:r>
                      <a:r>
                        <a:rPr lang="es-MX" sz="1200" b="0" i="0" dirty="0">
                          <a:solidFill>
                            <a:schemeClr val="tx1"/>
                          </a:solidFill>
                        </a:rPr>
                        <a:t>a diésel de servicio pesado</a:t>
                      </a:r>
                      <a:r>
                        <a:rPr lang="es-MX" sz="1200" b="0" i="0" baseline="0" dirty="0">
                          <a:solidFill>
                            <a:schemeClr val="tx1"/>
                          </a:solidFill>
                        </a:rPr>
                        <a:t> </a:t>
                      </a:r>
                      <a:r>
                        <a:rPr lang="es-MX" sz="1200" b="0" i="0" dirty="0">
                          <a:solidFill>
                            <a:schemeClr val="tx1"/>
                          </a:solidFill>
                        </a:rPr>
                        <a:t>que...</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dirty="0"/>
                    </a:p>
                  </a:txBody>
                  <a:tcPr/>
                </a:tc>
                <a:extLst>
                  <a:ext uri="{0D108BD9-81ED-4DB2-BD59-A6C34878D82A}">
                    <a16:rowId xmlns:a16="http://schemas.microsoft.com/office/drawing/2014/main" xmlns="" val="10001"/>
                  </a:ext>
                </a:extLst>
              </a:tr>
              <a:tr h="1005840">
                <a:tc>
                  <a:txBody>
                    <a:bodyPr/>
                    <a:lstStyle/>
                    <a:p>
                      <a:pPr algn="l"/>
                      <a:r>
                        <a:rPr lang="es-MX" sz="1200" b="0" i="1" dirty="0">
                          <a:solidFill>
                            <a:srgbClr val="000000"/>
                          </a:solidFill>
                        </a:rPr>
                        <a:t>Se basa</a:t>
                      </a:r>
                      <a:r>
                        <a:rPr lang="es-MX" sz="1200" b="0" i="0" dirty="0">
                          <a:solidFill>
                            <a:srgbClr val="000000"/>
                          </a:solidFill>
                        </a:rPr>
                        <a:t> en los beneficios de rendimiento comprobado que usted espera</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indent="0" algn="l" defTabSz="408194" rtl="0" eaLnBrk="1" fontAlgn="auto" latinLnBrk="0" hangingPunct="1">
                        <a:lnSpc>
                          <a:spcPct val="100000"/>
                        </a:lnSpc>
                        <a:spcBef>
                          <a:spcPts val="0"/>
                        </a:spcBef>
                        <a:spcAft>
                          <a:spcPts val="0"/>
                        </a:spcAft>
                        <a:buClrTx/>
                        <a:buSzTx/>
                        <a:buFontTx/>
                        <a:buNone/>
                        <a:tabLst/>
                        <a:defRPr/>
                      </a:pPr>
                      <a:r>
                        <a:rPr lang="es-MX" sz="1200" b="0" i="1" dirty="0">
                          <a:solidFill>
                            <a:srgbClr val="000000"/>
                          </a:solidFill>
                        </a:rPr>
                        <a:t>Cumple o </a:t>
                      </a:r>
                      <a:r>
                        <a:rPr lang="es-MX" sz="1200" b="0" i="1" dirty="0">
                          <a:solidFill>
                            <a:schemeClr val="tx1"/>
                          </a:solidFill>
                        </a:rPr>
                        <a:t>excede</a:t>
                      </a:r>
                      <a:r>
                        <a:rPr lang="es-MX" sz="1200" b="0" i="1" dirty="0">
                          <a:solidFill>
                            <a:srgbClr val="000000"/>
                          </a:solidFill>
                        </a:rPr>
                        <a:t> </a:t>
                      </a:r>
                      <a:r>
                        <a:rPr lang="es-MX" sz="1200" b="0" i="0" dirty="0">
                          <a:solidFill>
                            <a:srgbClr val="000000"/>
                          </a:solidFill>
                        </a:rPr>
                        <a:t>las especificaciones API CK-4</a:t>
                      </a:r>
                    </a:p>
                    <a:p>
                      <a:pPr algn="l"/>
                      <a:endParaRPr lang="en-US" sz="1200" dirty="0">
                        <a:solidFill>
                          <a:schemeClr val="tx1"/>
                        </a:solidFill>
                      </a:endParaRP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40000"/>
                        <a:lumOff val="60000"/>
                      </a:schemeClr>
                    </a:solidFill>
                  </a:tcPr>
                </a:tc>
                <a:tc>
                  <a:txBody>
                    <a:bodyPr/>
                    <a:lstStyle/>
                    <a:p>
                      <a:pPr algn="l"/>
                      <a:r>
                        <a:rPr lang="es-MX" sz="1200" b="0" i="1" dirty="0">
                          <a:solidFill>
                            <a:schemeClr val="tx1"/>
                          </a:solidFill>
                        </a:rPr>
                        <a:t>Cumple o excede </a:t>
                      </a:r>
                      <a:r>
                        <a:rPr lang="es-MX" sz="1200" b="0" i="0" dirty="0">
                          <a:solidFill>
                            <a:schemeClr val="tx1"/>
                          </a:solidFill>
                        </a:rPr>
                        <a:t>los requerimientos de los OEM</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MX" sz="1200" b="0" i="1" dirty="0">
                          <a:solidFill>
                            <a:srgbClr val="000000"/>
                          </a:solidFill>
                        </a:rPr>
                        <a:t>Ofrece </a:t>
                      </a:r>
                      <a:r>
                        <a:rPr lang="es-MX" sz="1200" b="0" i="0" dirty="0">
                          <a:solidFill>
                            <a:srgbClr val="000000"/>
                          </a:solidFill>
                        </a:rPr>
                        <a:t>mejoras sobre las formulaciones de CJ-4</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40000"/>
                        <a:lumOff val="60000"/>
                      </a:schemeClr>
                    </a:solidFill>
                  </a:tcPr>
                </a:tc>
                <a:tc>
                  <a:txBody>
                    <a:bodyPr/>
                    <a:lstStyle/>
                    <a:p>
                      <a:pPr algn="l"/>
                      <a:r>
                        <a:rPr lang="es-MX" sz="1200" b="0" i="1" dirty="0">
                          <a:solidFill>
                            <a:srgbClr val="000000"/>
                          </a:solidFill>
                        </a:rPr>
                        <a:t>Mejora</a:t>
                      </a:r>
                      <a:r>
                        <a:rPr lang="es-MX" sz="1200" b="0" i="0" dirty="0">
                          <a:solidFill>
                            <a:srgbClr val="000000"/>
                          </a:solidFill>
                        </a:rPr>
                        <a:t> el potencial de rendimiento de combustible</a:t>
                      </a:r>
                      <a:r>
                        <a:rPr lang="es-MX" sz="1200" b="0" i="0" baseline="30000" dirty="0">
                          <a:solidFill>
                            <a:srgbClr val="000000"/>
                          </a:solidFill>
                        </a:rPr>
                        <a:t>1</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MX" sz="1200" b="0" i="1" dirty="0">
                          <a:solidFill>
                            <a:schemeClr val="tx1"/>
                          </a:solidFill>
                        </a:rPr>
                        <a:t>Funciona</a:t>
                      </a:r>
                      <a:r>
                        <a:rPr lang="es-MX" sz="1200" b="0" i="0" dirty="0">
                          <a:solidFill>
                            <a:schemeClr val="tx1"/>
                          </a:solidFill>
                        </a:rPr>
                        <a:t> con motores a diésel y a gasolina, dentro y fuera de carretera</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10002"/>
                  </a:ext>
                </a:extLst>
              </a:tr>
            </a:tbl>
          </a:graphicData>
        </a:graphic>
      </p:graphicFrame>
      <p:grpSp>
        <p:nvGrpSpPr>
          <p:cNvPr id="10" name="Group 9"/>
          <p:cNvGrpSpPr/>
          <p:nvPr/>
        </p:nvGrpSpPr>
        <p:grpSpPr>
          <a:xfrm>
            <a:off x="896539" y="899598"/>
            <a:ext cx="4081861" cy="1206442"/>
            <a:chOff x="6209217" y="4061499"/>
            <a:chExt cx="2589938" cy="1603591"/>
          </a:xfrm>
        </p:grpSpPr>
        <p:sp>
          <p:nvSpPr>
            <p:cNvPr id="11" name="TextBox 10"/>
            <p:cNvSpPr txBox="1"/>
            <p:nvPr/>
          </p:nvSpPr>
          <p:spPr>
            <a:xfrm>
              <a:off x="6209218" y="4192350"/>
              <a:ext cx="2010779" cy="1472740"/>
            </a:xfrm>
            <a:prstGeom prst="rect">
              <a:avLst/>
            </a:prstGeom>
            <a:noFill/>
          </p:spPr>
          <p:txBody>
            <a:bodyPr wrap="square" rtlCol="0">
              <a:spAutoFit/>
            </a:bodyPr>
            <a:lstStyle/>
            <a:p>
              <a:r>
                <a:rPr lang="es-MX" sz="6600" b="1" i="0" dirty="0">
                  <a:latin typeface="EMprint" pitchFamily="18" charset="0"/>
                </a:rPr>
                <a:t>48</a:t>
              </a:r>
            </a:p>
          </p:txBody>
        </p:sp>
        <p:sp>
          <p:nvSpPr>
            <p:cNvPr id="13" name="TextBox 12"/>
            <p:cNvSpPr txBox="1"/>
            <p:nvPr/>
          </p:nvSpPr>
          <p:spPr>
            <a:xfrm>
              <a:off x="6864841" y="4354977"/>
              <a:ext cx="1934314" cy="450003"/>
            </a:xfrm>
            <a:prstGeom prst="rect">
              <a:avLst/>
            </a:prstGeom>
            <a:noFill/>
          </p:spPr>
          <p:txBody>
            <a:bodyPr wrap="square" rtlCol="0">
              <a:spAutoFit/>
            </a:bodyPr>
            <a:lstStyle/>
            <a:p>
              <a:r>
                <a:rPr lang="es-MX" sz="1600" b="1" i="0" dirty="0">
                  <a:solidFill>
                    <a:srgbClr val="000000"/>
                  </a:solidFill>
                  <a:latin typeface="EMprint" pitchFamily="18" charset="0"/>
                </a:rPr>
                <a:t>millones de </a:t>
              </a:r>
              <a:r>
                <a:rPr lang="es-MX" sz="1600" b="1" dirty="0">
                  <a:solidFill>
                    <a:srgbClr val="000000"/>
                  </a:solidFill>
                  <a:latin typeface="EMprint" pitchFamily="18" charset="0"/>
                </a:rPr>
                <a:t>kilómetros  </a:t>
              </a:r>
            </a:p>
          </p:txBody>
        </p:sp>
        <p:sp>
          <p:nvSpPr>
            <p:cNvPr id="12" name="TextBox 11"/>
            <p:cNvSpPr txBox="1"/>
            <p:nvPr/>
          </p:nvSpPr>
          <p:spPr>
            <a:xfrm>
              <a:off x="6873555" y="4672346"/>
              <a:ext cx="1545357" cy="981832"/>
            </a:xfrm>
            <a:prstGeom prst="rect">
              <a:avLst/>
            </a:prstGeom>
            <a:noFill/>
          </p:spPr>
          <p:txBody>
            <a:bodyPr wrap="square" rtlCol="0">
              <a:spAutoFit/>
            </a:bodyPr>
            <a:lstStyle/>
            <a:p>
              <a:r>
                <a:rPr lang="es-MX" sz="1400" b="0" i="0" dirty="0">
                  <a:latin typeface="EMprint" pitchFamily="18" charset="0"/>
                </a:rPr>
                <a:t>de datos en pruebas de campo con nuestras formulaciones CK-4 y FA-4</a:t>
              </a:r>
            </a:p>
          </p:txBody>
        </p:sp>
        <p:sp>
          <p:nvSpPr>
            <p:cNvPr id="14" name="TextBox 13"/>
            <p:cNvSpPr txBox="1"/>
            <p:nvPr/>
          </p:nvSpPr>
          <p:spPr>
            <a:xfrm>
              <a:off x="6209217" y="4061499"/>
              <a:ext cx="1396602" cy="490913"/>
            </a:xfrm>
            <a:prstGeom prst="rect">
              <a:avLst/>
            </a:prstGeom>
            <a:noFill/>
          </p:spPr>
          <p:txBody>
            <a:bodyPr wrap="square" rtlCol="0">
              <a:spAutoFit/>
            </a:bodyPr>
            <a:lstStyle/>
            <a:p>
              <a:r>
                <a:rPr lang="es-MX" b="0" i="0" dirty="0">
                  <a:latin typeface="EMprint" pitchFamily="18" charset="0"/>
                </a:rPr>
                <a:t>Más allá de</a:t>
              </a:r>
            </a:p>
          </p:txBody>
        </p:sp>
      </p:grpSp>
      <p:grpSp>
        <p:nvGrpSpPr>
          <p:cNvPr id="15" name="Group 14"/>
          <p:cNvGrpSpPr/>
          <p:nvPr/>
        </p:nvGrpSpPr>
        <p:grpSpPr>
          <a:xfrm>
            <a:off x="5347904" y="826774"/>
            <a:ext cx="3520825" cy="1017493"/>
            <a:chOff x="4293587" y="739055"/>
            <a:chExt cx="2582583" cy="1352442"/>
          </a:xfrm>
        </p:grpSpPr>
        <p:sp>
          <p:nvSpPr>
            <p:cNvPr id="16" name="TextBox 15"/>
            <p:cNvSpPr txBox="1"/>
            <p:nvPr/>
          </p:nvSpPr>
          <p:spPr>
            <a:xfrm>
              <a:off x="4293587" y="739055"/>
              <a:ext cx="2582583" cy="490912"/>
            </a:xfrm>
            <a:prstGeom prst="rect">
              <a:avLst/>
            </a:prstGeom>
            <a:noFill/>
          </p:spPr>
          <p:txBody>
            <a:bodyPr wrap="square" rtlCol="0">
              <a:spAutoFit/>
            </a:bodyPr>
            <a:lstStyle/>
            <a:p>
              <a:pPr>
                <a:lnSpc>
                  <a:spcPct val="90000"/>
                </a:lnSpc>
              </a:pPr>
              <a:r>
                <a:rPr lang="es-MX" sz="2000" b="1" i="0" dirty="0">
                  <a:latin typeface="EMprint" pitchFamily="18" charset="0"/>
                </a:rPr>
                <a:t>2.4 millones de kilómetros</a:t>
              </a:r>
              <a:r>
                <a:rPr lang="es-MX" sz="2000" b="1" i="0" strike="sngStrike" dirty="0">
                  <a:latin typeface="EMprint" pitchFamily="18" charset="0"/>
                </a:rPr>
                <a:t> </a:t>
              </a:r>
            </a:p>
          </p:txBody>
        </p:sp>
        <p:sp>
          <p:nvSpPr>
            <p:cNvPr id="17" name="TextBox 16"/>
            <p:cNvSpPr txBox="1"/>
            <p:nvPr/>
          </p:nvSpPr>
          <p:spPr>
            <a:xfrm>
              <a:off x="4331550" y="1379673"/>
              <a:ext cx="2506660" cy="711824"/>
            </a:xfrm>
            <a:prstGeom prst="rect">
              <a:avLst/>
            </a:prstGeom>
            <a:noFill/>
          </p:spPr>
          <p:txBody>
            <a:bodyPr wrap="square" rtlCol="0">
              <a:spAutoFit/>
            </a:bodyPr>
            <a:lstStyle/>
            <a:p>
              <a:pPr>
                <a:lnSpc>
                  <a:spcPct val="90000"/>
                </a:lnSpc>
              </a:pPr>
              <a:r>
                <a:rPr lang="es-MX" sz="1600" b="0" i="0" dirty="0">
                  <a:latin typeface="EMprint" pitchFamily="18" charset="0"/>
                </a:rPr>
                <a:t>de pruebas adicionales cada mes, trabajando con flotillas </a:t>
              </a:r>
            </a:p>
          </p:txBody>
        </p:sp>
      </p:grpSp>
      <p:sp>
        <p:nvSpPr>
          <p:cNvPr id="2" name="Slide Number Placeholder 1"/>
          <p:cNvSpPr>
            <a:spLocks noGrp="1"/>
          </p:cNvSpPr>
          <p:nvPr>
            <p:ph type="sldNum" sz="quarter" idx="10"/>
          </p:nvPr>
        </p:nvSpPr>
        <p:spPr/>
        <p:txBody>
          <a:bodyPr/>
          <a:lstStyle/>
          <a:p>
            <a:pPr algn="r"/>
            <a:fld id="{6BCEAF00-35EE-2349-AC37-D94588E1CC52}" type="slidenum">
              <a:rPr lang="en-US" smtClean="0"/>
              <a:pPr algn="r"/>
              <a:t>8</a:t>
            </a:fld>
            <a:endParaRPr lang="en-US" dirty="0"/>
          </a:p>
        </p:txBody>
      </p:sp>
      <p:sp>
        <p:nvSpPr>
          <p:cNvPr id="18" name="TextBox 17"/>
          <p:cNvSpPr txBox="1"/>
          <p:nvPr/>
        </p:nvSpPr>
        <p:spPr>
          <a:xfrm>
            <a:off x="251764" y="4388245"/>
            <a:ext cx="7422102" cy="276999"/>
          </a:xfrm>
          <a:prstGeom prst="rect">
            <a:avLst/>
          </a:prstGeom>
          <a:noFill/>
        </p:spPr>
        <p:txBody>
          <a:bodyPr wrap="square" rtlCol="0" anchor="b">
            <a:spAutoFit/>
          </a:bodyPr>
          <a:lstStyle/>
          <a:p>
            <a:r>
              <a:rPr lang="es-MX" sz="600" b="0" i="0" baseline="30000" dirty="0">
                <a:solidFill>
                  <a:srgbClr val="000000"/>
                </a:solidFill>
                <a:latin typeface="EMprint" pitchFamily="18" charset="0"/>
              </a:rPr>
              <a:t>1</a:t>
            </a:r>
            <a:r>
              <a:rPr lang="es-MX" sz="600" b="0" i="0" dirty="0">
                <a:solidFill>
                  <a:srgbClr val="000000"/>
                </a:solidFill>
                <a:latin typeface="EMprint" pitchFamily="18" charset="0"/>
              </a:rPr>
              <a:t> </a:t>
            </a:r>
            <a:r>
              <a:rPr lang="es-ES" sz="600" dirty="0">
                <a:solidFill>
                  <a:srgbClr val="000000"/>
                </a:solidFill>
                <a:latin typeface="EMprint" pitchFamily="18" charset="0"/>
              </a:rPr>
              <a:t>Los lubricantes </a:t>
            </a:r>
            <a:r>
              <a:rPr lang="es-ES" sz="600" dirty="0" err="1">
                <a:solidFill>
                  <a:srgbClr val="000000"/>
                </a:solidFill>
                <a:latin typeface="EMprint" pitchFamily="18" charset="0"/>
              </a:rPr>
              <a:t>Mobil</a:t>
            </a:r>
            <a:r>
              <a:rPr lang="es-ES" sz="600" dirty="0">
                <a:solidFill>
                  <a:srgbClr val="000000"/>
                </a:solidFill>
                <a:latin typeface="EMprint" pitchFamily="18" charset="0"/>
              </a:rPr>
              <a:t> </a:t>
            </a:r>
            <a:r>
              <a:rPr lang="es-ES" sz="600" dirty="0" err="1">
                <a:solidFill>
                  <a:srgbClr val="000000"/>
                </a:solidFill>
                <a:latin typeface="EMprint" pitchFamily="18" charset="0"/>
              </a:rPr>
              <a:t>Delvac</a:t>
            </a:r>
            <a:r>
              <a:rPr lang="es-ES" sz="600" dirty="0">
                <a:solidFill>
                  <a:srgbClr val="000000"/>
                </a:solidFill>
                <a:latin typeface="EMprint" pitchFamily="18" charset="0"/>
              </a:rPr>
              <a:t> 1300 </a:t>
            </a:r>
            <a:r>
              <a:rPr lang="es-ES" sz="600" dirty="0" err="1">
                <a:solidFill>
                  <a:srgbClr val="000000"/>
                </a:solidFill>
                <a:latin typeface="EMprint" pitchFamily="18" charset="0"/>
              </a:rPr>
              <a:t>Super</a:t>
            </a:r>
            <a:r>
              <a:rPr lang="es-ES" sz="600" dirty="0">
                <a:solidFill>
                  <a:srgbClr val="000000"/>
                </a:solidFill>
                <a:latin typeface="EMprint" pitchFamily="18" charset="0"/>
              </a:rPr>
              <a:t> 10W-30 para motores de diésel de servicio pesado tienen potencial de mejorar el rendimiento de combustible en comparación con aceite convencional 15W-40. La mejora del rendimiento de combustible depende del tipo de vehículo y equipos, temperatura exterior, hábitos de conducción y viscosidad del fluido.</a:t>
            </a:r>
            <a:endParaRPr lang="es-MX" sz="600" b="0" i="0" dirty="0">
              <a:solidFill>
                <a:srgbClr val="000000"/>
              </a:solidFill>
              <a:latin typeface="EMprint" pitchFamily="18" charset="0"/>
            </a:endParaRPr>
          </a:p>
        </p:txBody>
      </p:sp>
    </p:spTree>
    <p:extLst>
      <p:ext uri="{BB962C8B-B14F-4D97-AF65-F5344CB8AC3E}">
        <p14:creationId xmlns:p14="http://schemas.microsoft.com/office/powerpoint/2010/main" val="1113890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7189" y="220266"/>
            <a:ext cx="8579642" cy="571500"/>
          </a:xfrm>
        </p:spPr>
        <p:txBody>
          <a:bodyPr/>
          <a:lstStyle/>
          <a:p>
            <a:r>
              <a:rPr lang="es-MX" sz="2600" b="0" i="0" dirty="0"/>
              <a:t>Compartiendo más de 90 años de rendimiento comprobado</a:t>
            </a:r>
          </a:p>
        </p:txBody>
      </p:sp>
      <p:sp>
        <p:nvSpPr>
          <p:cNvPr id="6" name="Rectangle 5"/>
          <p:cNvSpPr/>
          <p:nvPr/>
        </p:nvSpPr>
        <p:spPr>
          <a:xfrm>
            <a:off x="181269" y="2042221"/>
            <a:ext cx="3746460" cy="2400657"/>
          </a:xfrm>
          <a:prstGeom prst="rect">
            <a:avLst/>
          </a:prstGeom>
        </p:spPr>
        <p:txBody>
          <a:bodyPr wrap="square">
            <a:spAutoFit/>
          </a:bodyPr>
          <a:lstStyle/>
          <a:p>
            <a:pPr marL="285750" indent="-285750">
              <a:spcAft>
                <a:spcPts val="600"/>
              </a:spcAft>
              <a:buFont typeface="Wingdings" charset="2"/>
              <a:buChar char="ü"/>
            </a:pPr>
            <a:r>
              <a:rPr lang="es-MX" sz="1200" b="0" i="0" dirty="0">
                <a:latin typeface="EMprint" pitchFamily="18" charset="0"/>
              </a:rPr>
              <a:t>Excelente desempeño anti desgaste</a:t>
            </a:r>
          </a:p>
          <a:p>
            <a:pPr marL="285750" indent="-285750">
              <a:spcAft>
                <a:spcPts val="600"/>
              </a:spcAft>
              <a:buFont typeface="Wingdings" charset="2"/>
              <a:buChar char="ü"/>
            </a:pPr>
            <a:r>
              <a:rPr lang="es-MX" sz="1200" b="0" i="0" dirty="0">
                <a:latin typeface="EMprint" pitchFamily="18" charset="0"/>
              </a:rPr>
              <a:t>Sobresaliente rendimiento a altas temperaturas</a:t>
            </a:r>
          </a:p>
          <a:p>
            <a:pPr marL="285750" indent="-285750">
              <a:spcAft>
                <a:spcPts val="600"/>
              </a:spcAft>
              <a:buFont typeface="Wingdings" charset="2"/>
              <a:buChar char="ü"/>
            </a:pPr>
            <a:r>
              <a:rPr lang="es-MX" sz="1200" b="0" i="0" dirty="0">
                <a:latin typeface="EMprint" pitchFamily="18" charset="0"/>
              </a:rPr>
              <a:t>Excelente estabilidad a oxidación</a:t>
            </a:r>
          </a:p>
          <a:p>
            <a:pPr marL="285750" indent="-285750">
              <a:spcAft>
                <a:spcPts val="600"/>
              </a:spcAft>
              <a:buFont typeface="Wingdings" charset="2"/>
              <a:buChar char="ü"/>
            </a:pPr>
            <a:r>
              <a:rPr lang="es-MX" sz="1200" b="0" i="0" dirty="0">
                <a:latin typeface="EMprint" pitchFamily="18" charset="0"/>
              </a:rPr>
              <a:t>Excelente control de hollín</a:t>
            </a:r>
          </a:p>
          <a:p>
            <a:pPr marL="285750" indent="-285750">
              <a:spcAft>
                <a:spcPts val="600"/>
              </a:spcAft>
              <a:buFont typeface="Wingdings" charset="2"/>
              <a:buChar char="ü"/>
            </a:pPr>
            <a:r>
              <a:rPr lang="es-MX" sz="1200" b="0" i="0" dirty="0">
                <a:latin typeface="EMprint" pitchFamily="18" charset="0"/>
              </a:rPr>
              <a:t>Excelente control de la viscosidad</a:t>
            </a:r>
          </a:p>
          <a:p>
            <a:pPr marL="285750" indent="-285750">
              <a:spcAft>
                <a:spcPts val="600"/>
              </a:spcAft>
              <a:buFont typeface="Wingdings" charset="2"/>
              <a:buChar char="ü"/>
            </a:pPr>
            <a:r>
              <a:rPr lang="es-MX" sz="1200" b="0" i="0" dirty="0">
                <a:latin typeface="EMprint" pitchFamily="18" charset="0"/>
              </a:rPr>
              <a:t>Extensión de periodos de drenado en el aceite (ODI, </a:t>
            </a:r>
            <a:r>
              <a:rPr lang="es-ES" sz="1200" dirty="0">
                <a:latin typeface="EMprint" pitchFamily="18" charset="0"/>
              </a:rPr>
              <a:t>por sus siglas en inglés</a:t>
            </a:r>
            <a:r>
              <a:rPr lang="es-MX" sz="1200" b="0" i="0" dirty="0">
                <a:latin typeface="EMprint" pitchFamily="18" charset="0"/>
              </a:rPr>
              <a:t>)</a:t>
            </a:r>
          </a:p>
          <a:p>
            <a:pPr marL="285750" indent="-285750">
              <a:spcAft>
                <a:spcPts val="600"/>
              </a:spcAft>
              <a:buFont typeface="Wingdings" charset="2"/>
              <a:buChar char="ü"/>
            </a:pPr>
            <a:r>
              <a:rPr lang="es-MX" sz="1200" b="0" i="0" dirty="0">
                <a:latin typeface="EMprint" pitchFamily="18" charset="0"/>
              </a:rPr>
              <a:t>Protección para sistemas de </a:t>
            </a:r>
            <a:r>
              <a:rPr lang="es-MX" sz="1200" b="0" i="0" dirty="0" err="1">
                <a:latin typeface="EMprint" pitchFamily="18" charset="0"/>
              </a:rPr>
              <a:t>postratamiento</a:t>
            </a:r>
            <a:r>
              <a:rPr lang="es-MX" sz="1200" b="0" i="0" dirty="0">
                <a:latin typeface="EMprint" pitchFamily="18" charset="0"/>
              </a:rPr>
              <a:t> </a:t>
            </a:r>
            <a:br>
              <a:rPr lang="es-MX" sz="1200" b="0" i="0" dirty="0">
                <a:latin typeface="EMprint" pitchFamily="18" charset="0"/>
              </a:rPr>
            </a:br>
            <a:r>
              <a:rPr lang="es-MX" sz="1200" b="0" i="0" dirty="0">
                <a:latin typeface="EMprint" pitchFamily="18" charset="0"/>
              </a:rPr>
              <a:t>de gases de escape</a:t>
            </a:r>
          </a:p>
        </p:txBody>
      </p:sp>
      <p:pic>
        <p:nvPicPr>
          <p:cNvPr id="10" name="Picture 9"/>
          <p:cNvPicPr>
            <a:picLocks noChangeAspect="1" noChangeArrowheads="1"/>
          </p:cNvPicPr>
          <p:nvPr/>
        </p:nvPicPr>
        <p:blipFill>
          <a:blip r:embed="rId2"/>
          <a:stretch>
            <a:fillRect/>
          </a:stretch>
        </p:blipFill>
        <p:spPr bwMode="auto">
          <a:xfrm>
            <a:off x="5592371" y="1971462"/>
            <a:ext cx="1069634" cy="134729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714241" y="3716819"/>
            <a:ext cx="1667444" cy="584775"/>
          </a:xfrm>
          <a:prstGeom prst="rect">
            <a:avLst/>
          </a:prstGeom>
          <a:noFill/>
        </p:spPr>
        <p:txBody>
          <a:bodyPr wrap="none" rtlCol="0">
            <a:spAutoFit/>
          </a:bodyPr>
          <a:lstStyle/>
          <a:p>
            <a:r>
              <a:rPr lang="es-MX" sz="3200" b="0" i="0" dirty="0">
                <a:latin typeface="EMprint" pitchFamily="18" charset="0"/>
              </a:rPr>
              <a:t>10W-30</a:t>
            </a:r>
          </a:p>
        </p:txBody>
      </p:sp>
      <p:sp>
        <p:nvSpPr>
          <p:cNvPr id="11" name="TextBox 10"/>
          <p:cNvSpPr txBox="1"/>
          <p:nvPr/>
        </p:nvSpPr>
        <p:spPr>
          <a:xfrm>
            <a:off x="6311332" y="3716819"/>
            <a:ext cx="1667444" cy="584775"/>
          </a:xfrm>
          <a:prstGeom prst="rect">
            <a:avLst/>
          </a:prstGeom>
          <a:noFill/>
        </p:spPr>
        <p:txBody>
          <a:bodyPr wrap="none" rtlCol="0">
            <a:spAutoFit/>
          </a:bodyPr>
          <a:lstStyle/>
          <a:p>
            <a:r>
              <a:rPr lang="es-MX" sz="3200" b="0" i="0" dirty="0">
                <a:solidFill>
                  <a:srgbClr val="000000"/>
                </a:solidFill>
                <a:latin typeface="EMprint" pitchFamily="18" charset="0"/>
              </a:rPr>
              <a:t>15W-40</a:t>
            </a:r>
          </a:p>
        </p:txBody>
      </p:sp>
      <p:sp>
        <p:nvSpPr>
          <p:cNvPr id="7" name="TextBox 6"/>
          <p:cNvSpPr txBox="1"/>
          <p:nvPr/>
        </p:nvSpPr>
        <p:spPr>
          <a:xfrm>
            <a:off x="5507408" y="3533724"/>
            <a:ext cx="1748556" cy="246221"/>
          </a:xfrm>
          <a:prstGeom prst="rect">
            <a:avLst/>
          </a:prstGeom>
          <a:noFill/>
        </p:spPr>
        <p:txBody>
          <a:bodyPr wrap="square" rtlCol="0">
            <a:spAutoFit/>
          </a:bodyPr>
          <a:lstStyle/>
          <a:p>
            <a:pPr algn="ctr"/>
            <a:r>
              <a:rPr lang="es-MX" sz="1000" b="0" i="0" dirty="0">
                <a:solidFill>
                  <a:srgbClr val="000000"/>
                </a:solidFill>
                <a:latin typeface="EMprint" pitchFamily="18" charset="0"/>
              </a:rPr>
              <a:t>Viscosidades disponibles</a:t>
            </a:r>
          </a:p>
        </p:txBody>
      </p:sp>
      <p:sp>
        <p:nvSpPr>
          <p:cNvPr id="12" name="TextBox 11"/>
          <p:cNvSpPr txBox="1"/>
          <p:nvPr/>
        </p:nvSpPr>
        <p:spPr>
          <a:xfrm>
            <a:off x="4738308" y="4151951"/>
            <a:ext cx="3286756" cy="430887"/>
          </a:xfrm>
          <a:prstGeom prst="rect">
            <a:avLst/>
          </a:prstGeom>
          <a:noFill/>
        </p:spPr>
        <p:txBody>
          <a:bodyPr wrap="square" rtlCol="0">
            <a:spAutoFit/>
          </a:bodyPr>
          <a:lstStyle/>
          <a:p>
            <a:pPr algn="ctr"/>
            <a:r>
              <a:rPr lang="es-MX" sz="1100" b="0" i="0" dirty="0">
                <a:solidFill>
                  <a:srgbClr val="000000"/>
                </a:solidFill>
                <a:latin typeface="EMprint" pitchFamily="18" charset="0"/>
              </a:rPr>
              <a:t>Garantía de protección contra fallas del motor relacionadas con el aceite</a:t>
            </a:r>
            <a:r>
              <a:rPr lang="es-MX" sz="1100" baseline="30000" dirty="0">
                <a:solidFill>
                  <a:srgbClr val="000000"/>
                </a:solidFill>
                <a:latin typeface="EMprint" pitchFamily="18" charset="0"/>
              </a:rPr>
              <a:t>1</a:t>
            </a:r>
            <a:endParaRPr lang="es-MX" sz="1100" b="0" i="0" baseline="30000" dirty="0">
              <a:solidFill>
                <a:srgbClr val="000000"/>
              </a:solidFill>
              <a:latin typeface="EMprint" pitchFamily="18" charset="0"/>
            </a:endParaRPr>
          </a:p>
        </p:txBody>
      </p:sp>
      <p:cxnSp>
        <p:nvCxnSpPr>
          <p:cNvPr id="14" name="Straight Connector 13"/>
          <p:cNvCxnSpPr/>
          <p:nvPr/>
        </p:nvCxnSpPr>
        <p:spPr>
          <a:xfrm>
            <a:off x="4738308" y="4578402"/>
            <a:ext cx="3286754"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738308" y="3775861"/>
            <a:ext cx="3286754"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1"/>
          </p:nvPr>
        </p:nvSpPr>
        <p:spPr/>
        <p:txBody>
          <a:bodyPr/>
          <a:lstStyle/>
          <a:p>
            <a:pPr algn="r"/>
            <a:fld id="{6BCEAF00-35EE-2349-AC37-D94588E1CC52}" type="slidenum">
              <a:rPr lang="en-US" smtClean="0"/>
              <a:pPr algn="r"/>
              <a:t>9</a:t>
            </a:fld>
            <a:endParaRPr lang="en-US" dirty="0"/>
          </a:p>
        </p:txBody>
      </p:sp>
      <p:sp>
        <p:nvSpPr>
          <p:cNvPr id="18" name="TextBox 17"/>
          <p:cNvSpPr txBox="1"/>
          <p:nvPr/>
        </p:nvSpPr>
        <p:spPr>
          <a:xfrm>
            <a:off x="251764" y="4480578"/>
            <a:ext cx="5044136" cy="184666"/>
          </a:xfrm>
          <a:prstGeom prst="rect">
            <a:avLst/>
          </a:prstGeom>
          <a:noFill/>
        </p:spPr>
        <p:txBody>
          <a:bodyPr wrap="square" rtlCol="0" anchor="b">
            <a:spAutoFit/>
          </a:bodyPr>
          <a:lstStyle/>
          <a:p>
            <a:r>
              <a:rPr lang="es-MX" sz="600" b="0" i="0" baseline="30000" dirty="0">
                <a:solidFill>
                  <a:srgbClr val="000000"/>
                </a:solidFill>
                <a:latin typeface="EMprint" pitchFamily="18" charset="0"/>
              </a:rPr>
              <a:t>1</a:t>
            </a:r>
            <a:r>
              <a:rPr lang="es-MX" sz="600" b="0" i="0" dirty="0">
                <a:solidFill>
                  <a:srgbClr val="000000"/>
                </a:solidFill>
                <a:latin typeface="EMprint" pitchFamily="18" charset="0"/>
              </a:rPr>
              <a:t> Consulte la garantía limitada en mobildelvac.com para obtener más detalles.</a:t>
            </a:r>
          </a:p>
        </p:txBody>
      </p:sp>
      <p:pic>
        <p:nvPicPr>
          <p:cNvPr id="9" name="Picture 8"/>
          <p:cNvPicPr>
            <a:picLocks noChangeAspect="1" noChangeArrowheads="1"/>
          </p:cNvPicPr>
          <p:nvPr/>
        </p:nvPicPr>
        <p:blipFill>
          <a:blip r:embed="rId3"/>
          <a:stretch>
            <a:fillRect/>
          </a:stretch>
        </p:blipFill>
        <p:spPr bwMode="auto">
          <a:xfrm>
            <a:off x="6367814" y="2344378"/>
            <a:ext cx="748178" cy="1113913"/>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Content Placeholder 1"/>
          <p:cNvSpPr txBox="1">
            <a:spLocks/>
          </p:cNvSpPr>
          <p:nvPr/>
        </p:nvSpPr>
        <p:spPr bwMode="auto">
          <a:xfrm>
            <a:off x="357189" y="992151"/>
            <a:ext cx="7999411" cy="702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rgbClr val="000000"/>
                </a:solidFill>
                <a:latin typeface="+mn-lt"/>
                <a:ea typeface="EMprint" panose="020B0503020204020204" pitchFamily="34" charset="0"/>
                <a:cs typeface="EMprint"/>
              </a:defRPr>
            </a:lvl1pPr>
            <a:lvl2pPr marL="405359" indent="-202680" algn="l" defTabSz="408194" rtl="0" eaLnBrk="1" fontAlgn="base" hangingPunct="1">
              <a:spcBef>
                <a:spcPts val="536"/>
              </a:spcBef>
              <a:spcAft>
                <a:spcPct val="0"/>
              </a:spcAft>
              <a:buFont typeface="Arial" charset="0"/>
              <a:buChar char="•"/>
              <a:defRPr sz="1400" kern="1200">
                <a:solidFill>
                  <a:srgbClr val="000000"/>
                </a:solidFill>
                <a:latin typeface="+mn-lt"/>
                <a:ea typeface="EMprint" panose="020B0503020204020204" pitchFamily="34" charset="0"/>
                <a:cs typeface="+mn-cs"/>
              </a:defRPr>
            </a:lvl2pPr>
            <a:lvl3pPr marL="615126" indent="-209766" algn="l" defTabSz="408194"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3pPr>
            <a:lvl4pPr marL="817806" indent="-202680" algn="l" defTabSz="508826"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4pPr>
            <a:lvl5pPr marL="1020485" indent="-202680" algn="l" defTabSz="408194" rtl="0" eaLnBrk="1" fontAlgn="base" hangingPunct="1">
              <a:spcBef>
                <a:spcPct val="0"/>
              </a:spcBef>
              <a:spcAft>
                <a:spcPct val="0"/>
              </a:spcAft>
              <a:buFont typeface="Arial" charset="0"/>
              <a:buChar char="•"/>
              <a:defRPr sz="1400" kern="1200">
                <a:solidFill>
                  <a:srgbClr val="000000"/>
                </a:solidFill>
                <a:latin typeface="+mn-lt"/>
                <a:ea typeface="EMprint" panose="020B0503020204020204" pitchFamily="34" charset="0"/>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1" indent="0">
              <a:lnSpc>
                <a:spcPct val="90000"/>
              </a:lnSpc>
              <a:spcBef>
                <a:spcPct val="0"/>
              </a:spcBef>
              <a:buSzPct val="80000"/>
              <a:buFont typeface="Arial" charset="0"/>
              <a:buNone/>
            </a:pPr>
            <a:r>
              <a:rPr lang="es-MX" sz="1600" b="1" dirty="0">
                <a:solidFill>
                  <a:schemeClr val="tx1"/>
                </a:solidFill>
              </a:rPr>
              <a:t>Mobil </a:t>
            </a:r>
            <a:r>
              <a:rPr lang="es-MX" sz="1600" b="1" dirty="0" err="1">
                <a:solidFill>
                  <a:schemeClr val="tx1"/>
                </a:solidFill>
              </a:rPr>
              <a:t>Delvac</a:t>
            </a:r>
            <a:r>
              <a:rPr lang="es-MX" sz="1600" baseline="30000" dirty="0">
                <a:solidFill>
                  <a:schemeClr val="tx1"/>
                </a:solidFill>
              </a:rPr>
              <a:t>™</a:t>
            </a:r>
            <a:r>
              <a:rPr lang="es-MX" sz="1600" b="1" dirty="0">
                <a:solidFill>
                  <a:schemeClr val="tx1"/>
                </a:solidFill>
              </a:rPr>
              <a:t> lubricantes para motores a diésel de servicio pesado siempre han estado cerca de usted para ayudarle a asegurar una larga vida útil del motor en sus vehículos.</a:t>
            </a:r>
          </a:p>
          <a:p>
            <a:pPr marL="0" lvl="1" indent="0">
              <a:lnSpc>
                <a:spcPct val="90000"/>
              </a:lnSpc>
              <a:spcBef>
                <a:spcPct val="0"/>
              </a:spcBef>
              <a:buSzPct val="80000"/>
              <a:buFont typeface="Arial" charset="0"/>
              <a:buNone/>
            </a:pPr>
            <a:r>
              <a:rPr lang="es-MX" sz="1600" dirty="0" smtClean="0">
                <a:solidFill>
                  <a:schemeClr val="tx1"/>
                </a:solidFill>
              </a:rPr>
              <a:t>Nuestras </a:t>
            </a:r>
            <a:r>
              <a:rPr lang="es-MX" sz="1600" dirty="0">
                <a:solidFill>
                  <a:schemeClr val="tx1"/>
                </a:solidFill>
              </a:rPr>
              <a:t>formulaciones más recientes se basan en el desempeño que usted espera en áreas clave:</a:t>
            </a:r>
          </a:p>
        </p:txBody>
      </p:sp>
    </p:spTree>
    <p:extLst>
      <p:ext uri="{BB962C8B-B14F-4D97-AF65-F5344CB8AC3E}">
        <p14:creationId xmlns:p14="http://schemas.microsoft.com/office/powerpoint/2010/main" val="2793333575"/>
      </p:ext>
    </p:extLst>
  </p:cSld>
  <p:clrMapOvr>
    <a:masterClrMapping/>
  </p:clrMapOvr>
  <p:timing>
    <p:tnLst>
      <p:par>
        <p:cTn id="1" dur="indefinite" restart="never" nodeType="tmRoot"/>
      </p:par>
    </p:tnLst>
  </p:timing>
</p:sld>
</file>

<file path=ppt/theme/theme1.xml><?xml version="1.0" encoding="utf-8"?>
<a:theme xmlns:a="http://schemas.openxmlformats.org/drawingml/2006/main" name="ExxonMobil_WSTemplate_EMprint">
  <a:themeElements>
    <a:clrScheme name="Exxon">
      <a:dk1>
        <a:srgbClr val="000000"/>
      </a:dk1>
      <a:lt1>
        <a:srgbClr val="FFFFFF"/>
      </a:lt1>
      <a:dk2>
        <a:srgbClr val="ED1C2E"/>
      </a:dk2>
      <a:lt2>
        <a:srgbClr val="5A5A5A"/>
      </a:lt2>
      <a:accent1>
        <a:srgbClr val="0C479D"/>
      </a:accent1>
      <a:accent2>
        <a:srgbClr val="00A3E0"/>
      </a:accent2>
      <a:accent3>
        <a:srgbClr val="13943C"/>
      </a:accent3>
      <a:accent4>
        <a:srgbClr val="B4D405"/>
      </a:accent4>
      <a:accent5>
        <a:srgbClr val="FFD400"/>
      </a:accent5>
      <a:accent6>
        <a:srgbClr val="F7921E"/>
      </a:accent6>
      <a:hlink>
        <a:srgbClr val="0C479D"/>
      </a:hlink>
      <a:folHlink>
        <a:srgbClr val="00A3E0"/>
      </a:folHlink>
    </a:clrScheme>
    <a:fontScheme name="XOM">
      <a:majorFont>
        <a:latin typeface="EMprint"/>
        <a:ea typeface=""/>
        <a:cs typeface=""/>
      </a:majorFont>
      <a:minorFont>
        <a:latin typeface="EM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p:properties xmlns:p="http://schemas.microsoft.com/office/2006/metadata/properties" xmlns:xsi="http://www.w3.org/2001/XMLSchema-instance" xmlns:pc="http://schemas.microsoft.com/office/infopath/2007/PartnerControls">
  <documentManagement>
    <MPI_x0020_Classification xmlns="40d61c70-5642-4a67-bf15-b914ce501fcc">Not Classified</MPI_x0020_Classification>
  </documentManagement>
</p:properties>
</file>

<file path=customXml/item4.xml><?xml version="1.0" encoding="utf-8"?>
<ct:contentTypeSchema xmlns:ct="http://schemas.microsoft.com/office/2006/metadata/contentType" xmlns:ma="http://schemas.microsoft.com/office/2006/metadata/properties/metaAttributes" ct:_="" ma:_="" ma:contentTypeName="Default Document" ma:contentTypeID="0x0101008E2A78AE2DDD7C4494E2F8EB84825A6F001D1D216ED0EC0E4F9C94E96E6CA7DD5D" ma:contentTypeVersion="2" ma:contentTypeDescription="Default ExxonMobil Document" ma:contentTypeScope="" ma:versionID="9488c6f13485afbf8d80eacd97d32f9f">
  <xsd:schema xmlns:xsd="http://www.w3.org/2001/XMLSchema" xmlns:xs="http://www.w3.org/2001/XMLSchema" xmlns:p="http://schemas.microsoft.com/office/2006/metadata/properties" xmlns:ns2="40d61c70-5642-4a67-bf15-b914ce501fcc" targetNamespace="http://schemas.microsoft.com/office/2006/metadata/properties" ma:root="true" ma:fieldsID="aba6db700ff296db7ef7b967287ba334" ns2:_="">
    <xsd:import namespace="40d61c70-5642-4a67-bf15-b914ce501fcc"/>
    <xsd:element name="properties">
      <xsd:complexType>
        <xsd:sequence>
          <xsd:element name="documentManagement">
            <xsd:complexType>
              <xsd:all>
                <xsd:element ref="ns2:MPI_x0020_Classifi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d61c70-5642-4a67-bf15-b914ce501fcc" elementFormDefault="qualified">
    <xsd:import namespace="http://schemas.microsoft.com/office/2006/documentManagement/types"/>
    <xsd:import namespace="http://schemas.microsoft.com/office/infopath/2007/PartnerControls"/>
    <xsd:element name="MPI_x0020_Classification" ma:index="8" nillable="true" ma:displayName="MPI Classification" ma:default="Not Classified" ma:format="Dropdown" ma:internalName="MPI_x0020_Classification" ma:readOnly="false">
      <xsd:simpleType>
        <xsd:restriction base="dms:Choice">
          <xsd:enumeration value="Not Classified"/>
          <xsd:enumeration value="Proprietary"/>
          <xsd:enumeration value="Private"/>
          <xsd:enumeration value="Restricted Distributio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9"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9F133C-EA92-4E15-BB33-A8FE3F639717}">
  <ds:schemaRefs>
    <ds:schemaRef ds:uri="http://schemas.microsoft.com/sharepoint/v3/contenttype/forms"/>
  </ds:schemaRefs>
</ds:datastoreItem>
</file>

<file path=customXml/itemProps2.xml><?xml version="1.0" encoding="utf-8"?>
<ds:datastoreItem xmlns:ds="http://schemas.openxmlformats.org/officeDocument/2006/customXml" ds:itemID="{D2AEF516-0AD7-4ABE-A305-2FEB03EC78B3}">
  <ds:schemaRefs>
    <ds:schemaRef ds:uri="http://schemas.microsoft.com/office/2006/metadata/customXsn"/>
  </ds:schemaRefs>
</ds:datastoreItem>
</file>

<file path=customXml/itemProps3.xml><?xml version="1.0" encoding="utf-8"?>
<ds:datastoreItem xmlns:ds="http://schemas.openxmlformats.org/officeDocument/2006/customXml" ds:itemID="{0895B866-5CAF-41CE-AB09-411F50308D0F}">
  <ds:schemaRefs>
    <ds:schemaRef ds:uri="http://schemas.microsoft.com/office/2006/metadata/properties"/>
    <ds:schemaRef ds:uri="http://schemas.microsoft.com/office/2006/documentManagement/types"/>
    <ds:schemaRef ds:uri="http://purl.org/dc/terms/"/>
    <ds:schemaRef ds:uri="40d61c70-5642-4a67-bf15-b914ce501fcc"/>
    <ds:schemaRef ds:uri="http://purl.org/dc/dcmitype/"/>
    <ds:schemaRef ds:uri="http://schemas.microsoft.com/office/infopath/2007/PartnerControls"/>
    <ds:schemaRef ds:uri="http://purl.org/dc/elements/1.1/"/>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DAE1B624-91AF-4F07-B725-2E6F88C0D9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d61c70-5642-4a67-bf15-b914ce501f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ExxonMobil_WSTemplate_EMprint</Template>
  <TotalTime>1464</TotalTime>
  <Words>3088</Words>
  <Application>Microsoft Office PowerPoint</Application>
  <PresentationFormat>Presentación en pantalla (16:9)</PresentationFormat>
  <Paragraphs>358</Paragraphs>
  <Slides>28</Slides>
  <Notes>9</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EMprint</vt:lpstr>
      <vt:lpstr>Wingdings</vt:lpstr>
      <vt:lpstr>Arial</vt:lpstr>
      <vt:lpstr>ヒラギノ角ゴ Pro W3</vt:lpstr>
      <vt:lpstr>ExxonMobil_WSTemplate_EMprint</vt:lpstr>
      <vt:lpstr>Mobil Delvac™ 1300 Super entrenamiento sobre el producto </vt:lpstr>
      <vt:lpstr>Presentación de PowerPoint</vt:lpstr>
      <vt:lpstr>Contenido</vt:lpstr>
      <vt:lpstr>El principal desafío para las flotillas y los conductores:  Las exigencias de una industria en  constante cambio</vt:lpstr>
      <vt:lpstr>Los estándares de la industria son más exigentes que nunca</vt:lpstr>
      <vt:lpstr>La innovación del motor ha cambiado  las tendencias del mercado</vt:lpstr>
      <vt:lpstr>Enfrentando el desafío:  Mobil Delvac™ 1300 Super puede ayudarle a conducir su negocio con confianza </vt:lpstr>
      <vt:lpstr>Enfrentando el desafío con la experiencia de Mobil Delvac™</vt:lpstr>
      <vt:lpstr>Compartiendo más de 90 años de rendimiento comprobado</vt:lpstr>
      <vt:lpstr>Vamos más allá de los estándares de la industria </vt:lpstr>
      <vt:lpstr>Supera los requerimientos de la API CK-4: Los resultados son claros</vt:lpstr>
      <vt:lpstr>Desempeño superior sobre las formulaciones CJ-4 </vt:lpstr>
      <vt:lpstr>Potencial mejora del rendimiento de combustible</vt:lpstr>
      <vt:lpstr>Simplifique las operaciones de su flotilla</vt:lpstr>
      <vt:lpstr>Lo que esto significa para su flotilla...</vt:lpstr>
      <vt:lpstr>A fin de cuentas...</vt:lpstr>
      <vt:lpstr>La evidencia: Pruebas realizadas en la industria</vt:lpstr>
      <vt:lpstr>Resumen de pruebas realizadas en la industria: Llevando el desempeño al siguiente nivel</vt:lpstr>
      <vt:lpstr>Protección excepcional balanceada con estabilidad superior a la oxidación</vt:lpstr>
      <vt:lpstr>Mayor protección contra el desgaste</vt:lpstr>
      <vt:lpstr>Estabilidad a altas temperaturas y control de depósitos en el pistón</vt:lpstr>
      <vt:lpstr>Retención del rendimiento de combustible</vt:lpstr>
      <vt:lpstr>El lubricante del motor es sólo el principio...</vt:lpstr>
      <vt:lpstr>Casi un siglo de liderazgo</vt:lpstr>
      <vt:lpstr>Apoyando el bienestar y el éxito en los negocios</vt:lpstr>
      <vt:lpstr>Expertos de la industria del transporte </vt:lpstr>
      <vt:lpstr>Reportes de Beneficios</vt:lpstr>
      <vt:lpstr>Presentación de PowerPoint</vt:lpstr>
    </vt:vector>
  </TitlesOfParts>
  <Company>MRM // Mccann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few tips!</dc:title>
  <dc:creator>Adler, Michael (SLC-MRM)</dc:creator>
  <cp:keywords/>
  <cp:lastModifiedBy>kovasky Galo</cp:lastModifiedBy>
  <cp:revision>292</cp:revision>
  <cp:lastPrinted>2017-08-07T22:10:05Z</cp:lastPrinted>
  <dcterms:created xsi:type="dcterms:W3CDTF">2016-08-08T19:39:02Z</dcterms:created>
  <dcterms:modified xsi:type="dcterms:W3CDTF">2017-08-18T17:51:13Z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0x0101008E2A78AE2DDD7C4494E2F8EB84825A6F001D1D216ED0EC0E4F9C94E96E6CA7DD5D</vt:lpwstr>
  </property>
  <property fmtid="{D5CDD505-2E9C-101B-9397-08002B2CF9AE}" pid="3" name="_NewReviewCycle">
    <vt:lpwstr/>
  </property>
  <property fmtid="{D5CDD505-2E9C-101B-9397-08002B2CF9AE}" pid="4" name="_AdHocReviewCycleID">
    <vt:i4>95712658</vt:i4>
  </property>
  <property fmtid="{D5CDD505-2E9C-101B-9397-08002B2CF9AE}" pid="5" name="_EmailSubject">
    <vt:lpwstr>Presentación de productos Mobil Delvac para revisión (México/Colombia/Perú)</vt:lpwstr>
  </property>
  <property fmtid="{D5CDD505-2E9C-101B-9397-08002B2CF9AE}" pid="6" name="_AuthorEmail">
    <vt:lpwstr>adrian.mendez@exxonmobil.com</vt:lpwstr>
  </property>
  <property fmtid="{D5CDD505-2E9C-101B-9397-08002B2CF9AE}" pid="7" name="_AuthorEmailDisplayName">
    <vt:lpwstr>Mendez, Adrian</vt:lpwstr>
  </property>
</Properties>
</file>